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60" r:id="rId4"/>
    <p:sldId id="257" r:id="rId5"/>
    <p:sldId id="258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CI/CD for NoteJam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ytuł 16">
            <a:extLst>
              <a:ext uri="{FF2B5EF4-FFF2-40B4-BE49-F238E27FC236}">
                <a16:creationId xmlns:a16="http://schemas.microsoft.com/office/drawing/2014/main" id="{DAA1A457-D2A4-4038-94A3-E0C4E750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Overview</a:t>
            </a:r>
            <a:r>
              <a:rPr lang="pl-PL"/>
              <a:t> CI/CD</a:t>
            </a:r>
            <a:br>
              <a:rPr lang="en-US">
                <a:solidFill>
                  <a:schemeClr val="tx1"/>
                </a:solidFill>
              </a:rPr>
            </a:br>
            <a:endParaRPr lang="pl-PL"/>
          </a:p>
        </p:txBody>
      </p:sp>
      <p:pic>
        <p:nvPicPr>
          <p:cNvPr id="2" name="Obraz 2">
            <a:extLst>
              <a:ext uri="{FF2B5EF4-FFF2-40B4-BE49-F238E27FC236}">
                <a16:creationId xmlns:a16="http://schemas.microsoft.com/office/drawing/2014/main" id="{0918ECE2-58DF-4CAD-AE7C-4D606A36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339" y="429293"/>
            <a:ext cx="6151571" cy="59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5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ytuł 16">
            <a:extLst>
              <a:ext uri="{FF2B5EF4-FFF2-40B4-BE49-F238E27FC236}">
                <a16:creationId xmlns:a16="http://schemas.microsoft.com/office/drawing/2014/main" id="{DAA1A457-D2A4-4038-94A3-E0C4E750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Application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pl-PL"/>
              <a:t>Architecture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pl-PL" err="1"/>
              <a:t>Overview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endParaRPr lang="pl-PL" err="1"/>
          </a:p>
        </p:txBody>
      </p:sp>
      <p:pic>
        <p:nvPicPr>
          <p:cNvPr id="24" name="Obraz 24" descr="Obraz zawierający mapa, tekst&#10;&#10;Opis wygenerowany przy bardzo wysokim poziomie pewności">
            <a:extLst>
              <a:ext uri="{FF2B5EF4-FFF2-40B4-BE49-F238E27FC236}">
                <a16:creationId xmlns:a16="http://schemas.microsoft.com/office/drawing/2014/main" id="{A791F185-5337-4D2F-95BE-EAC9555DD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698" y="489253"/>
            <a:ext cx="7321470" cy="587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8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88FC86-ABAD-4F5F-93BF-DFB970B2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Docker </a:t>
            </a:r>
            <a:r>
              <a:rPr lang="pl-PL" err="1"/>
              <a:t>container</a:t>
            </a:r>
            <a:r>
              <a:rPr lang="pl-PL"/>
              <a:t> architecture</a:t>
            </a:r>
            <a:endParaRPr lang="pl-PL">
              <a:solidFill>
                <a:schemeClr val="tx1"/>
              </a:solidFill>
            </a:endParaRPr>
          </a:p>
        </p:txBody>
      </p:sp>
      <p:pic>
        <p:nvPicPr>
          <p:cNvPr id="6" name="Obraz 6" descr="Obraz zawierający tekst&#10;&#10;Opis wygenerowany przy wysokim poziomie pewności">
            <a:extLst>
              <a:ext uri="{FF2B5EF4-FFF2-40B4-BE49-F238E27FC236}">
                <a16:creationId xmlns:a16="http://schemas.microsoft.com/office/drawing/2014/main" id="{EA476C2A-5628-4926-B7C5-06A35FC0D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8108" y="2243137"/>
            <a:ext cx="2856459" cy="2362200"/>
          </a:xfrm>
          <a:prstGeom prst="rect">
            <a:avLst/>
          </a:prstGeo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7FBC17ED-30C0-4842-80F1-5EB36BB732BC}"/>
              </a:ext>
            </a:extLst>
          </p:cNvPr>
          <p:cNvSpPr/>
          <p:nvPr/>
        </p:nvSpPr>
        <p:spPr>
          <a:xfrm>
            <a:off x="3915334" y="913932"/>
            <a:ext cx="7222796" cy="4914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8" descr="Obraz zawierający tekst&#10;&#10;Opis wygenerowany przy wysokim poziomie pewności">
            <a:extLst>
              <a:ext uri="{FF2B5EF4-FFF2-40B4-BE49-F238E27FC236}">
                <a16:creationId xmlns:a16="http://schemas.microsoft.com/office/drawing/2014/main" id="{767D3327-C96B-4111-9AD9-44E6AC876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438" y="1001713"/>
            <a:ext cx="726376" cy="604997"/>
          </a:xfrm>
          <a:prstGeom prst="rect">
            <a:avLst/>
          </a:prstGeom>
        </p:spPr>
      </p:pic>
      <p:pic>
        <p:nvPicPr>
          <p:cNvPr id="10" name="Obraz 10" descr="Obraz zawierający zewnętrzne, znak, tekst, uderzanie&#10;&#10;Opis wygenerowany przy bardzo wysokim poziomie pewności">
            <a:extLst>
              <a:ext uri="{FF2B5EF4-FFF2-40B4-BE49-F238E27FC236}">
                <a16:creationId xmlns:a16="http://schemas.microsoft.com/office/drawing/2014/main" id="{577CA1A6-4FD7-4003-892C-A7255E7C2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438" y="3153660"/>
            <a:ext cx="1117197" cy="1118304"/>
          </a:xfrm>
          <a:prstGeom prst="rect">
            <a:avLst/>
          </a:prstGeom>
        </p:spPr>
      </p:pic>
      <p:sp>
        <p:nvSpPr>
          <p:cNvPr id="20" name="Prostokąt 19">
            <a:extLst>
              <a:ext uri="{FF2B5EF4-FFF2-40B4-BE49-F238E27FC236}">
                <a16:creationId xmlns:a16="http://schemas.microsoft.com/office/drawing/2014/main" id="{5594AD83-7752-4B82-A544-F5F740A6C8FE}"/>
              </a:ext>
            </a:extLst>
          </p:cNvPr>
          <p:cNvSpPr/>
          <p:nvPr/>
        </p:nvSpPr>
        <p:spPr>
          <a:xfrm>
            <a:off x="6693635" y="1809750"/>
            <a:ext cx="2084058" cy="334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2" name="Obraz 12" descr="Obraz zawierający clipart&#10;&#10;Opis wygenerowany przy bardzo wysokim poziomie pewności">
            <a:extLst>
              <a:ext uri="{FF2B5EF4-FFF2-40B4-BE49-F238E27FC236}">
                <a16:creationId xmlns:a16="http://schemas.microsoft.com/office/drawing/2014/main" id="{1FE32A06-32DE-4881-BEB4-36EC0146A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416" y="1952625"/>
            <a:ext cx="1841589" cy="474834"/>
          </a:xfrm>
          <a:prstGeom prst="rect">
            <a:avLst/>
          </a:prstGeom>
        </p:spPr>
      </p:pic>
      <p:sp>
        <p:nvSpPr>
          <p:cNvPr id="21" name="Prostokąt 20">
            <a:extLst>
              <a:ext uri="{FF2B5EF4-FFF2-40B4-BE49-F238E27FC236}">
                <a16:creationId xmlns:a16="http://schemas.microsoft.com/office/drawing/2014/main" id="{56EA9B52-FC1B-45BB-9988-C19439F159A6}"/>
              </a:ext>
            </a:extLst>
          </p:cNvPr>
          <p:cNvSpPr/>
          <p:nvPr/>
        </p:nvSpPr>
        <p:spPr>
          <a:xfrm>
            <a:off x="6760286" y="2657475"/>
            <a:ext cx="9144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err="1"/>
              <a:t>worker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52496FA7-9CFD-491C-A72A-1BBAD2066A7D}"/>
              </a:ext>
            </a:extLst>
          </p:cNvPr>
          <p:cNvSpPr/>
          <p:nvPr/>
        </p:nvSpPr>
        <p:spPr>
          <a:xfrm>
            <a:off x="7798133" y="2657475"/>
            <a:ext cx="9144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err="1"/>
              <a:t>worker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7C68211F-1DC4-4A00-BC21-89A513D2119E}"/>
              </a:ext>
            </a:extLst>
          </p:cNvPr>
          <p:cNvSpPr/>
          <p:nvPr/>
        </p:nvSpPr>
        <p:spPr>
          <a:xfrm>
            <a:off x="6769808" y="3857625"/>
            <a:ext cx="9144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err="1"/>
              <a:t>worker</a:t>
            </a:r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4F27CE04-CB5F-47C7-B891-3759FD6F82D7}"/>
              </a:ext>
            </a:extLst>
          </p:cNvPr>
          <p:cNvSpPr/>
          <p:nvPr/>
        </p:nvSpPr>
        <p:spPr>
          <a:xfrm>
            <a:off x="7798133" y="3857625"/>
            <a:ext cx="9144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err="1"/>
              <a:t>worker</a:t>
            </a:r>
          </a:p>
        </p:txBody>
      </p:sp>
      <p:sp>
        <p:nvSpPr>
          <p:cNvPr id="28" name="Strzałka: w lewo i w prawo 27">
            <a:extLst>
              <a:ext uri="{FF2B5EF4-FFF2-40B4-BE49-F238E27FC236}">
                <a16:creationId xmlns:a16="http://schemas.microsoft.com/office/drawing/2014/main" id="{A16F0E2D-3EF1-42C6-9448-D916C1215823}"/>
              </a:ext>
            </a:extLst>
          </p:cNvPr>
          <p:cNvSpPr/>
          <p:nvPr/>
        </p:nvSpPr>
        <p:spPr>
          <a:xfrm>
            <a:off x="5284449" y="347345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err="1"/>
              <a:t>socket</a:t>
            </a:r>
          </a:p>
        </p:txBody>
      </p:sp>
      <p:pic>
        <p:nvPicPr>
          <p:cNvPr id="29" name="Obraz 29" descr="Obraz zawierający clipart&#10;&#10;Opis wygenerowany przy wysokim poziomie pewności">
            <a:extLst>
              <a:ext uri="{FF2B5EF4-FFF2-40B4-BE49-F238E27FC236}">
                <a16:creationId xmlns:a16="http://schemas.microsoft.com/office/drawing/2014/main" id="{1DD541CC-1664-4F53-8815-B8F871613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6410" y="3333542"/>
            <a:ext cx="1739787" cy="75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0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5E8A6B-D298-4B0B-95F9-8236F2E3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Docker </a:t>
            </a:r>
            <a:r>
              <a:rPr lang="pl-PL" err="1"/>
              <a:t>Container</a:t>
            </a:r>
          </a:p>
        </p:txBody>
      </p:sp>
      <p:pic>
        <p:nvPicPr>
          <p:cNvPr id="4" name="Obraz 4" descr="Obraz zawierający clipart&#10;&#10;Opis wygenerowany przy bardzo wysokim poziomie pewności">
            <a:extLst>
              <a:ext uri="{FF2B5EF4-FFF2-40B4-BE49-F238E27FC236}">
                <a16:creationId xmlns:a16="http://schemas.microsoft.com/office/drawing/2014/main" id="{CC57493A-EAA3-46DE-9542-96052A003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2425" y="1447800"/>
            <a:ext cx="447675" cy="5715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136AC175-3CC2-4046-BECE-E71488E555F2}"/>
              </a:ext>
            </a:extLst>
          </p:cNvPr>
          <p:cNvSpPr txBox="1"/>
          <p:nvPr/>
        </p:nvSpPr>
        <p:spPr>
          <a:xfrm>
            <a:off x="4848226" y="1447800"/>
            <a:ext cx="443270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err="1"/>
              <a:t>Use</a:t>
            </a:r>
            <a:r>
              <a:rPr lang="pl-PL"/>
              <a:t> MySQL as </a:t>
            </a:r>
            <a:r>
              <a:rPr lang="pl-PL" err="1"/>
              <a:t>persistent</a:t>
            </a:r>
            <a:r>
              <a:rPr lang="pl-PL"/>
              <a:t> </a:t>
            </a:r>
            <a:r>
              <a:rPr lang="pl-PL" err="1"/>
              <a:t>storage</a:t>
            </a:r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3B65BF45-B024-430E-B79B-8C93E24D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81" y="2647950"/>
            <a:ext cx="558587" cy="586301"/>
          </a:xfrm>
          <a:prstGeom prst="rect">
            <a:avLst/>
          </a:prstGeom>
        </p:spPr>
      </p:pic>
      <p:pic>
        <p:nvPicPr>
          <p:cNvPr id="12" name="Obraz 12" descr="Obraz zawierający kontener, pojemnik&#10;&#10;Opis wygenerowany przy wysokim poziomie pewności">
            <a:extLst>
              <a:ext uri="{FF2B5EF4-FFF2-40B4-BE49-F238E27FC236}">
                <a16:creationId xmlns:a16="http://schemas.microsoft.com/office/drawing/2014/main" id="{25EFC66A-0496-4990-8859-485E0DABD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446" y="4295775"/>
            <a:ext cx="485775" cy="523875"/>
          </a:xfrm>
          <a:prstGeom prst="rect">
            <a:avLst/>
          </a:prstGeom>
        </p:spPr>
      </p:pic>
      <p:sp>
        <p:nvSpPr>
          <p:cNvPr id="23" name="pole tekstowe 22">
            <a:extLst>
              <a:ext uri="{FF2B5EF4-FFF2-40B4-BE49-F238E27FC236}">
                <a16:creationId xmlns:a16="http://schemas.microsoft.com/office/drawing/2014/main" id="{4823470F-4FAB-4F59-9B1F-0257A0573F4D}"/>
              </a:ext>
            </a:extLst>
          </p:cNvPr>
          <p:cNvSpPr txBox="1"/>
          <p:nvPr/>
        </p:nvSpPr>
        <p:spPr>
          <a:xfrm>
            <a:off x="4848225" y="2453005"/>
            <a:ext cx="4482692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/>
              <a:t>- Get </a:t>
            </a:r>
            <a:r>
              <a:rPr lang="pl-PL" err="1"/>
              <a:t>runtime</a:t>
            </a:r>
            <a:r>
              <a:rPr lang="pl-PL"/>
              <a:t> </a:t>
            </a:r>
            <a:r>
              <a:rPr lang="pl-PL" err="1"/>
              <a:t>configuration</a:t>
            </a:r>
            <a:r>
              <a:rPr lang="pl-PL"/>
              <a:t> from S3</a:t>
            </a:r>
          </a:p>
          <a:p>
            <a:pPr algn="ctr"/>
            <a:r>
              <a:rPr lang="pl-PL"/>
              <a:t>- </a:t>
            </a:r>
            <a:r>
              <a:rPr lang="pl-PL" err="1"/>
              <a:t>Use</a:t>
            </a:r>
            <a:r>
              <a:rPr lang="pl-PL"/>
              <a:t> </a:t>
            </a:r>
            <a:r>
              <a:rPr lang="pl-PL" err="1"/>
              <a:t>secure</a:t>
            </a:r>
            <a:r>
              <a:rPr lang="pl-PL"/>
              <a:t> </a:t>
            </a:r>
            <a:r>
              <a:rPr lang="pl-PL" err="1"/>
              <a:t>bucket</a:t>
            </a:r>
            <a:r>
              <a:rPr lang="pl-PL"/>
              <a:t> (IAM </a:t>
            </a:r>
            <a:r>
              <a:rPr lang="pl-PL" err="1"/>
              <a:t>roles</a:t>
            </a:r>
            <a:r>
              <a:rPr lang="pl-PL"/>
              <a:t> for </a:t>
            </a:r>
            <a:r>
              <a:rPr lang="pl-PL" err="1"/>
              <a:t>tasks</a:t>
            </a:r>
            <a:r>
              <a:rPr lang="pl-PL"/>
              <a:t>)</a:t>
            </a:r>
          </a:p>
          <a:p>
            <a:pPr algn="ctr"/>
            <a:r>
              <a:rPr lang="pl-PL"/>
              <a:t>- </a:t>
            </a:r>
            <a:r>
              <a:rPr lang="pl-PL" err="1"/>
              <a:t>Creates</a:t>
            </a:r>
            <a:r>
              <a:rPr lang="pl-PL"/>
              <a:t> </a:t>
            </a:r>
            <a:r>
              <a:rPr lang="pl-PL" err="1"/>
              <a:t>initial</a:t>
            </a:r>
            <a:r>
              <a:rPr lang="pl-PL"/>
              <a:t> admin </a:t>
            </a:r>
            <a:r>
              <a:rPr lang="pl-PL" err="1"/>
              <a:t>user</a:t>
            </a:r>
          </a:p>
          <a:p>
            <a:pPr algn="ctr"/>
            <a:r>
              <a:rPr lang="pl-PL"/>
              <a:t>- </a:t>
            </a:r>
            <a:r>
              <a:rPr lang="pl-PL" err="1"/>
              <a:t>Separate</a:t>
            </a:r>
            <a:r>
              <a:rPr lang="pl-PL"/>
              <a:t> </a:t>
            </a:r>
            <a:r>
              <a:rPr lang="pl-PL" err="1"/>
              <a:t>configuration</a:t>
            </a:r>
            <a:r>
              <a:rPr lang="pl-PL"/>
              <a:t> for </a:t>
            </a:r>
            <a:r>
              <a:rPr lang="pl-PL" err="1"/>
              <a:t>prod</a:t>
            </a:r>
            <a:r>
              <a:rPr lang="pl-PL"/>
              <a:t> and </a:t>
            </a:r>
            <a:r>
              <a:rPr lang="pl-PL" err="1"/>
              <a:t>staging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73E608F-657B-4A8E-BC77-570683E46E46}"/>
              </a:ext>
            </a:extLst>
          </p:cNvPr>
          <p:cNvSpPr txBox="1"/>
          <p:nvPr/>
        </p:nvSpPr>
        <p:spPr>
          <a:xfrm>
            <a:off x="4781550" y="4295775"/>
            <a:ext cx="443270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err="1"/>
              <a:t>Strore</a:t>
            </a:r>
            <a:r>
              <a:rPr lang="pl-PL"/>
              <a:t> </a:t>
            </a:r>
            <a:r>
              <a:rPr lang="pl-PL" err="1"/>
              <a:t>logs</a:t>
            </a:r>
            <a:r>
              <a:rPr lang="pl-PL"/>
              <a:t> </a:t>
            </a:r>
            <a:r>
              <a:rPr lang="pl-PL" err="1"/>
              <a:t>using</a:t>
            </a:r>
            <a:r>
              <a:rPr lang="pl-PL"/>
              <a:t> </a:t>
            </a:r>
            <a:r>
              <a:rPr lang="pl-PL" err="1"/>
              <a:t>CloudWatch</a:t>
            </a:r>
            <a:r>
              <a:rPr lang="pl-PL"/>
              <a:t> and </a:t>
            </a:r>
            <a:r>
              <a:rPr lang="pl-PL" err="1"/>
              <a:t>awslogs</a:t>
            </a:r>
          </a:p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667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796DE3-02CB-4FCB-9EC4-19B44923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Vagrant</a:t>
            </a:r>
            <a:r>
              <a:rPr lang="pl-PL"/>
              <a:t> for </a:t>
            </a:r>
            <a:r>
              <a:rPr lang="pl-PL" err="1"/>
              <a:t>local</a:t>
            </a:r>
            <a:r>
              <a:rPr lang="pl-PL"/>
              <a:t> </a:t>
            </a:r>
            <a:r>
              <a:rPr lang="pl-PL" err="1"/>
              <a:t>dev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5BB06993-6EE6-4534-BCF5-88DBE2BF5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2774" y="3829050"/>
            <a:ext cx="1692641" cy="1693631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718BC9F-906C-4568-A096-B964354FE0CB}"/>
              </a:ext>
            </a:extLst>
          </p:cNvPr>
          <p:cNvSpPr txBox="1"/>
          <p:nvPr/>
        </p:nvSpPr>
        <p:spPr>
          <a:xfrm>
            <a:off x="3408708" y="1657350"/>
            <a:ext cx="734212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400"/>
              <a:t>- </a:t>
            </a:r>
            <a:r>
              <a:rPr lang="pl-PL" sz="2400" err="1"/>
              <a:t>Easy</a:t>
            </a:r>
            <a:r>
              <a:rPr lang="pl-PL" sz="2400"/>
              <a:t> to start</a:t>
            </a:r>
          </a:p>
          <a:p>
            <a:pPr algn="ctr"/>
            <a:r>
              <a:rPr lang="pl-PL" sz="2400"/>
              <a:t>- Uniform </a:t>
            </a:r>
            <a:r>
              <a:rPr lang="pl-PL" sz="2400" err="1"/>
              <a:t>local</a:t>
            </a:r>
            <a:r>
              <a:rPr lang="pl-PL" sz="2400"/>
              <a:t> development environment</a:t>
            </a:r>
          </a:p>
          <a:p>
            <a:pPr algn="ctr"/>
            <a:r>
              <a:rPr lang="pl-PL" sz="2400"/>
              <a:t>- </a:t>
            </a:r>
            <a:r>
              <a:rPr lang="pl-PL" sz="2400" err="1"/>
              <a:t>make</a:t>
            </a:r>
            <a:r>
              <a:rPr lang="pl-PL" sz="2400"/>
              <a:t> </a:t>
            </a:r>
            <a:r>
              <a:rPr lang="pl-PL" sz="2400" err="1"/>
              <a:t>tests</a:t>
            </a:r>
            <a:r>
              <a:rPr lang="pl-PL" sz="2400"/>
              <a:t>; </a:t>
            </a:r>
            <a:r>
              <a:rPr lang="pl-PL" sz="2400" err="1"/>
              <a:t>make</a:t>
            </a:r>
            <a:r>
              <a:rPr lang="pl-PL" sz="2400"/>
              <a:t> </a:t>
            </a:r>
            <a:r>
              <a:rPr lang="pl-PL" sz="2400" err="1"/>
              <a:t>coverage</a:t>
            </a:r>
          </a:p>
        </p:txBody>
      </p:sp>
    </p:spTree>
    <p:extLst>
      <p:ext uri="{BB962C8B-B14F-4D97-AF65-F5344CB8AC3E}">
        <p14:creationId xmlns:p14="http://schemas.microsoft.com/office/powerpoint/2010/main" val="147927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796DE3-02CB-4FCB-9EC4-19B44923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Provisioning</a:t>
            </a:r>
            <a:r>
              <a:rPr lang="pl-PL">
                <a:latin typeface="Corbel"/>
                <a:cs typeface="+mj-ea"/>
              </a:rPr>
              <a:t> scripts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pl-PL"/>
              <a:t>Overview</a:t>
            </a:r>
            <a:endParaRPr lang="pl-PL">
              <a:solidFill>
                <a:schemeClr val="tx1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718BC9F-906C-4568-A096-B964354FE0CB}"/>
              </a:ext>
            </a:extLst>
          </p:cNvPr>
          <p:cNvSpPr txBox="1"/>
          <p:nvPr/>
        </p:nvSpPr>
        <p:spPr>
          <a:xfrm>
            <a:off x="3408708" y="1113843"/>
            <a:ext cx="7342127" cy="34163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400" dirty="0" err="1"/>
              <a:t>Explained</a:t>
            </a:r>
            <a:r>
              <a:rPr lang="pl-PL" sz="2400" dirty="0"/>
              <a:t> in Readme.md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/>
              <a:t>3 </a:t>
            </a:r>
            <a:r>
              <a:rPr lang="pl-PL" sz="2400" dirty="0" err="1"/>
              <a:t>tiers</a:t>
            </a:r>
            <a:r>
              <a:rPr lang="pl-PL" sz="2400" dirty="0"/>
              <a:t>: </a:t>
            </a:r>
            <a:r>
              <a:rPr lang="pl-PL" sz="2400" dirty="0" err="1"/>
              <a:t>load</a:t>
            </a:r>
            <a:r>
              <a:rPr lang="pl-PL" sz="2400" dirty="0"/>
              <a:t> </a:t>
            </a:r>
            <a:r>
              <a:rPr lang="pl-PL" sz="2400" dirty="0" err="1"/>
              <a:t>balancer</a:t>
            </a:r>
            <a:r>
              <a:rPr lang="pl-PL" sz="2400" dirty="0"/>
              <a:t>, </a:t>
            </a:r>
            <a:r>
              <a:rPr lang="pl-PL" sz="2400" dirty="0" err="1"/>
              <a:t>database</a:t>
            </a:r>
            <a:r>
              <a:rPr lang="pl-PL" sz="2400" dirty="0"/>
              <a:t>, web</a:t>
            </a:r>
            <a:br>
              <a:rPr lang="en-US" dirty="0">
                <a:latin typeface="+mn-ea"/>
                <a:cs typeface="+mn-ea"/>
              </a:rPr>
            </a:br>
            <a:endParaRPr lang="pl-PL" sz="2400" dirty="0"/>
          </a:p>
          <a:p>
            <a:pPr algn="ctr"/>
            <a:r>
              <a:rPr lang="pl-PL" sz="2400" dirty="0"/>
              <a:t>create_environment.sh - </a:t>
            </a:r>
            <a:r>
              <a:rPr lang="pl-PL" sz="2400" dirty="0" err="1"/>
              <a:t>init</a:t>
            </a:r>
            <a:r>
              <a:rPr lang="pl-PL" sz="2400" dirty="0"/>
              <a:t> </a:t>
            </a:r>
            <a:r>
              <a:rPr lang="pl-PL" sz="2400" dirty="0" err="1"/>
              <a:t>aws</a:t>
            </a:r>
            <a:r>
              <a:rPr lang="pl-PL" sz="2400" dirty="0"/>
              <a:t>, </a:t>
            </a:r>
            <a:r>
              <a:rPr lang="pl-PL" sz="2400" dirty="0" err="1"/>
              <a:t>create</a:t>
            </a:r>
            <a:r>
              <a:rPr lang="pl-PL" sz="2400" dirty="0"/>
              <a:t> </a:t>
            </a:r>
            <a:r>
              <a:rPr lang="pl-PL" sz="2400" dirty="0" err="1"/>
              <a:t>staging</a:t>
            </a:r>
            <a:r>
              <a:rPr lang="pl-PL" sz="2400" dirty="0"/>
              <a:t> and </a:t>
            </a:r>
            <a:r>
              <a:rPr lang="pl-PL" sz="2400" dirty="0" err="1"/>
              <a:t>prod</a:t>
            </a:r>
            <a:r>
              <a:rPr lang="pl-PL" sz="2400" dirty="0"/>
              <a:t> </a:t>
            </a:r>
            <a:r>
              <a:rPr lang="pl-PL" sz="2400" dirty="0" err="1"/>
              <a:t>environments</a:t>
            </a:r>
          </a:p>
          <a:p>
            <a:pPr algn="ctr"/>
            <a:endParaRPr lang="pl-PL" sz="2400"/>
          </a:p>
          <a:p>
            <a:pPr algn="ctr"/>
            <a:r>
              <a:rPr lang="pl-PL" sz="2400" dirty="0" err="1"/>
              <a:t>create_env.yml</a:t>
            </a:r>
            <a:r>
              <a:rPr lang="pl-PL" sz="2400" dirty="0"/>
              <a:t> - </a:t>
            </a:r>
            <a:r>
              <a:rPr lang="pl-PL" sz="2400" dirty="0" err="1"/>
              <a:t>create</a:t>
            </a:r>
            <a:r>
              <a:rPr lang="pl-PL" sz="2400" dirty="0"/>
              <a:t> environment with </a:t>
            </a:r>
            <a:r>
              <a:rPr lang="pl-PL" sz="2400" dirty="0" err="1"/>
              <a:t>configs</a:t>
            </a:r>
            <a:r>
              <a:rPr lang="pl-PL" sz="2400" dirty="0"/>
              <a:t> from </a:t>
            </a:r>
            <a:r>
              <a:rPr lang="pl-PL" sz="2400" dirty="0" err="1"/>
              <a:t>env_configs</a:t>
            </a:r>
          </a:p>
        </p:txBody>
      </p:sp>
      <p:pic>
        <p:nvPicPr>
          <p:cNvPr id="7" name="Obraz 7">
            <a:extLst>
              <a:ext uri="{FF2B5EF4-FFF2-40B4-BE49-F238E27FC236}">
                <a16:creationId xmlns:a16="http://schemas.microsoft.com/office/drawing/2014/main" id="{9A87F9F6-E69B-4424-9D12-36DDB4BE4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8755" y="4333875"/>
            <a:ext cx="1939074" cy="153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1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796DE3-02CB-4FCB-9EC4-19B44923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Runtime 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pl-PL"/>
              <a:t>scripts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pl-PL" err="1"/>
              <a:t>Overview</a:t>
            </a:r>
            <a:endParaRPr lang="pl-PL" err="1">
              <a:solidFill>
                <a:schemeClr val="tx1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718BC9F-906C-4568-A096-B964354FE0CB}"/>
              </a:ext>
            </a:extLst>
          </p:cNvPr>
          <p:cNvSpPr txBox="1"/>
          <p:nvPr/>
        </p:nvSpPr>
        <p:spPr>
          <a:xfrm>
            <a:off x="3408708" y="1113843"/>
            <a:ext cx="7342127" cy="295465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400" dirty="0" err="1">
                <a:latin typeface="Corbel"/>
                <a:cs typeface="+mn-ea"/>
              </a:rPr>
              <a:t>Explained</a:t>
            </a:r>
            <a:r>
              <a:rPr lang="pl-PL" sz="2400" dirty="0">
                <a:latin typeface="Corbel"/>
                <a:cs typeface="+mn-ea"/>
              </a:rPr>
              <a:t> in Readme.md</a:t>
            </a:r>
          </a:p>
          <a:p>
            <a:pPr algn="ctr"/>
            <a:endParaRPr lang="pl-PL" sz="2400" dirty="0">
              <a:latin typeface="Corbel"/>
              <a:cs typeface="+mn-ea"/>
            </a:endParaRPr>
          </a:p>
          <a:p>
            <a:pPr algn="ctr"/>
            <a:r>
              <a:rPr lang="pl-PL" sz="2400" dirty="0">
                <a:latin typeface="Corbel"/>
                <a:cs typeface="+mn-ea"/>
              </a:rPr>
              <a:t>db_snapshot.sh - </a:t>
            </a:r>
            <a:r>
              <a:rPr lang="pl-PL" sz="2400" dirty="0" err="1">
                <a:latin typeface="Corbel"/>
                <a:cs typeface="+mn-ea"/>
              </a:rPr>
              <a:t>Creates</a:t>
            </a:r>
            <a:r>
              <a:rPr lang="pl-PL" sz="2400" dirty="0">
                <a:latin typeface="Corbel"/>
                <a:cs typeface="+mn-ea"/>
              </a:rPr>
              <a:t>/</a:t>
            </a:r>
            <a:r>
              <a:rPr lang="pl-PL" sz="2400" dirty="0" err="1">
                <a:latin typeface="Corbel"/>
                <a:cs typeface="+mn-ea"/>
              </a:rPr>
              <a:t>lists</a:t>
            </a:r>
            <a:r>
              <a:rPr lang="pl-PL" sz="2400" dirty="0">
                <a:latin typeface="Corbel"/>
                <a:cs typeface="+mn-ea"/>
              </a:rPr>
              <a:t> </a:t>
            </a:r>
            <a:r>
              <a:rPr lang="pl-PL" sz="2400" dirty="0" err="1">
                <a:latin typeface="Corbel"/>
                <a:cs typeface="+mn-ea"/>
              </a:rPr>
              <a:t>or</a:t>
            </a:r>
            <a:r>
              <a:rPr lang="pl-PL" sz="2400" dirty="0">
                <a:latin typeface="Corbel"/>
                <a:cs typeface="+mn-ea"/>
              </a:rPr>
              <a:t> </a:t>
            </a:r>
            <a:r>
              <a:rPr lang="pl-PL" sz="2400" dirty="0" err="1">
                <a:latin typeface="Corbel"/>
                <a:cs typeface="+mn-ea"/>
              </a:rPr>
              <a:t>deletes</a:t>
            </a:r>
            <a:r>
              <a:rPr lang="pl-PL" sz="2400" dirty="0">
                <a:latin typeface="Corbel"/>
                <a:cs typeface="+mn-ea"/>
              </a:rPr>
              <a:t> </a:t>
            </a:r>
            <a:r>
              <a:rPr lang="pl-PL" sz="2400" dirty="0" err="1">
                <a:latin typeface="Corbel"/>
                <a:cs typeface="+mn-ea"/>
              </a:rPr>
              <a:t>db</a:t>
            </a:r>
            <a:r>
              <a:rPr lang="pl-PL" sz="2400" dirty="0">
                <a:latin typeface="Corbel"/>
                <a:cs typeface="+mn-ea"/>
              </a:rPr>
              <a:t> </a:t>
            </a:r>
            <a:r>
              <a:rPr lang="pl-PL" sz="2400" dirty="0" err="1">
                <a:latin typeface="Corbel"/>
                <a:cs typeface="+mn-ea"/>
              </a:rPr>
              <a:t>snapshot</a:t>
            </a:r>
            <a:endParaRPr lang="pl-PL" dirty="0">
              <a:cs typeface="+mn-ea"/>
            </a:endParaRPr>
          </a:p>
          <a:p>
            <a:pPr algn="ctr"/>
            <a:endParaRPr lang="en-US"/>
          </a:p>
          <a:p>
            <a:pPr algn="ctr"/>
            <a:r>
              <a:rPr lang="pl-PL" sz="2400" dirty="0"/>
              <a:t>restore_db_snapshot.sh - </a:t>
            </a:r>
            <a:r>
              <a:rPr lang="pl-PL" sz="2400" dirty="0" err="1"/>
              <a:t>Restores</a:t>
            </a:r>
            <a:r>
              <a:rPr lang="pl-PL" sz="2400" dirty="0"/>
              <a:t> </a:t>
            </a:r>
            <a:r>
              <a:rPr lang="pl-PL" sz="2400" dirty="0" err="1"/>
              <a:t>database</a:t>
            </a:r>
            <a:r>
              <a:rPr lang="pl-PL" sz="2400" dirty="0"/>
              <a:t> from </a:t>
            </a:r>
            <a:r>
              <a:rPr lang="pl-PL" sz="2400" dirty="0" err="1"/>
              <a:t>snapshot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/>
              <a:t>scale_nodes.sh - </a:t>
            </a:r>
            <a:r>
              <a:rPr lang="pl-PL" sz="2400" dirty="0" err="1"/>
              <a:t>scale</a:t>
            </a:r>
            <a:r>
              <a:rPr lang="pl-PL" sz="2400" dirty="0"/>
              <a:t> </a:t>
            </a:r>
            <a:r>
              <a:rPr lang="pl-PL" sz="2400" dirty="0" err="1"/>
              <a:t>number</a:t>
            </a:r>
            <a:r>
              <a:rPr lang="pl-PL" sz="2400" dirty="0"/>
              <a:t> of </a:t>
            </a:r>
            <a:r>
              <a:rPr lang="pl-PL" sz="2400" dirty="0" err="1"/>
              <a:t>nodes</a:t>
            </a:r>
          </a:p>
        </p:txBody>
      </p:sp>
    </p:spTree>
    <p:extLst>
      <p:ext uri="{BB962C8B-B14F-4D97-AF65-F5344CB8AC3E}">
        <p14:creationId xmlns:p14="http://schemas.microsoft.com/office/powerpoint/2010/main" val="134760255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8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Frame</vt:lpstr>
      <vt:lpstr>CI/CD for NoteJam</vt:lpstr>
      <vt:lpstr>Overview CI/CD </vt:lpstr>
      <vt:lpstr>Application Architecture Overview </vt:lpstr>
      <vt:lpstr>Docker container architecture</vt:lpstr>
      <vt:lpstr>Docker Container</vt:lpstr>
      <vt:lpstr>Vagrant for local dev</vt:lpstr>
      <vt:lpstr>Provisioning scripts Overview</vt:lpstr>
      <vt:lpstr>Runtime  scripts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for NoteJam</dc:title>
  <cp:revision>2</cp:revision>
  <dcterms:modified xsi:type="dcterms:W3CDTF">2018-02-26T16:08:45Z</dcterms:modified>
</cp:coreProperties>
</file>