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93" r:id="rId2"/>
    <p:sldId id="593" r:id="rId3"/>
    <p:sldId id="616" r:id="rId4"/>
    <p:sldId id="617" r:id="rId5"/>
    <p:sldId id="618" r:id="rId6"/>
    <p:sldId id="619" r:id="rId7"/>
    <p:sldId id="620" r:id="rId8"/>
    <p:sldId id="621" r:id="rId9"/>
    <p:sldId id="622" r:id="rId10"/>
    <p:sldId id="623" r:id="rId11"/>
    <p:sldId id="624" r:id="rId12"/>
    <p:sldId id="625" r:id="rId13"/>
    <p:sldId id="492" r:id="rId14"/>
    <p:sldId id="599" r:id="rId15"/>
    <p:sldId id="615" r:id="rId16"/>
    <p:sldId id="595" r:id="rId17"/>
    <p:sldId id="598" r:id="rId1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2" autoAdjust="0"/>
    <p:restoredTop sz="86684" autoAdjust="0"/>
  </p:normalViewPr>
  <p:slideViewPr>
    <p:cSldViewPr>
      <p:cViewPr varScale="1">
        <p:scale>
          <a:sx n="113" d="100"/>
          <a:sy n="113" d="100"/>
        </p:scale>
        <p:origin x="2128"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632"/>
    </p:cViewPr>
  </p:sorterViewPr>
  <p:notesViewPr>
    <p:cSldViewPr>
      <p:cViewPr varScale="1">
        <p:scale>
          <a:sx n="52" d="100"/>
          <a:sy n="52" d="100"/>
        </p:scale>
        <p:origin x="-2648" y="-8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defTabSz="990600">
              <a:defRPr sz="1300">
                <a:latin typeface="Calibri" pitchFamily="34" charset="0"/>
              </a:defRPr>
            </a:lvl1pPr>
          </a:lstStyle>
          <a:p>
            <a:endParaRPr lang="en-GB" altLang="en-US"/>
          </a:p>
        </p:txBody>
      </p:sp>
      <p:sp>
        <p:nvSpPr>
          <p:cNvPr id="3" name="Date Placeholder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algn="r" defTabSz="990600">
              <a:defRPr sz="1300">
                <a:latin typeface="Calibri" pitchFamily="34" charset="0"/>
              </a:defRPr>
            </a:lvl1pPr>
          </a:lstStyle>
          <a:p>
            <a:fld id="{6BAA58E9-9897-4BCB-8E80-D7B66F95742D}" type="datetimeFigureOut">
              <a:rPr lang="en-GB" altLang="en-US"/>
              <a:pPr/>
              <a:t>08/01/2021</a:t>
            </a:fld>
            <a:endParaRPr lang="en-GB" altLang="en-US"/>
          </a:p>
        </p:txBody>
      </p:sp>
      <p:sp>
        <p:nvSpPr>
          <p:cNvPr id="4" name="Slide Image Placeholder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defTabSz="990600">
              <a:defRPr sz="1300">
                <a:latin typeface="Calibri" pitchFamily="34" charset="0"/>
              </a:defRPr>
            </a:lvl1pPr>
          </a:lstStyle>
          <a:p>
            <a:endParaRPr lang="en-GB" altLang="en-US"/>
          </a:p>
        </p:txBody>
      </p:sp>
      <p:sp>
        <p:nvSpPr>
          <p:cNvPr id="7" name="Slide Number Placeholder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algn="r" defTabSz="990600">
              <a:defRPr sz="1300">
                <a:latin typeface="Calibri" pitchFamily="34" charset="0"/>
              </a:defRPr>
            </a:lvl1pPr>
          </a:lstStyle>
          <a:p>
            <a:fld id="{B02B0EC3-CF54-4521-A31F-4E57EBD861A7}" type="slidenum">
              <a:rPr lang="en-GB" altLang="en-US"/>
              <a:pPr/>
              <a:t>‹#›</a:t>
            </a:fld>
            <a:endParaRPr lang="en-GB" altLang="en-US"/>
          </a:p>
        </p:txBody>
      </p:sp>
    </p:spTree>
    <p:extLst>
      <p:ext uri="{BB962C8B-B14F-4D97-AF65-F5344CB8AC3E}">
        <p14:creationId xmlns:p14="http://schemas.microsoft.com/office/powerpoint/2010/main" val="18044359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2" name="Notes Placeholder 2"/>
          <p:cNvSpPr>
            <a:spLocks noGrp="1"/>
          </p:cNvSpPr>
          <p:nvPr>
            <p:ph type="body" idx="1"/>
          </p:nvPr>
        </p:nvSpPr>
        <p:spPr/>
        <p:txBody>
          <a:bodyPr/>
          <a:lstStyle/>
          <a:p>
            <a:pPr>
              <a:spcBef>
                <a:spcPct val="0"/>
              </a:spcBef>
            </a:pPr>
            <a:r>
              <a:rPr lang="en-GB" altLang="en-US"/>
              <a:t>http://www.gutenberg.org/cache/epub/2600/pg2600.txt</a:t>
            </a:r>
          </a:p>
          <a:p>
            <a:pPr>
              <a:spcBef>
                <a:spcPct val="0"/>
              </a:spcBef>
            </a:pPr>
            <a:r>
              <a:rPr lang="de-DE" altLang="en-US"/>
              <a:t>„Russia“ appears 173 times</a:t>
            </a:r>
            <a:endParaRPr lang="en-GB" altLang="en-US"/>
          </a:p>
        </p:txBody>
      </p:sp>
      <p:sp>
        <p:nvSpPr>
          <p:cNvPr id="40963" name="Slide Number Placeholder 3"/>
          <p:cNvSpPr>
            <a:spLocks noGrp="1"/>
          </p:cNvSpPr>
          <p:nvPr>
            <p:ph type="sldNum" sz="quarter" idx="5"/>
          </p:nvPr>
        </p:nvSpPr>
        <p:spPr>
          <a:noFill/>
        </p:spPr>
        <p:txBody>
          <a:bodyPr/>
          <a:lstStyle>
            <a:lvl1pPr defTabSz="990600">
              <a:defRPr>
                <a:solidFill>
                  <a:schemeClr val="tx1"/>
                </a:solidFill>
                <a:latin typeface="Georgia" pitchFamily="18" charset="0"/>
                <a:cs typeface="Arial" pitchFamily="34" charset="0"/>
              </a:defRPr>
            </a:lvl1pPr>
            <a:lvl2pPr marL="804863" indent="-309563" defTabSz="990600">
              <a:defRPr>
                <a:solidFill>
                  <a:schemeClr val="tx1"/>
                </a:solidFill>
                <a:latin typeface="Georgia" pitchFamily="18" charset="0"/>
                <a:cs typeface="Arial" pitchFamily="34" charset="0"/>
              </a:defRPr>
            </a:lvl2pPr>
            <a:lvl3pPr marL="1238250" indent="-247650" defTabSz="990600">
              <a:defRPr>
                <a:solidFill>
                  <a:schemeClr val="tx1"/>
                </a:solidFill>
                <a:latin typeface="Georgia" pitchFamily="18" charset="0"/>
                <a:cs typeface="Arial" pitchFamily="34" charset="0"/>
              </a:defRPr>
            </a:lvl3pPr>
            <a:lvl4pPr marL="1733550" indent="-247650" defTabSz="990600">
              <a:defRPr>
                <a:solidFill>
                  <a:schemeClr val="tx1"/>
                </a:solidFill>
                <a:latin typeface="Georgia" pitchFamily="18" charset="0"/>
                <a:cs typeface="Arial" pitchFamily="34" charset="0"/>
              </a:defRPr>
            </a:lvl4pPr>
            <a:lvl5pPr marL="2228850" indent="-247650" defTabSz="990600">
              <a:defRPr>
                <a:solidFill>
                  <a:schemeClr val="tx1"/>
                </a:solidFill>
                <a:latin typeface="Georgia" pitchFamily="18" charset="0"/>
                <a:cs typeface="Arial" pitchFamily="34" charset="0"/>
              </a:defRPr>
            </a:lvl5pPr>
            <a:lvl6pPr marL="2686050" indent="-247650" defTabSz="990600" fontAlgn="base">
              <a:spcBef>
                <a:spcPct val="0"/>
              </a:spcBef>
              <a:spcAft>
                <a:spcPct val="0"/>
              </a:spcAft>
              <a:defRPr>
                <a:solidFill>
                  <a:schemeClr val="tx1"/>
                </a:solidFill>
                <a:latin typeface="Georgia" pitchFamily="18" charset="0"/>
                <a:cs typeface="Arial" pitchFamily="34" charset="0"/>
              </a:defRPr>
            </a:lvl6pPr>
            <a:lvl7pPr marL="3143250" indent="-247650" defTabSz="990600" fontAlgn="base">
              <a:spcBef>
                <a:spcPct val="0"/>
              </a:spcBef>
              <a:spcAft>
                <a:spcPct val="0"/>
              </a:spcAft>
              <a:defRPr>
                <a:solidFill>
                  <a:schemeClr val="tx1"/>
                </a:solidFill>
                <a:latin typeface="Georgia" pitchFamily="18" charset="0"/>
                <a:cs typeface="Arial" pitchFamily="34" charset="0"/>
              </a:defRPr>
            </a:lvl7pPr>
            <a:lvl8pPr marL="3600450" indent="-247650" defTabSz="990600" fontAlgn="base">
              <a:spcBef>
                <a:spcPct val="0"/>
              </a:spcBef>
              <a:spcAft>
                <a:spcPct val="0"/>
              </a:spcAft>
              <a:defRPr>
                <a:solidFill>
                  <a:schemeClr val="tx1"/>
                </a:solidFill>
                <a:latin typeface="Georgia" pitchFamily="18" charset="0"/>
                <a:cs typeface="Arial" pitchFamily="34" charset="0"/>
              </a:defRPr>
            </a:lvl8pPr>
            <a:lvl9pPr marL="4057650" indent="-247650" defTabSz="990600" fontAlgn="base">
              <a:spcBef>
                <a:spcPct val="0"/>
              </a:spcBef>
              <a:spcAft>
                <a:spcPct val="0"/>
              </a:spcAft>
              <a:defRPr>
                <a:solidFill>
                  <a:schemeClr val="tx1"/>
                </a:solidFill>
                <a:latin typeface="Georgia" pitchFamily="18" charset="0"/>
                <a:cs typeface="Arial" pitchFamily="34" charset="0"/>
              </a:defRPr>
            </a:lvl9pPr>
          </a:lstStyle>
          <a:p>
            <a:fld id="{D33DE899-B69B-42E1-BE81-30B2EA6DB46E}" type="slidenum">
              <a:rPr lang="en-GB" altLang="en-US">
                <a:latin typeface="Calibri" pitchFamily="34" charset="0"/>
              </a:rPr>
              <a:pPr/>
              <a:t>13</a:t>
            </a:fld>
            <a:endParaRPr lang="en-GB" alt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6194" name="Notes Placeholder 2"/>
          <p:cNvSpPr>
            <a:spLocks noGrp="1"/>
          </p:cNvSpPr>
          <p:nvPr>
            <p:ph type="body" idx="1"/>
          </p:nvPr>
        </p:nvSpPr>
        <p:spPr/>
        <p:txBody>
          <a:bodyPr/>
          <a:lstStyle/>
          <a:p>
            <a:pPr>
              <a:spcBef>
                <a:spcPct val="0"/>
              </a:spcBef>
            </a:pPr>
            <a:r>
              <a:rPr lang="de-DE" altLang="en-US"/>
              <a:t>Add </a:t>
            </a:r>
            <a:endParaRPr lang="en-GB" altLang="en-US"/>
          </a:p>
        </p:txBody>
      </p:sp>
      <p:sp>
        <p:nvSpPr>
          <p:cNvPr id="136195" name="Slide Number Placeholder 3"/>
          <p:cNvSpPr>
            <a:spLocks noGrp="1"/>
          </p:cNvSpPr>
          <p:nvPr>
            <p:ph type="sldNum" sz="quarter" idx="5"/>
          </p:nvPr>
        </p:nvSpPr>
        <p:spPr>
          <a:noFill/>
        </p:spPr>
        <p:txBody>
          <a:bodyPr/>
          <a:lstStyle>
            <a:lvl1pPr defTabSz="990600">
              <a:defRPr>
                <a:solidFill>
                  <a:schemeClr val="tx1"/>
                </a:solidFill>
                <a:latin typeface="Georgia" pitchFamily="18" charset="0"/>
                <a:cs typeface="Arial" pitchFamily="34" charset="0"/>
              </a:defRPr>
            </a:lvl1pPr>
            <a:lvl2pPr marL="804863" indent="-309563" defTabSz="990600">
              <a:defRPr>
                <a:solidFill>
                  <a:schemeClr val="tx1"/>
                </a:solidFill>
                <a:latin typeface="Georgia" pitchFamily="18" charset="0"/>
                <a:cs typeface="Arial" pitchFamily="34" charset="0"/>
              </a:defRPr>
            </a:lvl2pPr>
            <a:lvl3pPr marL="1238250" indent="-247650" defTabSz="990600">
              <a:defRPr>
                <a:solidFill>
                  <a:schemeClr val="tx1"/>
                </a:solidFill>
                <a:latin typeface="Georgia" pitchFamily="18" charset="0"/>
                <a:cs typeface="Arial" pitchFamily="34" charset="0"/>
              </a:defRPr>
            </a:lvl3pPr>
            <a:lvl4pPr marL="1733550" indent="-247650" defTabSz="990600">
              <a:defRPr>
                <a:solidFill>
                  <a:schemeClr val="tx1"/>
                </a:solidFill>
                <a:latin typeface="Georgia" pitchFamily="18" charset="0"/>
                <a:cs typeface="Arial" pitchFamily="34" charset="0"/>
              </a:defRPr>
            </a:lvl4pPr>
            <a:lvl5pPr marL="2228850" indent="-247650" defTabSz="990600">
              <a:defRPr>
                <a:solidFill>
                  <a:schemeClr val="tx1"/>
                </a:solidFill>
                <a:latin typeface="Georgia" pitchFamily="18" charset="0"/>
                <a:cs typeface="Arial" pitchFamily="34" charset="0"/>
              </a:defRPr>
            </a:lvl5pPr>
            <a:lvl6pPr marL="2686050" indent="-247650" defTabSz="990600" fontAlgn="base">
              <a:spcBef>
                <a:spcPct val="0"/>
              </a:spcBef>
              <a:spcAft>
                <a:spcPct val="0"/>
              </a:spcAft>
              <a:defRPr>
                <a:solidFill>
                  <a:schemeClr val="tx1"/>
                </a:solidFill>
                <a:latin typeface="Georgia" pitchFamily="18" charset="0"/>
                <a:cs typeface="Arial" pitchFamily="34" charset="0"/>
              </a:defRPr>
            </a:lvl6pPr>
            <a:lvl7pPr marL="3143250" indent="-247650" defTabSz="990600" fontAlgn="base">
              <a:spcBef>
                <a:spcPct val="0"/>
              </a:spcBef>
              <a:spcAft>
                <a:spcPct val="0"/>
              </a:spcAft>
              <a:defRPr>
                <a:solidFill>
                  <a:schemeClr val="tx1"/>
                </a:solidFill>
                <a:latin typeface="Georgia" pitchFamily="18" charset="0"/>
                <a:cs typeface="Arial" pitchFamily="34" charset="0"/>
              </a:defRPr>
            </a:lvl7pPr>
            <a:lvl8pPr marL="3600450" indent="-247650" defTabSz="990600" fontAlgn="base">
              <a:spcBef>
                <a:spcPct val="0"/>
              </a:spcBef>
              <a:spcAft>
                <a:spcPct val="0"/>
              </a:spcAft>
              <a:defRPr>
                <a:solidFill>
                  <a:schemeClr val="tx1"/>
                </a:solidFill>
                <a:latin typeface="Georgia" pitchFamily="18" charset="0"/>
                <a:cs typeface="Arial" pitchFamily="34" charset="0"/>
              </a:defRPr>
            </a:lvl8pPr>
            <a:lvl9pPr marL="4057650" indent="-247650" defTabSz="990600" fontAlgn="base">
              <a:spcBef>
                <a:spcPct val="0"/>
              </a:spcBef>
              <a:spcAft>
                <a:spcPct val="0"/>
              </a:spcAft>
              <a:defRPr>
                <a:solidFill>
                  <a:schemeClr val="tx1"/>
                </a:solidFill>
                <a:latin typeface="Georgia" pitchFamily="18" charset="0"/>
                <a:cs typeface="Arial" pitchFamily="34" charset="0"/>
              </a:defRPr>
            </a:lvl9pPr>
          </a:lstStyle>
          <a:p>
            <a:fld id="{9CEB6955-C097-4C37-AA26-B087DB483C8F}" type="slidenum">
              <a:rPr lang="en-GB" altLang="en-US">
                <a:solidFill>
                  <a:srgbClr val="000000"/>
                </a:solidFill>
                <a:latin typeface="Calibri" pitchFamily="34" charset="0"/>
              </a:rPr>
              <a:pPr/>
              <a:t>17</a:t>
            </a:fld>
            <a:endParaRPr lang="en-GB" altLang="en-US">
              <a:solidFill>
                <a:srgbClr val="000000"/>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2"/>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23"/>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4"/>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5"/>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26"/>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11" name="Rounded Rectangle 29"/>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12" name="Rounded Rectangle 30"/>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6"/>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9"/>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0"/>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8"/>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7" name="Date Placeholder 27"/>
          <p:cNvSpPr>
            <a:spLocks noGrp="1"/>
          </p:cNvSpPr>
          <p:nvPr>
            <p:ph type="dt" sz="half" idx="10"/>
          </p:nvPr>
        </p:nvSpPr>
        <p:spPr>
          <a:xfrm>
            <a:off x="6705600" y="4206875"/>
            <a:ext cx="960438" cy="457200"/>
          </a:xfrm>
        </p:spPr>
        <p:txBody>
          <a:bodyPr/>
          <a:lstStyle>
            <a:lvl1pPr>
              <a:defRPr/>
            </a:lvl1pPr>
          </a:lstStyle>
          <a:p>
            <a:pPr>
              <a:defRPr/>
            </a:pPr>
            <a:fld id="{934DAAAA-03DF-4F5B-8A0D-610E924FA20E}" type="datetime1">
              <a:rPr lang="en-US"/>
              <a:pPr>
                <a:defRPr/>
              </a:pPr>
              <a:t>1/8/21</a:t>
            </a:fld>
            <a:endParaRPr lang="en-US"/>
          </a:p>
        </p:txBody>
      </p:sp>
      <p:sp>
        <p:nvSpPr>
          <p:cNvPr id="18" name="Footer Placeholder 16"/>
          <p:cNvSpPr>
            <a:spLocks noGrp="1"/>
          </p:cNvSpPr>
          <p:nvPr>
            <p:ph type="ftr" sz="quarter" idx="11"/>
          </p:nvPr>
        </p:nvSpPr>
        <p:spPr>
          <a:xfrm>
            <a:off x="5410200" y="4205288"/>
            <a:ext cx="1295400" cy="457200"/>
          </a:xfrm>
        </p:spPr>
        <p:txBody>
          <a:bodyPr/>
          <a:lstStyle>
            <a:lvl1pPr>
              <a:defRPr/>
            </a:lvl1pPr>
          </a:lstStyle>
          <a:p>
            <a:pPr>
              <a:defRPr/>
            </a:pPr>
            <a:r>
              <a:rPr lang="en-US"/>
              <a:t>‹#›</a:t>
            </a:r>
            <a:endParaRPr lang="en-US" dirty="0"/>
          </a:p>
        </p:txBody>
      </p:sp>
      <p:sp>
        <p:nvSpPr>
          <p:cNvPr id="19" name="Slide Number Placeholder 28"/>
          <p:cNvSpPr>
            <a:spLocks noGrp="1"/>
          </p:cNvSpPr>
          <p:nvPr>
            <p:ph type="sldNum" sz="quarter" idx="12"/>
          </p:nvPr>
        </p:nvSpPr>
        <p:spPr>
          <a:xfrm>
            <a:off x="8320088" y="1588"/>
            <a:ext cx="747712" cy="365125"/>
          </a:xfrm>
        </p:spPr>
        <p:txBody>
          <a:bodyPr/>
          <a:lstStyle>
            <a:lvl1pPr algn="r">
              <a:defRPr sz="1800" smtClean="0">
                <a:solidFill>
                  <a:schemeClr val="bg1"/>
                </a:solidFill>
              </a:defRPr>
            </a:lvl1pPr>
          </a:lstStyle>
          <a:p>
            <a:pPr>
              <a:defRPr/>
            </a:pPr>
            <a:fld id="{42573956-9914-4B52-BE6D-EC1815CBC119}" type="slidenum">
              <a:rPr lang="en-US"/>
              <a:pPr>
                <a:defRPr/>
              </a:pPr>
              <a:t>‹#›</a:t>
            </a:fld>
            <a:endParaRPr lang="en-US" dirty="0"/>
          </a:p>
        </p:txBody>
      </p:sp>
    </p:spTree>
    <p:extLst>
      <p:ext uri="{BB962C8B-B14F-4D97-AF65-F5344CB8AC3E}">
        <p14:creationId xmlns:p14="http://schemas.microsoft.com/office/powerpoint/2010/main" val="127659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3"/>
          <p:cNvSpPr txBox="1">
            <a:spLocks/>
          </p:cNvSpPr>
          <p:nvPr userDrawn="1"/>
        </p:nvSpPr>
        <p:spPr>
          <a:xfrm>
            <a:off x="7524750" y="-36513"/>
            <a:ext cx="1325563" cy="457201"/>
          </a:xfrm>
          <a:prstGeom prst="rect">
            <a:avLst/>
          </a:prstGeom>
        </p:spPr>
        <p:txBody>
          <a:bodyPr/>
          <a:lstStyle>
            <a:defPPr>
              <a:defRPr lang="en-US"/>
            </a:defPPr>
            <a:lvl1pPr marL="0" algn="r" defTabSz="914400" rtl="0" eaLnBrk="1" latinLnBrk="0" hangingPunct="1">
              <a:defRPr kumimoji="0" sz="8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977A93E3-D2F6-4D84-92F1-50B284E91664}" type="slidenum">
              <a:rPr lang="en-US" sz="1800" smtClean="0">
                <a:solidFill>
                  <a:schemeClr val="bg1"/>
                </a:solidFill>
                <a:latin typeface="+mj-lt"/>
              </a:rPr>
              <a:pPr fontAlgn="auto">
                <a:spcBef>
                  <a:spcPts val="0"/>
                </a:spcBef>
                <a:spcAft>
                  <a:spcPts val="0"/>
                </a:spcAft>
                <a:defRPr/>
              </a:pPr>
              <a:t>‹#›</a:t>
            </a:fld>
            <a:endParaRPr lang="en-US" sz="1800" dirty="0">
              <a:solidFill>
                <a:schemeClr val="bg1"/>
              </a:solidFill>
              <a:latin typeface="+mj-lt"/>
            </a:endParaRPr>
          </a:p>
        </p:txBody>
      </p:sp>
      <p:sp>
        <p:nvSpPr>
          <p:cNvPr id="2" name="Title 1"/>
          <p:cNvSpPr>
            <a:spLocks noGrp="1"/>
          </p:cNvSpPr>
          <p:nvPr>
            <p:ph type="title"/>
          </p:nvPr>
        </p:nvSpPr>
        <p:spPr>
          <a:xfrm>
            <a:off x="467544" y="692696"/>
            <a:ext cx="8229600" cy="1066800"/>
          </a:xfrm>
          <a:solidFill>
            <a:schemeClr val="accent2"/>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844824"/>
            <a:ext cx="8229600" cy="4608512"/>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8186738" y="692150"/>
            <a:ext cx="957262" cy="457200"/>
          </a:xfrm>
        </p:spPr>
        <p:txBody>
          <a:bodyPr/>
          <a:lstStyle>
            <a:lvl1pPr>
              <a:defRPr/>
            </a:lvl1pPr>
          </a:lstStyle>
          <a:p>
            <a:pPr>
              <a:defRPr/>
            </a:pPr>
            <a:fld id="{EA79C63E-3EF2-4560-94EA-9AA77E7743D9}" type="datetime1">
              <a:rPr lang="en-US"/>
              <a:pPr>
                <a:defRPr/>
              </a:pPr>
              <a:t>1/8/21</a:t>
            </a:fld>
            <a:endParaRPr lang="en-US" dirty="0"/>
          </a:p>
        </p:txBody>
      </p:sp>
      <p:sp>
        <p:nvSpPr>
          <p:cNvPr id="6" name="Footer Placeholder 4"/>
          <p:cNvSpPr>
            <a:spLocks noGrp="1"/>
          </p:cNvSpPr>
          <p:nvPr>
            <p:ph type="ftr" sz="quarter" idx="11"/>
          </p:nvPr>
        </p:nvSpPr>
        <p:spPr>
          <a:xfrm>
            <a:off x="7596188" y="6308725"/>
            <a:ext cx="1325562" cy="457200"/>
          </a:xfrm>
        </p:spPr>
        <p:txBody>
          <a:bodyPr/>
          <a:lstStyle>
            <a:lvl1pPr>
              <a:defRPr sz="1600" smtClean="0"/>
            </a:lvl1pPr>
          </a:lstStyle>
          <a:p>
            <a:pPr>
              <a:defRPr/>
            </a:pPr>
            <a:fld id="{23EDF4C9-CD31-41B5-B6A7-86D2B0EBC54A}" type="slidenum">
              <a:rPr lang="en-US"/>
              <a:pPr>
                <a:defRPr/>
              </a:pPr>
              <a:t>‹#›</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8D6CE79-2C1E-4B89-B520-39525CD8B687}" type="slidenum">
              <a:rPr lang="en-US"/>
              <a:pPr>
                <a:defRPr/>
              </a:pPr>
              <a:t>‹#›</a:t>
            </a:fld>
            <a:endParaRPr lang="en-US" dirty="0"/>
          </a:p>
        </p:txBody>
      </p:sp>
    </p:spTree>
    <p:extLst>
      <p:ext uri="{BB962C8B-B14F-4D97-AF65-F5344CB8AC3E}">
        <p14:creationId xmlns:p14="http://schemas.microsoft.com/office/powerpoint/2010/main" val="205165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p:txBody>
          <a:bodyPr rtlCol="0"/>
          <a:lstStyle>
            <a:lvl1pPr>
              <a:defRPr/>
            </a:lvl1pPr>
          </a:lstStyle>
          <a:p>
            <a:pPr>
              <a:defRPr/>
            </a:pPr>
            <a:fld id="{08A19E0B-7735-4024-A0E9-E9910C001E2B}" type="datetime1">
              <a:rPr lang="en-US"/>
              <a:pPr>
                <a:defRPr/>
              </a:pPr>
              <a:t>1/8/21</a:t>
            </a:fld>
            <a:endParaRPr lang="en-US"/>
          </a:p>
        </p:txBody>
      </p:sp>
      <p:sp>
        <p:nvSpPr>
          <p:cNvPr id="8" name="Slide Number Placeholder 26"/>
          <p:cNvSpPr>
            <a:spLocks noGrp="1"/>
          </p:cNvSpPr>
          <p:nvPr>
            <p:ph type="sldNum" sz="quarter" idx="11"/>
          </p:nvPr>
        </p:nvSpPr>
        <p:spPr/>
        <p:txBody>
          <a:bodyPr rtlCol="0"/>
          <a:lstStyle>
            <a:lvl1pPr>
              <a:defRPr/>
            </a:lvl1pPr>
          </a:lstStyle>
          <a:p>
            <a:pPr>
              <a:defRPr/>
            </a:pPr>
            <a:fld id="{1CC7C079-AB00-4FD9-BE59-31C93530FD3F}" type="slidenum">
              <a:rPr lang="en-US"/>
              <a:pPr>
                <a:defRPr/>
              </a:pPr>
              <a:t>‹#›</a:t>
            </a:fld>
            <a:endParaRPr lang="en-US"/>
          </a:p>
        </p:txBody>
      </p:sp>
      <p:sp>
        <p:nvSpPr>
          <p:cNvPr id="9" name="Footer Placeholder 27"/>
          <p:cNvSpPr>
            <a:spLocks noGrp="1"/>
          </p:cNvSpPr>
          <p:nvPr>
            <p:ph type="ftr" sz="quarter" idx="12"/>
          </p:nvPr>
        </p:nvSpPr>
        <p:spPr/>
        <p:txBody>
          <a:bodyPr rtlCol="0"/>
          <a:lstStyle>
            <a:lvl1pPr>
              <a:defRPr/>
            </a:lvl1pPr>
          </a:lstStyle>
          <a:p>
            <a:pPr>
              <a:defRPr/>
            </a:pPr>
            <a:r>
              <a:rPr lang="en-US"/>
              <a:t>‹#›</a:t>
            </a:r>
          </a:p>
        </p:txBody>
      </p:sp>
    </p:spTree>
    <p:extLst>
      <p:ext uri="{BB962C8B-B14F-4D97-AF65-F5344CB8AC3E}">
        <p14:creationId xmlns:p14="http://schemas.microsoft.com/office/powerpoint/2010/main" val="235049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a:t>Click to edit Master title style</a:t>
            </a:r>
          </a:p>
        </p:txBody>
      </p:sp>
      <p:sp>
        <p:nvSpPr>
          <p:cNvPr id="3" name="Date Placeholder 2"/>
          <p:cNvSpPr>
            <a:spLocks noGrp="1"/>
          </p:cNvSpPr>
          <p:nvPr>
            <p:ph type="dt" sz="half" idx="10"/>
          </p:nvPr>
        </p:nvSpPr>
        <p:spPr>
          <a:xfrm>
            <a:off x="6583363" y="612775"/>
            <a:ext cx="957262" cy="457200"/>
          </a:xfrm>
        </p:spPr>
        <p:txBody>
          <a:bodyPr/>
          <a:lstStyle>
            <a:lvl1pPr>
              <a:defRPr/>
            </a:lvl1pPr>
          </a:lstStyle>
          <a:p>
            <a:pPr>
              <a:defRPr/>
            </a:pPr>
            <a:fld id="{616638B4-0FBD-469F-A614-71D575884490}" type="datetime1">
              <a:rPr lang="en-US"/>
              <a:pPr>
                <a:defRPr/>
              </a:pPr>
              <a:t>1/8/21</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79E3FBF4-B0F5-4BC2-B26C-AA88446E693B}" type="slidenum">
              <a:rPr lang="en-US"/>
              <a:pPr>
                <a:defRPr/>
              </a:pPr>
              <a:t>‹#›</a:t>
            </a:fld>
            <a:endParaRPr lang="en-US" dirty="0"/>
          </a:p>
        </p:txBody>
      </p:sp>
    </p:spTree>
    <p:extLst>
      <p:ext uri="{BB962C8B-B14F-4D97-AF65-F5344CB8AC3E}">
        <p14:creationId xmlns:p14="http://schemas.microsoft.com/office/powerpoint/2010/main" val="191310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F0D33DE-9D18-433D-BE9D-59ADDEEE5F26}" type="datetime1">
              <a:rPr lang="en-US"/>
              <a:pPr>
                <a:defRPr/>
              </a:pPr>
              <a:t>1/8/21</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a:t>
            </a:r>
          </a:p>
        </p:txBody>
      </p:sp>
      <p:sp>
        <p:nvSpPr>
          <p:cNvPr id="4" name="Slide Number Placeholder 3"/>
          <p:cNvSpPr>
            <a:spLocks noGrp="1"/>
          </p:cNvSpPr>
          <p:nvPr>
            <p:ph type="sldNum" sz="quarter" idx="12"/>
          </p:nvPr>
        </p:nvSpPr>
        <p:spPr/>
        <p:txBody>
          <a:bodyPr/>
          <a:lstStyle>
            <a:lvl1pPr>
              <a:defRPr/>
            </a:lvl1pPr>
          </a:lstStyle>
          <a:p>
            <a:pPr>
              <a:defRPr/>
            </a:pPr>
            <a:fld id="{A6670879-5892-442E-A27C-70117C30FCD2}" type="slidenum">
              <a:rPr lang="en-US"/>
              <a:pPr>
                <a:defRPr/>
              </a:pPr>
              <a:t>‹#›</a:t>
            </a:fld>
            <a:endParaRPr lang="en-US"/>
          </a:p>
        </p:txBody>
      </p:sp>
    </p:spTree>
    <p:extLst>
      <p:ext uri="{BB962C8B-B14F-4D97-AF65-F5344CB8AC3E}">
        <p14:creationId xmlns:p14="http://schemas.microsoft.com/office/powerpoint/2010/main" val="296486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AB785166-DB59-4655-BDC0-B2DA39B1C8F3}" type="datetime1">
              <a:rPr lang="en-US"/>
              <a:pPr>
                <a:defRPr/>
              </a:pPr>
              <a:t>1/8/21</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a:t>
            </a:r>
          </a:p>
        </p:txBody>
      </p:sp>
      <p:sp>
        <p:nvSpPr>
          <p:cNvPr id="7" name="Slide Number Placeholder 6"/>
          <p:cNvSpPr>
            <a:spLocks noGrp="1"/>
          </p:cNvSpPr>
          <p:nvPr>
            <p:ph type="sldNum" sz="quarter" idx="12"/>
          </p:nvPr>
        </p:nvSpPr>
        <p:spPr/>
        <p:txBody>
          <a:bodyPr/>
          <a:lstStyle>
            <a:lvl1pPr>
              <a:defRPr/>
            </a:lvl1pPr>
          </a:lstStyle>
          <a:p>
            <a:pPr>
              <a:defRPr/>
            </a:pPr>
            <a:fld id="{5F6AF821-BE21-4366-83CB-BD7A47FE3A1F}" type="slidenum">
              <a:rPr lang="en-US"/>
              <a:pPr>
                <a:defRPr/>
              </a:pPr>
              <a:t>‹#›</a:t>
            </a:fld>
            <a:endParaRPr lang="en-US"/>
          </a:p>
        </p:txBody>
      </p:sp>
    </p:spTree>
    <p:extLst>
      <p:ext uri="{BB962C8B-B14F-4D97-AF65-F5344CB8AC3E}">
        <p14:creationId xmlns:p14="http://schemas.microsoft.com/office/powerpoint/2010/main" val="257737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6B323E29-9480-4CEC-982B-9374940B2E25}" type="datetime1">
              <a:rPr lang="en-US"/>
              <a:pPr>
                <a:defRPr/>
              </a:pPr>
              <a:t>1/8/21</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a:t>
            </a:r>
          </a:p>
        </p:txBody>
      </p:sp>
      <p:sp>
        <p:nvSpPr>
          <p:cNvPr id="7" name="Slide Number Placeholder 6"/>
          <p:cNvSpPr>
            <a:spLocks noGrp="1"/>
          </p:cNvSpPr>
          <p:nvPr>
            <p:ph type="sldNum" sz="quarter" idx="12"/>
          </p:nvPr>
        </p:nvSpPr>
        <p:spPr/>
        <p:txBody>
          <a:bodyPr/>
          <a:lstStyle>
            <a:lvl1pPr>
              <a:defRPr/>
            </a:lvl1pPr>
          </a:lstStyle>
          <a:p>
            <a:pPr>
              <a:defRPr/>
            </a:pPr>
            <a:fld id="{E0B4F2F0-D2D8-41DF-8C80-3006B85C284D}" type="slidenum">
              <a:rPr lang="en-US"/>
              <a:pPr>
                <a:defRPr/>
              </a:pPr>
              <a:t>‹#›</a:t>
            </a:fld>
            <a:endParaRPr lang="en-US"/>
          </a:p>
        </p:txBody>
      </p:sp>
    </p:spTree>
    <p:extLst>
      <p:ext uri="{BB962C8B-B14F-4D97-AF65-F5344CB8AC3E}">
        <p14:creationId xmlns:p14="http://schemas.microsoft.com/office/powerpoint/2010/main" val="245590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EE2C4F2-1772-416B-B6A6-9BBD30AA13EB}" type="datetime1">
              <a:rPr lang="en-US"/>
              <a:pPr>
                <a:defRPr/>
              </a:pPr>
              <a:t>1/8/21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t>
            </a:r>
          </a:p>
        </p:txBody>
      </p:sp>
      <p:sp>
        <p:nvSpPr>
          <p:cNvPr id="6" name="Slide Number Placeholder 5"/>
          <p:cNvSpPr>
            <a:spLocks noGrp="1"/>
          </p:cNvSpPr>
          <p:nvPr>
            <p:ph type="sldNum" sz="quarter" idx="12"/>
          </p:nvPr>
        </p:nvSpPr>
        <p:spPr/>
        <p:txBody>
          <a:bodyPr/>
          <a:lstStyle>
            <a:lvl1pPr>
              <a:defRPr/>
            </a:lvl1pPr>
          </a:lstStyle>
          <a:p>
            <a:pPr>
              <a:defRPr/>
            </a:pPr>
            <a:fld id="{BF9D08A2-3908-4174-A638-E02D466ED694}" type="slidenum">
              <a:rPr lang="en-US"/>
              <a:pPr>
                <a:defRPr/>
              </a:pPr>
              <a:t>‹#›</a:t>
            </a:fld>
            <a:endParaRPr lang="en-US"/>
          </a:p>
        </p:txBody>
      </p:sp>
    </p:spTree>
    <p:extLst>
      <p:ext uri="{BB962C8B-B14F-4D97-AF65-F5344CB8AC3E}">
        <p14:creationId xmlns:p14="http://schemas.microsoft.com/office/powerpoint/2010/main" val="344072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5C64417-B65F-461C-A035-657D9E98D7C5}" type="datetime1">
              <a:rPr lang="en-US"/>
              <a:pPr>
                <a:defRPr/>
              </a:pPr>
              <a:t>1/8/21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t>
            </a:r>
          </a:p>
        </p:txBody>
      </p:sp>
      <p:sp>
        <p:nvSpPr>
          <p:cNvPr id="6" name="Slide Number Placeholder 5"/>
          <p:cNvSpPr>
            <a:spLocks noGrp="1"/>
          </p:cNvSpPr>
          <p:nvPr>
            <p:ph type="sldNum" sz="quarter" idx="12"/>
          </p:nvPr>
        </p:nvSpPr>
        <p:spPr/>
        <p:txBody>
          <a:bodyPr/>
          <a:lstStyle>
            <a:lvl1pPr>
              <a:defRPr/>
            </a:lvl1pPr>
          </a:lstStyle>
          <a:p>
            <a:pPr>
              <a:defRPr/>
            </a:pPr>
            <a:fld id="{92AE3457-4DA7-48AB-BD4A-F6592136C739}" type="slidenum">
              <a:rPr lang="en-US"/>
              <a:pPr>
                <a:defRPr/>
              </a:pPr>
              <a:t>‹#›</a:t>
            </a:fld>
            <a:endParaRPr lang="en-US"/>
          </a:p>
        </p:txBody>
      </p:sp>
    </p:spTree>
    <p:extLst>
      <p:ext uri="{BB962C8B-B14F-4D97-AF65-F5344CB8AC3E}">
        <p14:creationId xmlns:p14="http://schemas.microsoft.com/office/powerpoint/2010/main" val="198669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Rectangle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7839" name="Title Placeholder 21"/>
          <p:cNvSpPr>
            <a:spLocks noGrp="1"/>
          </p:cNvSpPr>
          <p:nvPr>
            <p:ph type="title"/>
          </p:nvPr>
        </p:nvSpPr>
        <p:spPr bwMode="auto">
          <a:xfrm>
            <a:off x="457200" y="1143000"/>
            <a:ext cx="8229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7840" name="Text Placeholder 12"/>
          <p:cNvSpPr>
            <a:spLocks noGrp="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586538" y="612775"/>
            <a:ext cx="957262" cy="457200"/>
          </a:xfrm>
          <a:prstGeom prst="rect">
            <a:avLst/>
          </a:prstGeom>
        </p:spPr>
        <p:txBody>
          <a:bodyPr vert="horz"/>
          <a:lstStyle>
            <a:lvl1pPr algn="l" eaLnBrk="1" fontAlgn="auto" latinLnBrk="0" hangingPunct="1">
              <a:spcBef>
                <a:spcPts val="0"/>
              </a:spcBef>
              <a:spcAft>
                <a:spcPts val="0"/>
              </a:spcAft>
              <a:defRPr kumimoji="0" sz="800" smtClean="0">
                <a:solidFill>
                  <a:schemeClr val="accent2"/>
                </a:solidFill>
                <a:latin typeface="+mn-lt"/>
                <a:cs typeface="+mn-cs"/>
              </a:defRPr>
            </a:lvl1pPr>
          </a:lstStyle>
          <a:p>
            <a:pPr>
              <a:defRPr/>
            </a:pPr>
            <a:fld id="{12CC6238-0305-4C11-AAD1-39380ACD2086}" type="datetime1">
              <a:rPr lang="en-US"/>
              <a:pPr>
                <a:defRPr/>
              </a:pPr>
              <a:t>1/8/21</a:t>
            </a:fld>
            <a:endParaRPr lang="en-US" dirty="0"/>
          </a:p>
        </p:txBody>
      </p:sp>
      <p:sp>
        <p:nvSpPr>
          <p:cNvPr id="3" name="Footer Placeholder 2"/>
          <p:cNvSpPr>
            <a:spLocks noGrp="1"/>
          </p:cNvSpPr>
          <p:nvPr>
            <p:ph type="ftr" sz="quarter" idx="3"/>
          </p:nvPr>
        </p:nvSpPr>
        <p:spPr>
          <a:xfrm>
            <a:off x="5257800" y="612775"/>
            <a:ext cx="1325563" cy="457200"/>
          </a:xfrm>
          <a:prstGeom prst="rect">
            <a:avLst/>
          </a:prstGeom>
        </p:spPr>
        <p:txBody>
          <a:bodyPr vert="horz"/>
          <a:lstStyle>
            <a:lvl1pPr algn="r" eaLnBrk="1" fontAlgn="auto" latinLnBrk="0" hangingPunct="1">
              <a:spcBef>
                <a:spcPts val="0"/>
              </a:spcBef>
              <a:spcAft>
                <a:spcPts val="0"/>
              </a:spcAft>
              <a:defRPr kumimoji="0" sz="800" smtClean="0">
                <a:solidFill>
                  <a:schemeClr val="accent2"/>
                </a:solidFill>
                <a:latin typeface="+mn-lt"/>
                <a:cs typeface="+mn-cs"/>
              </a:defRPr>
            </a:lvl1pPr>
          </a:lstStyle>
          <a:p>
            <a:pPr>
              <a:defRPr/>
            </a:pPr>
            <a:r>
              <a:rPr lang="en-US"/>
              <a:t>‹#›</a:t>
            </a:r>
            <a:endParaRPr lang="en-US" dirty="0"/>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anchor="b"/>
          <a:lstStyle>
            <a:lvl1pPr algn="r" eaLnBrk="1" fontAlgn="auto" latinLnBrk="0" hangingPunct="1">
              <a:spcBef>
                <a:spcPts val="0"/>
              </a:spcBef>
              <a:spcAft>
                <a:spcPts val="0"/>
              </a:spcAft>
              <a:defRPr kumimoji="0" sz="1800" smtClean="0">
                <a:solidFill>
                  <a:srgbClr val="FFFFFF"/>
                </a:solidFill>
                <a:latin typeface="+mn-lt"/>
                <a:cs typeface="+mn-cs"/>
              </a:defRPr>
            </a:lvl1pPr>
          </a:lstStyle>
          <a:p>
            <a:pPr>
              <a:defRPr/>
            </a:pPr>
            <a:fld id="{9CF2E4CC-8DE1-4AF5-8D14-E8D89F8CED39}" type="slidenum">
              <a:rPr lang="en-US"/>
              <a:pPr>
                <a:defRPr/>
              </a:pPr>
              <a:t>‹#›</a:t>
            </a:fld>
            <a:endParaRPr 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hf sldNum="0" hd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Trebuchet MS" pitchFamily="34" charset="0"/>
        </a:defRPr>
      </a:lvl2pPr>
      <a:lvl3pPr algn="l" rtl="0" fontAlgn="base">
        <a:spcBef>
          <a:spcPct val="0"/>
        </a:spcBef>
        <a:spcAft>
          <a:spcPct val="0"/>
        </a:spcAft>
        <a:defRPr sz="4000">
          <a:solidFill>
            <a:schemeClr val="tx2"/>
          </a:solidFill>
          <a:latin typeface="Trebuchet MS" pitchFamily="34" charset="0"/>
        </a:defRPr>
      </a:lvl3pPr>
      <a:lvl4pPr algn="l" rtl="0" fontAlgn="base">
        <a:spcBef>
          <a:spcPct val="0"/>
        </a:spcBef>
        <a:spcAft>
          <a:spcPct val="0"/>
        </a:spcAft>
        <a:defRPr sz="4000">
          <a:solidFill>
            <a:schemeClr val="tx2"/>
          </a:solidFill>
          <a:latin typeface="Trebuchet MS" pitchFamily="34" charset="0"/>
        </a:defRPr>
      </a:lvl4pPr>
      <a:lvl5pPr algn="l" rtl="0" fontAlgn="base">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fontAlgn="base">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fontAlgn="base">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fontAlgn="base">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fontAlgn="base">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fontAlgn="base">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docs.voyant-tools.org/about/examples-galler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ocs.voyant-tools.org/start/" TargetMode="External"/><Relationship Id="rId2" Type="http://schemas.openxmlformats.org/officeDocument/2006/relationships/hyperlink" Target="https://voyant-tools.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journalofdigitalhumanities.org/2-3/text-mining-tools-in-the-humanities-an-analysis-framewor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ode.google.com/p/opinionfind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ark.cs.cmu.edu/TweetNLP/" TargetMode="External"/><Relationship Id="rId4" Type="http://schemas.openxmlformats.org/officeDocument/2006/relationships/hyperlink" Target="http://sentiment.christopherpotts.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457200" y="2401888"/>
            <a:ext cx="8458200" cy="1470025"/>
          </a:xfrm>
        </p:spPr>
        <p:txBody>
          <a:bodyPr/>
          <a:lstStyle/>
          <a:p>
            <a:r>
              <a:rPr lang="de-DE" altLang="en-US" sz="4000" dirty="0"/>
              <a:t>Text Analysis</a:t>
            </a:r>
            <a:endParaRPr lang="en-GB" altLang="en-US" sz="4000" dirty="0"/>
          </a:p>
        </p:txBody>
      </p:sp>
      <p:sp>
        <p:nvSpPr>
          <p:cNvPr id="6" name="Subtitle 2"/>
          <p:cNvSpPr txBox="1">
            <a:spLocks/>
          </p:cNvSpPr>
          <p:nvPr/>
        </p:nvSpPr>
        <p:spPr>
          <a:xfrm>
            <a:off x="468313" y="4365625"/>
            <a:ext cx="6778625" cy="2303463"/>
          </a:xfrm>
          <a:prstGeom prst="rect">
            <a:avLst/>
          </a:prstGeom>
        </p:spPr>
        <p:txBody>
          <a:bodyPr>
            <a:normAutofit/>
          </a:bodyPr>
          <a:lstStyle>
            <a:lvl1pPr marL="63500">
              <a:defRPr>
                <a:solidFill>
                  <a:schemeClr val="tx1"/>
                </a:solidFill>
                <a:latin typeface="Georgia" pitchFamily="18" charset="0"/>
                <a:cs typeface="Arial" pitchFamily="34" charset="0"/>
              </a:defRPr>
            </a:lvl1pPr>
            <a:lvl2pPr marL="742950" indent="-285750">
              <a:defRPr>
                <a:solidFill>
                  <a:schemeClr val="tx1"/>
                </a:solidFill>
                <a:latin typeface="Georgia" pitchFamily="18" charset="0"/>
                <a:cs typeface="Arial" pitchFamily="34" charset="0"/>
              </a:defRPr>
            </a:lvl2pPr>
            <a:lvl3pPr marL="1143000" indent="-228600">
              <a:defRPr>
                <a:solidFill>
                  <a:schemeClr val="tx1"/>
                </a:solidFill>
                <a:latin typeface="Georgia" pitchFamily="18" charset="0"/>
                <a:cs typeface="Arial" pitchFamily="34" charset="0"/>
              </a:defRPr>
            </a:lvl3pPr>
            <a:lvl4pPr marL="1600200" indent="-228600">
              <a:defRPr>
                <a:solidFill>
                  <a:schemeClr val="tx1"/>
                </a:solidFill>
                <a:latin typeface="Georgia" pitchFamily="18" charset="0"/>
                <a:cs typeface="Arial" pitchFamily="34" charset="0"/>
              </a:defRPr>
            </a:lvl4pPr>
            <a:lvl5pPr marL="2057400" indent="-228600">
              <a:defRPr>
                <a:solidFill>
                  <a:schemeClr val="tx1"/>
                </a:solidFill>
                <a:latin typeface="Georgia" pitchFamily="18" charset="0"/>
                <a:cs typeface="Arial" pitchFamily="34" charset="0"/>
              </a:defRPr>
            </a:lvl5pPr>
            <a:lvl6pPr marL="2514600" indent="-228600" fontAlgn="base">
              <a:spcBef>
                <a:spcPct val="0"/>
              </a:spcBef>
              <a:spcAft>
                <a:spcPct val="0"/>
              </a:spcAft>
              <a:defRPr>
                <a:solidFill>
                  <a:schemeClr val="tx1"/>
                </a:solidFill>
                <a:latin typeface="Georgia" pitchFamily="18" charset="0"/>
                <a:cs typeface="Arial" pitchFamily="34" charset="0"/>
              </a:defRPr>
            </a:lvl6pPr>
            <a:lvl7pPr marL="2971800" indent="-228600" fontAlgn="base">
              <a:spcBef>
                <a:spcPct val="0"/>
              </a:spcBef>
              <a:spcAft>
                <a:spcPct val="0"/>
              </a:spcAft>
              <a:defRPr>
                <a:solidFill>
                  <a:schemeClr val="tx1"/>
                </a:solidFill>
                <a:latin typeface="Georgia" pitchFamily="18" charset="0"/>
                <a:cs typeface="Arial" pitchFamily="34" charset="0"/>
              </a:defRPr>
            </a:lvl7pPr>
            <a:lvl8pPr marL="3429000" indent="-228600" fontAlgn="base">
              <a:spcBef>
                <a:spcPct val="0"/>
              </a:spcBef>
              <a:spcAft>
                <a:spcPct val="0"/>
              </a:spcAft>
              <a:defRPr>
                <a:solidFill>
                  <a:schemeClr val="tx1"/>
                </a:solidFill>
                <a:latin typeface="Georgia" pitchFamily="18" charset="0"/>
                <a:cs typeface="Arial" pitchFamily="34" charset="0"/>
              </a:defRPr>
            </a:lvl8pPr>
            <a:lvl9pPr marL="3886200" indent="-228600" fontAlgn="base">
              <a:spcBef>
                <a:spcPct val="0"/>
              </a:spcBef>
              <a:spcAft>
                <a:spcPct val="0"/>
              </a:spcAft>
              <a:defRPr>
                <a:solidFill>
                  <a:schemeClr val="tx1"/>
                </a:solidFill>
                <a:latin typeface="Georgia" pitchFamily="18" charset="0"/>
                <a:cs typeface="Arial" pitchFamily="34" charset="0"/>
              </a:defRPr>
            </a:lvl9pPr>
          </a:lstStyle>
          <a:p>
            <a:pPr>
              <a:lnSpc>
                <a:spcPct val="80000"/>
              </a:lnSpc>
              <a:spcBef>
                <a:spcPts val="300"/>
              </a:spcBef>
              <a:buClr>
                <a:srgbClr val="A04DA3"/>
              </a:buClr>
              <a:buFont typeface="Georgia" pitchFamily="18" charset="0"/>
              <a:buNone/>
            </a:pPr>
            <a:r>
              <a:rPr lang="en-US" altLang="en-US" sz="2200" dirty="0">
                <a:solidFill>
                  <a:schemeClr val="tx2"/>
                </a:solidFill>
                <a:latin typeface="Trebuchet MS" pitchFamily="34" charset="0"/>
              </a:rPr>
              <a:t>Digital Humanities</a:t>
            </a:r>
            <a:endParaRPr lang="en-GB" altLang="en-US" sz="1900" dirty="0">
              <a:solidFill>
                <a:schemeClr val="tx2"/>
              </a:solidFill>
              <a:latin typeface="Trebuchet M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analysis v. extraction</a:t>
            </a:r>
          </a:p>
        </p:txBody>
      </p:sp>
      <p:sp>
        <p:nvSpPr>
          <p:cNvPr id="3" name="Content Placeholder 2"/>
          <p:cNvSpPr>
            <a:spLocks noGrp="1"/>
          </p:cNvSpPr>
          <p:nvPr>
            <p:ph idx="1"/>
          </p:nvPr>
        </p:nvSpPr>
        <p:spPr/>
        <p:txBody>
          <a:bodyPr/>
          <a:lstStyle/>
          <a:p>
            <a:r>
              <a:rPr lang="en-US" sz="2400" dirty="0"/>
              <a:t>One problem with these approaches is that it is difficult to recognize which of the many relations that are shown are truly interesting. </a:t>
            </a:r>
          </a:p>
          <a:p>
            <a:r>
              <a:rPr lang="en-US" sz="2400" dirty="0"/>
              <a:t>You'll immediately see who the big players are, but anyone who knows the business will already be aware of this. </a:t>
            </a:r>
          </a:p>
          <a:p>
            <a:r>
              <a:rPr lang="en-US" sz="2400" dirty="0"/>
              <a:t>You'll also see many, many weak links between various players, even hundreds or thousands of such links, and you can't tell which are the really interesting ones that you should pay attention to.</a:t>
            </a:r>
          </a:p>
        </p:txBody>
      </p:sp>
    </p:spTree>
    <p:extLst>
      <p:ext uri="{BB962C8B-B14F-4D97-AF65-F5344CB8AC3E}">
        <p14:creationId xmlns:p14="http://schemas.microsoft.com/office/powerpoint/2010/main" val="3757662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analysis development</a:t>
            </a:r>
          </a:p>
        </p:txBody>
      </p:sp>
      <p:sp>
        <p:nvSpPr>
          <p:cNvPr id="3" name="Content Placeholder 2"/>
          <p:cNvSpPr>
            <a:spLocks noGrp="1"/>
          </p:cNvSpPr>
          <p:nvPr>
            <p:ph idx="1"/>
          </p:nvPr>
        </p:nvSpPr>
        <p:spPr/>
        <p:txBody>
          <a:bodyPr/>
          <a:lstStyle/>
          <a:p>
            <a:r>
              <a:rPr lang="en-US" dirty="0"/>
              <a:t>To get farther though we need more sophisticated language analysis.  A number of researchers are working on statistical techniques that try to assign semantics, or meaning, to parts of the text. </a:t>
            </a:r>
          </a:p>
          <a:p>
            <a:r>
              <a:rPr lang="en-US" dirty="0"/>
              <a:t>They break off pieces of the problem of analysis, targeted towards particular applications, rather than trying to "read" the articles as a whole. </a:t>
            </a:r>
          </a:p>
        </p:txBody>
      </p:sp>
    </p:spTree>
    <p:extLst>
      <p:ext uri="{BB962C8B-B14F-4D97-AF65-F5344CB8AC3E}">
        <p14:creationId xmlns:p14="http://schemas.microsoft.com/office/powerpoint/2010/main" val="354131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text analysis</a:t>
            </a:r>
          </a:p>
        </p:txBody>
      </p:sp>
      <p:sp>
        <p:nvSpPr>
          <p:cNvPr id="3" name="Content Placeholder 2"/>
          <p:cNvSpPr>
            <a:spLocks noGrp="1"/>
          </p:cNvSpPr>
          <p:nvPr>
            <p:ph idx="1"/>
          </p:nvPr>
        </p:nvSpPr>
        <p:spPr/>
        <p:txBody>
          <a:bodyPr/>
          <a:lstStyle/>
          <a:p>
            <a:r>
              <a:rPr lang="en-US" sz="2200" dirty="0"/>
              <a:t>The fundamental limitations of text analysis are first, that we will not be able to write programs that fully interpret text for a very long time, and second, that the information one needs is often not recorded in textual form. </a:t>
            </a:r>
          </a:p>
          <a:p>
            <a:r>
              <a:rPr lang="en-US" sz="2200" dirty="0"/>
              <a:t>If I tried to write a program that detected when and where a new word came into existence, and how it spread by analyzing web pages, I would miss important clues relating to usage in spoken conversations, email, on the radio and TV, and so on. </a:t>
            </a:r>
          </a:p>
          <a:p>
            <a:r>
              <a:rPr lang="en-US" sz="2200" dirty="0"/>
              <a:t>Similarly, if I tried to write a program that processes published documents in order to guess what will happen to a bill in Washington DC, I would fail because most of the action still happens in negotiations behind closed doors.</a:t>
            </a:r>
          </a:p>
        </p:txBody>
      </p:sp>
    </p:spTree>
    <p:extLst>
      <p:ext uri="{BB962C8B-B14F-4D97-AF65-F5344CB8AC3E}">
        <p14:creationId xmlns:p14="http://schemas.microsoft.com/office/powerpoint/2010/main" val="393333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692150"/>
            <a:ext cx="8229600" cy="1066800"/>
          </a:xfrm>
        </p:spPr>
        <p:txBody>
          <a:bodyPr>
            <a:normAutofit/>
          </a:bodyPr>
          <a:lstStyle/>
          <a:p>
            <a:pPr fontAlgn="auto">
              <a:spcAft>
                <a:spcPts val="0"/>
              </a:spcAft>
              <a:defRPr/>
            </a:pPr>
            <a:r>
              <a:rPr lang="de-DE" dirty="0"/>
              <a:t>Voyant </a:t>
            </a:r>
            <a:endParaRPr lang="en-GB" sz="3100" i="1" dirty="0"/>
          </a:p>
        </p:txBody>
      </p:sp>
      <p:pic>
        <p:nvPicPr>
          <p:cNvPr id="39938"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827088" y="1916113"/>
            <a:ext cx="7416800" cy="456247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68313" y="692150"/>
            <a:ext cx="8229600" cy="1066800"/>
          </a:xfrm>
        </p:spPr>
        <p:txBody>
          <a:bodyPr/>
          <a:lstStyle/>
          <a:p>
            <a:r>
              <a:rPr lang="de-DE" sz="3200" dirty="0"/>
              <a:t>Examples of Voyant in Research</a:t>
            </a:r>
            <a:endParaRPr lang="en-GB" altLang="en-US" sz="3200" dirty="0"/>
          </a:p>
        </p:txBody>
      </p:sp>
      <p:sp>
        <p:nvSpPr>
          <p:cNvPr id="3" name="Content Placeholder 2"/>
          <p:cNvSpPr>
            <a:spLocks noGrp="1"/>
          </p:cNvSpPr>
          <p:nvPr>
            <p:ph idx="1"/>
          </p:nvPr>
        </p:nvSpPr>
        <p:spPr>
          <a:xfrm>
            <a:off x="457200" y="1844675"/>
            <a:ext cx="8229600" cy="4608513"/>
          </a:xfrm>
        </p:spPr>
        <p:txBody>
          <a:bodyPr>
            <a:normAutofit/>
          </a:bodyPr>
          <a:lstStyle/>
          <a:p>
            <a:pPr marL="109728" indent="0" fontAlgn="auto">
              <a:spcAft>
                <a:spcPts val="0"/>
              </a:spcAft>
              <a:buClr>
                <a:schemeClr val="accent3"/>
              </a:buClr>
              <a:buFont typeface="Georgia"/>
              <a:buNone/>
              <a:defRPr/>
            </a:pPr>
            <a:r>
              <a:rPr lang="de-DE" dirty="0"/>
              <a:t>Voyant Examples:</a:t>
            </a:r>
            <a:endParaRPr lang="en-GB" dirty="0"/>
          </a:p>
          <a:p>
            <a:pPr marL="109728" indent="0" fontAlgn="auto">
              <a:spcAft>
                <a:spcPts val="0"/>
              </a:spcAft>
              <a:buClr>
                <a:schemeClr val="accent3"/>
              </a:buClr>
              <a:buFont typeface="Georgia"/>
              <a:buNone/>
              <a:defRPr/>
            </a:pPr>
            <a:r>
              <a:rPr lang="en-GB" sz="2400" dirty="0">
                <a:hlinkClick r:id="rId2"/>
              </a:rPr>
              <a:t>http://docs.voyant-tools.org/about/examples-gallery/</a:t>
            </a:r>
            <a:r>
              <a:rPr lang="en-GB" sz="24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p:cNvSpPr>
            <a:spLocks noGrp="1"/>
          </p:cNvSpPr>
          <p:nvPr>
            <p:ph type="title" idx="4294967295"/>
          </p:nvPr>
        </p:nvSpPr>
        <p:spPr>
          <a:xfrm>
            <a:off x="468313" y="692150"/>
            <a:ext cx="8229600" cy="1066800"/>
          </a:xfrm>
          <a:solidFill>
            <a:schemeClr val="accent2"/>
          </a:solidFill>
        </p:spPr>
        <p:txBody>
          <a:bodyPr/>
          <a:lstStyle/>
          <a:p>
            <a:r>
              <a:rPr lang="en-GB" altLang="en-US" sz="3600" dirty="0">
                <a:solidFill>
                  <a:schemeClr val="bg1"/>
                </a:solidFill>
              </a:rPr>
              <a:t>Using </a:t>
            </a:r>
            <a:r>
              <a:rPr lang="en-GB" altLang="en-US" sz="3600" dirty="0" err="1">
                <a:solidFill>
                  <a:schemeClr val="bg1"/>
                </a:solidFill>
              </a:rPr>
              <a:t>Voyant</a:t>
            </a:r>
            <a:endParaRPr lang="en-GB" altLang="en-US" sz="3600" dirty="0">
              <a:solidFill>
                <a:schemeClr val="bg1"/>
              </a:solidFill>
            </a:endParaRPr>
          </a:p>
        </p:txBody>
      </p:sp>
      <p:sp>
        <p:nvSpPr>
          <p:cNvPr id="3" name="Content Placeholder 2"/>
          <p:cNvSpPr>
            <a:spLocks noGrp="1"/>
          </p:cNvSpPr>
          <p:nvPr>
            <p:ph idx="4294967295"/>
          </p:nvPr>
        </p:nvSpPr>
        <p:spPr>
          <a:xfrm>
            <a:off x="468313" y="1844675"/>
            <a:ext cx="8229600" cy="4608513"/>
          </a:xfrm>
        </p:spPr>
        <p:txBody>
          <a:bodyPr>
            <a:normAutofit/>
          </a:bodyPr>
          <a:lstStyle/>
          <a:p>
            <a:pPr marL="109538" indent="0">
              <a:buNone/>
            </a:pPr>
            <a:r>
              <a:rPr lang="en-GB" altLang="en-US" dirty="0" err="1"/>
              <a:t>Voyant</a:t>
            </a:r>
            <a:r>
              <a:rPr lang="en-GB" altLang="en-US" dirty="0"/>
              <a:t> homepage:</a:t>
            </a:r>
          </a:p>
          <a:p>
            <a:pPr marL="109538" indent="0">
              <a:buNone/>
            </a:pPr>
            <a:r>
              <a:rPr lang="en-GB" altLang="en-US" dirty="0">
                <a:hlinkClick r:id="rId2"/>
              </a:rPr>
              <a:t>https://voyant-tools.org/</a:t>
            </a:r>
            <a:endParaRPr lang="en-GB" altLang="en-US" dirty="0"/>
          </a:p>
          <a:p>
            <a:pPr marL="109538" indent="0">
              <a:buNone/>
            </a:pPr>
            <a:endParaRPr lang="en-GB" altLang="en-US" dirty="0"/>
          </a:p>
          <a:p>
            <a:pPr marL="109538" indent="0">
              <a:buNone/>
            </a:pPr>
            <a:r>
              <a:rPr lang="en-GB" altLang="en-US" dirty="0" err="1"/>
              <a:t>Voyant</a:t>
            </a:r>
            <a:r>
              <a:rPr lang="en-GB" altLang="en-US" dirty="0"/>
              <a:t> help page:</a:t>
            </a:r>
          </a:p>
          <a:p>
            <a:pPr marL="109538" indent="0">
              <a:buNone/>
            </a:pPr>
            <a:r>
              <a:rPr lang="en-US" u="sng" dirty="0">
                <a:hlinkClick r:id="rId3"/>
              </a:rPr>
              <a:t>http://docs.voyant-tools.org/start/</a:t>
            </a:r>
            <a:r>
              <a:rPr lang="en-GB" alt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468313" y="692150"/>
            <a:ext cx="8229600" cy="1066800"/>
          </a:xfrm>
        </p:spPr>
        <p:txBody>
          <a:bodyPr/>
          <a:lstStyle/>
          <a:p>
            <a:r>
              <a:rPr lang="de-DE" altLang="en-US"/>
              <a:t>More DH-specific tools</a:t>
            </a:r>
            <a:endParaRPr lang="en-GB" altLang="en-US"/>
          </a:p>
        </p:txBody>
      </p:sp>
      <p:sp>
        <p:nvSpPr>
          <p:cNvPr id="3" name="Content Placeholder 2"/>
          <p:cNvSpPr>
            <a:spLocks noGrp="1"/>
          </p:cNvSpPr>
          <p:nvPr>
            <p:ph idx="1"/>
          </p:nvPr>
        </p:nvSpPr>
        <p:spPr>
          <a:xfrm>
            <a:off x="457200" y="1844675"/>
            <a:ext cx="8229600" cy="4608513"/>
          </a:xfrm>
        </p:spPr>
        <p:txBody>
          <a:bodyPr>
            <a:normAutofit/>
          </a:bodyPr>
          <a:lstStyle/>
          <a:p>
            <a:pPr marL="109728" indent="0" fontAlgn="auto">
              <a:spcAft>
                <a:spcPts val="0"/>
              </a:spcAft>
              <a:buClr>
                <a:schemeClr val="accent3"/>
              </a:buClr>
              <a:buFont typeface="Georgia"/>
              <a:buNone/>
              <a:defRPr/>
            </a:pPr>
            <a:r>
              <a:rPr lang="de-DE" dirty="0"/>
              <a:t>Overviews of 71 tools for Digital Humanists</a:t>
            </a:r>
          </a:p>
          <a:p>
            <a:pPr marL="365760" indent="-256032" fontAlgn="auto">
              <a:spcAft>
                <a:spcPts val="0"/>
              </a:spcAft>
              <a:buClr>
                <a:schemeClr val="accent3"/>
              </a:buClr>
              <a:buFont typeface="Georgia"/>
              <a:buChar char="•"/>
              <a:defRPr/>
            </a:pPr>
            <a:r>
              <a:rPr lang="de-DE" dirty="0"/>
              <a:t>Simpson, J., Rockwell, G., Chartier, R., Sinclair, S., Brown, S., Dyrbye, A., &amp; Uszkalo, K. (2013). Text Mining Tools in the Humanities: An Analysis Framework. Journal of Digital Humanities, 2 (3), </a:t>
            </a:r>
            <a:r>
              <a:rPr lang="de-DE" dirty="0">
                <a:hlinkClick r:id="rId2"/>
              </a:rPr>
              <a:t>http://journalofdigitalhumanities.org/2-3/text-mining-tools-in-the-humanities-an-analysis-framework/</a:t>
            </a:r>
            <a:r>
              <a:rPr lang="de-DE" dirty="0"/>
              <a:t> </a:t>
            </a:r>
          </a:p>
          <a:p>
            <a:pPr marL="109728" indent="0" fontAlgn="auto">
              <a:spcAft>
                <a:spcPts val="0"/>
              </a:spcAft>
              <a:buClr>
                <a:schemeClr val="accent3"/>
              </a:buClr>
              <a:buNone/>
              <a:defRPr/>
            </a:pP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692150"/>
            <a:ext cx="8229600" cy="1066800"/>
          </a:xfrm>
        </p:spPr>
        <p:txBody>
          <a:bodyPr>
            <a:normAutofit fontScale="90000"/>
          </a:bodyPr>
          <a:lstStyle/>
          <a:p>
            <a:pPr fontAlgn="auto">
              <a:spcAft>
                <a:spcPts val="0"/>
              </a:spcAft>
              <a:defRPr/>
            </a:pPr>
            <a:r>
              <a:rPr lang="de-DE"/>
              <a:t>Tools </a:t>
            </a:r>
            <a:r>
              <a:rPr lang="de-DE" sz="3100" dirty="0"/>
              <a:t>(powerful, but require some computing experience)</a:t>
            </a:r>
            <a:endParaRPr lang="en-GB" sz="3100" dirty="0">
              <a:solidFill>
                <a:srgbClr val="FF0000"/>
              </a:solidFill>
            </a:endParaRPr>
          </a:p>
        </p:txBody>
      </p:sp>
      <p:sp>
        <p:nvSpPr>
          <p:cNvPr id="3" name="Content Placeholder 2"/>
          <p:cNvSpPr>
            <a:spLocks noGrp="1"/>
          </p:cNvSpPr>
          <p:nvPr>
            <p:ph idx="1"/>
          </p:nvPr>
        </p:nvSpPr>
        <p:spPr>
          <a:xfrm>
            <a:off x="457200" y="1844675"/>
            <a:ext cx="8229600" cy="4608513"/>
          </a:xfrm>
        </p:spPr>
        <p:txBody>
          <a:bodyPr>
            <a:normAutofit fontScale="55000" lnSpcReduction="20000"/>
          </a:bodyPr>
          <a:lstStyle/>
          <a:p>
            <a:pPr marL="365760" indent="-256032" fontAlgn="auto">
              <a:spcAft>
                <a:spcPts val="0"/>
              </a:spcAft>
              <a:buClr>
                <a:schemeClr val="accent3"/>
              </a:buClr>
              <a:buFont typeface="Georgia"/>
              <a:buChar char="•"/>
              <a:defRPr/>
            </a:pPr>
            <a:r>
              <a:rPr lang="en-GB" dirty="0"/>
              <a:t>Ling Pipe</a:t>
            </a:r>
          </a:p>
          <a:p>
            <a:pPr marL="658368" lvl="1" indent="-246888" fontAlgn="auto">
              <a:spcAft>
                <a:spcPts val="0"/>
              </a:spcAft>
              <a:buFont typeface="Georgia"/>
              <a:buChar char="▫"/>
              <a:defRPr/>
            </a:pPr>
            <a:r>
              <a:rPr lang="en-GB" dirty="0"/>
              <a:t>linguistic processing of text including entity extraction, clustering and classification, etc.</a:t>
            </a:r>
          </a:p>
          <a:p>
            <a:pPr marL="658368" lvl="1" indent="-246888" fontAlgn="auto">
              <a:spcAft>
                <a:spcPts val="0"/>
              </a:spcAft>
              <a:buFont typeface="Georgia"/>
              <a:buChar char="▫"/>
              <a:defRPr/>
            </a:pPr>
            <a:r>
              <a:rPr lang="en-GB" dirty="0"/>
              <a:t>http://alias-i.com/lingpipe/</a:t>
            </a:r>
          </a:p>
          <a:p>
            <a:pPr marL="365760" indent="-256032" fontAlgn="auto">
              <a:spcAft>
                <a:spcPts val="0"/>
              </a:spcAft>
              <a:buClr>
                <a:schemeClr val="accent3"/>
              </a:buClr>
              <a:buFont typeface="Georgia"/>
              <a:buChar char="•"/>
              <a:defRPr/>
            </a:pPr>
            <a:r>
              <a:rPr lang="en-GB" dirty="0" err="1"/>
              <a:t>OpenNLP</a:t>
            </a:r>
            <a:endParaRPr lang="en-GB" dirty="0"/>
          </a:p>
          <a:p>
            <a:pPr marL="658368" lvl="1" indent="-246888" fontAlgn="auto">
              <a:spcAft>
                <a:spcPts val="0"/>
              </a:spcAft>
              <a:buFont typeface="Georgia"/>
              <a:buChar char="▫"/>
              <a:defRPr/>
            </a:pPr>
            <a:r>
              <a:rPr lang="en-GB" dirty="0"/>
              <a:t>the most common NLP tasks, such as POS tagging, named entity extraction, chunking and </a:t>
            </a:r>
            <a:r>
              <a:rPr lang="en-GB" dirty="0" err="1"/>
              <a:t>coreference</a:t>
            </a:r>
            <a:r>
              <a:rPr lang="en-GB" dirty="0"/>
              <a:t> resolution. </a:t>
            </a:r>
          </a:p>
          <a:p>
            <a:pPr marL="658368" lvl="1" indent="-246888" fontAlgn="auto">
              <a:spcAft>
                <a:spcPts val="0"/>
              </a:spcAft>
              <a:buFont typeface="Georgia"/>
              <a:buChar char="▫"/>
              <a:defRPr/>
            </a:pPr>
            <a:r>
              <a:rPr lang="en-GB" dirty="0"/>
              <a:t>http://opennlp.apache.org/</a:t>
            </a:r>
          </a:p>
          <a:p>
            <a:pPr marL="365760" indent="-256032" fontAlgn="auto">
              <a:spcAft>
                <a:spcPts val="0"/>
              </a:spcAft>
              <a:buClr>
                <a:schemeClr val="accent3"/>
              </a:buClr>
              <a:buFont typeface="Georgia"/>
              <a:buChar char="•"/>
              <a:defRPr/>
            </a:pPr>
            <a:r>
              <a:rPr lang="en-GB" dirty="0"/>
              <a:t>Stanford Parser and Part-of-Speech (POS) Tagger </a:t>
            </a:r>
          </a:p>
          <a:p>
            <a:pPr marL="658368" lvl="1" indent="-246888" fontAlgn="auto">
              <a:spcAft>
                <a:spcPts val="0"/>
              </a:spcAft>
              <a:buFont typeface="Georgia"/>
              <a:buChar char="▫"/>
              <a:defRPr/>
            </a:pPr>
            <a:r>
              <a:rPr lang="en-GB" dirty="0"/>
              <a:t>http://nlp.stanford.edu/software/tagger.shtm/</a:t>
            </a:r>
          </a:p>
          <a:p>
            <a:pPr marL="365760" indent="-256032" fontAlgn="auto">
              <a:spcAft>
                <a:spcPts val="0"/>
              </a:spcAft>
              <a:buClr>
                <a:schemeClr val="accent3"/>
              </a:buClr>
              <a:buFont typeface="Georgia"/>
              <a:buChar char="•"/>
              <a:defRPr/>
            </a:pPr>
            <a:r>
              <a:rPr lang="en-GB" dirty="0"/>
              <a:t>NTLK</a:t>
            </a:r>
          </a:p>
          <a:p>
            <a:pPr marL="658368" lvl="1" indent="-246888" fontAlgn="auto">
              <a:spcAft>
                <a:spcPts val="0"/>
              </a:spcAft>
              <a:buFont typeface="Georgia"/>
              <a:buChar char="▫"/>
              <a:defRPr/>
            </a:pPr>
            <a:r>
              <a:rPr lang="en-GB" dirty="0"/>
              <a:t>Toolkit for teaching and researching classification, clustering and parsing</a:t>
            </a:r>
          </a:p>
          <a:p>
            <a:pPr marL="658368" lvl="1" indent="-246888" fontAlgn="auto">
              <a:spcAft>
                <a:spcPts val="0"/>
              </a:spcAft>
              <a:buFont typeface="Georgia"/>
              <a:buChar char="▫"/>
              <a:defRPr/>
            </a:pPr>
            <a:r>
              <a:rPr lang="en-GB" dirty="0"/>
              <a:t>http://www.nltk.org/</a:t>
            </a:r>
          </a:p>
          <a:p>
            <a:pPr marL="365760" indent="-256032" fontAlgn="auto">
              <a:spcAft>
                <a:spcPts val="0"/>
              </a:spcAft>
              <a:buClr>
                <a:schemeClr val="accent3"/>
              </a:buClr>
              <a:buFont typeface="Georgia"/>
              <a:buChar char="•"/>
              <a:defRPr/>
            </a:pPr>
            <a:r>
              <a:rPr lang="en-GB" dirty="0" err="1"/>
              <a:t>OpinionFinder</a:t>
            </a:r>
            <a:endParaRPr lang="en-GB" dirty="0"/>
          </a:p>
          <a:p>
            <a:pPr marL="658368" lvl="1" indent="-246888" fontAlgn="auto">
              <a:spcAft>
                <a:spcPts val="0"/>
              </a:spcAft>
              <a:buFont typeface="Georgia"/>
              <a:buChar char="▫"/>
              <a:defRPr/>
            </a:pPr>
            <a:r>
              <a:rPr lang="en-GB" dirty="0"/>
              <a:t>subjective sentences, source (holder) of the subjectivity and words that are included in phrases expressing positive or negative sentiments.</a:t>
            </a:r>
          </a:p>
          <a:p>
            <a:pPr marL="658368" lvl="1" indent="-246888" fontAlgn="auto">
              <a:spcAft>
                <a:spcPts val="0"/>
              </a:spcAft>
              <a:buFont typeface="Georgia"/>
              <a:buChar char="▫"/>
              <a:defRPr/>
            </a:pPr>
            <a:r>
              <a:rPr lang="en-GB" dirty="0">
                <a:hlinkClick r:id="rId3"/>
              </a:rPr>
              <a:t>http://code.google.com/p/opinionfinder/</a:t>
            </a:r>
            <a:endParaRPr lang="en-GB" dirty="0"/>
          </a:p>
          <a:p>
            <a:pPr marL="365760" indent="-256032" fontAlgn="auto">
              <a:spcAft>
                <a:spcPts val="0"/>
              </a:spcAft>
              <a:buClr>
                <a:schemeClr val="accent3"/>
              </a:buClr>
              <a:buFont typeface="Georgia"/>
              <a:buChar char="•"/>
              <a:defRPr/>
            </a:pPr>
            <a:r>
              <a:rPr lang="de-DE" dirty="0"/>
              <a:t>Basic sentiment tokenizer plus some tools, by Christopher Potts</a:t>
            </a:r>
          </a:p>
          <a:p>
            <a:pPr marL="658368" lvl="1" indent="-246888" fontAlgn="auto">
              <a:spcAft>
                <a:spcPts val="0"/>
              </a:spcAft>
              <a:buFont typeface="Georgia"/>
              <a:buChar char="▫"/>
              <a:defRPr/>
            </a:pPr>
            <a:r>
              <a:rPr lang="de-DE" dirty="0">
                <a:hlinkClick r:id="rId4"/>
              </a:rPr>
              <a:t>http://sentiment.christopherpotts.net</a:t>
            </a:r>
            <a:endParaRPr lang="de-DE" dirty="0"/>
          </a:p>
          <a:p>
            <a:pPr marL="365760" indent="-256032" fontAlgn="auto">
              <a:spcAft>
                <a:spcPts val="0"/>
              </a:spcAft>
              <a:buClr>
                <a:schemeClr val="accent3"/>
              </a:buClr>
              <a:buFont typeface="Georgia"/>
              <a:buChar char="•"/>
              <a:defRPr/>
            </a:pPr>
            <a:r>
              <a:rPr lang="de-DE" dirty="0"/>
              <a:t>Twitter NLP and Part-of-speech tagging</a:t>
            </a:r>
          </a:p>
          <a:p>
            <a:pPr marL="658368" lvl="1" indent="-246888" fontAlgn="auto">
              <a:spcAft>
                <a:spcPts val="0"/>
              </a:spcAft>
              <a:buFont typeface="Georgia"/>
              <a:buChar char="▫"/>
              <a:defRPr/>
            </a:pPr>
            <a:r>
              <a:rPr lang="de-DE" dirty="0">
                <a:hlinkClick r:id="rId5"/>
              </a:rPr>
              <a:t>http://www.ark.cs.cmu.edu/TweetNLP/</a:t>
            </a:r>
            <a:r>
              <a:rPr lang="de-DE"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68313" y="692150"/>
            <a:ext cx="8229600" cy="1066800"/>
          </a:xfrm>
        </p:spPr>
        <p:txBody>
          <a:bodyPr/>
          <a:lstStyle/>
          <a:p>
            <a:r>
              <a:rPr lang="de-DE" altLang="en-US" dirty="0"/>
              <a:t>Stuff to think about... </a:t>
            </a:r>
            <a:endParaRPr lang="en-GB" altLang="en-US" dirty="0"/>
          </a:p>
        </p:txBody>
      </p:sp>
      <p:sp>
        <p:nvSpPr>
          <p:cNvPr id="3" name="Content Placeholder 2"/>
          <p:cNvSpPr>
            <a:spLocks noGrp="1"/>
          </p:cNvSpPr>
          <p:nvPr>
            <p:ph idx="1"/>
          </p:nvPr>
        </p:nvSpPr>
        <p:spPr>
          <a:xfrm>
            <a:off x="457200" y="1844675"/>
            <a:ext cx="8229600" cy="4608513"/>
          </a:xfrm>
        </p:spPr>
        <p:txBody>
          <a:bodyPr>
            <a:normAutofit/>
          </a:bodyPr>
          <a:lstStyle/>
          <a:p>
            <a:r>
              <a:rPr lang="en-GB" altLang="en-US" dirty="0"/>
              <a:t>What is text?</a:t>
            </a:r>
          </a:p>
          <a:p>
            <a:r>
              <a:rPr lang="en-GB" altLang="en-US" dirty="0"/>
              <a:t>What questions can we ask of text?</a:t>
            </a:r>
          </a:p>
          <a:p>
            <a:r>
              <a:rPr lang="en-GB" altLang="en-US" dirty="0"/>
              <a:t>Who uses text analysis?</a:t>
            </a:r>
          </a:p>
          <a:p>
            <a:pPr lvl="1"/>
            <a:r>
              <a:rPr lang="en-GB" altLang="en-US" dirty="0"/>
              <a:t>What are its applications?</a:t>
            </a:r>
          </a:p>
          <a:p>
            <a:pPr lvl="1"/>
            <a:r>
              <a:rPr lang="en-GB" altLang="en-US" dirty="0"/>
              <a:t>What are its limitations?</a:t>
            </a:r>
          </a:p>
          <a:p>
            <a:endParaRPr lang="en-GB"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text analysis?</a:t>
            </a:r>
          </a:p>
        </p:txBody>
      </p:sp>
      <p:sp>
        <p:nvSpPr>
          <p:cNvPr id="3" name="Content Placeholder 2"/>
          <p:cNvSpPr>
            <a:spLocks noGrp="1"/>
          </p:cNvSpPr>
          <p:nvPr>
            <p:ph idx="1"/>
          </p:nvPr>
        </p:nvSpPr>
        <p:spPr/>
        <p:txBody>
          <a:bodyPr/>
          <a:lstStyle/>
          <a:p>
            <a:r>
              <a:rPr lang="en-US" sz="2400" dirty="0"/>
              <a:t>Text analysis is also known as text mining and text analytics.</a:t>
            </a:r>
          </a:p>
          <a:p>
            <a:r>
              <a:rPr lang="en-US" sz="2400" dirty="0"/>
              <a:t>Text analysis is the discovery by computer of new, previously unknown information, by automatically extracting information from different written resources. </a:t>
            </a:r>
          </a:p>
          <a:p>
            <a:r>
              <a:rPr lang="en-US" sz="2400" dirty="0"/>
              <a:t>A key element is the linking together of the extracted information to form new facts or new hypotheses to be explored further by more conventional means of experimentation and research.</a:t>
            </a:r>
          </a:p>
        </p:txBody>
      </p:sp>
    </p:spTree>
    <p:extLst>
      <p:ext uri="{BB962C8B-B14F-4D97-AF65-F5344CB8AC3E}">
        <p14:creationId xmlns:p14="http://schemas.microsoft.com/office/powerpoint/2010/main" val="345545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text analysis?</a:t>
            </a:r>
          </a:p>
        </p:txBody>
      </p:sp>
      <p:sp>
        <p:nvSpPr>
          <p:cNvPr id="3" name="Content Placeholder 2"/>
          <p:cNvSpPr>
            <a:spLocks noGrp="1"/>
          </p:cNvSpPr>
          <p:nvPr>
            <p:ph idx="1"/>
          </p:nvPr>
        </p:nvSpPr>
        <p:spPr/>
        <p:txBody>
          <a:bodyPr/>
          <a:lstStyle/>
          <a:p>
            <a:r>
              <a:rPr lang="en-US" sz="2400" dirty="0"/>
              <a:t>Text analysis or mining is different from what we're familiar with in web search. </a:t>
            </a:r>
          </a:p>
          <a:p>
            <a:r>
              <a:rPr lang="en-US" sz="2400" dirty="0"/>
              <a:t>In a search, the user is typically looking for something that is already known and has been written by someone else. </a:t>
            </a:r>
          </a:p>
          <a:p>
            <a:r>
              <a:rPr lang="en-US" sz="2400" dirty="0"/>
              <a:t>The problem is pushing aside all the material that currently isn't relevant to your needs in order to find the relevant information.</a:t>
            </a:r>
          </a:p>
          <a:p>
            <a:r>
              <a:rPr lang="en-US" sz="2400" dirty="0"/>
              <a:t>In text analysis, the goal is to discover heretofore unknown information, something that no one yet knows and so could not have yet written down.</a:t>
            </a:r>
          </a:p>
        </p:txBody>
      </p:sp>
    </p:spTree>
    <p:extLst>
      <p:ext uri="{BB962C8B-B14F-4D97-AF65-F5344CB8AC3E}">
        <p14:creationId xmlns:p14="http://schemas.microsoft.com/office/powerpoint/2010/main" val="289645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analysis v. data mining</a:t>
            </a:r>
          </a:p>
        </p:txBody>
      </p:sp>
      <p:sp>
        <p:nvSpPr>
          <p:cNvPr id="3" name="Content Placeholder 2"/>
          <p:cNvSpPr>
            <a:spLocks noGrp="1"/>
          </p:cNvSpPr>
          <p:nvPr>
            <p:ph idx="1"/>
          </p:nvPr>
        </p:nvSpPr>
        <p:spPr/>
        <p:txBody>
          <a:bodyPr/>
          <a:lstStyle/>
          <a:p>
            <a:r>
              <a:rPr lang="en-US" sz="2000" dirty="0"/>
              <a:t>Text analysis is a variation on a field called data mining, which tries to find interesting patterns from large databases. </a:t>
            </a:r>
          </a:p>
          <a:p>
            <a:r>
              <a:rPr lang="en-US" sz="2000" dirty="0"/>
              <a:t>A typical example in data mining is using consumer purchasing patterns to predict which products to place close together on shelves, or to offer coupons for, and so on.  For example, if you buy a flashlight, you are likely to buy batteries along with it.  </a:t>
            </a:r>
          </a:p>
          <a:p>
            <a:r>
              <a:rPr lang="en-US" sz="2000" dirty="0"/>
              <a:t>A related application is automatic detection of fraud, such as in credit card usage.  Analysts look across huge numbers of credit card records to find deviations from normal spending patterns.  A classic example is the use of a credit card to buy a small amount of gasoline followed by an overseas plane flight.  The claim is that the first purchase tests the card to be sure it is active.</a:t>
            </a:r>
          </a:p>
        </p:txBody>
      </p:sp>
    </p:spTree>
    <p:extLst>
      <p:ext uri="{BB962C8B-B14F-4D97-AF65-F5344CB8AC3E}">
        <p14:creationId xmlns:p14="http://schemas.microsoft.com/office/powerpoint/2010/main" val="27615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analysis v. data mining</a:t>
            </a:r>
          </a:p>
        </p:txBody>
      </p:sp>
      <p:sp>
        <p:nvSpPr>
          <p:cNvPr id="3" name="Content Placeholder 2"/>
          <p:cNvSpPr>
            <a:spLocks noGrp="1"/>
          </p:cNvSpPr>
          <p:nvPr>
            <p:ph idx="1"/>
          </p:nvPr>
        </p:nvSpPr>
        <p:spPr/>
        <p:txBody>
          <a:bodyPr/>
          <a:lstStyle/>
          <a:p>
            <a:r>
              <a:rPr lang="en-US" sz="2400" dirty="0"/>
              <a:t>The difference between regular data mining and text mining is that in text mining the patterns are extracted from natural language text rather than from structured databases of facts. </a:t>
            </a:r>
          </a:p>
          <a:p>
            <a:r>
              <a:rPr lang="en-US" sz="2400" dirty="0"/>
              <a:t>Databases are designed for programs to process automatically; text is written for people to read.  We do not have programs that can "read" text and will not have such for the foreseeable future.  Many researchers think it will require a full simulation of how the mind works before we can write programs that read and interpret text the way people do.</a:t>
            </a:r>
          </a:p>
        </p:txBody>
      </p:sp>
    </p:spTree>
    <p:extLst>
      <p:ext uri="{BB962C8B-B14F-4D97-AF65-F5344CB8AC3E}">
        <p14:creationId xmlns:p14="http://schemas.microsoft.com/office/powerpoint/2010/main" val="246533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Computational linguistics</a:t>
            </a:r>
          </a:p>
        </p:txBody>
      </p:sp>
      <p:sp>
        <p:nvSpPr>
          <p:cNvPr id="3" name="Content Placeholder 2"/>
          <p:cNvSpPr>
            <a:spLocks noGrp="1"/>
          </p:cNvSpPr>
          <p:nvPr>
            <p:ph idx="1"/>
          </p:nvPr>
        </p:nvSpPr>
        <p:spPr>
          <a:xfrm>
            <a:off x="457200" y="1844824"/>
            <a:ext cx="8229600" cy="4608512"/>
          </a:xfrm>
        </p:spPr>
        <p:txBody>
          <a:bodyPr/>
          <a:lstStyle/>
          <a:p>
            <a:r>
              <a:rPr lang="en-US" sz="2300" dirty="0"/>
              <a:t>However, there is a field called computational linguistics (also known as natural language processing) which is making a lot of progress in doing small subtasks in text analysis. </a:t>
            </a:r>
          </a:p>
          <a:p>
            <a:r>
              <a:rPr lang="en-US" sz="2300" dirty="0"/>
              <a:t>For example, it is relatively easy to write a program to extract phrases from an article or book that, when shown to a human reader, seem to summarize its contents. </a:t>
            </a:r>
          </a:p>
          <a:p>
            <a:r>
              <a:rPr lang="en-US" sz="2300" dirty="0"/>
              <a:t>(The most frequent words and phrases in this PowerPoint, minus the really common words like "the" are: </a:t>
            </a:r>
            <a:r>
              <a:rPr lang="en-US" sz="2300" i="1" dirty="0"/>
              <a:t>text analysis, information, programs,</a:t>
            </a:r>
            <a:r>
              <a:rPr lang="en-US" sz="2300" dirty="0"/>
              <a:t> and </a:t>
            </a:r>
            <a:r>
              <a:rPr lang="en-US" sz="2300" i="1" dirty="0"/>
              <a:t>example</a:t>
            </a:r>
            <a:r>
              <a:rPr lang="en-US" sz="2300" dirty="0"/>
              <a:t>, which is not a bad five-word summary of its contents.)</a:t>
            </a:r>
          </a:p>
        </p:txBody>
      </p:sp>
    </p:spTree>
    <p:extLst>
      <p:ext uri="{BB962C8B-B14F-4D97-AF65-F5344CB8AC3E}">
        <p14:creationId xmlns:p14="http://schemas.microsoft.com/office/powerpoint/2010/main" val="3394045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extraction</a:t>
            </a:r>
          </a:p>
        </p:txBody>
      </p:sp>
      <p:sp>
        <p:nvSpPr>
          <p:cNvPr id="3" name="Content Placeholder 2"/>
          <p:cNvSpPr>
            <a:spLocks noGrp="1"/>
          </p:cNvSpPr>
          <p:nvPr>
            <p:ph idx="1"/>
          </p:nvPr>
        </p:nvSpPr>
        <p:spPr/>
        <p:txBody>
          <a:bodyPr/>
          <a:lstStyle/>
          <a:p>
            <a:r>
              <a:rPr lang="en-US" sz="2400" dirty="0"/>
              <a:t>There are programs that can, with reasonable accuracy, extract information from text with somewhat regularized structure.  For example, programs that read resumes and extract out people's names, addresses, job skills, and so on, can get accuracies from 80 to 90% or better.  </a:t>
            </a:r>
          </a:p>
          <a:p>
            <a:r>
              <a:rPr lang="en-US" sz="2400" dirty="0"/>
              <a:t>This is really information extraction, not text analysis. True text analysis discovers new pieces of knowledge, using approaches that find overall trends in textual data.</a:t>
            </a:r>
          </a:p>
        </p:txBody>
      </p:sp>
    </p:spTree>
    <p:extLst>
      <p:ext uri="{BB962C8B-B14F-4D97-AF65-F5344CB8AC3E}">
        <p14:creationId xmlns:p14="http://schemas.microsoft.com/office/powerpoint/2010/main" val="2276131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analysis v. extraction</a:t>
            </a:r>
          </a:p>
        </p:txBody>
      </p:sp>
      <p:sp>
        <p:nvSpPr>
          <p:cNvPr id="3" name="Content Placeholder 2"/>
          <p:cNvSpPr>
            <a:spLocks noGrp="1"/>
          </p:cNvSpPr>
          <p:nvPr>
            <p:ph idx="1"/>
          </p:nvPr>
        </p:nvSpPr>
        <p:spPr/>
        <p:txBody>
          <a:bodyPr/>
          <a:lstStyle/>
          <a:p>
            <a:r>
              <a:rPr lang="en-US" sz="2200" dirty="0"/>
              <a:t>An analogy I like to use comes from the realm of crime fighting.  I think discovering new knowledge vs. showing trends is like the difference between a detective following clues to find the criminal vs. analysts looking at crime statistics to assess overall trends in car theft.</a:t>
            </a:r>
          </a:p>
          <a:p>
            <a:r>
              <a:rPr lang="en-US" sz="2200" dirty="0"/>
              <a:t>People are using the output of such programs to try to link together information in interesting ways.  For example, one can extract all the names of people and companies that occur in text-based news (e.g. newspapers, blogs, websites, etc.) surrounding the topic of wireless technology to try to infer who the players are in that field.  There are a number of companies that are investigating this kind of application.</a:t>
            </a:r>
          </a:p>
          <a:p>
            <a:endParaRPr lang="en-US" dirty="0"/>
          </a:p>
        </p:txBody>
      </p:sp>
    </p:spTree>
    <p:extLst>
      <p:ext uri="{BB962C8B-B14F-4D97-AF65-F5344CB8AC3E}">
        <p14:creationId xmlns:p14="http://schemas.microsoft.com/office/powerpoint/2010/main" val="2167003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noFill/>
        <a:ln w="38100">
          <a:solidFill>
            <a:schemeClr val="accent4"/>
          </a:solidFill>
          <a:tailEnd type="arrow"/>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accent4"/>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169</TotalTime>
  <Words>1405</Words>
  <Application>Microsoft Macintosh PowerPoint</Application>
  <PresentationFormat>On-screen Show (4:3)</PresentationFormat>
  <Paragraphs>82</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Georgia</vt:lpstr>
      <vt:lpstr>Trebuchet MS</vt:lpstr>
      <vt:lpstr>Wingdings 2</vt:lpstr>
      <vt:lpstr>Urban</vt:lpstr>
      <vt:lpstr>Text Analysis</vt:lpstr>
      <vt:lpstr>Stuff to think about... </vt:lpstr>
      <vt:lpstr>What is text analysis?</vt:lpstr>
      <vt:lpstr>What is text analysis?</vt:lpstr>
      <vt:lpstr>Text analysis v. data mining</vt:lpstr>
      <vt:lpstr>Text analysis v. data mining</vt:lpstr>
      <vt:lpstr>Computational linguistics</vt:lpstr>
      <vt:lpstr>Text extraction</vt:lpstr>
      <vt:lpstr>Text analysis v. extraction</vt:lpstr>
      <vt:lpstr>Text analysis v. extraction</vt:lpstr>
      <vt:lpstr>Text analysis development</vt:lpstr>
      <vt:lpstr>Limitations of text analysis</vt:lpstr>
      <vt:lpstr>Voyant </vt:lpstr>
      <vt:lpstr>Examples of Voyant in Research</vt:lpstr>
      <vt:lpstr>Using Voyant</vt:lpstr>
      <vt:lpstr>More DH-specific tools</vt:lpstr>
      <vt:lpstr>Tools (powerful, but require some computing experience)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kurt</dc:creator>
  <cp:lastModifiedBy>Microsoft Office User</cp:lastModifiedBy>
  <cp:revision>262</cp:revision>
  <dcterms:created xsi:type="dcterms:W3CDTF">2014-05-14T15:48:28Z</dcterms:created>
  <dcterms:modified xsi:type="dcterms:W3CDTF">2021-01-08T22:38:12Z</dcterms:modified>
</cp:coreProperties>
</file>