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FFFFF"/>
        </a:solidFill>
      </p:bgPr>
    </p:bg>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makeymakey.com/" TargetMode="External"/><Relationship Id="rId4" Type="http://schemas.openxmlformats.org/officeDocument/2006/relationships/hyperlink" Target="https://www.phidgets.com/" TargetMode="External"/><Relationship Id="rId5" Type="http://schemas.openxmlformats.org/officeDocument/2006/relationships/hyperlink" Target="https://www.raspberrypi.org/" TargetMode="External"/><Relationship Id="rId6" Type="http://schemas.openxmlformats.org/officeDocument/2006/relationships/hyperlink" Target="https://the-gadgeteer.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tangible.media.mit.ed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youtube.com/watch?v=SB_0vRnkeOk" TargetMode="Externa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watch?v=Wim4TqMzgV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outube.com/watch?v=a6cNdhOKwi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arduino.cc/" TargetMode="External"/><Relationship Id="rId4" Type="http://schemas.openxmlformats.org/officeDocument/2006/relationships/hyperlink" Target="https://www.youtube.com/watch?v=CqrQmQqpHX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awdio.com/" TargetMode="External"/><Relationship Id="rId4" Type="http://schemas.openxmlformats.org/officeDocument/2006/relationships/hyperlink" Target="https://www.youtube.com/watch?time_continue=5&amp;v=PV_w38ldZa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youtube.com/watch?v=sLVXmsbVwUs" TargetMode="External"/><Relationship Id="rId4" Type="http://schemas.openxmlformats.org/officeDocument/2006/relationships/hyperlink" Target="https://www.youtube.com/watch?v=Xw_L-GN4V5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lang="en-US">
                <a:solidFill>
                  <a:srgbClr val="000000"/>
                </a:solidFill>
                <a:latin typeface="Calibri"/>
                <a:ea typeface="Calibri"/>
                <a:cs typeface="Calibri"/>
                <a:sym typeface="Calibri"/>
              </a:rPr>
              <a:t>PHYSICAL COMPUTING</a:t>
            </a:r>
            <a:endParaRPr>
              <a:solidFill>
                <a:srgbClr val="000000"/>
              </a:solidFill>
              <a:latin typeface="Calibri"/>
              <a:ea typeface="Calibri"/>
              <a:cs typeface="Calibri"/>
              <a:sym typeface="Calibri"/>
            </a:endParaRPr>
          </a:p>
        </p:txBody>
      </p:sp>
      <p:sp>
        <p:nvSpPr>
          <p:cNvPr id="235" name="Google Shape;235;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2"/>
              </a:buClr>
              <a:buSzPts val="2500"/>
              <a:buNone/>
            </a:pPr>
            <a:r>
              <a:rPr lang="en-US" sz="2400">
                <a:solidFill>
                  <a:srgbClr val="000000"/>
                </a:solidFill>
                <a:latin typeface="Calibri"/>
                <a:ea typeface="Calibri"/>
                <a:cs typeface="Calibri"/>
                <a:sym typeface="Calibri"/>
              </a:rPr>
              <a:t>DIGITAL HUMANITIES </a:t>
            </a:r>
            <a:endParaRPr sz="24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MORE PHYSICAL COMPUTING TECH</a:t>
            </a:r>
            <a:endParaRPr>
              <a:solidFill>
                <a:srgbClr val="000000"/>
              </a:solidFill>
              <a:latin typeface="Calibri"/>
              <a:ea typeface="Calibri"/>
              <a:cs typeface="Calibri"/>
              <a:sym typeface="Calibri"/>
            </a:endParaRPr>
          </a:p>
        </p:txBody>
      </p:sp>
      <p:sp>
        <p:nvSpPr>
          <p:cNvPr id="292" name="Google Shape;292;p2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165100" lvl="0" marL="228600" rtl="0" algn="l">
              <a:lnSpc>
                <a:spcPct val="120000"/>
              </a:lnSpc>
              <a:spcBef>
                <a:spcPts val="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MakeyMakey - </a:t>
            </a: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https://makeymakey.com/</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Phidgets - </a:t>
            </a:r>
            <a:r>
              <a:rPr lang="en-US" sz="2000" u="sng">
                <a:solidFill>
                  <a:srgbClr val="000000"/>
                </a:solidFill>
                <a:latin typeface="Calibri"/>
                <a:ea typeface="Calibri"/>
                <a:cs typeface="Calibri"/>
                <a:sym typeface="Calibri"/>
                <a:hlinkClick r:id="rId4">
                  <a:extLst>
                    <a:ext uri="{A12FA001-AC4F-418D-AE19-62706E023703}">
                      <ahyp:hlinkClr val="tx"/>
                    </a:ext>
                  </a:extLst>
                </a:hlinkClick>
              </a:rPr>
              <a:t>https://www.phidgets.com/</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RaspberryPi - </a:t>
            </a:r>
            <a:r>
              <a:rPr lang="en-US" sz="2000" u="sng">
                <a:solidFill>
                  <a:srgbClr val="000000"/>
                </a:solidFill>
                <a:latin typeface="Calibri"/>
                <a:ea typeface="Calibri"/>
                <a:cs typeface="Calibri"/>
                <a:sym typeface="Calibri"/>
                <a:hlinkClick r:id="rId5">
                  <a:extLst>
                    <a:ext uri="{A12FA001-AC4F-418D-AE19-62706E023703}">
                      <ahyp:hlinkClr val="tx"/>
                    </a:ext>
                  </a:extLst>
                </a:hlinkClick>
              </a:rPr>
              <a:t>https://www.raspberrypi.org/</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Gadgeteer - </a:t>
            </a:r>
            <a:r>
              <a:rPr lang="en-US" sz="2000" u="sng">
                <a:solidFill>
                  <a:srgbClr val="000000"/>
                </a:solidFill>
                <a:latin typeface="Calibri"/>
                <a:ea typeface="Calibri"/>
                <a:cs typeface="Calibri"/>
                <a:sym typeface="Calibri"/>
                <a:hlinkClick r:id="rId6">
                  <a:extLst>
                    <a:ext uri="{A12FA001-AC4F-418D-AE19-62706E023703}">
                      <ahyp:hlinkClr val="tx"/>
                    </a:ext>
                  </a:extLst>
                </a:hlinkClick>
              </a:rPr>
              <a:t>https://the-gadgeteer.com/</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WHO’S WORKING ON PHYSICAL COMPUTING?</a:t>
            </a:r>
            <a:endParaRPr>
              <a:solidFill>
                <a:srgbClr val="000000"/>
              </a:solidFill>
              <a:latin typeface="Calibri"/>
              <a:ea typeface="Calibri"/>
              <a:cs typeface="Calibri"/>
              <a:sym typeface="Calibri"/>
            </a:endParaRPr>
          </a:p>
        </p:txBody>
      </p:sp>
      <p:sp>
        <p:nvSpPr>
          <p:cNvPr id="298" name="Google Shape;298;p2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MIT Tangible Media - </a:t>
            </a: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https://tangible.media.mit.edu/</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“The Tangible Media Group, led by Professor Hiroshi Ishii, explores the Tangible Bits &amp; Radical Atoms visions to seamlessly couple the dual world of bits and atoms by giving dynamic physical form to digital information and computation.”</a:t>
            </a:r>
            <a:endParaRPr sz="2000">
              <a:solidFill>
                <a:srgbClr val="000000"/>
              </a:solidFill>
              <a:latin typeface="Calibri"/>
              <a:ea typeface="Calibri"/>
              <a:cs typeface="Calibri"/>
              <a:sym typeface="Calibri"/>
            </a:endParaRPr>
          </a:p>
          <a:p>
            <a:pPr indent="-38100" lvl="0" marL="228600" rtl="0" algn="l">
              <a:lnSpc>
                <a:spcPct val="120000"/>
              </a:lnSpc>
              <a:spcBef>
                <a:spcPts val="1000"/>
              </a:spcBef>
              <a:spcAft>
                <a:spcPts val="0"/>
              </a:spcAft>
              <a:buClr>
                <a:schemeClr val="lt1"/>
              </a:buClr>
              <a:buSzPts val="3000"/>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1141426" y="618525"/>
            <a:ext cx="104193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CAN PHYSICAL COMPUTING BE FUN AND PRACTICAL?</a:t>
            </a:r>
            <a:endParaRPr>
              <a:solidFill>
                <a:srgbClr val="000000"/>
              </a:solidFill>
              <a:latin typeface="Calibri"/>
              <a:ea typeface="Calibri"/>
              <a:cs typeface="Calibri"/>
              <a:sym typeface="Calibri"/>
            </a:endParaRPr>
          </a:p>
        </p:txBody>
      </p:sp>
      <p:sp>
        <p:nvSpPr>
          <p:cNvPr id="304" name="Google Shape;304;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Dancing Traffic Light Manikin, by smart</a:t>
            </a:r>
            <a:endParaRPr sz="2000">
              <a:solidFill>
                <a:srgbClr val="000000"/>
              </a:solidFill>
              <a:latin typeface="Calibri"/>
              <a:ea typeface="Calibri"/>
              <a:cs typeface="Calibri"/>
              <a:sym typeface="Calibri"/>
            </a:endParaRPr>
          </a:p>
          <a:p>
            <a:pPr indent="0" lvl="0" marL="685800" rtl="0" algn="l">
              <a:lnSpc>
                <a:spcPct val="120000"/>
              </a:lnSpc>
              <a:spcBef>
                <a:spcPts val="500"/>
              </a:spcBef>
              <a:spcAft>
                <a:spcPts val="0"/>
              </a:spcAft>
              <a:buNone/>
            </a:pPr>
            <a:r>
              <a:rPr lang="en-US" sz="2000">
                <a:solidFill>
                  <a:srgbClr val="000000"/>
                </a:solidFill>
                <a:latin typeface="Calibri"/>
                <a:ea typeface="Calibri"/>
                <a:cs typeface="Calibri"/>
                <a:sym typeface="Calibri"/>
              </a:rPr>
              <a:t>YouTube video - </a:t>
            </a: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https://www.youtube.com/watch?v=SB_0vRnkeOk</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p:txBody>
      </p:sp>
      <p:pic>
        <p:nvPicPr>
          <p:cNvPr id="305" name="Google Shape;305;p30"/>
          <p:cNvPicPr preferRelativeResize="0"/>
          <p:nvPr/>
        </p:nvPicPr>
        <p:blipFill rotWithShape="1">
          <a:blip r:embed="rId4">
            <a:alphaModFix/>
          </a:blip>
          <a:srcRect b="0" l="0" r="0" t="0"/>
          <a:stretch/>
        </p:blipFill>
        <p:spPr>
          <a:xfrm>
            <a:off x="3087897" y="3292792"/>
            <a:ext cx="6013028" cy="33823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WHY IS PHYSICAL COMPUTING ON THE RISE?</a:t>
            </a:r>
            <a:endParaRPr>
              <a:solidFill>
                <a:srgbClr val="000000"/>
              </a:solidFill>
              <a:latin typeface="Calibri"/>
              <a:ea typeface="Calibri"/>
              <a:cs typeface="Calibri"/>
              <a:sym typeface="Calibri"/>
            </a:endParaRPr>
          </a:p>
        </p:txBody>
      </p:sp>
      <p:sp>
        <p:nvSpPr>
          <p:cNvPr id="311" name="Google Shape;311;p3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Miniaturization costs are getting lower and lower.</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The number of connected devices are on the rise:</a:t>
            </a:r>
            <a:endParaRPr sz="2000">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a:solidFill>
                  <a:srgbClr val="000000"/>
                </a:solidFill>
                <a:latin typeface="Calibri"/>
                <a:ea typeface="Calibri"/>
                <a:cs typeface="Calibri"/>
                <a:sym typeface="Calibri"/>
              </a:rPr>
              <a:t>2010 – 5 billion devices/global population of 7 billion people</a:t>
            </a:r>
            <a:endParaRPr>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a:solidFill>
                  <a:srgbClr val="000000"/>
                </a:solidFill>
                <a:latin typeface="Calibri"/>
                <a:ea typeface="Calibri"/>
                <a:cs typeface="Calibri"/>
                <a:sym typeface="Calibri"/>
              </a:rPr>
              <a:t>2020 – 20 billion devices/global population of 7.7 billion people</a:t>
            </a:r>
            <a:endParaRPr>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Internet of Things (IoT) – The IoT is the interconnection of uniquely identifiable embedded computing devices within the existing </a:t>
            </a:r>
            <a:endParaRPr sz="2000">
              <a:solidFill>
                <a:srgbClr val="000000"/>
              </a:solidFill>
              <a:latin typeface="Calibri"/>
              <a:ea typeface="Calibri"/>
              <a:cs typeface="Calibri"/>
              <a:sym typeface="Calibri"/>
            </a:endParaRPr>
          </a:p>
          <a:p>
            <a:pPr indent="-69850" lvl="1" marL="685800" rtl="0" algn="l">
              <a:lnSpc>
                <a:spcPct val="120000"/>
              </a:lnSpc>
              <a:spcBef>
                <a:spcPts val="500"/>
              </a:spcBef>
              <a:spcAft>
                <a:spcPts val="0"/>
              </a:spcAft>
              <a:buClr>
                <a:schemeClr val="lt1"/>
              </a:buClr>
              <a:buSzPts val="2500"/>
              <a:buNone/>
            </a:pPr>
            <a:r>
              <a:t/>
            </a:r>
            <a:endParaRPr>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INTERNET OF THINGS (IoT)</a:t>
            </a:r>
            <a:endParaRPr>
              <a:solidFill>
                <a:srgbClr val="000000"/>
              </a:solidFill>
              <a:latin typeface="Calibri"/>
              <a:ea typeface="Calibri"/>
              <a:cs typeface="Calibri"/>
              <a:sym typeface="Calibri"/>
            </a:endParaRPr>
          </a:p>
        </p:txBody>
      </p:sp>
      <p:sp>
        <p:nvSpPr>
          <p:cNvPr id="317" name="Google Shape;317;p3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IoT allows us to interact with a network of smart devices and extract information.  We can ask them where they came from, who owns them, what they do, etc.</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Imagine the information that could be gathered from billions or trillions of smart objects.</a:t>
            </a:r>
            <a:endParaRPr sz="200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RFID - Radio Frequency ID - Tag</a:t>
            </a:r>
            <a:br>
              <a:rPr lang="en-US">
                <a:solidFill>
                  <a:srgbClr val="000000"/>
                </a:solidFill>
                <a:latin typeface="Calibri"/>
                <a:ea typeface="Calibri"/>
                <a:cs typeface="Calibri"/>
                <a:sym typeface="Calibri"/>
              </a:rPr>
            </a:br>
            <a:endParaRPr>
              <a:solidFill>
                <a:srgbClr val="000000"/>
              </a:solidFill>
              <a:latin typeface="Calibri"/>
              <a:ea typeface="Calibri"/>
              <a:cs typeface="Calibri"/>
              <a:sym typeface="Calibri"/>
            </a:endParaRPr>
          </a:p>
        </p:txBody>
      </p:sp>
      <p:sp>
        <p:nvSpPr>
          <p:cNvPr id="323" name="Google Shape;323;p3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Radio Frequency Identification (RFID) Tag</a:t>
            </a:r>
            <a:endParaRPr sz="2000">
              <a:solidFill>
                <a:srgbClr val="000000"/>
              </a:solidFill>
              <a:latin typeface="Calibri"/>
              <a:ea typeface="Calibri"/>
              <a:cs typeface="Calibri"/>
              <a:sym typeface="Calibri"/>
            </a:endParaRPr>
          </a:p>
          <a:p>
            <a:pPr indent="-38100" lvl="0" marL="228600" rtl="0" algn="l">
              <a:lnSpc>
                <a:spcPct val="120000"/>
              </a:lnSpc>
              <a:spcBef>
                <a:spcPts val="1000"/>
              </a:spcBef>
              <a:spcAft>
                <a:spcPts val="0"/>
              </a:spcAft>
              <a:buClr>
                <a:schemeClr val="lt1"/>
              </a:buClr>
              <a:buSzPts val="3000"/>
              <a:buNone/>
            </a:pPr>
            <a:r>
              <a:t/>
            </a:r>
            <a:endParaRPr sz="2000">
              <a:solidFill>
                <a:srgbClr val="000000"/>
              </a:solidFill>
              <a:latin typeface="Calibri"/>
              <a:ea typeface="Calibri"/>
              <a:cs typeface="Calibri"/>
              <a:sym typeface="Calibri"/>
            </a:endParaRPr>
          </a:p>
          <a:p>
            <a:pPr indent="-38100" lvl="0" marL="228600" rtl="0" algn="l">
              <a:lnSpc>
                <a:spcPct val="120000"/>
              </a:lnSpc>
              <a:spcBef>
                <a:spcPts val="1000"/>
              </a:spcBef>
              <a:spcAft>
                <a:spcPts val="0"/>
              </a:spcAft>
              <a:buClr>
                <a:schemeClr val="lt1"/>
              </a:buClr>
              <a:buSzPts val="3000"/>
              <a:buNone/>
            </a:pPr>
            <a:r>
              <a:t/>
            </a:r>
            <a:endParaRPr sz="2000">
              <a:solidFill>
                <a:srgbClr val="000000"/>
              </a:solidFill>
              <a:latin typeface="Calibri"/>
              <a:ea typeface="Calibri"/>
              <a:cs typeface="Calibri"/>
              <a:sym typeface="Calibri"/>
            </a:endParaRPr>
          </a:p>
        </p:txBody>
      </p:sp>
      <p:pic>
        <p:nvPicPr>
          <p:cNvPr id="324" name="Google Shape;324;p33"/>
          <p:cNvPicPr preferRelativeResize="0"/>
          <p:nvPr/>
        </p:nvPicPr>
        <p:blipFill rotWithShape="1">
          <a:blip r:embed="rId3">
            <a:alphaModFix/>
          </a:blip>
          <a:srcRect b="0" l="0" r="0" t="0"/>
          <a:stretch/>
        </p:blipFill>
        <p:spPr>
          <a:xfrm>
            <a:off x="3606876" y="2846048"/>
            <a:ext cx="4969962" cy="37274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IOT EMERGED FROM RFID WORLD</a:t>
            </a:r>
            <a:endParaRPr>
              <a:solidFill>
                <a:srgbClr val="000000"/>
              </a:solidFill>
              <a:latin typeface="Calibri"/>
              <a:ea typeface="Calibri"/>
              <a:cs typeface="Calibri"/>
              <a:sym typeface="Calibri"/>
            </a:endParaRPr>
          </a:p>
        </p:txBody>
      </p:sp>
      <p:sp>
        <p:nvSpPr>
          <p:cNvPr id="330" name="Google Shape;330;p3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IoT was presented/used in 1999 by Kevin Ashton, Director of Auto-ID Labs at MIT.</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t/>
            </a:r>
            <a:endParaRPr sz="2000">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sz="2000">
                <a:solidFill>
                  <a:srgbClr val="000000"/>
                </a:solidFill>
                <a:latin typeface="Calibri"/>
                <a:ea typeface="Calibri"/>
                <a:cs typeface="Calibri"/>
                <a:sym typeface="Calibri"/>
              </a:rPr>
              <a:t>Ashton postulated that if objects were tagged with RFID they could become a part of a vast network of sensors. These objects could be found and tracked, so that there was an Internet of Things.</a:t>
            </a:r>
            <a:endParaRPr sz="20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NEAR FIELD COMMUNICATION (NFC)</a:t>
            </a:r>
            <a:endParaRPr>
              <a:solidFill>
                <a:srgbClr val="000000"/>
              </a:solidFill>
              <a:latin typeface="Calibri"/>
              <a:ea typeface="Calibri"/>
              <a:cs typeface="Calibri"/>
              <a:sym typeface="Calibri"/>
            </a:endParaRPr>
          </a:p>
        </p:txBody>
      </p:sp>
      <p:sp>
        <p:nvSpPr>
          <p:cNvPr id="336" name="Google Shape;336;p35"/>
          <p:cNvSpPr txBox="1"/>
          <p:nvPr>
            <p:ph idx="1" type="body"/>
          </p:nvPr>
        </p:nvSpPr>
        <p:spPr>
          <a:xfrm>
            <a:off x="1142999" y="1910500"/>
            <a:ext cx="10651500" cy="3541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a:solidFill>
                  <a:srgbClr val="000000"/>
                </a:solidFill>
                <a:latin typeface="Calibri"/>
                <a:ea typeface="Calibri"/>
                <a:cs typeface="Calibri"/>
                <a:sym typeface="Calibri"/>
              </a:rPr>
              <a:t>Point to point communication</a:t>
            </a:r>
            <a:endParaRPr>
              <a:solidFill>
                <a:srgbClr val="000000"/>
              </a:solidFill>
              <a:latin typeface="Calibri"/>
              <a:ea typeface="Calibri"/>
              <a:cs typeface="Calibri"/>
              <a:sym typeface="Calibri"/>
            </a:endParaRPr>
          </a:p>
          <a:p>
            <a:pPr indent="0" lvl="0" marL="0" rtl="0" algn="l">
              <a:lnSpc>
                <a:spcPct val="120000"/>
              </a:lnSpc>
              <a:spcBef>
                <a:spcPts val="1000"/>
              </a:spcBef>
              <a:spcAft>
                <a:spcPts val="0"/>
              </a:spcAft>
              <a:buNone/>
            </a:pPr>
            <a:r>
              <a:rPr lang="en-US">
                <a:solidFill>
                  <a:srgbClr val="000000"/>
                </a:solidFill>
                <a:latin typeface="Calibri"/>
                <a:ea typeface="Calibri"/>
                <a:cs typeface="Calibri"/>
                <a:sym typeface="Calibri"/>
              </a:rPr>
              <a:t>RFID-based technology</a:t>
            </a:r>
            <a:endParaRPr>
              <a:solidFill>
                <a:srgbClr val="000000"/>
              </a:solidFill>
              <a:latin typeface="Calibri"/>
              <a:ea typeface="Calibri"/>
              <a:cs typeface="Calibri"/>
              <a:sym typeface="Calibri"/>
            </a:endParaRPr>
          </a:p>
          <a:p>
            <a:pPr indent="0" lvl="0" marL="0" rtl="0" algn="l">
              <a:lnSpc>
                <a:spcPct val="120000"/>
              </a:lnSpc>
              <a:spcBef>
                <a:spcPts val="1000"/>
              </a:spcBef>
              <a:spcAft>
                <a:spcPts val="0"/>
              </a:spcAft>
              <a:buNone/>
            </a:pPr>
            <a:r>
              <a:rPr lang="en-US">
                <a:solidFill>
                  <a:srgbClr val="000000"/>
                </a:solidFill>
                <a:latin typeface="Calibri"/>
                <a:ea typeface="Calibri"/>
                <a:cs typeface="Calibri"/>
                <a:sym typeface="Calibri"/>
              </a:rPr>
              <a:t>Multiple uses</a:t>
            </a:r>
            <a:endParaRPr>
              <a:solidFill>
                <a:srgbClr val="000000"/>
              </a:solidFill>
              <a:latin typeface="Calibri"/>
              <a:ea typeface="Calibri"/>
              <a:cs typeface="Calibri"/>
              <a:sym typeface="Calibri"/>
            </a:endParaRPr>
          </a:p>
          <a:p>
            <a:pPr indent="-228600" lvl="1" marL="685800" rtl="0" algn="l">
              <a:lnSpc>
                <a:spcPct val="120000"/>
              </a:lnSpc>
              <a:spcBef>
                <a:spcPts val="500"/>
              </a:spcBef>
              <a:spcAft>
                <a:spcPts val="0"/>
              </a:spcAft>
              <a:buClr>
                <a:srgbClr val="000000"/>
              </a:buClr>
              <a:buSzPts val="2500"/>
              <a:buFont typeface="Calibri"/>
              <a:buChar char="•"/>
            </a:pPr>
            <a:r>
              <a:rPr lang="en-US">
                <a:solidFill>
                  <a:srgbClr val="000000"/>
                </a:solidFill>
                <a:latin typeface="Calibri"/>
                <a:ea typeface="Calibri"/>
                <a:cs typeface="Calibri"/>
                <a:sym typeface="Calibri"/>
              </a:rPr>
              <a:t>Connects apps with the real world </a:t>
            </a:r>
            <a:endParaRPr>
              <a:solidFill>
                <a:srgbClr val="000000"/>
              </a:solidFill>
              <a:latin typeface="Calibri"/>
              <a:ea typeface="Calibri"/>
              <a:cs typeface="Calibri"/>
              <a:sym typeface="Calibri"/>
            </a:endParaRPr>
          </a:p>
          <a:p>
            <a:pPr indent="-228600" lvl="1" marL="685800" rtl="0" algn="l">
              <a:lnSpc>
                <a:spcPct val="120000"/>
              </a:lnSpc>
              <a:spcBef>
                <a:spcPts val="500"/>
              </a:spcBef>
              <a:spcAft>
                <a:spcPts val="0"/>
              </a:spcAft>
              <a:buClr>
                <a:srgbClr val="000000"/>
              </a:buClr>
              <a:buSzPts val="2500"/>
              <a:buFont typeface="Calibri"/>
              <a:buChar char="•"/>
            </a:pPr>
            <a:r>
              <a:rPr lang="en-US">
                <a:solidFill>
                  <a:srgbClr val="000000"/>
                </a:solidFill>
                <a:latin typeface="Calibri"/>
                <a:ea typeface="Calibri"/>
                <a:cs typeface="Calibri"/>
                <a:sym typeface="Calibri"/>
              </a:rPr>
              <a:t>Connects devices</a:t>
            </a:r>
            <a:endParaRPr>
              <a:solidFill>
                <a:srgbClr val="000000"/>
              </a:solidFill>
              <a:latin typeface="Calibri"/>
              <a:ea typeface="Calibri"/>
              <a:cs typeface="Calibri"/>
              <a:sym typeface="Calibri"/>
            </a:endParaRPr>
          </a:p>
          <a:p>
            <a:pPr indent="-228600" lvl="1" marL="685800" rtl="0" algn="l">
              <a:lnSpc>
                <a:spcPct val="120000"/>
              </a:lnSpc>
              <a:spcBef>
                <a:spcPts val="500"/>
              </a:spcBef>
              <a:spcAft>
                <a:spcPts val="0"/>
              </a:spcAft>
              <a:buClr>
                <a:srgbClr val="000000"/>
              </a:buClr>
              <a:buSzPts val="2500"/>
              <a:buFont typeface="Calibri"/>
              <a:buChar char="•"/>
            </a:pPr>
            <a:r>
              <a:rPr lang="en-US">
                <a:solidFill>
                  <a:srgbClr val="000000"/>
                </a:solidFill>
                <a:latin typeface="Calibri"/>
                <a:ea typeface="Calibri"/>
                <a:cs typeface="Calibri"/>
                <a:sym typeface="Calibri"/>
              </a:rPr>
              <a:t>Connects your virtual wallet</a:t>
            </a:r>
            <a:endParaRPr>
              <a:solidFill>
                <a:srgbClr val="000000"/>
              </a:solidFill>
              <a:latin typeface="Calibri"/>
              <a:ea typeface="Calibri"/>
              <a:cs typeface="Calibri"/>
              <a:sym typeface="Calibri"/>
            </a:endParaRPr>
          </a:p>
          <a:p>
            <a:pPr indent="0" lvl="0" marL="228600" rtl="0" algn="l">
              <a:lnSpc>
                <a:spcPct val="120000"/>
              </a:lnSpc>
              <a:spcBef>
                <a:spcPts val="1000"/>
              </a:spcBef>
              <a:spcAft>
                <a:spcPts val="0"/>
              </a:spcAft>
              <a:buNone/>
            </a:pPr>
            <a:r>
              <a:rPr lang="en-US">
                <a:solidFill>
                  <a:srgbClr val="000000"/>
                </a:solidFill>
                <a:latin typeface="Calibri"/>
                <a:ea typeface="Calibri"/>
                <a:cs typeface="Calibri"/>
                <a:sym typeface="Calibri"/>
              </a:rPr>
              <a:t>“What is NFC Technology?” </a:t>
            </a:r>
            <a:r>
              <a:rPr lang="en-US" u="sng">
                <a:solidFill>
                  <a:srgbClr val="000000"/>
                </a:solidFill>
                <a:latin typeface="Calibri"/>
                <a:ea typeface="Calibri"/>
                <a:cs typeface="Calibri"/>
                <a:sym typeface="Calibri"/>
                <a:hlinkClick r:id="rId3">
                  <a:extLst>
                    <a:ext uri="{A12FA001-AC4F-418D-AE19-62706E023703}">
                      <ahyp:hlinkClr val="tx"/>
                    </a:ext>
                  </a:extLst>
                </a:hlinkClick>
              </a:rPr>
              <a:t>https://www.youtube.com/watch?v=Wim4TqMzgVQ</a:t>
            </a: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NFC EXAMPLES</a:t>
            </a:r>
            <a:endParaRPr>
              <a:solidFill>
                <a:srgbClr val="000000"/>
              </a:solidFill>
              <a:latin typeface="Calibri"/>
              <a:ea typeface="Calibri"/>
              <a:cs typeface="Calibri"/>
              <a:sym typeface="Calibri"/>
            </a:endParaRPr>
          </a:p>
        </p:txBody>
      </p:sp>
      <p:pic>
        <p:nvPicPr>
          <p:cNvPr id="342" name="Google Shape;342;p36"/>
          <p:cNvPicPr preferRelativeResize="0"/>
          <p:nvPr>
            <p:ph idx="1" type="body"/>
          </p:nvPr>
        </p:nvPicPr>
        <p:blipFill rotWithShape="1">
          <a:blip r:embed="rId3">
            <a:alphaModFix/>
          </a:blip>
          <a:srcRect b="0" l="0" r="0" t="0"/>
          <a:stretch/>
        </p:blipFill>
        <p:spPr>
          <a:xfrm>
            <a:off x="4225975" y="0"/>
            <a:ext cx="6998400" cy="676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CONCLUSION</a:t>
            </a:r>
            <a:endParaRPr>
              <a:solidFill>
                <a:srgbClr val="000000"/>
              </a:solidFill>
              <a:latin typeface="Calibri"/>
              <a:ea typeface="Calibri"/>
              <a:cs typeface="Calibri"/>
              <a:sym typeface="Calibri"/>
            </a:endParaRPr>
          </a:p>
        </p:txBody>
      </p:sp>
      <p:sp>
        <p:nvSpPr>
          <p:cNvPr id="348" name="Google Shape;348;p3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Physical computing is a creative framework for understanding human beings' relationship to the digital world.</a:t>
            </a:r>
            <a:endParaRPr sz="2000">
              <a:solidFill>
                <a:srgbClr val="000000"/>
              </a:solidFill>
              <a:latin typeface="Calibri"/>
              <a:ea typeface="Calibri"/>
              <a:cs typeface="Calibri"/>
              <a:sym typeface="Calibri"/>
            </a:endParaRPr>
          </a:p>
          <a:p>
            <a:pPr indent="0" lvl="0" marL="0" rtl="0" algn="l">
              <a:lnSpc>
                <a:spcPct val="120000"/>
              </a:lnSpc>
              <a:spcBef>
                <a:spcPts val="1000"/>
              </a:spcBef>
              <a:spcAft>
                <a:spcPts val="0"/>
              </a:spcAft>
              <a:buNone/>
            </a:pPr>
            <a:r>
              <a:t/>
            </a:r>
            <a:endParaRPr sz="2000">
              <a:solidFill>
                <a:srgbClr val="000000"/>
              </a:solidFill>
              <a:latin typeface="Calibri"/>
              <a:ea typeface="Calibri"/>
              <a:cs typeface="Calibri"/>
              <a:sym typeface="Calibri"/>
            </a:endParaRPr>
          </a:p>
          <a:p>
            <a:pPr indent="0" lvl="0" marL="0" rtl="0" algn="l">
              <a:lnSpc>
                <a:spcPct val="120000"/>
              </a:lnSpc>
              <a:spcBef>
                <a:spcPts val="1000"/>
              </a:spcBef>
              <a:spcAft>
                <a:spcPts val="0"/>
              </a:spcAft>
              <a:buNone/>
            </a:pPr>
            <a:r>
              <a:rPr lang="en-US" sz="2000">
                <a:solidFill>
                  <a:srgbClr val="000000"/>
                </a:solidFill>
                <a:latin typeface="Calibri"/>
                <a:ea typeface="Calibri"/>
                <a:cs typeface="Calibri"/>
                <a:sym typeface="Calibri"/>
              </a:rPr>
              <a:t>Physical Computing intersects the range of activities often referred to in academia and industry as electrical engineering, mechatronics, robotics, computer science, and especially embedded development.</a:t>
            </a:r>
            <a:endParaRPr sz="20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WHAT IS PHYSICAL COMPUTING?</a:t>
            </a:r>
            <a:endParaRPr>
              <a:solidFill>
                <a:srgbClr val="000000"/>
              </a:solidFill>
              <a:latin typeface="Calibri"/>
              <a:ea typeface="Calibri"/>
              <a:cs typeface="Calibri"/>
              <a:sym typeface="Calibri"/>
            </a:endParaRPr>
          </a:p>
        </p:txBody>
      </p:sp>
      <p:sp>
        <p:nvSpPr>
          <p:cNvPr id="241" name="Google Shape;241;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Handmade art, design, or do-it-yourself hobby projects that use sensors and microcontrollers to translate input to a software system, and/or control electro-mechanical devices such as motors, lighting, or other hardware.</a:t>
            </a:r>
            <a:endParaRPr sz="2000">
              <a:solidFill>
                <a:srgbClr val="000000"/>
              </a:solidFill>
              <a:latin typeface="Calibri"/>
              <a:ea typeface="Calibri"/>
              <a:cs typeface="Calibri"/>
              <a:sym typeface="Calibri"/>
            </a:endParaRPr>
          </a:p>
        </p:txBody>
      </p:sp>
      <p:pic>
        <p:nvPicPr>
          <p:cNvPr id="242" name="Google Shape;242;p20"/>
          <p:cNvPicPr preferRelativeResize="0"/>
          <p:nvPr/>
        </p:nvPicPr>
        <p:blipFill rotWithShape="1">
          <a:blip r:embed="rId3">
            <a:alphaModFix/>
          </a:blip>
          <a:srcRect b="0" l="0" r="0" t="0"/>
          <a:stretch/>
        </p:blipFill>
        <p:spPr>
          <a:xfrm>
            <a:off x="2937699" y="3865801"/>
            <a:ext cx="6313424" cy="2712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WHAT IS PHYSICAL COMPUTING?</a:t>
            </a:r>
            <a:endParaRPr>
              <a:solidFill>
                <a:srgbClr val="000000"/>
              </a:solidFill>
              <a:latin typeface="Calibri"/>
              <a:ea typeface="Calibri"/>
              <a:cs typeface="Calibri"/>
              <a:sym typeface="Calibri"/>
            </a:endParaRPr>
          </a:p>
        </p:txBody>
      </p:sp>
      <p:sp>
        <p:nvSpPr>
          <p:cNvPr id="248" name="Google Shape;248;p2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165100" lvl="0" marL="228600" rtl="0" algn="l">
              <a:lnSpc>
                <a:spcPct val="120000"/>
              </a:lnSpc>
              <a:spcBef>
                <a:spcPts val="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Use of computing and electronics (sensors and actuators) in the prototyping of physical objects to interact with humans</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Behavior implemented by software</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Use of microcontrollers</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The goal is to link the physical world with the virtual world</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Way to create communication and interaction between people</a:t>
            </a:r>
            <a:endParaRPr sz="20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HOW WE USE COMPUTERS</a:t>
            </a:r>
            <a:endParaRPr>
              <a:solidFill>
                <a:srgbClr val="000000"/>
              </a:solidFill>
              <a:latin typeface="Calibri"/>
              <a:ea typeface="Calibri"/>
              <a:cs typeface="Calibri"/>
              <a:sym typeface="Calibri"/>
            </a:endParaRPr>
          </a:p>
        </p:txBody>
      </p:sp>
      <p:sp>
        <p:nvSpPr>
          <p:cNvPr id="254" name="Google Shape;254;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165100" lvl="0" marL="228600" rtl="0" algn="l">
              <a:lnSpc>
                <a:spcPct val="120000"/>
              </a:lnSpc>
              <a:spcBef>
                <a:spcPts val="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Productivity Future Vision (2011) </a:t>
            </a:r>
            <a:endParaRPr sz="2000">
              <a:solidFill>
                <a:srgbClr val="000000"/>
              </a:solidFill>
              <a:latin typeface="Calibri"/>
              <a:ea typeface="Calibri"/>
              <a:cs typeface="Calibri"/>
              <a:sym typeface="Calibri"/>
            </a:endParaRPr>
          </a:p>
          <a:p>
            <a:pPr indent="0" lvl="0" marL="228600" rtl="0" algn="l">
              <a:lnSpc>
                <a:spcPct val="120000"/>
              </a:lnSpc>
              <a:spcBef>
                <a:spcPts val="0"/>
              </a:spcBef>
              <a:spcAft>
                <a:spcPts val="0"/>
              </a:spcAft>
              <a:buNone/>
            </a:pPr>
            <a:r>
              <a:rPr lang="en-US" sz="2000">
                <a:solidFill>
                  <a:srgbClr val="000000"/>
                </a:solidFill>
                <a:latin typeface="Calibri"/>
                <a:ea typeface="Calibri"/>
                <a:cs typeface="Calibri"/>
                <a:sym typeface="Calibri"/>
              </a:rPr>
              <a:t>Possible ways we will interact with our computers</a:t>
            </a:r>
            <a:endParaRPr sz="2000">
              <a:solidFill>
                <a:srgbClr val="000000"/>
              </a:solidFill>
              <a:latin typeface="Calibri"/>
              <a:ea typeface="Calibri"/>
              <a:cs typeface="Calibri"/>
              <a:sym typeface="Calibri"/>
            </a:endParaRPr>
          </a:p>
          <a:p>
            <a:pPr indent="0" lvl="0" marL="685800" rtl="0" algn="l">
              <a:lnSpc>
                <a:spcPct val="120000"/>
              </a:lnSpc>
              <a:spcBef>
                <a:spcPts val="500"/>
              </a:spcBef>
              <a:spcAft>
                <a:spcPts val="0"/>
              </a:spcAft>
              <a:buNone/>
            </a:pP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https://www.youtube.com/watch?v=a6cNdhOKwi0</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1141426" y="618525"/>
            <a:ext cx="104895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RICHARD HAMMING – 1968 TURING AWARD LECTURE</a:t>
            </a:r>
            <a:endParaRPr>
              <a:solidFill>
                <a:srgbClr val="000000"/>
              </a:solidFill>
              <a:latin typeface="Calibri"/>
              <a:ea typeface="Calibri"/>
              <a:cs typeface="Calibri"/>
              <a:sym typeface="Calibri"/>
            </a:endParaRPr>
          </a:p>
        </p:txBody>
      </p:sp>
      <p:sp>
        <p:nvSpPr>
          <p:cNvPr id="260" name="Google Shape;260;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000"/>
              <a:buNone/>
            </a:pPr>
            <a:r>
              <a:rPr lang="en-US" sz="2000">
                <a:solidFill>
                  <a:srgbClr val="000000"/>
                </a:solidFill>
                <a:latin typeface="Calibri"/>
                <a:ea typeface="Calibri"/>
                <a:cs typeface="Calibri"/>
                <a:sym typeface="Calibri"/>
              </a:rPr>
              <a:t>Isaac Newton wrote to Robert Hooke in 1675, </a:t>
            </a:r>
            <a:r>
              <a:rPr lang="en-US" sz="2000">
                <a:solidFill>
                  <a:srgbClr val="000000"/>
                </a:solidFill>
                <a:latin typeface="Calibri"/>
                <a:ea typeface="Calibri"/>
                <a:cs typeface="Calibri"/>
                <a:sym typeface="Calibri"/>
              </a:rPr>
              <a:t>“If I have seen further, it is by standing on the shoulders of giants.” </a:t>
            </a:r>
            <a:endParaRPr sz="2000">
              <a:solidFill>
                <a:srgbClr val="000000"/>
              </a:solidFill>
              <a:latin typeface="Calibri"/>
              <a:ea typeface="Calibri"/>
              <a:cs typeface="Calibri"/>
              <a:sym typeface="Calibri"/>
            </a:endParaRPr>
          </a:p>
          <a:p>
            <a:pPr indent="0" lvl="0" marL="0" rtl="0" algn="l">
              <a:lnSpc>
                <a:spcPct val="120000"/>
              </a:lnSpc>
              <a:spcBef>
                <a:spcPts val="0"/>
              </a:spcBef>
              <a:spcAft>
                <a:spcPts val="0"/>
              </a:spcAft>
              <a:buClr>
                <a:schemeClr val="lt1"/>
              </a:buClr>
              <a:buSzPts val="3000"/>
              <a:buNone/>
            </a:pPr>
            <a:r>
              <a:t/>
            </a:r>
            <a:endParaRPr sz="2000">
              <a:solidFill>
                <a:srgbClr val="000000"/>
              </a:solidFill>
              <a:latin typeface="Calibri"/>
              <a:ea typeface="Calibri"/>
              <a:cs typeface="Calibri"/>
              <a:sym typeface="Calibri"/>
            </a:endParaRPr>
          </a:p>
          <a:p>
            <a:pPr indent="0" lvl="0" marL="0" rtl="0" algn="l">
              <a:lnSpc>
                <a:spcPct val="120000"/>
              </a:lnSpc>
              <a:spcBef>
                <a:spcPts val="0"/>
              </a:spcBef>
              <a:spcAft>
                <a:spcPts val="0"/>
              </a:spcAft>
              <a:buClr>
                <a:schemeClr val="lt1"/>
              </a:buClr>
              <a:buSzPts val="3000"/>
              <a:buNone/>
            </a:pPr>
            <a:r>
              <a:rPr lang="en-US" sz="2000">
                <a:solidFill>
                  <a:srgbClr val="000000"/>
                </a:solidFill>
                <a:latin typeface="Calibri"/>
                <a:ea typeface="Calibri"/>
                <a:cs typeface="Calibri"/>
                <a:sym typeface="Calibri"/>
              </a:rPr>
              <a:t>Richard Hamming added to that “I am forced to say, today we stand on each other’s feet,” and “Perhaps the central problem we face in all of computer science is how we are to get to the situation where we build on top of the work of others, rather than redoing so much of it in a trivially different way. Science is supposed to be cumulative, not almost endless duplication of the same kinds of things.”</a:t>
            </a:r>
            <a:endParaRPr sz="20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TOM IGOE – 2018 PHYSICAL COMPUTING LECTURE</a:t>
            </a:r>
            <a:endParaRPr>
              <a:solidFill>
                <a:srgbClr val="000000"/>
              </a:solidFill>
              <a:latin typeface="Calibri"/>
              <a:ea typeface="Calibri"/>
              <a:cs typeface="Calibri"/>
              <a:sym typeface="Calibri"/>
            </a:endParaRPr>
          </a:p>
        </p:txBody>
      </p:sp>
      <p:sp>
        <p:nvSpPr>
          <p:cNvPr id="266" name="Google Shape;266;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000"/>
              <a:buNone/>
            </a:pPr>
            <a:r>
              <a:rPr lang="en-US" sz="2000">
                <a:solidFill>
                  <a:srgbClr val="000000"/>
                </a:solidFill>
                <a:latin typeface="Calibri"/>
                <a:ea typeface="Calibri"/>
                <a:cs typeface="Calibri"/>
                <a:sym typeface="Calibri"/>
              </a:rPr>
              <a:t>“Change the way that computers see us will change how they interact with us.”</a:t>
            </a:r>
            <a:endParaRPr sz="2000">
              <a:solidFill>
                <a:srgbClr val="000000"/>
              </a:solidFill>
              <a:latin typeface="Calibri"/>
              <a:ea typeface="Calibri"/>
              <a:cs typeface="Calibri"/>
              <a:sym typeface="Calibri"/>
            </a:endParaRPr>
          </a:p>
        </p:txBody>
      </p:sp>
      <p:pic>
        <p:nvPicPr>
          <p:cNvPr id="267" name="Google Shape;267;p24"/>
          <p:cNvPicPr preferRelativeResize="0"/>
          <p:nvPr/>
        </p:nvPicPr>
        <p:blipFill rotWithShape="1">
          <a:blip r:embed="rId3">
            <a:alphaModFix/>
          </a:blip>
          <a:srcRect b="0" l="0" r="0" t="0"/>
          <a:stretch/>
        </p:blipFill>
        <p:spPr>
          <a:xfrm>
            <a:off x="1832292" y="2997200"/>
            <a:ext cx="3844531" cy="3474720"/>
          </a:xfrm>
          <a:prstGeom prst="rect">
            <a:avLst/>
          </a:prstGeom>
          <a:noFill/>
          <a:ln>
            <a:noFill/>
          </a:ln>
        </p:spPr>
      </p:pic>
      <p:pic>
        <p:nvPicPr>
          <p:cNvPr id="268" name="Google Shape;268;p24"/>
          <p:cNvPicPr preferRelativeResize="0"/>
          <p:nvPr/>
        </p:nvPicPr>
        <p:blipFill rotWithShape="1">
          <a:blip r:embed="rId4">
            <a:alphaModFix/>
          </a:blip>
          <a:srcRect b="0" l="0" r="0" t="0"/>
          <a:stretch/>
        </p:blipFill>
        <p:spPr>
          <a:xfrm>
            <a:off x="7622386" y="2997200"/>
            <a:ext cx="2598575" cy="34747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rPr>
              <a:t>ARDUINO – PHYSICAL COMPUTING TOOL</a:t>
            </a:r>
            <a:endParaRPr>
              <a:solidFill>
                <a:srgbClr val="000000"/>
              </a:solidFill>
            </a:endParaRPr>
          </a:p>
        </p:txBody>
      </p:sp>
      <p:sp>
        <p:nvSpPr>
          <p:cNvPr id="274" name="Google Shape;274;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Arduino is a tool for making computers that can sense and control more of the physical world than your desktop computer.</a:t>
            </a:r>
            <a:endParaRPr sz="2000">
              <a:solidFill>
                <a:srgbClr val="000000"/>
              </a:solidFill>
              <a:latin typeface="Calibri"/>
              <a:ea typeface="Calibri"/>
              <a:cs typeface="Calibri"/>
              <a:sym typeface="Calibri"/>
            </a:endParaRPr>
          </a:p>
          <a:p>
            <a:pPr indent="0" lvl="0" marL="228600" rtl="0" algn="l">
              <a:lnSpc>
                <a:spcPct val="120000"/>
              </a:lnSpc>
              <a:spcBef>
                <a:spcPts val="0"/>
              </a:spcBef>
              <a:spcAft>
                <a:spcPts val="0"/>
              </a:spcAft>
              <a:buNone/>
            </a:pPr>
            <a:r>
              <a:t/>
            </a:r>
            <a:endParaRPr sz="2000">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u="sng">
                <a:solidFill>
                  <a:srgbClr val="000000"/>
                </a:solidFill>
                <a:latin typeface="Calibri"/>
                <a:ea typeface="Calibri"/>
                <a:cs typeface="Calibri"/>
                <a:sym typeface="Calibri"/>
                <a:hlinkClick r:id="rId3">
                  <a:extLst>
                    <a:ext uri="{A12FA001-AC4F-418D-AE19-62706E023703}">
                      <ahyp:hlinkClr val="tx"/>
                    </a:ext>
                  </a:extLst>
                </a:hlinkClick>
              </a:rPr>
              <a:t>https://www.arduino.cc/</a:t>
            </a:r>
            <a:endParaRPr>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a:solidFill>
                  <a:srgbClr val="000000"/>
                </a:solidFill>
                <a:latin typeface="Calibri"/>
                <a:ea typeface="Calibri"/>
                <a:cs typeface="Calibri"/>
                <a:sym typeface="Calibri"/>
              </a:rPr>
              <a:t>Arduino intro – </a:t>
            </a:r>
            <a:r>
              <a:rPr lang="en-US" u="sng">
                <a:solidFill>
                  <a:srgbClr val="000000"/>
                </a:solidFill>
                <a:latin typeface="Calibri"/>
                <a:ea typeface="Calibri"/>
                <a:cs typeface="Calibri"/>
                <a:sym typeface="Calibri"/>
                <a:hlinkClick r:id="rId4">
                  <a:extLst>
                    <a:ext uri="{A12FA001-AC4F-418D-AE19-62706E023703}">
                      <ahyp:hlinkClr val="tx"/>
                    </a:ext>
                  </a:extLst>
                </a:hlinkClick>
              </a:rPr>
              <a:t>https://www.youtube.com/watch?v=CqrQmQqpHXc</a:t>
            </a: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rPr>
              <a:t>DRAWDIO – PHYSICAL COMPUTING TOOL</a:t>
            </a:r>
            <a:endParaRPr>
              <a:solidFill>
                <a:srgbClr val="000000"/>
              </a:solidFill>
            </a:endParaRPr>
          </a:p>
        </p:txBody>
      </p:sp>
      <p:sp>
        <p:nvSpPr>
          <p:cNvPr id="280" name="Google Shape;280;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2000">
                <a:solidFill>
                  <a:srgbClr val="000000"/>
                </a:solidFill>
                <a:latin typeface="Calibri"/>
                <a:ea typeface="Calibri"/>
                <a:cs typeface="Calibri"/>
                <a:sym typeface="Calibri"/>
              </a:rPr>
              <a:t>Drawdio – circuit-craft that allows you to turn everyday objects into musical instruments.</a:t>
            </a:r>
            <a:endParaRPr sz="2000">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u="sng">
                <a:solidFill>
                  <a:srgbClr val="000000"/>
                </a:solidFill>
                <a:latin typeface="Calibri"/>
                <a:ea typeface="Calibri"/>
                <a:cs typeface="Calibri"/>
                <a:sym typeface="Calibri"/>
                <a:hlinkClick r:id="rId3">
                  <a:extLst>
                    <a:ext uri="{A12FA001-AC4F-418D-AE19-62706E023703}">
                      <ahyp:hlinkClr val="tx"/>
                    </a:ext>
                  </a:extLst>
                </a:hlinkClick>
              </a:rPr>
              <a:t>https://drawdio.com/</a:t>
            </a:r>
            <a:endParaRPr>
              <a:solidFill>
                <a:srgbClr val="000000"/>
              </a:solidFill>
              <a:latin typeface="Calibri"/>
              <a:ea typeface="Calibri"/>
              <a:cs typeface="Calibri"/>
              <a:sym typeface="Calibri"/>
            </a:endParaRPr>
          </a:p>
          <a:p>
            <a:pPr indent="-196850" lvl="1" marL="685800" rtl="0" algn="l">
              <a:lnSpc>
                <a:spcPct val="120000"/>
              </a:lnSpc>
              <a:spcBef>
                <a:spcPts val="500"/>
              </a:spcBef>
              <a:spcAft>
                <a:spcPts val="0"/>
              </a:spcAft>
              <a:buClr>
                <a:srgbClr val="000000"/>
              </a:buClr>
              <a:buSzPts val="2000"/>
              <a:buFont typeface="Calibri"/>
              <a:buChar char="•"/>
            </a:pPr>
            <a:r>
              <a:rPr lang="en-US">
                <a:solidFill>
                  <a:srgbClr val="000000"/>
                </a:solidFill>
                <a:latin typeface="Calibri"/>
                <a:ea typeface="Calibri"/>
                <a:cs typeface="Calibri"/>
                <a:sym typeface="Calibri"/>
              </a:rPr>
              <a:t>Drawdio examples - </a:t>
            </a:r>
            <a:r>
              <a:rPr lang="en-US" u="sng">
                <a:solidFill>
                  <a:srgbClr val="000000"/>
                </a:solidFill>
                <a:latin typeface="Calibri"/>
                <a:ea typeface="Calibri"/>
                <a:cs typeface="Calibri"/>
                <a:sym typeface="Calibri"/>
                <a:hlinkClick r:id="rId4">
                  <a:extLst>
                    <a:ext uri="{A12FA001-AC4F-418D-AE19-62706E023703}">
                      <ahyp:hlinkClr val="tx"/>
                    </a:ext>
                  </a:extLst>
                </a:hlinkClick>
              </a:rPr>
              <a:t>https://www.youtube.com/watch?time_continue=5&amp;v=PV_w38ldZaE</a:t>
            </a:r>
            <a:r>
              <a:rPr lang="en-US">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a:p>
            <a:pPr indent="-69850" lvl="1" marL="685800" rtl="0" algn="l">
              <a:lnSpc>
                <a:spcPct val="120000"/>
              </a:lnSpc>
              <a:spcBef>
                <a:spcPts val="500"/>
              </a:spcBef>
              <a:spcAft>
                <a:spcPts val="0"/>
              </a:spcAft>
              <a:buClr>
                <a:schemeClr val="lt1"/>
              </a:buClr>
              <a:buSzPts val="2500"/>
              <a:buNone/>
            </a:pPr>
            <a:r>
              <a:t/>
            </a:r>
            <a:endParaRPr>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solidFill>
                  <a:srgbClr val="000000"/>
                </a:solidFill>
                <a:latin typeface="Calibri"/>
                <a:ea typeface="Calibri"/>
                <a:cs typeface="Calibri"/>
                <a:sym typeface="Calibri"/>
              </a:rPr>
              <a:t>LASER HARP!!</a:t>
            </a:r>
            <a:endParaRPr>
              <a:solidFill>
                <a:srgbClr val="000000"/>
              </a:solidFill>
              <a:latin typeface="Calibri"/>
              <a:ea typeface="Calibri"/>
              <a:cs typeface="Calibri"/>
              <a:sym typeface="Calibri"/>
            </a:endParaRPr>
          </a:p>
        </p:txBody>
      </p:sp>
      <p:sp>
        <p:nvSpPr>
          <p:cNvPr id="286" name="Google Shape;286;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165100" lvl="0" marL="228600" rtl="0" algn="l">
              <a:lnSpc>
                <a:spcPct val="120000"/>
              </a:lnSpc>
              <a:spcBef>
                <a:spcPts val="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Ever want a Laser Harp?  Well now you can build one as a DYI project!</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Laser Harp demo – </a:t>
            </a:r>
            <a:r>
              <a:rPr lang="en-US" sz="2000" u="sng">
                <a:solidFill>
                  <a:srgbClr val="000000"/>
                </a:solidFill>
                <a:latin typeface="Calibri"/>
                <a:ea typeface="Calibri"/>
                <a:cs typeface="Calibri"/>
                <a:sym typeface="Calibri"/>
                <a:hlinkClick r:id="rId3">
                  <a:extLst>
                    <a:ext uri="{A12FA001-AC4F-418D-AE19-62706E023703}">
                      <ahyp:hlinkClr val="tx"/>
                    </a:ext>
                  </a:extLst>
                </a:hlinkClick>
              </a:rPr>
              <a:t>https://www.youtube.com/watch?v=sLVXmsbVwUs</a:t>
            </a:r>
            <a:r>
              <a:rPr lang="en-US"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165100" lvl="0" marL="228600" rtl="0" algn="l">
              <a:lnSpc>
                <a:spcPct val="120000"/>
              </a:lnSpc>
              <a:spcBef>
                <a:spcPts val="1000"/>
              </a:spcBef>
              <a:spcAft>
                <a:spcPts val="0"/>
              </a:spcAft>
              <a:buClr>
                <a:srgbClr val="000000"/>
              </a:buClr>
              <a:buSzPts val="2000"/>
              <a:buFont typeface="Calibri"/>
              <a:buChar char="•"/>
            </a:pPr>
            <a:r>
              <a:rPr lang="en-US" sz="2000">
                <a:solidFill>
                  <a:srgbClr val="000000"/>
                </a:solidFill>
                <a:latin typeface="Calibri"/>
                <a:ea typeface="Calibri"/>
                <a:cs typeface="Calibri"/>
                <a:sym typeface="Calibri"/>
              </a:rPr>
              <a:t>How to build a Laser Harp – </a:t>
            </a:r>
            <a:r>
              <a:rPr lang="en-US" sz="2000" u="sng">
                <a:solidFill>
                  <a:srgbClr val="000000"/>
                </a:solidFill>
                <a:latin typeface="Calibri"/>
                <a:ea typeface="Calibri"/>
                <a:cs typeface="Calibri"/>
                <a:sym typeface="Calibri"/>
                <a:hlinkClick r:id="rId4">
                  <a:extLst>
                    <a:ext uri="{A12FA001-AC4F-418D-AE19-62706E023703}">
                      <ahyp:hlinkClr val="tx"/>
                    </a:ext>
                  </a:extLst>
                </a:hlinkClick>
              </a:rPr>
              <a:t>https://www.youtube.com/watch?v=Xw_L-GN4V5M</a:t>
            </a:r>
            <a:endParaRPr sz="2000">
              <a:solidFill>
                <a:srgbClr val="000000"/>
              </a:solidFill>
              <a:latin typeface="Calibri"/>
              <a:ea typeface="Calibri"/>
              <a:cs typeface="Calibri"/>
              <a:sym typeface="Calibri"/>
            </a:endParaRPr>
          </a:p>
          <a:p>
            <a:pPr indent="-38100" lvl="0" marL="228600" rtl="0" algn="l">
              <a:lnSpc>
                <a:spcPct val="120000"/>
              </a:lnSpc>
              <a:spcBef>
                <a:spcPts val="1000"/>
              </a:spcBef>
              <a:spcAft>
                <a:spcPts val="0"/>
              </a:spcAft>
              <a:buClr>
                <a:schemeClr val="lt1"/>
              </a:buClr>
              <a:buSzPts val="3000"/>
              <a:buNone/>
            </a:pPr>
            <a:r>
              <a:t/>
            </a:r>
            <a:endParaRPr sz="20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