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2"/>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Google Shape;54;p2"/>
          <p:cNvGrpSpPr/>
          <p:nvPr/>
        </p:nvGrpSpPr>
        <p:grpSpPr>
          <a:xfrm>
            <a:off x="0" y="0"/>
            <a:ext cx="2305051" cy="6858001"/>
            <a:chOff x="0" y="0"/>
            <a:chExt cx="2305051" cy="6858001"/>
          </a:xfrm>
        </p:grpSpPr>
        <p:sp>
          <p:nvSpPr>
            <p:cNvPr id="55" name="Google Shape;55;p2"/>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2"/>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2"/>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2"/>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2"/>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2"/>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2"/>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2"/>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2"/>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2"/>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2"/>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2"/>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2"/>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2"/>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2"/>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2"/>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2"/>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2"/>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2"/>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2"/>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2"/>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2"/>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2"/>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2"/>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2"/>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2"/>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5" name="Shape 165"/>
        <p:cNvGrpSpPr/>
        <p:nvPr/>
      </p:nvGrpSpPr>
      <p:grpSpPr>
        <a:xfrm>
          <a:off x="0" y="0"/>
          <a:ext cx="0" cy="0"/>
          <a:chOff x="0" y="0"/>
          <a:chExt cx="0" cy="0"/>
        </a:xfrm>
      </p:grpSpPr>
      <p:sp>
        <p:nvSpPr>
          <p:cNvPr id="166" name="Google Shape;166;p11"/>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11"/>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168" name="Google Shape;168;p11"/>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1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2" name="Shape 172"/>
        <p:cNvGrpSpPr/>
        <p:nvPr/>
      </p:nvGrpSpPr>
      <p:grpSpPr>
        <a:xfrm>
          <a:off x="0" y="0"/>
          <a:ext cx="0" cy="0"/>
          <a:chOff x="0" y="0"/>
          <a:chExt cx="0" cy="0"/>
        </a:xfrm>
      </p:grpSpPr>
      <p:sp>
        <p:nvSpPr>
          <p:cNvPr id="173" name="Google Shape;173;p12"/>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12"/>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1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78" name="Shape 178"/>
        <p:cNvGrpSpPr/>
        <p:nvPr/>
      </p:nvGrpSpPr>
      <p:grpSpPr>
        <a:xfrm>
          <a:off x="0" y="0"/>
          <a:ext cx="0" cy="0"/>
          <a:chOff x="0" y="0"/>
          <a:chExt cx="0" cy="0"/>
        </a:xfrm>
      </p:grpSpPr>
      <p:sp>
        <p:nvSpPr>
          <p:cNvPr id="179" name="Google Shape;179;p13"/>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13"/>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13"/>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5" name="Google Shape;185;p13"/>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
        <p:nvSpPr>
          <p:cNvPr id="186" name="Google Shape;186;p13"/>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87" name="Shape 187"/>
        <p:cNvGrpSpPr/>
        <p:nvPr/>
      </p:nvGrpSpPr>
      <p:grpSpPr>
        <a:xfrm>
          <a:off x="0" y="0"/>
          <a:ext cx="0" cy="0"/>
          <a:chOff x="0" y="0"/>
          <a:chExt cx="0" cy="0"/>
        </a:xfrm>
      </p:grpSpPr>
      <p:sp>
        <p:nvSpPr>
          <p:cNvPr id="188" name="Google Shape;188;p14"/>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14"/>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3" name="Shape 193"/>
        <p:cNvGrpSpPr/>
        <p:nvPr/>
      </p:nvGrpSpPr>
      <p:grpSpPr>
        <a:xfrm>
          <a:off x="0" y="0"/>
          <a:ext cx="0" cy="0"/>
          <a:chOff x="0" y="0"/>
          <a:chExt cx="0" cy="0"/>
        </a:xfrm>
      </p:grpSpPr>
      <p:sp>
        <p:nvSpPr>
          <p:cNvPr id="194" name="Google Shape;194;p15"/>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15"/>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15"/>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15"/>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15"/>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15"/>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15"/>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4" name="Shape 204"/>
        <p:cNvGrpSpPr/>
        <p:nvPr/>
      </p:nvGrpSpPr>
      <p:grpSpPr>
        <a:xfrm>
          <a:off x="0" y="0"/>
          <a:ext cx="0" cy="0"/>
          <a:chOff x="0" y="0"/>
          <a:chExt cx="0" cy="0"/>
        </a:xfrm>
      </p:grpSpPr>
      <p:sp>
        <p:nvSpPr>
          <p:cNvPr id="205" name="Google Shape;205;p16"/>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16"/>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16"/>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08" name="Google Shape;208;p16"/>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16"/>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16"/>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1" name="Google Shape;211;p16"/>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16"/>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16"/>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4" name="Google Shape;214;p16"/>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8" name="Shape 218"/>
        <p:cNvGrpSpPr/>
        <p:nvPr/>
      </p:nvGrpSpPr>
      <p:grpSpPr>
        <a:xfrm>
          <a:off x="0" y="0"/>
          <a:ext cx="0" cy="0"/>
          <a:chOff x="0" y="0"/>
          <a:chExt cx="0" cy="0"/>
        </a:xfrm>
      </p:grpSpPr>
      <p:sp>
        <p:nvSpPr>
          <p:cNvPr id="219" name="Google Shape;219;p1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17"/>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18"/>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18"/>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4" name="Shape 114"/>
        <p:cNvGrpSpPr/>
        <p:nvPr/>
      </p:nvGrpSpPr>
      <p:grpSpPr>
        <a:xfrm>
          <a:off x="0" y="0"/>
          <a:ext cx="0" cy="0"/>
          <a:chOff x="0" y="0"/>
          <a:chExt cx="0" cy="0"/>
        </a:xfrm>
      </p:grpSpPr>
      <p:sp>
        <p:nvSpPr>
          <p:cNvPr id="115" name="Google Shape;115;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0" name="Shape 120"/>
        <p:cNvGrpSpPr/>
        <p:nvPr/>
      </p:nvGrpSpPr>
      <p:grpSpPr>
        <a:xfrm>
          <a:off x="0" y="0"/>
          <a:ext cx="0" cy="0"/>
          <a:chOff x="0" y="0"/>
          <a:chExt cx="0" cy="0"/>
        </a:xfrm>
      </p:grpSpPr>
      <p:sp>
        <p:nvSpPr>
          <p:cNvPr id="121" name="Google Shape;121;p4"/>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4"/>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3" name="Google Shape;123;p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6" name="Shape 126"/>
        <p:cNvGrpSpPr/>
        <p:nvPr/>
      </p:nvGrpSpPr>
      <p:grpSpPr>
        <a:xfrm>
          <a:off x="0" y="0"/>
          <a:ext cx="0" cy="0"/>
          <a:chOff x="0" y="0"/>
          <a:chExt cx="0" cy="0"/>
        </a:xfrm>
      </p:grpSpPr>
      <p:sp>
        <p:nvSpPr>
          <p:cNvPr id="127" name="Google Shape;127;p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5"/>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9" name="Google Shape;129;p5"/>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0" name="Google Shape;130;p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3" name="Shape 133"/>
        <p:cNvGrpSpPr/>
        <p:nvPr/>
      </p:nvGrpSpPr>
      <p:grpSpPr>
        <a:xfrm>
          <a:off x="0" y="0"/>
          <a:ext cx="0" cy="0"/>
          <a:chOff x="0" y="0"/>
          <a:chExt cx="0" cy="0"/>
        </a:xfrm>
      </p:grpSpPr>
      <p:sp>
        <p:nvSpPr>
          <p:cNvPr id="134" name="Google Shape;134;p6"/>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6"/>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6" name="Google Shape;136;p6"/>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7" name="Google Shape;137;p6"/>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8" name="Google Shape;138;p6"/>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9" name="Google Shape;139;p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2" name="Shape 142"/>
        <p:cNvGrpSpPr/>
        <p:nvPr/>
      </p:nvGrpSpPr>
      <p:grpSpPr>
        <a:xfrm>
          <a:off x="0" y="0"/>
          <a:ext cx="0" cy="0"/>
          <a:chOff x="0" y="0"/>
          <a:chExt cx="0" cy="0"/>
        </a:xfrm>
      </p:grpSpPr>
      <p:sp>
        <p:nvSpPr>
          <p:cNvPr id="143" name="Google Shape;143;p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7" name="Shape 147"/>
        <p:cNvGrpSpPr/>
        <p:nvPr/>
      </p:nvGrpSpPr>
      <p:grpSpPr>
        <a:xfrm>
          <a:off x="0" y="0"/>
          <a:ext cx="0" cy="0"/>
          <a:chOff x="0" y="0"/>
          <a:chExt cx="0" cy="0"/>
        </a:xfrm>
      </p:grpSpPr>
      <p:sp>
        <p:nvSpPr>
          <p:cNvPr id="148" name="Google Shape;148;p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9"/>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9"/>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9"/>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10"/>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10"/>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3500"/>
              <a:buFont typeface="Arial"/>
              <a:buNone/>
              <a:defRPr b="0" i="0" sz="28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3000"/>
              <a:buFont typeface="Arial"/>
              <a:buNone/>
              <a:defRPr b="0" i="0" sz="24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9pPr>
          </a:lstStyle>
          <a:p/>
        </p:txBody>
      </p:sp>
      <p:sp>
        <p:nvSpPr>
          <p:cNvPr id="161" name="Google Shape;161;p10"/>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1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1"/>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 name="Google Shape;7;p1"/>
          <p:cNvGrpSpPr/>
          <p:nvPr/>
        </p:nvGrpSpPr>
        <p:grpSpPr>
          <a:xfrm>
            <a:off x="-14288" y="0"/>
            <a:ext cx="12053888" cy="6858001"/>
            <a:chOff x="-14288" y="0"/>
            <a:chExt cx="12053888" cy="6858001"/>
          </a:xfrm>
        </p:grpSpPr>
        <p:grpSp>
          <p:nvGrpSpPr>
            <p:cNvPr id="8" name="Google Shape;8;p1"/>
            <p:cNvGrpSpPr/>
            <p:nvPr/>
          </p:nvGrpSpPr>
          <p:grpSpPr>
            <a:xfrm>
              <a:off x="-14288" y="0"/>
              <a:ext cx="1220788" cy="6858001"/>
              <a:chOff x="-14288" y="0"/>
              <a:chExt cx="1220788" cy="6858001"/>
            </a:xfrm>
          </p:grpSpPr>
          <p:sp>
            <p:nvSpPr>
              <p:cNvPr id="9" name="Google Shape;9;p1"/>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1"/>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1" name="Google Shape;21;p1"/>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1"/>
            <p:cNvGrpSpPr/>
            <p:nvPr/>
          </p:nvGrpSpPr>
          <p:grpSpPr>
            <a:xfrm>
              <a:off x="11364912" y="0"/>
              <a:ext cx="674688" cy="6848476"/>
              <a:chOff x="11364912" y="0"/>
              <a:chExt cx="674688" cy="6848476"/>
            </a:xfrm>
          </p:grpSpPr>
          <p:sp>
            <p:nvSpPr>
              <p:cNvPr id="37" name="Google Shape;37;p1"/>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jpg"/><Relationship Id="rId5"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9"/>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Twentieth Century"/>
              <a:buNone/>
            </a:pPr>
            <a:r>
              <a:rPr lang="en-US"/>
              <a:t>DIGITAL IDENTITY AND ENGAGEMENT</a:t>
            </a:r>
            <a:endParaRPr/>
          </a:p>
        </p:txBody>
      </p:sp>
      <p:sp>
        <p:nvSpPr>
          <p:cNvPr id="235" name="Google Shape;235;p19"/>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2"/>
              </a:buClr>
              <a:buSzPts val="2500"/>
              <a:buNone/>
            </a:pPr>
            <a:r>
              <a:rPr lang="en-US"/>
              <a:t>DIGITAL HUMANITIES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DIGITAL IDENTITY AND PERSONAL BRANDING </a:t>
            </a:r>
            <a:endParaRPr/>
          </a:p>
        </p:txBody>
      </p:sp>
      <p:sp>
        <p:nvSpPr>
          <p:cNvPr id="290" name="Google Shape;290;p28"/>
          <p:cNvSpPr txBox="1"/>
          <p:nvPr>
            <p:ph idx="1" type="body"/>
          </p:nvPr>
        </p:nvSpPr>
        <p:spPr>
          <a:xfrm>
            <a:off x="1141412" y="2249486"/>
            <a:ext cx="9905999" cy="4232594"/>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325"/>
              <a:buChar char="•"/>
            </a:pPr>
            <a:r>
              <a:rPr lang="en-US" sz="1860"/>
              <a:t>Having a personal brand or identity is important for professional advancement (Wetsch, 2012).  </a:t>
            </a:r>
            <a:endParaRPr/>
          </a:p>
          <a:p>
            <a:pPr indent="-228600" lvl="0" marL="228600" rtl="0" algn="l">
              <a:lnSpc>
                <a:spcPct val="100000"/>
              </a:lnSpc>
              <a:spcBef>
                <a:spcPts val="1000"/>
              </a:spcBef>
              <a:spcAft>
                <a:spcPts val="0"/>
              </a:spcAft>
              <a:buClr>
                <a:schemeClr val="lt1"/>
              </a:buClr>
              <a:buSzPts val="2325"/>
              <a:buChar char="•"/>
            </a:pPr>
            <a:r>
              <a:rPr lang="en-US" sz="1860"/>
              <a:t>While the concept of branding is a term often associated with business and marketing, the idea is applicable across disciplines. </a:t>
            </a:r>
            <a:endParaRPr/>
          </a:p>
          <a:p>
            <a:pPr indent="-228600" lvl="0" marL="228600" rtl="0" algn="l">
              <a:lnSpc>
                <a:spcPct val="100000"/>
              </a:lnSpc>
              <a:spcBef>
                <a:spcPts val="1000"/>
              </a:spcBef>
              <a:spcAft>
                <a:spcPts val="0"/>
              </a:spcAft>
              <a:buClr>
                <a:schemeClr val="lt1"/>
              </a:buClr>
              <a:buSzPts val="2325"/>
              <a:buChar char="•"/>
            </a:pPr>
            <a:r>
              <a:rPr lang="en-US" sz="1860"/>
              <a:t>With the proliferation of digital tools, and use of social media across generations, educators in colleges and universities now feel they have a responsibility to help students develop a professionally acceptable digital identity and make contributions as citizens in digitally connected democratic societies.  </a:t>
            </a:r>
            <a:endParaRPr/>
          </a:p>
          <a:p>
            <a:pPr indent="-228600" lvl="0" marL="228600" rtl="0" algn="l">
              <a:lnSpc>
                <a:spcPct val="100000"/>
              </a:lnSpc>
              <a:spcBef>
                <a:spcPts val="1000"/>
              </a:spcBef>
              <a:spcAft>
                <a:spcPts val="0"/>
              </a:spcAft>
              <a:buClr>
                <a:schemeClr val="lt1"/>
              </a:buClr>
              <a:buSzPts val="2325"/>
              <a:buChar char="•"/>
            </a:pPr>
            <a:r>
              <a:rPr lang="en-US" sz="1860"/>
              <a:t>Educators are now trying to achieve this by working with students to meet employers’ needs by leveraging currently used social media platforms, learning management systems, e-portfolios, and other tools.</a:t>
            </a:r>
            <a:endParaRPr/>
          </a:p>
          <a:p>
            <a:pPr indent="-228600" lvl="0" marL="228600" rtl="0" algn="l">
              <a:lnSpc>
                <a:spcPct val="100000"/>
              </a:lnSpc>
              <a:spcBef>
                <a:spcPts val="1000"/>
              </a:spcBef>
              <a:spcAft>
                <a:spcPts val="0"/>
              </a:spcAft>
              <a:buClr>
                <a:schemeClr val="lt1"/>
              </a:buClr>
              <a:buSzPts val="2325"/>
              <a:buChar char="•"/>
            </a:pPr>
            <a:r>
              <a:rPr i="1" lang="en-US" sz="1860"/>
              <a:t>Do you believe this should be part of your education at Marist?  Does this shift in education change your perception of your digital identity?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IN-CLASS EXERCISE</a:t>
            </a:r>
            <a:endParaRPr/>
          </a:p>
        </p:txBody>
      </p:sp>
      <p:sp>
        <p:nvSpPr>
          <p:cNvPr id="296" name="Google Shape;296;p29"/>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t>Digital Identity Exploration</a:t>
            </a:r>
            <a:endParaRPr/>
          </a:p>
        </p:txBody>
      </p:sp>
      <p:pic>
        <p:nvPicPr>
          <p:cNvPr id="297" name="Google Shape;297;p29"/>
          <p:cNvPicPr preferRelativeResize="0"/>
          <p:nvPr/>
        </p:nvPicPr>
        <p:blipFill rotWithShape="1">
          <a:blip r:embed="rId3">
            <a:alphaModFix/>
          </a:blip>
          <a:srcRect b="0" l="0" r="0" t="0"/>
          <a:stretch/>
        </p:blipFill>
        <p:spPr>
          <a:xfrm>
            <a:off x="6941737" y="2802771"/>
            <a:ext cx="4428338" cy="3692127"/>
          </a:xfrm>
          <a:prstGeom prst="rect">
            <a:avLst/>
          </a:prstGeom>
          <a:noFill/>
          <a:ln>
            <a:noFill/>
          </a:ln>
        </p:spPr>
      </p:pic>
      <p:pic>
        <p:nvPicPr>
          <p:cNvPr id="298" name="Google Shape;298;p29"/>
          <p:cNvPicPr preferRelativeResize="0"/>
          <p:nvPr/>
        </p:nvPicPr>
        <p:blipFill rotWithShape="1">
          <a:blip r:embed="rId4">
            <a:alphaModFix/>
          </a:blip>
          <a:srcRect b="0" l="0" r="0" t="0"/>
          <a:stretch/>
        </p:blipFill>
        <p:spPr>
          <a:xfrm>
            <a:off x="1141412" y="4000413"/>
            <a:ext cx="3287904" cy="2133013"/>
          </a:xfrm>
          <a:prstGeom prst="rect">
            <a:avLst/>
          </a:prstGeom>
          <a:noFill/>
          <a:ln>
            <a:noFill/>
          </a:ln>
        </p:spPr>
      </p:pic>
      <p:pic>
        <p:nvPicPr>
          <p:cNvPr id="299" name="Google Shape;299;p29"/>
          <p:cNvPicPr preferRelativeResize="0"/>
          <p:nvPr/>
        </p:nvPicPr>
        <p:blipFill rotWithShape="1">
          <a:blip r:embed="rId5">
            <a:alphaModFix/>
          </a:blip>
          <a:srcRect b="0" l="0" r="0" t="0"/>
          <a:stretch/>
        </p:blipFill>
        <p:spPr>
          <a:xfrm>
            <a:off x="4019550" y="3291681"/>
            <a:ext cx="3143250" cy="1457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NEXT CLASS…</a:t>
            </a:r>
            <a:endParaRPr/>
          </a:p>
        </p:txBody>
      </p:sp>
      <p:sp>
        <p:nvSpPr>
          <p:cNvPr id="305" name="Google Shape;305;p3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t>Mapping Introduction</a:t>
            </a:r>
            <a:endParaRPr/>
          </a:p>
        </p:txBody>
      </p:sp>
      <p:pic>
        <p:nvPicPr>
          <p:cNvPr id="306" name="Google Shape;306;p30"/>
          <p:cNvPicPr preferRelativeResize="0"/>
          <p:nvPr/>
        </p:nvPicPr>
        <p:blipFill rotWithShape="1">
          <a:blip r:embed="rId3">
            <a:alphaModFix/>
          </a:blip>
          <a:srcRect b="0" l="0" r="0" t="0"/>
          <a:stretch/>
        </p:blipFill>
        <p:spPr>
          <a:xfrm>
            <a:off x="2569862" y="2967228"/>
            <a:ext cx="7053913" cy="33929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DIGITAL IDENTITY – DEFINITION </a:t>
            </a:r>
            <a:endParaRPr/>
          </a:p>
        </p:txBody>
      </p:sp>
      <p:sp>
        <p:nvSpPr>
          <p:cNvPr id="241" name="Google Shape;241;p2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t>A digital identity is an online or networked identity adopted or claimed in cyberspace by an individual, organization, or electronic device.  </a:t>
            </a:r>
            <a:endParaRPr/>
          </a:p>
          <a:p>
            <a:pPr indent="-228600" lvl="0" marL="228600" rtl="0" algn="l">
              <a:lnSpc>
                <a:spcPct val="120000"/>
              </a:lnSpc>
              <a:spcBef>
                <a:spcPts val="1000"/>
              </a:spcBef>
              <a:spcAft>
                <a:spcPts val="0"/>
              </a:spcAft>
              <a:buClr>
                <a:schemeClr val="lt1"/>
              </a:buClr>
              <a:buSzPts val="3000"/>
              <a:buChar char="•"/>
            </a:pPr>
            <a:r>
              <a:rPr lang="en-US"/>
              <a:t>These users may also project more than one digital identity through multiple communities.  </a:t>
            </a:r>
            <a:endParaRPr/>
          </a:p>
          <a:p>
            <a:pPr indent="-228600" lvl="0" marL="228600" rtl="0" algn="l">
              <a:lnSpc>
                <a:spcPct val="120000"/>
              </a:lnSpc>
              <a:spcBef>
                <a:spcPts val="1000"/>
              </a:spcBef>
              <a:spcAft>
                <a:spcPts val="0"/>
              </a:spcAft>
              <a:buClr>
                <a:schemeClr val="lt1"/>
              </a:buClr>
              <a:buSzPts val="3000"/>
              <a:buChar char="•"/>
            </a:pPr>
            <a:r>
              <a:rPr lang="en-US"/>
              <a:t>In terms of digital identity management, key areas of concern are security and privacy.</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DIGITAL IDENTITY – CHARACTERISTICS </a:t>
            </a:r>
            <a:endParaRPr/>
          </a:p>
        </p:txBody>
      </p:sp>
      <p:sp>
        <p:nvSpPr>
          <p:cNvPr id="247" name="Google Shape;247;p21"/>
          <p:cNvSpPr txBox="1"/>
          <p:nvPr>
            <p:ph idx="1" type="body"/>
          </p:nvPr>
        </p:nvSpPr>
        <p:spPr>
          <a:xfrm>
            <a:off x="1141412" y="2249486"/>
            <a:ext cx="9905999" cy="4120834"/>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550"/>
              <a:buChar char="•"/>
            </a:pPr>
            <a:r>
              <a:rPr lang="en-US" sz="2040"/>
              <a:t>Like its human counterpart, a digital identity is comprised of characteristics, or data attributes, such as the following:</a:t>
            </a:r>
            <a:endParaRPr/>
          </a:p>
          <a:p>
            <a:pPr indent="-228600" lvl="1" marL="685800" rtl="0" algn="l">
              <a:lnSpc>
                <a:spcPct val="100000"/>
              </a:lnSpc>
              <a:spcBef>
                <a:spcPts val="500"/>
              </a:spcBef>
              <a:spcAft>
                <a:spcPts val="0"/>
              </a:spcAft>
              <a:buClr>
                <a:schemeClr val="lt1"/>
              </a:buClr>
              <a:buSzPts val="2125"/>
              <a:buChar char="•"/>
            </a:pPr>
            <a:r>
              <a:rPr lang="en-US" sz="1700"/>
              <a:t>Username and password</a:t>
            </a:r>
            <a:endParaRPr/>
          </a:p>
          <a:p>
            <a:pPr indent="-228600" lvl="1" marL="685800" rtl="0" algn="l">
              <a:lnSpc>
                <a:spcPct val="100000"/>
              </a:lnSpc>
              <a:spcBef>
                <a:spcPts val="500"/>
              </a:spcBef>
              <a:spcAft>
                <a:spcPts val="0"/>
              </a:spcAft>
              <a:buClr>
                <a:schemeClr val="lt1"/>
              </a:buClr>
              <a:buSzPts val="2125"/>
              <a:buChar char="•"/>
            </a:pPr>
            <a:r>
              <a:rPr lang="en-US" sz="1700"/>
              <a:t>Online search activities, like electronic transactions</a:t>
            </a:r>
            <a:endParaRPr/>
          </a:p>
          <a:p>
            <a:pPr indent="-228600" lvl="1" marL="685800" rtl="0" algn="l">
              <a:lnSpc>
                <a:spcPct val="100000"/>
              </a:lnSpc>
              <a:spcBef>
                <a:spcPts val="500"/>
              </a:spcBef>
              <a:spcAft>
                <a:spcPts val="0"/>
              </a:spcAft>
              <a:buClr>
                <a:schemeClr val="lt1"/>
              </a:buClr>
              <a:buSzPts val="2125"/>
              <a:buChar char="•"/>
            </a:pPr>
            <a:r>
              <a:rPr lang="en-US" sz="1700"/>
              <a:t>Date of birth</a:t>
            </a:r>
            <a:endParaRPr/>
          </a:p>
          <a:p>
            <a:pPr indent="-228600" lvl="1" marL="685800" rtl="0" algn="l">
              <a:lnSpc>
                <a:spcPct val="100000"/>
              </a:lnSpc>
              <a:spcBef>
                <a:spcPts val="500"/>
              </a:spcBef>
              <a:spcAft>
                <a:spcPts val="0"/>
              </a:spcAft>
              <a:buClr>
                <a:schemeClr val="lt1"/>
              </a:buClr>
              <a:buSzPts val="2125"/>
              <a:buChar char="•"/>
            </a:pPr>
            <a:r>
              <a:rPr lang="en-US" sz="1700"/>
              <a:t>Social security number</a:t>
            </a:r>
            <a:endParaRPr/>
          </a:p>
          <a:p>
            <a:pPr indent="-228600" lvl="1" marL="685800" rtl="0" algn="l">
              <a:lnSpc>
                <a:spcPct val="100000"/>
              </a:lnSpc>
              <a:spcBef>
                <a:spcPts val="500"/>
              </a:spcBef>
              <a:spcAft>
                <a:spcPts val="0"/>
              </a:spcAft>
              <a:buClr>
                <a:schemeClr val="lt1"/>
              </a:buClr>
              <a:buSzPts val="2125"/>
              <a:buChar char="•"/>
            </a:pPr>
            <a:r>
              <a:rPr lang="en-US" sz="1700"/>
              <a:t>Medical history</a:t>
            </a:r>
            <a:endParaRPr/>
          </a:p>
          <a:p>
            <a:pPr indent="-228600" lvl="1" marL="685800" rtl="0" algn="l">
              <a:lnSpc>
                <a:spcPct val="100000"/>
              </a:lnSpc>
              <a:spcBef>
                <a:spcPts val="500"/>
              </a:spcBef>
              <a:spcAft>
                <a:spcPts val="0"/>
              </a:spcAft>
              <a:buClr>
                <a:schemeClr val="lt1"/>
              </a:buClr>
              <a:buSzPts val="2125"/>
              <a:buChar char="•"/>
            </a:pPr>
            <a:r>
              <a:rPr lang="en-US" sz="1700"/>
              <a:t>Purchasing history or behavior</a:t>
            </a:r>
            <a:endParaRPr/>
          </a:p>
          <a:p>
            <a:pPr indent="-228600" lvl="0" marL="228600" rtl="0" algn="l">
              <a:lnSpc>
                <a:spcPct val="100000"/>
              </a:lnSpc>
              <a:spcBef>
                <a:spcPts val="1000"/>
              </a:spcBef>
              <a:spcAft>
                <a:spcPts val="0"/>
              </a:spcAft>
              <a:buClr>
                <a:schemeClr val="lt1"/>
              </a:buClr>
              <a:buSzPts val="2550"/>
              <a:buChar char="•"/>
            </a:pPr>
            <a:r>
              <a:rPr lang="en-US" sz="2040"/>
              <a:t>A digital identity is linked to one or more digital identifiers, like an email address, URL or domain name.  Because identity theft is rampant on the Web, digital identity authentication and validation measures are critical to ensuring Web and network infrastructure security in the public and private sectors.</a:t>
            </a:r>
            <a:endParaRPr/>
          </a:p>
          <a:p>
            <a:pPr indent="-66675" lvl="0" marL="228600" rtl="0" algn="l">
              <a:lnSpc>
                <a:spcPct val="100000"/>
              </a:lnSpc>
              <a:spcBef>
                <a:spcPts val="1000"/>
              </a:spcBef>
              <a:spcAft>
                <a:spcPts val="0"/>
              </a:spcAft>
              <a:buClr>
                <a:schemeClr val="lt1"/>
              </a:buClr>
              <a:buSzPts val="2550"/>
              <a:buNone/>
            </a:pPr>
            <a:r>
              <a:t/>
            </a:r>
            <a:endParaRPr sz="204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DIGITAL CITIZENSHIP</a:t>
            </a:r>
            <a:endParaRPr/>
          </a:p>
        </p:txBody>
      </p:sp>
      <p:sp>
        <p:nvSpPr>
          <p:cNvPr id="253" name="Google Shape;253;p2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t>Citizenship, or the participation and engagement of individuals within communities, is a cornerstone of democratic society. </a:t>
            </a:r>
            <a:endParaRPr/>
          </a:p>
          <a:p>
            <a:pPr indent="-228600" lvl="0" marL="228600" rtl="0" algn="l">
              <a:lnSpc>
                <a:spcPct val="120000"/>
              </a:lnSpc>
              <a:spcBef>
                <a:spcPts val="1000"/>
              </a:spcBef>
              <a:spcAft>
                <a:spcPts val="0"/>
              </a:spcAft>
              <a:buClr>
                <a:schemeClr val="lt1"/>
              </a:buClr>
              <a:buSzPts val="3000"/>
              <a:buChar char="•"/>
            </a:pPr>
            <a:r>
              <a:rPr lang="en-US"/>
              <a:t>In the 21st century, increasing access to, and the proliferation of, digital tools has allowed new forms of social, political, cultural, and global connectivity. </a:t>
            </a:r>
            <a:endParaRPr/>
          </a:p>
          <a:p>
            <a:pPr indent="-228600" lvl="0" marL="228600" rtl="0" algn="l">
              <a:lnSpc>
                <a:spcPct val="120000"/>
              </a:lnSpc>
              <a:spcBef>
                <a:spcPts val="1000"/>
              </a:spcBef>
              <a:spcAft>
                <a:spcPts val="0"/>
              </a:spcAft>
              <a:buClr>
                <a:schemeClr val="lt1"/>
              </a:buClr>
              <a:buSzPts val="3000"/>
              <a:buChar char="•"/>
            </a:pPr>
            <a:r>
              <a:rPr lang="en-US"/>
              <a:t>This connectedness has given rise to new forms of community discourse, often defined collectively as digital citizenship.</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DIGITAL ERA – THE WILD WEST</a:t>
            </a:r>
            <a:endParaRPr/>
          </a:p>
        </p:txBody>
      </p:sp>
      <p:sp>
        <p:nvSpPr>
          <p:cNvPr id="259" name="Google Shape;259;p2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t>Are we still in the Wild West era of the Digital Age?</a:t>
            </a:r>
            <a:endParaRPr/>
          </a:p>
          <a:p>
            <a:pPr indent="-228600" lvl="1" marL="685800" rtl="0" algn="l">
              <a:lnSpc>
                <a:spcPct val="120000"/>
              </a:lnSpc>
              <a:spcBef>
                <a:spcPts val="500"/>
              </a:spcBef>
              <a:spcAft>
                <a:spcPts val="0"/>
              </a:spcAft>
              <a:buClr>
                <a:schemeClr val="lt1"/>
              </a:buClr>
              <a:buSzPts val="2500"/>
              <a:buChar char="•"/>
            </a:pPr>
            <a:r>
              <a:rPr i="1" lang="en-US"/>
              <a:t>What are some of the dangers?</a:t>
            </a:r>
            <a:endParaRPr/>
          </a:p>
          <a:p>
            <a:pPr indent="-228600" lvl="1" marL="685800" rtl="0" algn="l">
              <a:lnSpc>
                <a:spcPct val="120000"/>
              </a:lnSpc>
              <a:spcBef>
                <a:spcPts val="500"/>
              </a:spcBef>
              <a:spcAft>
                <a:spcPts val="0"/>
              </a:spcAft>
              <a:buClr>
                <a:schemeClr val="lt1"/>
              </a:buClr>
              <a:buSzPts val="2500"/>
              <a:buChar char="•"/>
            </a:pPr>
            <a:r>
              <a:rPr i="1" lang="en-US"/>
              <a:t>What are some of the benefits?</a:t>
            </a:r>
            <a:endParaRPr/>
          </a:p>
          <a:p>
            <a:pPr indent="-228600" lvl="1" marL="685800" rtl="0" algn="l">
              <a:lnSpc>
                <a:spcPct val="120000"/>
              </a:lnSpc>
              <a:spcBef>
                <a:spcPts val="500"/>
              </a:spcBef>
              <a:spcAft>
                <a:spcPts val="0"/>
              </a:spcAft>
              <a:buClr>
                <a:schemeClr val="lt1"/>
              </a:buClr>
              <a:buSzPts val="2500"/>
              <a:buChar char="•"/>
            </a:pPr>
            <a:r>
              <a:rPr i="1" lang="en-US"/>
              <a:t>Who benefits the most?</a:t>
            </a:r>
            <a:endParaRPr/>
          </a:p>
          <a:p>
            <a:pPr indent="-228600" lvl="1" marL="685800" rtl="0" algn="l">
              <a:lnSpc>
                <a:spcPct val="120000"/>
              </a:lnSpc>
              <a:spcBef>
                <a:spcPts val="500"/>
              </a:spcBef>
              <a:spcAft>
                <a:spcPts val="0"/>
              </a:spcAft>
              <a:buClr>
                <a:schemeClr val="lt1"/>
              </a:buClr>
              <a:buSzPts val="2500"/>
              <a:buChar char="•"/>
            </a:pPr>
            <a:r>
              <a:rPr i="1" lang="en-US"/>
              <a:t>Is the fun gone?</a:t>
            </a:r>
            <a:endParaRPr/>
          </a:p>
        </p:txBody>
      </p:sp>
      <p:pic>
        <p:nvPicPr>
          <p:cNvPr id="260" name="Google Shape;260;p23"/>
          <p:cNvPicPr preferRelativeResize="0"/>
          <p:nvPr/>
        </p:nvPicPr>
        <p:blipFill rotWithShape="1">
          <a:blip r:embed="rId3">
            <a:alphaModFix/>
          </a:blip>
          <a:srcRect b="0" l="0" r="0" t="0"/>
          <a:stretch/>
        </p:blipFill>
        <p:spPr>
          <a:xfrm>
            <a:off x="7135811" y="2926080"/>
            <a:ext cx="3749040" cy="37490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DIGITAL IDENTITY IN THE HIRING PROCESS</a:t>
            </a:r>
            <a:endParaRPr/>
          </a:p>
        </p:txBody>
      </p:sp>
      <p:sp>
        <p:nvSpPr>
          <p:cNvPr id="266" name="Google Shape;266;p24"/>
          <p:cNvSpPr txBox="1"/>
          <p:nvPr>
            <p:ph idx="1" type="body"/>
          </p:nvPr>
        </p:nvSpPr>
        <p:spPr>
          <a:xfrm>
            <a:off x="1141412" y="2249486"/>
            <a:ext cx="9905999" cy="4130994"/>
          </a:xfrm>
          <a:prstGeom prst="rect">
            <a:avLst/>
          </a:prstGeom>
          <a:noFill/>
          <a:ln>
            <a:noFill/>
          </a:ln>
        </p:spPr>
        <p:txBody>
          <a:bodyPr anchorCtr="0" anchor="t" bIns="45700" lIns="91425" spcFirstLastPara="1" rIns="91425" wrap="square" tIns="45700">
            <a:noAutofit/>
          </a:bodyPr>
          <a:lstStyle/>
          <a:p>
            <a:pPr indent="-228600" lvl="0" marL="228600" rtl="0" algn="l">
              <a:lnSpc>
                <a:spcPct val="110000"/>
              </a:lnSpc>
              <a:spcBef>
                <a:spcPts val="0"/>
              </a:spcBef>
              <a:spcAft>
                <a:spcPts val="0"/>
              </a:spcAft>
              <a:buClr>
                <a:schemeClr val="lt1"/>
              </a:buClr>
              <a:buSzPts val="2775"/>
              <a:buChar char="•"/>
            </a:pPr>
            <a:r>
              <a:rPr lang="en-US" sz="2220"/>
              <a:t>Employers and recruiters increasingly use social media, such as LinkedIn, and search engines, such as Google, to learn more about job seekers and to eliminate potential candidates based on posted information that might be deemed inappropriate. </a:t>
            </a:r>
            <a:endParaRPr/>
          </a:p>
          <a:p>
            <a:pPr indent="-228600" lvl="0" marL="228600" rtl="0" algn="l">
              <a:lnSpc>
                <a:spcPct val="110000"/>
              </a:lnSpc>
              <a:spcBef>
                <a:spcPts val="1000"/>
              </a:spcBef>
              <a:spcAft>
                <a:spcPts val="0"/>
              </a:spcAft>
              <a:buClr>
                <a:schemeClr val="lt1"/>
              </a:buClr>
              <a:buSzPts val="2775"/>
              <a:buChar char="•"/>
            </a:pPr>
            <a:r>
              <a:rPr lang="en-US" sz="2220"/>
              <a:t>In a poll conducted by Harris Poll on behalf of CareerBuilder (2014), 43% of hiring managers and human resource workers surveyed said they search for information and photos posted by job seekers, and 51% of those employers who look for additional information reported not hiring based on content candidates posted. </a:t>
            </a:r>
            <a:endParaRPr/>
          </a:p>
          <a:p>
            <a:pPr indent="-228600" lvl="0" marL="228600" rtl="0" algn="l">
              <a:lnSpc>
                <a:spcPct val="110000"/>
              </a:lnSpc>
              <a:spcBef>
                <a:spcPts val="1000"/>
              </a:spcBef>
              <a:spcAft>
                <a:spcPts val="0"/>
              </a:spcAft>
              <a:buClr>
                <a:schemeClr val="lt1"/>
              </a:buClr>
              <a:buSzPts val="2775"/>
              <a:buChar char="•"/>
            </a:pPr>
            <a:r>
              <a:rPr lang="en-US" sz="2220"/>
              <a:t>Among the reasons employers reported for eliminating candidates were posting indecent photos, indications of drug or alcohol use, and negative comments about previous employers (CareerBuilder, 2014).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LEVERAGING YOUR DIGITAL IDENTITY</a:t>
            </a:r>
            <a:endParaRPr/>
          </a:p>
        </p:txBody>
      </p:sp>
      <p:sp>
        <p:nvSpPr>
          <p:cNvPr id="272" name="Google Shape;272;p2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325"/>
              <a:buChar char="•"/>
            </a:pPr>
            <a:r>
              <a:rPr lang="en-US" sz="1860"/>
              <a:t>There is an on-going shift in the viewpoint of higher education concerning a student’s digital identity.  Colleges and universities now recognize the importance of using digital forums and social media as means for cultivating students’ awareness of, and contributions to, digital social discourse.  </a:t>
            </a:r>
            <a:endParaRPr/>
          </a:p>
          <a:p>
            <a:pPr indent="-228600" lvl="0" marL="228600" rtl="0" algn="l">
              <a:lnSpc>
                <a:spcPct val="100000"/>
              </a:lnSpc>
              <a:spcBef>
                <a:spcPts val="1000"/>
              </a:spcBef>
              <a:spcAft>
                <a:spcPts val="0"/>
              </a:spcAft>
              <a:buClr>
                <a:schemeClr val="lt1"/>
              </a:buClr>
              <a:buSzPts val="2325"/>
              <a:buChar char="•"/>
            </a:pPr>
            <a:r>
              <a:rPr lang="en-US" sz="1860"/>
              <a:t>Leveraging social media in conjunction with the classroom experience (in person or online) helps to set expectations for participating and contributing in meaningful ways.  Critical thinking, communication, and problem-solving are among the top skills sought by employers, and now educators believe part of their role is to help students develop awareness of what digital participation means and help them develop a digital identity to demonstrate key skills.  </a:t>
            </a:r>
            <a:endParaRPr/>
          </a:p>
          <a:p>
            <a:pPr indent="-228600" lvl="0" marL="228600" rtl="0" algn="l">
              <a:lnSpc>
                <a:spcPct val="100000"/>
              </a:lnSpc>
              <a:spcBef>
                <a:spcPts val="1000"/>
              </a:spcBef>
              <a:spcAft>
                <a:spcPts val="0"/>
              </a:spcAft>
              <a:buClr>
                <a:schemeClr val="lt1"/>
              </a:buClr>
              <a:buSzPts val="2325"/>
              <a:buChar char="•"/>
            </a:pPr>
            <a:r>
              <a:rPr i="1" lang="en-US" sz="1860"/>
              <a:t>Do you think it should be part of your professor’s role to help you develop your digital identity?  Has this been discussed with you before?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40"/>
              <a:buFont typeface="Twentieth Century"/>
              <a:buNone/>
            </a:pPr>
            <a:r>
              <a:rPr lang="en-US" sz="3240"/>
              <a:t>ONLINE REPUTATION IN A DIGITALLY ARCHIVED WORLD </a:t>
            </a:r>
            <a:br>
              <a:rPr lang="en-US" sz="3240"/>
            </a:br>
            <a:endParaRPr sz="3240"/>
          </a:p>
        </p:txBody>
      </p:sp>
      <p:sp>
        <p:nvSpPr>
          <p:cNvPr id="278" name="Google Shape;278;p26"/>
          <p:cNvSpPr txBox="1"/>
          <p:nvPr>
            <p:ph idx="1" type="body"/>
          </p:nvPr>
        </p:nvSpPr>
        <p:spPr>
          <a:xfrm>
            <a:off x="1141412" y="2249486"/>
            <a:ext cx="9905999" cy="4090354"/>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775"/>
              <a:buChar char="•"/>
            </a:pPr>
            <a:r>
              <a:rPr lang="en-US" sz="2220"/>
              <a:t>Online reputation management is an essential component of digital identity and online participation, because what someone says about himself or herself, and what others say, shows up in his or her online digital footprint. </a:t>
            </a:r>
            <a:endParaRPr/>
          </a:p>
          <a:p>
            <a:pPr indent="-228600" lvl="0" marL="228600" rtl="0" algn="l">
              <a:lnSpc>
                <a:spcPct val="100000"/>
              </a:lnSpc>
              <a:spcBef>
                <a:spcPts val="1000"/>
              </a:spcBef>
              <a:spcAft>
                <a:spcPts val="0"/>
              </a:spcAft>
              <a:buClr>
                <a:schemeClr val="lt1"/>
              </a:buClr>
              <a:buSzPts val="2775"/>
              <a:buChar char="•"/>
            </a:pPr>
            <a:r>
              <a:rPr lang="en-US" sz="2220"/>
              <a:t>Because information and photos posted for a few minutes and deleted may still exist on servers or in archives such as the Internet Archive and may never truly disappear (Internet Archive, n.d.; LePore, 2015), there is a need for users of social media and devices such as tablets and smartphones to monitor online contributions. </a:t>
            </a:r>
            <a:endParaRPr/>
          </a:p>
          <a:p>
            <a:pPr indent="-228600" lvl="0" marL="228600" rtl="0" algn="l">
              <a:lnSpc>
                <a:spcPct val="100000"/>
              </a:lnSpc>
              <a:spcBef>
                <a:spcPts val="1000"/>
              </a:spcBef>
              <a:spcAft>
                <a:spcPts val="0"/>
              </a:spcAft>
              <a:buClr>
                <a:schemeClr val="lt1"/>
              </a:buClr>
              <a:buSzPts val="2775"/>
              <a:buChar char="•"/>
            </a:pPr>
            <a:r>
              <a:rPr lang="en-US" sz="2220"/>
              <a:t>Reputation management includes having an understanding of what social media sites offer, using search engines to monitor identity, and understanding how privacy and location settings are used (Madden &amp; Smith, 2010; Rainie, Kiesler, Kang, &amp; Madden, 2013).</a:t>
            </a:r>
            <a:endParaRPr/>
          </a:p>
          <a:p>
            <a:pPr indent="-52387" lvl="0" marL="228600" rtl="0" algn="l">
              <a:lnSpc>
                <a:spcPct val="100000"/>
              </a:lnSpc>
              <a:spcBef>
                <a:spcPts val="1000"/>
              </a:spcBef>
              <a:spcAft>
                <a:spcPts val="0"/>
              </a:spcAft>
              <a:buClr>
                <a:schemeClr val="lt1"/>
              </a:buClr>
              <a:buSzPts val="2775"/>
              <a:buNone/>
            </a:pPr>
            <a:r>
              <a:t/>
            </a:r>
            <a:endParaRPr sz="222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DIGITAL ELEVATOR SPEECH </a:t>
            </a:r>
            <a:endParaRPr/>
          </a:p>
        </p:txBody>
      </p:sp>
      <p:sp>
        <p:nvSpPr>
          <p:cNvPr id="284" name="Google Shape;284;p27"/>
          <p:cNvSpPr txBox="1"/>
          <p:nvPr>
            <p:ph idx="1" type="body"/>
          </p:nvPr>
        </p:nvSpPr>
        <p:spPr>
          <a:xfrm>
            <a:off x="1141412" y="2249486"/>
            <a:ext cx="9905999" cy="4039553"/>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550"/>
              <a:buChar char="•"/>
            </a:pPr>
            <a:r>
              <a:rPr lang="en-US" sz="2040"/>
              <a:t>Businesses and career sites encourage job candidates to hone their “elevator speeches,” or short statements that quickly sum up the kind of job they want or the jobs they perform. </a:t>
            </a:r>
            <a:endParaRPr/>
          </a:p>
          <a:p>
            <a:pPr indent="-228600" lvl="0" marL="228600" rtl="0" algn="l">
              <a:lnSpc>
                <a:spcPct val="100000"/>
              </a:lnSpc>
              <a:spcBef>
                <a:spcPts val="1000"/>
              </a:spcBef>
              <a:spcAft>
                <a:spcPts val="0"/>
              </a:spcAft>
              <a:buClr>
                <a:schemeClr val="lt1"/>
              </a:buClr>
              <a:buSzPts val="2550"/>
              <a:buChar char="•"/>
            </a:pPr>
            <a:r>
              <a:rPr lang="en-US" sz="2040"/>
              <a:t>The concept is that you should be able to describe a function or skill concisely to a stakeholder in the time it takes to ride an elevator.  </a:t>
            </a:r>
            <a:endParaRPr/>
          </a:p>
          <a:p>
            <a:pPr indent="-228600" lvl="0" marL="228600" rtl="0" algn="l">
              <a:lnSpc>
                <a:spcPct val="100000"/>
              </a:lnSpc>
              <a:spcBef>
                <a:spcPts val="1000"/>
              </a:spcBef>
              <a:spcAft>
                <a:spcPts val="0"/>
              </a:spcAft>
              <a:buClr>
                <a:schemeClr val="lt1"/>
              </a:buClr>
              <a:buSzPts val="2550"/>
              <a:buChar char="•"/>
            </a:pPr>
            <a:r>
              <a:rPr lang="en-US" sz="2040"/>
              <a:t>In the digital world, this holds true as well, and there is no shortage of ways to quickly capture attention through use of short bursts of text, images, video, or a combination of these techniques. </a:t>
            </a:r>
            <a:endParaRPr/>
          </a:p>
          <a:p>
            <a:pPr indent="-228600" lvl="0" marL="228600" rtl="0" algn="l">
              <a:lnSpc>
                <a:spcPct val="100000"/>
              </a:lnSpc>
              <a:spcBef>
                <a:spcPts val="1000"/>
              </a:spcBef>
              <a:spcAft>
                <a:spcPts val="0"/>
              </a:spcAft>
              <a:buClr>
                <a:schemeClr val="lt1"/>
              </a:buClr>
              <a:buSzPts val="2550"/>
              <a:buChar char="•"/>
            </a:pPr>
            <a:r>
              <a:rPr lang="en-US" sz="2040"/>
              <a:t>According to the Pew Research Center’s 2014 social media survey, Pinterest, Instagram, and Twitter ranked among the top social media sites after Facebook and LinkedIn (Duggan et al., 2015).  Tools such as these make it easy to join conversations, collaborate, and hone visual and digital literacy skills, and they are good starting points for developing a digital identity.</a:t>
            </a:r>
            <a:endParaRPr/>
          </a:p>
          <a:p>
            <a:pPr indent="-66675" lvl="0" marL="228600" rtl="0" algn="l">
              <a:lnSpc>
                <a:spcPct val="100000"/>
              </a:lnSpc>
              <a:spcBef>
                <a:spcPts val="1000"/>
              </a:spcBef>
              <a:spcAft>
                <a:spcPts val="0"/>
              </a:spcAft>
              <a:buClr>
                <a:schemeClr val="lt1"/>
              </a:buClr>
              <a:buSzPts val="2550"/>
              <a:buNone/>
            </a:pPr>
            <a:r>
              <a:t/>
            </a:r>
            <a:endParaRPr sz="2040"/>
          </a:p>
        </p:txBody>
      </p:sp>
    </p:spTree>
  </p:cSld>
  <p:clrMapOvr>
    <a:masterClrMapping/>
  </p:clrMapOvr>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