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3e3dcaa16_2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3e3dcaa16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e3dcaa16_2_5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e3dcaa1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3e3dcaa16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3e3dca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3e3dcaa16_0_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3e3dcaa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3e3dca9dd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3e3dca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3e3dca9dd_0_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3e3dca9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33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361950" lvl="0" marL="457200" rtl="0">
              <a:spcBef>
                <a:spcPts val="750"/>
              </a:spcBef>
              <a:spcAft>
                <a:spcPts val="0"/>
              </a:spcAft>
              <a:buSzPts val="2100"/>
              <a:buChar char="•"/>
              <a:defRPr/>
            </a:lvl1pPr>
            <a:lvl2pPr indent="-342900" lvl="1" marL="914400" rtl="0">
              <a:spcBef>
                <a:spcPts val="375"/>
              </a:spcBef>
              <a:spcAft>
                <a:spcPts val="0"/>
              </a:spcAft>
              <a:buSzPts val="1800"/>
              <a:buChar char="•"/>
              <a:defRPr/>
            </a:lvl2pPr>
            <a:lvl3pPr indent="-323850" lvl="2" marL="1371600" rtl="0">
              <a:spcBef>
                <a:spcPts val="375"/>
              </a:spcBef>
              <a:spcAft>
                <a:spcPts val="0"/>
              </a:spcAft>
              <a:buSzPts val="1500"/>
              <a:buChar char="•"/>
              <a:defRPr/>
            </a:lvl3pPr>
            <a:lvl4pPr indent="-314325" lvl="3" marL="1828800" rtl="0">
              <a:spcBef>
                <a:spcPts val="375"/>
              </a:spcBef>
              <a:spcAft>
                <a:spcPts val="0"/>
              </a:spcAft>
              <a:buSzPts val="1350"/>
              <a:buChar char="•"/>
              <a:defRPr/>
            </a:lvl4pPr>
            <a:lvl5pPr indent="-314325" lvl="4" marL="2286000" rtl="0">
              <a:spcBef>
                <a:spcPts val="375"/>
              </a:spcBef>
              <a:spcAft>
                <a:spcPts val="0"/>
              </a:spcAft>
              <a:buSzPts val="1350"/>
              <a:buChar char="•"/>
              <a:defRPr/>
            </a:lvl5pPr>
            <a:lvl6pPr indent="-314325" lvl="5" marL="2743200" rtl="0">
              <a:spcBef>
                <a:spcPts val="375"/>
              </a:spcBef>
              <a:spcAft>
                <a:spcPts val="0"/>
              </a:spcAft>
              <a:buSzPts val="1350"/>
              <a:buChar char="•"/>
              <a:defRPr/>
            </a:lvl6pPr>
            <a:lvl7pPr indent="-314325" lvl="6" marL="3200400" rtl="0">
              <a:spcBef>
                <a:spcPts val="375"/>
              </a:spcBef>
              <a:spcAft>
                <a:spcPts val="0"/>
              </a:spcAft>
              <a:buSzPts val="1350"/>
              <a:buChar char="•"/>
              <a:defRPr/>
            </a:lvl7pPr>
            <a:lvl8pPr indent="-314325" lvl="7" marL="3657600" rtl="0">
              <a:spcBef>
                <a:spcPts val="375"/>
              </a:spcBef>
              <a:spcAft>
                <a:spcPts val="0"/>
              </a:spcAft>
              <a:buSzPts val="1350"/>
              <a:buChar char="•"/>
              <a:defRPr/>
            </a:lvl8pPr>
            <a:lvl9pPr indent="-314325" lvl="8" marL="4114800" rtl="0">
              <a:spcBef>
                <a:spcPts val="375"/>
              </a:spcBef>
              <a:spcAft>
                <a:spcPts val="0"/>
              </a:spcAft>
              <a:buSzPts val="1350"/>
              <a:buChar char="•"/>
              <a:defRPr/>
            </a:lvl9pPr>
          </a:lstStyle>
          <a:p/>
        </p:txBody>
      </p:sp>
      <p:sp>
        <p:nvSpPr>
          <p:cNvPr id="83" name="Google Shape;83;p13"/>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5"/>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0" name="Google Shape;90;p15"/>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6"/>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8"/>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2" name="Google Shape;102;p18"/>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20"/>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0" name="Google Shape;110;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3" name="Google Shape;113;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2"/>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9" name="Google Shape;11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24"/>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6" name="Google Shape;86;p1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7" name="Google Shape;87;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vocabulary.com/dictionary/humanities" TargetMode="External"/><Relationship Id="rId4" Type="http://schemas.openxmlformats.org/officeDocument/2006/relationships/hyperlink" Target="https://action.nationalhumanitiescenter.org/what-are-humanities/" TargetMode="External"/><Relationship Id="rId5" Type="http://schemas.openxmlformats.org/officeDocument/2006/relationships/hyperlink" Target="https://4humanities.org/2014/12/what-are-the-humanities/" TargetMode="External"/><Relationship Id="rId6" Type="http://schemas.openxmlformats.org/officeDocument/2006/relationships/hyperlink" Target="https://4humanities.org/guide-to-issues-in-humanities-advoca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en.wikipedia.org/wiki/Digital_human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hatisdigitalhumanities.co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1143000" y="1122368"/>
            <a:ext cx="6858000" cy="981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lang="en-US"/>
              <a:t>Digital Humanities (DH)</a:t>
            </a:r>
            <a:endParaRPr/>
          </a:p>
        </p:txBody>
      </p:sp>
      <p:sp>
        <p:nvSpPr>
          <p:cNvPr id="134" name="Google Shape;134;p26"/>
          <p:cNvSpPr txBox="1"/>
          <p:nvPr>
            <p:ph idx="1" type="subTitle"/>
          </p:nvPr>
        </p:nvSpPr>
        <p:spPr>
          <a:xfrm>
            <a:off x="1143000" y="2319113"/>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sz="2400"/>
              <a:t>Introduction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542850" y="286267"/>
            <a:ext cx="8058300" cy="407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Calibri"/>
                <a:ea typeface="Calibri"/>
                <a:cs typeface="Calibri"/>
                <a:sym typeface="Calibri"/>
              </a:rPr>
              <a:t>What are the Humanities?</a:t>
            </a:r>
            <a:endParaRPr b="1"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000">
                <a:solidFill>
                  <a:srgbClr val="141412"/>
                </a:solidFill>
                <a:latin typeface="Calibri"/>
                <a:ea typeface="Calibri"/>
                <a:cs typeface="Calibri"/>
                <a:sym typeface="Calibri"/>
              </a:rPr>
              <a:t>“The humanities—including the study of languages, literature, history, jurisprudence, philosophy, comparative religion, ethics, and the arts—are disciplines of memory and imagination, telling us where we have been and helping us envision where we are going.”</a:t>
            </a:r>
            <a:endParaRPr sz="2000">
              <a:solidFill>
                <a:srgbClr val="141412"/>
              </a:solidFill>
              <a:latin typeface="Calibri"/>
              <a:ea typeface="Calibri"/>
              <a:cs typeface="Calibri"/>
              <a:sym typeface="Calibri"/>
            </a:endParaRPr>
          </a:p>
          <a:p>
            <a:pPr indent="0" lvl="0" marL="0" rtl="0" algn="l">
              <a:lnSpc>
                <a:spcPct val="115000"/>
              </a:lnSpc>
              <a:spcBef>
                <a:spcPts val="1800"/>
              </a:spcBef>
              <a:spcAft>
                <a:spcPts val="1800"/>
              </a:spcAft>
              <a:buNone/>
            </a:pPr>
            <a:r>
              <a:rPr lang="en-US" sz="2000">
                <a:solidFill>
                  <a:srgbClr val="141412"/>
                </a:solidFill>
                <a:latin typeface="Calibri"/>
                <a:ea typeface="Calibri"/>
                <a:cs typeface="Calibri"/>
                <a:sym typeface="Calibri"/>
              </a:rPr>
              <a:t>The core of the term humanities is “human” -- thus humanities attempt to understand what it means to be human. Sometimes referred to as classics or liberal arts, the broad field of humanities are studied by “humanists,” the way science is studied by scientists, and art is created by artists.</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193175" y="285225"/>
            <a:ext cx="88323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141412"/>
                </a:solidFill>
                <a:latin typeface="Calibri"/>
                <a:ea typeface="Calibri"/>
                <a:cs typeface="Calibri"/>
                <a:sym typeface="Calibri"/>
              </a:rPr>
              <a:t>Humanities covers disciplines </a:t>
            </a:r>
            <a:r>
              <a:rPr lang="en-US" sz="2000" u="sng">
                <a:solidFill>
                  <a:srgbClr val="141412"/>
                </a:solidFill>
                <a:latin typeface="Calibri"/>
                <a:ea typeface="Calibri"/>
                <a:cs typeface="Calibri"/>
                <a:sym typeface="Calibri"/>
              </a:rPr>
              <a:t>outside </a:t>
            </a:r>
            <a:r>
              <a:rPr lang="en-US" sz="2000">
                <a:solidFill>
                  <a:srgbClr val="141412"/>
                </a:solidFill>
                <a:latin typeface="Calibri"/>
                <a:ea typeface="Calibri"/>
                <a:cs typeface="Calibri"/>
                <a:sym typeface="Calibri"/>
              </a:rPr>
              <a:t>of the science, technology, engineering, and math (STEM). </a:t>
            </a:r>
            <a:endParaRPr sz="2000">
              <a:solidFill>
                <a:srgbClr val="141412"/>
              </a:solidFill>
              <a:latin typeface="Calibri"/>
              <a:ea typeface="Calibri"/>
              <a:cs typeface="Calibri"/>
              <a:sym typeface="Calibri"/>
            </a:endParaRPr>
          </a:p>
          <a:p>
            <a:pPr indent="0" lvl="0" marL="457200" rtl="0" algn="l">
              <a:spcBef>
                <a:spcPts val="1800"/>
              </a:spcBef>
              <a:spcAft>
                <a:spcPts val="0"/>
              </a:spcAft>
              <a:buNone/>
            </a:pPr>
            <a:r>
              <a:t/>
            </a:r>
            <a:endParaRPr sz="2000">
              <a:solidFill>
                <a:srgbClr val="080A0A"/>
              </a:solidFill>
              <a:latin typeface="Calibri"/>
              <a:ea typeface="Calibri"/>
              <a:cs typeface="Calibri"/>
              <a:sym typeface="Calibri"/>
            </a:endParaRPr>
          </a:p>
          <a:p>
            <a:pPr indent="0" lvl="0" marL="457200" rtl="0" algn="l">
              <a:spcBef>
                <a:spcPts val="1200"/>
              </a:spcBef>
              <a:spcAft>
                <a:spcPts val="0"/>
              </a:spcAft>
              <a:buNone/>
            </a:pPr>
            <a:r>
              <a:rPr lang="en-US" sz="2000">
                <a:solidFill>
                  <a:srgbClr val="080A0A"/>
                </a:solidFill>
                <a:latin typeface="Calibri"/>
                <a:ea typeface="Calibri"/>
                <a:cs typeface="Calibri"/>
                <a:sym typeface="Calibri"/>
              </a:rPr>
              <a:t>Humanities, a definition, </a:t>
            </a:r>
            <a:r>
              <a:rPr lang="en-US" sz="2000" u="sng">
                <a:solidFill>
                  <a:srgbClr val="0000FF"/>
                </a:solidFill>
                <a:latin typeface="Calibri"/>
                <a:ea typeface="Calibri"/>
                <a:cs typeface="Calibri"/>
                <a:sym typeface="Calibri"/>
                <a:hlinkClick r:id="rId3">
                  <a:extLst>
                    <a:ext uri="{A12FA001-AC4F-418D-AE19-62706E023703}">
                      <ahyp:hlinkClr val="tx"/>
                    </a:ext>
                  </a:extLst>
                </a:hlinkClick>
              </a:rPr>
              <a:t>https://www.vocabulary.com/dictionary/humanities</a:t>
            </a:r>
            <a:endParaRPr sz="2000">
              <a:solidFill>
                <a:srgbClr val="080A0A"/>
              </a:solidFill>
              <a:latin typeface="Calibri"/>
              <a:ea typeface="Calibri"/>
              <a:cs typeface="Calibri"/>
              <a:sym typeface="Calibri"/>
            </a:endParaRPr>
          </a:p>
          <a:p>
            <a:pPr indent="0" lvl="0" marL="457200" rtl="0" algn="l">
              <a:spcBef>
                <a:spcPts val="1200"/>
              </a:spcBef>
              <a:spcAft>
                <a:spcPts val="0"/>
              </a:spcAft>
              <a:buNone/>
            </a:pPr>
            <a:r>
              <a:t/>
            </a:r>
            <a:endParaRPr sz="2000">
              <a:solidFill>
                <a:srgbClr val="080A0A"/>
              </a:solidFill>
              <a:latin typeface="Calibri"/>
              <a:ea typeface="Calibri"/>
              <a:cs typeface="Calibri"/>
              <a:sym typeface="Calibri"/>
            </a:endParaRPr>
          </a:p>
          <a:p>
            <a:pPr indent="0" lvl="0" marL="457200" rtl="0" algn="l">
              <a:spcBef>
                <a:spcPts val="0"/>
              </a:spcBef>
              <a:spcAft>
                <a:spcPts val="0"/>
              </a:spcAft>
              <a:buNone/>
            </a:pPr>
            <a:r>
              <a:rPr lang="en-US" sz="2000">
                <a:solidFill>
                  <a:schemeClr val="dk1"/>
                </a:solidFill>
                <a:latin typeface="Calibri"/>
                <a:ea typeface="Calibri"/>
                <a:cs typeface="Calibri"/>
                <a:sym typeface="Calibri"/>
              </a:rPr>
              <a:t>Short description and film from the National Humanities Center </a:t>
            </a:r>
            <a:r>
              <a:rPr lang="en-US" sz="2000" u="sng">
                <a:solidFill>
                  <a:srgbClr val="1155CC"/>
                </a:solidFill>
                <a:latin typeface="Calibri"/>
                <a:ea typeface="Calibri"/>
                <a:cs typeface="Calibri"/>
                <a:sym typeface="Calibri"/>
                <a:hlinkClick r:id="rId4">
                  <a:extLst>
                    <a:ext uri="{A12FA001-AC4F-418D-AE19-62706E023703}">
                      <ahyp:hlinkClr val="tx"/>
                    </a:ext>
                  </a:extLst>
                </a:hlinkClick>
              </a:rPr>
              <a:t>https://action.nationalhumanitiescenter.org/what-are-humanities/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rPr lang="en-US" sz="2000">
                <a:solidFill>
                  <a:schemeClr val="dk1"/>
                </a:solidFill>
                <a:latin typeface="Calibri"/>
                <a:ea typeface="Calibri"/>
                <a:cs typeface="Calibri"/>
                <a:sym typeface="Calibri"/>
              </a:rPr>
              <a:t>4Humanities: Advocating for the Humanities: What are the Humanities? </a:t>
            </a:r>
            <a:r>
              <a:rPr lang="en-US" sz="2000" u="sng">
                <a:solidFill>
                  <a:srgbClr val="1155CC"/>
                </a:solidFill>
                <a:latin typeface="Calibri"/>
                <a:ea typeface="Calibri"/>
                <a:cs typeface="Calibri"/>
                <a:sym typeface="Calibri"/>
                <a:hlinkClick r:id="rId5">
                  <a:extLst>
                    <a:ext uri="{A12FA001-AC4F-418D-AE19-62706E023703}">
                      <ahyp:hlinkClr val="tx"/>
                    </a:ext>
                  </a:extLst>
                </a:hlinkClick>
              </a:rPr>
              <a:t>https://4humanities.org/2014/12/what-are-the-humanities/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rPr lang="en-US" sz="2000">
                <a:solidFill>
                  <a:schemeClr val="dk1"/>
                </a:solidFill>
                <a:latin typeface="Calibri"/>
                <a:ea typeface="Calibri"/>
                <a:cs typeface="Calibri"/>
                <a:sym typeface="Calibri"/>
              </a:rPr>
              <a:t>Guide to Issues in Humanities Advocacy </a:t>
            </a:r>
            <a:r>
              <a:rPr lang="en-US" sz="2000" u="sng">
                <a:solidFill>
                  <a:srgbClr val="1155CC"/>
                </a:solidFill>
                <a:latin typeface="Calibri"/>
                <a:ea typeface="Calibri"/>
                <a:cs typeface="Calibri"/>
                <a:sym typeface="Calibri"/>
                <a:hlinkClick r:id="rId6">
                  <a:extLst>
                    <a:ext uri="{A12FA001-AC4F-418D-AE19-62706E023703}">
                      <ahyp:hlinkClr val="tx"/>
                    </a:ext>
                  </a:extLst>
                </a:hlinkClick>
              </a:rPr>
              <a:t>https://4humanities.org/guide-to-issues-in-humanities-advocacy/</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nvSpPr>
        <p:spPr>
          <a:xfrm>
            <a:off x="854100" y="990500"/>
            <a:ext cx="7435800" cy="39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1"/>
                </a:solidFill>
                <a:latin typeface="Calibri"/>
                <a:ea typeface="Calibri"/>
                <a:cs typeface="Calibri"/>
                <a:sym typeface="Calibri"/>
              </a:rPr>
              <a:t>What are the Digital Humanities?</a:t>
            </a:r>
            <a:endParaRPr b="1"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000">
                <a:solidFill>
                  <a:srgbClr val="141412"/>
                </a:solidFill>
                <a:latin typeface="Calibri"/>
                <a:ea typeface="Calibri"/>
                <a:cs typeface="Calibri"/>
                <a:sym typeface="Calibri"/>
              </a:rPr>
              <a:t>The Wikipedia entry states, </a:t>
            </a:r>
            <a:r>
              <a:rPr lang="en-US" sz="2000" u="sng">
                <a:solidFill>
                  <a:srgbClr val="1155CC"/>
                </a:solidFill>
                <a:latin typeface="Calibri"/>
                <a:ea typeface="Calibri"/>
                <a:cs typeface="Calibri"/>
                <a:sym typeface="Calibri"/>
                <a:hlinkClick r:id="rId3">
                  <a:extLst>
                    <a:ext uri="{A12FA001-AC4F-418D-AE19-62706E023703}">
                      <ahyp:hlinkClr val="tx"/>
                    </a:ext>
                  </a:extLst>
                </a:hlinkClick>
              </a:rPr>
              <a:t>https://en.wikipedia.org/wiki/Digital_humanities</a:t>
            </a:r>
            <a:r>
              <a:rPr lang="en-US" sz="2000">
                <a:solidFill>
                  <a:srgbClr val="141412"/>
                </a:solidFill>
                <a:latin typeface="Calibri"/>
                <a:ea typeface="Calibri"/>
                <a:cs typeface="Calibri"/>
                <a:sym typeface="Calibri"/>
              </a:rPr>
              <a:t>: </a:t>
            </a:r>
            <a:endParaRPr sz="2000">
              <a:solidFill>
                <a:srgbClr val="141412"/>
              </a:solidFill>
              <a:latin typeface="Calibri"/>
              <a:ea typeface="Calibri"/>
              <a:cs typeface="Calibri"/>
              <a:sym typeface="Calibri"/>
            </a:endParaRPr>
          </a:p>
          <a:p>
            <a:pPr indent="0" lvl="0" marL="457200" rtl="0" algn="l">
              <a:lnSpc>
                <a:spcPct val="115000"/>
              </a:lnSpc>
              <a:spcBef>
                <a:spcPts val="1800"/>
              </a:spcBef>
              <a:spcAft>
                <a:spcPts val="0"/>
              </a:spcAft>
              <a:buNone/>
            </a:pPr>
            <a:r>
              <a:rPr lang="en-US" sz="2000">
                <a:solidFill>
                  <a:srgbClr val="202122"/>
                </a:solidFill>
                <a:highlight>
                  <a:srgbClr val="FFFFFF"/>
                </a:highlight>
                <a:latin typeface="Calibri"/>
                <a:ea typeface="Calibri"/>
                <a:cs typeface="Calibri"/>
                <a:sym typeface="Calibri"/>
              </a:rPr>
              <a:t>Digital humanities (DH) is an area of scholarly activity at the intersection of computing or digital technologies and the disciplines of the humanities. It includes the systematic use of digital resources in the humanities, as well as the analysis of their application. DH can be defined as new ways of doing scholarship that involve collaborative, transdisciplinary, and computationally engaged research, teaching, and publishing. It brings digital tools and methods to the study of the humanities with the recognition that the printed word is no longer the main medium for knowledge production and distribution.</a:t>
            </a:r>
            <a:endParaRPr sz="2000">
              <a:solidFill>
                <a:srgbClr val="141412"/>
              </a:solidFill>
              <a:latin typeface="Calibri"/>
              <a:ea typeface="Calibri"/>
              <a:cs typeface="Calibri"/>
              <a:sym typeface="Calibri"/>
            </a:endParaRPr>
          </a:p>
          <a:p>
            <a:pPr indent="0" lvl="0" marL="0" rtl="0" algn="l">
              <a:lnSpc>
                <a:spcPct val="115000"/>
              </a:lnSpc>
              <a:spcBef>
                <a:spcPts val="1800"/>
              </a:spcBef>
              <a:spcAft>
                <a:spcPts val="0"/>
              </a:spcAft>
              <a:buNone/>
            </a:pPr>
            <a:r>
              <a:t/>
            </a:r>
            <a:endParaRPr sz="2000">
              <a:solidFill>
                <a:srgbClr val="141412"/>
              </a:solidFill>
              <a:latin typeface="Calibri"/>
              <a:ea typeface="Calibri"/>
              <a:cs typeface="Calibri"/>
              <a:sym typeface="Calibri"/>
            </a:endParaRPr>
          </a:p>
          <a:p>
            <a:pPr indent="0" lvl="0" marL="0" rtl="0" algn="l">
              <a:lnSpc>
                <a:spcPct val="115000"/>
              </a:lnSpc>
              <a:spcBef>
                <a:spcPts val="1800"/>
              </a:spcBef>
              <a:spcAft>
                <a:spcPts val="1800"/>
              </a:spcAft>
              <a:buNone/>
            </a:pPr>
            <a:r>
              <a:t/>
            </a:r>
            <a:endParaRPr sz="2000">
              <a:solidFill>
                <a:srgbClr val="14141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More about DH</a:t>
            </a:r>
            <a:endParaRPr/>
          </a:p>
        </p:txBody>
      </p:sp>
      <p:sp>
        <p:nvSpPr>
          <p:cNvPr id="155" name="Google Shape;155;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Digital Humanities (DH) is concerned with applying computational tools to traditional fields in the humanities or liberal arts such as literature, history, and philosophy.</a:t>
            </a:r>
            <a:endParaRPr/>
          </a:p>
          <a:p>
            <a:pPr indent="0" lvl="0" marL="171450" rtl="0" algn="l">
              <a:lnSpc>
                <a:spcPct val="90000"/>
              </a:lnSpc>
              <a:spcBef>
                <a:spcPts val="0"/>
              </a:spcBef>
              <a:spcAft>
                <a:spcPts val="0"/>
              </a:spcAft>
              <a:buNone/>
            </a:pPr>
            <a:r>
              <a:t/>
            </a:r>
            <a:endParaRPr/>
          </a:p>
          <a:p>
            <a:pPr indent="-171450" lvl="0" marL="171450" rtl="0" algn="l">
              <a:lnSpc>
                <a:spcPct val="90000"/>
              </a:lnSpc>
              <a:spcBef>
                <a:spcPts val="750"/>
              </a:spcBef>
              <a:spcAft>
                <a:spcPts val="0"/>
              </a:spcAft>
              <a:buClr>
                <a:schemeClr val="dk1"/>
              </a:buClr>
              <a:buSzPts val="2100"/>
              <a:buChar char="•"/>
            </a:pPr>
            <a:r>
              <a:rPr lang="en-US"/>
              <a:t>DH, originally known as Humanities Computing, was conceived in the late 1940s and has been practiced ever since.</a:t>
            </a:r>
            <a:endParaRPr/>
          </a:p>
          <a:p>
            <a:pPr indent="0" lvl="0" marL="171450" rtl="0" algn="l">
              <a:lnSpc>
                <a:spcPct val="90000"/>
              </a:lnSpc>
              <a:spcBef>
                <a:spcPts val="750"/>
              </a:spcBef>
              <a:spcAft>
                <a:spcPts val="0"/>
              </a:spcAft>
              <a:buNone/>
            </a:pPr>
            <a:r>
              <a:t/>
            </a:r>
            <a:endParaRPr/>
          </a:p>
          <a:p>
            <a:pPr indent="-171450" lvl="0" marL="171450" rtl="0" algn="l">
              <a:lnSpc>
                <a:spcPct val="90000"/>
              </a:lnSpc>
              <a:spcBef>
                <a:spcPts val="750"/>
              </a:spcBef>
              <a:spcAft>
                <a:spcPts val="0"/>
              </a:spcAft>
              <a:buClr>
                <a:schemeClr val="dk1"/>
              </a:buClr>
              <a:buSzPts val="2100"/>
              <a:buChar char="•"/>
            </a:pPr>
            <a:r>
              <a:rPr lang="en-US"/>
              <a:t>Implemented by libraries, archives, museums, and other memory institutions in an effort to try to stay relevant.</a:t>
            </a:r>
            <a:endParaRPr/>
          </a:p>
          <a:p>
            <a:pPr indent="0" lvl="0" marL="171450" rtl="0" algn="l">
              <a:lnSpc>
                <a:spcPct val="90000"/>
              </a:lnSpc>
              <a:spcBef>
                <a:spcPts val="750"/>
              </a:spcBef>
              <a:spcAft>
                <a:spcPts val="0"/>
              </a:spcAft>
              <a:buNone/>
            </a:pPr>
            <a:r>
              <a:t/>
            </a:r>
            <a:endParaRPr/>
          </a:p>
          <a:p>
            <a:pPr indent="-171450" lvl="0" marL="171450" rtl="0" algn="l">
              <a:lnSpc>
                <a:spcPct val="90000"/>
              </a:lnSpc>
              <a:spcBef>
                <a:spcPts val="750"/>
              </a:spcBef>
              <a:spcAft>
                <a:spcPts val="0"/>
              </a:spcAft>
              <a:buClr>
                <a:schemeClr val="dk1"/>
              </a:buClr>
              <a:buSzPts val="2100"/>
              <a:buChar char="•"/>
            </a:pPr>
            <a:r>
              <a:rPr lang="en-US"/>
              <a:t>When the Internet boom began in the mid-90s, all of these institutions realized it was a way for them to reach more people than ever before.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body"/>
          </p:nvPr>
        </p:nvSpPr>
        <p:spPr>
          <a:xfrm>
            <a:off x="311700" y="697067"/>
            <a:ext cx="8520600" cy="45552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n-US" sz="2000">
                <a:solidFill>
                  <a:srgbClr val="141412"/>
                </a:solidFill>
                <a:latin typeface="Calibri"/>
                <a:ea typeface="Calibri"/>
                <a:cs typeface="Calibri"/>
                <a:sym typeface="Calibri"/>
              </a:rPr>
              <a:t>And for less formal answers, take a look at this resource which includes some pithy, some snippy remarks. Each ‘refresh’ provides a new definition. </a:t>
            </a:r>
            <a:endParaRPr sz="2000">
              <a:solidFill>
                <a:srgbClr val="141412"/>
              </a:solidFill>
            </a:endParaRPr>
          </a:p>
          <a:p>
            <a:pPr indent="0" lvl="0" marL="0" rtl="0" algn="ctr">
              <a:spcBef>
                <a:spcPts val="1800"/>
              </a:spcBef>
              <a:spcAft>
                <a:spcPts val="0"/>
              </a:spcAft>
              <a:buNone/>
            </a:pPr>
            <a:r>
              <a:rPr lang="en-US" sz="2000">
                <a:solidFill>
                  <a:srgbClr val="141412"/>
                </a:solidFill>
                <a:latin typeface="Calibri"/>
                <a:ea typeface="Calibri"/>
                <a:cs typeface="Calibri"/>
                <a:sym typeface="Calibri"/>
              </a:rPr>
              <a:t>Note, this in itself is a DH project! </a:t>
            </a:r>
            <a:endParaRPr sz="2000">
              <a:solidFill>
                <a:srgbClr val="141412"/>
              </a:solidFill>
              <a:latin typeface="Calibri"/>
              <a:ea typeface="Calibri"/>
              <a:cs typeface="Calibri"/>
              <a:sym typeface="Calibri"/>
            </a:endParaRPr>
          </a:p>
          <a:p>
            <a:pPr indent="0" lvl="0" marL="0" rtl="0" algn="ctr">
              <a:spcBef>
                <a:spcPts val="1800"/>
              </a:spcBef>
              <a:spcAft>
                <a:spcPts val="0"/>
              </a:spcAft>
              <a:buNone/>
            </a:pPr>
            <a:r>
              <a:rPr lang="en-US" sz="2000" u="sng">
                <a:solidFill>
                  <a:srgbClr val="1155CC"/>
                </a:solidFill>
                <a:latin typeface="Calibri"/>
                <a:ea typeface="Calibri"/>
                <a:cs typeface="Calibri"/>
                <a:sym typeface="Calibri"/>
                <a:hlinkClick r:id="rId3">
                  <a:extLst>
                    <a:ext uri="{A12FA001-AC4F-418D-AE19-62706E023703}">
                      <ahyp:hlinkClr val="tx"/>
                    </a:ext>
                  </a:extLst>
                </a:hlinkClick>
              </a:rPr>
              <a:t>https://whatisdigitalhumanities.com/</a:t>
            </a:r>
            <a:endParaRPr sz="2000">
              <a:latin typeface="Calibri"/>
              <a:ea typeface="Calibri"/>
              <a:cs typeface="Calibri"/>
              <a:sym typeface="Calibri"/>
            </a:endParaRPr>
          </a:p>
          <a:p>
            <a:pPr indent="0" lvl="0" marL="0" rtl="0" algn="ctr">
              <a:spcBef>
                <a:spcPts val="1800"/>
              </a:spcBef>
              <a:spcAft>
                <a:spcPts val="0"/>
              </a:spcAft>
              <a:buNone/>
            </a:pPr>
            <a:r>
              <a:t/>
            </a:r>
            <a:endParaRPr sz="2000">
              <a:latin typeface="Calibri"/>
              <a:ea typeface="Calibri"/>
              <a:cs typeface="Calibri"/>
              <a:sym typeface="Calibri"/>
            </a:endParaRPr>
          </a:p>
          <a:p>
            <a:pPr indent="0" lvl="0" marL="0" rtl="0" algn="ctr">
              <a:spcBef>
                <a:spcPts val="1800"/>
              </a:spcBef>
              <a:spcAft>
                <a:spcPts val="0"/>
              </a:spcAft>
              <a:buNone/>
            </a:pPr>
            <a:r>
              <a:t/>
            </a:r>
            <a:endParaRPr sz="2000">
              <a:latin typeface="Calibri"/>
              <a:ea typeface="Calibri"/>
              <a:cs typeface="Calibri"/>
              <a:sym typeface="Calibri"/>
            </a:endParaRPr>
          </a:p>
        </p:txBody>
      </p:sp>
      <p:pic>
        <p:nvPicPr>
          <p:cNvPr id="161" name="Google Shape;161;p31"/>
          <p:cNvPicPr preferRelativeResize="0"/>
          <p:nvPr/>
        </p:nvPicPr>
        <p:blipFill>
          <a:blip r:embed="rId4">
            <a:alphaModFix/>
          </a:blip>
          <a:stretch>
            <a:fillRect/>
          </a:stretch>
        </p:blipFill>
        <p:spPr>
          <a:xfrm>
            <a:off x="77275" y="3156883"/>
            <a:ext cx="9143999" cy="22378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DH Discussion</a:t>
            </a:r>
            <a:endParaRPr/>
          </a:p>
        </p:txBody>
      </p:sp>
      <p:sp>
        <p:nvSpPr>
          <p:cNvPr id="167" name="Google Shape;167;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1" marL="274320" rtl="0" algn="l">
              <a:lnSpc>
                <a:spcPct val="90000"/>
              </a:lnSpc>
              <a:spcBef>
                <a:spcPts val="0"/>
              </a:spcBef>
              <a:spcAft>
                <a:spcPts val="0"/>
              </a:spcAft>
              <a:buClr>
                <a:schemeClr val="dk1"/>
              </a:buClr>
              <a:buSzPts val="2400"/>
              <a:buChar char="•"/>
            </a:pPr>
            <a:r>
              <a:rPr lang="en-US" sz="2400"/>
              <a:t>Why did institutions like museums latch onto this idea so quickly?  </a:t>
            </a:r>
            <a:endParaRPr sz="2400"/>
          </a:p>
          <a:p>
            <a:pPr indent="0" lvl="0" marL="514350" rtl="0" algn="l">
              <a:lnSpc>
                <a:spcPct val="90000"/>
              </a:lnSpc>
              <a:spcBef>
                <a:spcPts val="0"/>
              </a:spcBef>
              <a:spcAft>
                <a:spcPts val="0"/>
              </a:spcAft>
              <a:buNone/>
            </a:pPr>
            <a:r>
              <a:t/>
            </a:r>
            <a:endParaRPr sz="2400"/>
          </a:p>
          <a:p>
            <a:pPr indent="-171450" lvl="1" marL="274320" rtl="0" algn="l">
              <a:lnSpc>
                <a:spcPct val="90000"/>
              </a:lnSpc>
              <a:spcBef>
                <a:spcPts val="375"/>
              </a:spcBef>
              <a:spcAft>
                <a:spcPts val="0"/>
              </a:spcAft>
              <a:buClr>
                <a:schemeClr val="dk1"/>
              </a:buClr>
              <a:buSzPts val="2400"/>
              <a:buChar char="•"/>
            </a:pPr>
            <a:r>
              <a:rPr lang="en-US" sz="2400"/>
              <a:t>What were the benefits and possible negative aspects to this?</a:t>
            </a:r>
            <a:endParaRPr/>
          </a:p>
          <a:p>
            <a:pPr indent="-19050" lvl="1" marL="274320" rtl="0" algn="l">
              <a:lnSpc>
                <a:spcPct val="90000"/>
              </a:lnSpc>
              <a:spcBef>
                <a:spcPts val="375"/>
              </a:spcBef>
              <a:spcAft>
                <a:spcPts val="0"/>
              </a:spcAft>
              <a:buClr>
                <a:schemeClr val="dk1"/>
              </a:buClr>
              <a:buSzPts val="2400"/>
              <a:buNone/>
            </a:pPr>
            <a:r>
              <a:t/>
            </a:r>
            <a:endParaRPr sz="2400"/>
          </a:p>
          <a:p>
            <a:pPr indent="-19050" lvl="1" marL="274320" rtl="0" algn="l">
              <a:lnSpc>
                <a:spcPct val="90000"/>
              </a:lnSpc>
              <a:spcBef>
                <a:spcPts val="375"/>
              </a:spcBef>
              <a:spcAft>
                <a:spcPts val="0"/>
              </a:spcAft>
              <a:buClr>
                <a:schemeClr val="dk1"/>
              </a:buClr>
              <a:buSzPts val="2400"/>
              <a:buNone/>
            </a:pPr>
            <a:r>
              <a:t/>
            </a:r>
            <a:endParaRPr sz="2400"/>
          </a:p>
          <a:p>
            <a:pPr indent="-19050" lvl="1" marL="274320" rtl="0" algn="l">
              <a:lnSpc>
                <a:spcPct val="90000"/>
              </a:lnSpc>
              <a:spcBef>
                <a:spcPts val="375"/>
              </a:spcBef>
              <a:spcAft>
                <a:spcPts val="0"/>
              </a:spcAft>
              <a:buClr>
                <a:schemeClr val="dk1"/>
              </a:buClr>
              <a:buSzPts val="2400"/>
              <a:buNone/>
            </a:pPr>
            <a:r>
              <a:t/>
            </a:r>
            <a:endParaRPr sz="2400"/>
          </a:p>
          <a:p>
            <a:pPr indent="-57150" lvl="1" marL="274320" rtl="0" algn="l">
              <a:lnSpc>
                <a:spcPct val="90000"/>
              </a:lnSpc>
              <a:spcBef>
                <a:spcPts val="375"/>
              </a:spcBef>
              <a:spcAft>
                <a:spcPts val="0"/>
              </a:spcAft>
              <a:buClr>
                <a:schemeClr val="dk1"/>
              </a:buClr>
              <a:buSzPts val="1800"/>
              <a:buNone/>
            </a:pPr>
            <a:r>
              <a:t/>
            </a:r>
            <a:endParaRPr sz="1800"/>
          </a:p>
          <a:p>
            <a:pPr indent="-38100" lvl="0" marL="171450" rtl="0" algn="l">
              <a:lnSpc>
                <a:spcPct val="90000"/>
              </a:lnSpc>
              <a:spcBef>
                <a:spcPts val="750"/>
              </a:spcBef>
              <a:spcAft>
                <a:spcPts val="0"/>
              </a:spcAft>
              <a:buClr>
                <a:schemeClr val="dk1"/>
              </a:buClr>
              <a:buSzPts val="2100"/>
              <a:buNone/>
            </a:pPr>
            <a:r>
              <a:t/>
            </a:r>
            <a:endParaRPr/>
          </a:p>
        </p:txBody>
      </p:sp>
      <p:pic>
        <p:nvPicPr>
          <p:cNvPr id="168" name="Google Shape;168;p32"/>
          <p:cNvPicPr preferRelativeResize="0"/>
          <p:nvPr/>
        </p:nvPicPr>
        <p:blipFill rotWithShape="1">
          <a:blip r:embed="rId3">
            <a:alphaModFix/>
          </a:blip>
          <a:srcRect b="0" l="0" r="0" t="0"/>
          <a:stretch/>
        </p:blipFill>
        <p:spPr>
          <a:xfrm>
            <a:off x="3620250" y="3429006"/>
            <a:ext cx="4610100" cy="29412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1299075" y="109325"/>
            <a:ext cx="6545850" cy="654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1623963" y="102059"/>
            <a:ext cx="5896075" cy="665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