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CAFB4-20AF-4A4B-A0F3-D871B609726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643F63-EB2B-4AB4-9692-810E93698F04}">
      <dgm:prSet/>
      <dgm:spPr/>
      <dgm:t>
        <a:bodyPr/>
        <a:lstStyle/>
        <a:p>
          <a:pPr>
            <a:defRPr cap="all"/>
          </a:pPr>
          <a:r>
            <a:rPr lang="en-US"/>
            <a:t>Planning</a:t>
          </a:r>
        </a:p>
      </dgm:t>
    </dgm:pt>
    <dgm:pt modelId="{066A3236-7A96-4672-8C76-E2B24F040E3B}" type="parTrans" cxnId="{C9E64E21-0C3F-45BA-A85E-77607913C9BE}">
      <dgm:prSet/>
      <dgm:spPr/>
      <dgm:t>
        <a:bodyPr/>
        <a:lstStyle/>
        <a:p>
          <a:endParaRPr lang="en-US"/>
        </a:p>
      </dgm:t>
    </dgm:pt>
    <dgm:pt modelId="{4DA3BCCE-3AE3-4ED5-B39B-02D7A0C7B675}" type="sibTrans" cxnId="{C9E64E21-0C3F-45BA-A85E-77607913C9BE}">
      <dgm:prSet/>
      <dgm:spPr/>
      <dgm:t>
        <a:bodyPr/>
        <a:lstStyle/>
        <a:p>
          <a:endParaRPr lang="en-US"/>
        </a:p>
      </dgm:t>
    </dgm:pt>
    <dgm:pt modelId="{6E73DBE2-024E-4F89-A465-99263F78EB12}">
      <dgm:prSet/>
      <dgm:spPr/>
      <dgm:t>
        <a:bodyPr/>
        <a:lstStyle/>
        <a:p>
          <a:pPr>
            <a:defRPr cap="all"/>
          </a:pPr>
          <a:r>
            <a:rPr lang="en-US"/>
            <a:t>Inception</a:t>
          </a:r>
        </a:p>
      </dgm:t>
    </dgm:pt>
    <dgm:pt modelId="{643F82F0-F19A-4AFC-B2FD-4D125A7C47C5}" type="parTrans" cxnId="{EF089F64-BC58-4173-B9E5-80B07B5E65E1}">
      <dgm:prSet/>
      <dgm:spPr/>
      <dgm:t>
        <a:bodyPr/>
        <a:lstStyle/>
        <a:p>
          <a:endParaRPr lang="en-US"/>
        </a:p>
      </dgm:t>
    </dgm:pt>
    <dgm:pt modelId="{4AB0B1CF-80E1-4F7A-B15C-89094F4B3787}" type="sibTrans" cxnId="{EF089F64-BC58-4173-B9E5-80B07B5E65E1}">
      <dgm:prSet/>
      <dgm:spPr/>
      <dgm:t>
        <a:bodyPr/>
        <a:lstStyle/>
        <a:p>
          <a:endParaRPr lang="en-US"/>
        </a:p>
      </dgm:t>
    </dgm:pt>
    <dgm:pt modelId="{A97434E6-9D3A-4DAF-BB8E-5E3A8004EC6C}">
      <dgm:prSet/>
      <dgm:spPr/>
      <dgm:t>
        <a:bodyPr/>
        <a:lstStyle/>
        <a:p>
          <a:pPr>
            <a:defRPr cap="all"/>
          </a:pPr>
          <a:r>
            <a:rPr lang="en-US"/>
            <a:t>Iteration</a:t>
          </a:r>
        </a:p>
      </dgm:t>
    </dgm:pt>
    <dgm:pt modelId="{E523EB4F-31EE-4EC3-9E97-151877ABB894}" type="parTrans" cxnId="{467570A4-99C4-4740-9CFC-AA497772FD19}">
      <dgm:prSet/>
      <dgm:spPr/>
      <dgm:t>
        <a:bodyPr/>
        <a:lstStyle/>
        <a:p>
          <a:endParaRPr lang="en-US"/>
        </a:p>
      </dgm:t>
    </dgm:pt>
    <dgm:pt modelId="{9AE28DC2-244F-4910-B969-99DCCAA45241}" type="sibTrans" cxnId="{467570A4-99C4-4740-9CFC-AA497772FD19}">
      <dgm:prSet/>
      <dgm:spPr/>
      <dgm:t>
        <a:bodyPr/>
        <a:lstStyle/>
        <a:p>
          <a:endParaRPr lang="en-US"/>
        </a:p>
      </dgm:t>
    </dgm:pt>
    <dgm:pt modelId="{3730F82D-FD62-4C5E-9495-42DE06DE2B29}">
      <dgm:prSet/>
      <dgm:spPr/>
      <dgm:t>
        <a:bodyPr/>
        <a:lstStyle/>
        <a:p>
          <a:pPr>
            <a:defRPr cap="all"/>
          </a:pPr>
          <a:r>
            <a:rPr lang="en-US"/>
            <a:t>Testing</a:t>
          </a:r>
        </a:p>
      </dgm:t>
    </dgm:pt>
    <dgm:pt modelId="{ACB056A2-CCDF-4AB9-A7D0-E1D412BB3BB3}" type="parTrans" cxnId="{4AE5474E-2F9A-49AC-B758-70BDF433CC04}">
      <dgm:prSet/>
      <dgm:spPr/>
      <dgm:t>
        <a:bodyPr/>
        <a:lstStyle/>
        <a:p>
          <a:endParaRPr lang="en-US"/>
        </a:p>
      </dgm:t>
    </dgm:pt>
    <dgm:pt modelId="{78E073B1-3B6A-4501-9B6F-4A42BFD20536}" type="sibTrans" cxnId="{4AE5474E-2F9A-49AC-B758-70BDF433CC04}">
      <dgm:prSet/>
      <dgm:spPr/>
      <dgm:t>
        <a:bodyPr/>
        <a:lstStyle/>
        <a:p>
          <a:endParaRPr lang="en-US"/>
        </a:p>
      </dgm:t>
    </dgm:pt>
    <dgm:pt modelId="{F836BCB8-B290-43F8-B5A1-69687060A64E}">
      <dgm:prSet/>
      <dgm:spPr/>
      <dgm:t>
        <a:bodyPr/>
        <a:lstStyle/>
        <a:p>
          <a:pPr>
            <a:defRPr cap="all"/>
          </a:pPr>
          <a:r>
            <a:rPr lang="en-US"/>
            <a:t>Deployment</a:t>
          </a:r>
        </a:p>
      </dgm:t>
    </dgm:pt>
    <dgm:pt modelId="{3552B7AB-6CC5-4A28-9A78-57AF96B2E750}" type="parTrans" cxnId="{122067BB-FDC2-47ED-BB2A-C6B65C22B60B}">
      <dgm:prSet/>
      <dgm:spPr/>
      <dgm:t>
        <a:bodyPr/>
        <a:lstStyle/>
        <a:p>
          <a:endParaRPr lang="en-US"/>
        </a:p>
      </dgm:t>
    </dgm:pt>
    <dgm:pt modelId="{1C39E793-AA44-4151-A823-6CC37132E3C9}" type="sibTrans" cxnId="{122067BB-FDC2-47ED-BB2A-C6B65C22B60B}">
      <dgm:prSet/>
      <dgm:spPr/>
      <dgm:t>
        <a:bodyPr/>
        <a:lstStyle/>
        <a:p>
          <a:endParaRPr lang="en-US"/>
        </a:p>
      </dgm:t>
    </dgm:pt>
    <dgm:pt modelId="{9D7EC0A5-EC48-42D5-890E-8F221657E5B5}" type="pres">
      <dgm:prSet presAssocID="{1ACCAFB4-20AF-4A4B-A0F3-D871B6097269}" presName="root" presStyleCnt="0">
        <dgm:presLayoutVars>
          <dgm:dir/>
          <dgm:resizeHandles val="exact"/>
        </dgm:presLayoutVars>
      </dgm:prSet>
      <dgm:spPr/>
    </dgm:pt>
    <dgm:pt modelId="{D0290D6D-1DD8-4476-9040-298A53EBA140}" type="pres">
      <dgm:prSet presAssocID="{51643F63-EB2B-4AB4-9692-810E93698F04}" presName="compNode" presStyleCnt="0"/>
      <dgm:spPr/>
    </dgm:pt>
    <dgm:pt modelId="{F38E8419-8C39-44AB-A306-4F3CD9843D4F}" type="pres">
      <dgm:prSet presAssocID="{51643F63-EB2B-4AB4-9692-810E93698F04}" presName="iconBgRect" presStyleLbl="bgShp" presStyleIdx="0" presStyleCnt="5"/>
      <dgm:spPr/>
    </dgm:pt>
    <dgm:pt modelId="{F18C5E0B-AF8D-46DC-A0DE-4077D1D94FE6}" type="pres">
      <dgm:prSet presAssocID="{51643F63-EB2B-4AB4-9692-810E93698F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787C2AA-7499-4F4D-9156-2AC7E72783B2}" type="pres">
      <dgm:prSet presAssocID="{51643F63-EB2B-4AB4-9692-810E93698F04}" presName="spaceRect" presStyleCnt="0"/>
      <dgm:spPr/>
    </dgm:pt>
    <dgm:pt modelId="{76961A1F-4D17-425D-A732-62092E8496B0}" type="pres">
      <dgm:prSet presAssocID="{51643F63-EB2B-4AB4-9692-810E93698F04}" presName="textRect" presStyleLbl="revTx" presStyleIdx="0" presStyleCnt="5">
        <dgm:presLayoutVars>
          <dgm:chMax val="1"/>
          <dgm:chPref val="1"/>
        </dgm:presLayoutVars>
      </dgm:prSet>
      <dgm:spPr/>
    </dgm:pt>
    <dgm:pt modelId="{4D1423F4-AE33-4CAE-85F0-0C2A36D7F2D0}" type="pres">
      <dgm:prSet presAssocID="{4DA3BCCE-3AE3-4ED5-B39B-02D7A0C7B675}" presName="sibTrans" presStyleCnt="0"/>
      <dgm:spPr/>
    </dgm:pt>
    <dgm:pt modelId="{FC48BF8A-8E69-40B6-AD55-C884125B5095}" type="pres">
      <dgm:prSet presAssocID="{6E73DBE2-024E-4F89-A465-99263F78EB12}" presName="compNode" presStyleCnt="0"/>
      <dgm:spPr/>
    </dgm:pt>
    <dgm:pt modelId="{80A96997-27BD-47B8-88C4-85345AB8C24A}" type="pres">
      <dgm:prSet presAssocID="{6E73DBE2-024E-4F89-A465-99263F78EB12}" presName="iconBgRect" presStyleLbl="bgShp" presStyleIdx="1" presStyleCnt="5"/>
      <dgm:spPr/>
    </dgm:pt>
    <dgm:pt modelId="{417F3D99-F8B0-4C18-9F8F-A6E9E933936B}" type="pres">
      <dgm:prSet presAssocID="{6E73DBE2-024E-4F89-A465-99263F78EB1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cket"/>
        </a:ext>
      </dgm:extLst>
    </dgm:pt>
    <dgm:pt modelId="{C29F083A-2EE5-4EEC-9D98-22D1D59A8085}" type="pres">
      <dgm:prSet presAssocID="{6E73DBE2-024E-4F89-A465-99263F78EB12}" presName="spaceRect" presStyleCnt="0"/>
      <dgm:spPr/>
    </dgm:pt>
    <dgm:pt modelId="{B8AD1E19-2867-46A2-A29C-C9834F4ACBCD}" type="pres">
      <dgm:prSet presAssocID="{6E73DBE2-024E-4F89-A465-99263F78EB12}" presName="textRect" presStyleLbl="revTx" presStyleIdx="1" presStyleCnt="5">
        <dgm:presLayoutVars>
          <dgm:chMax val="1"/>
          <dgm:chPref val="1"/>
        </dgm:presLayoutVars>
      </dgm:prSet>
      <dgm:spPr/>
    </dgm:pt>
    <dgm:pt modelId="{98C9BB55-BA66-481F-8FE3-ED5A780582B6}" type="pres">
      <dgm:prSet presAssocID="{4AB0B1CF-80E1-4F7A-B15C-89094F4B3787}" presName="sibTrans" presStyleCnt="0"/>
      <dgm:spPr/>
    </dgm:pt>
    <dgm:pt modelId="{EA3BD26A-ADE9-4C8A-880E-E9E7F1F62055}" type="pres">
      <dgm:prSet presAssocID="{A97434E6-9D3A-4DAF-BB8E-5E3A8004EC6C}" presName="compNode" presStyleCnt="0"/>
      <dgm:spPr/>
    </dgm:pt>
    <dgm:pt modelId="{284008EA-7729-428B-A87A-499B4421DFA5}" type="pres">
      <dgm:prSet presAssocID="{A97434E6-9D3A-4DAF-BB8E-5E3A8004EC6C}" presName="iconBgRect" presStyleLbl="bgShp" presStyleIdx="2" presStyleCnt="5"/>
      <dgm:spPr/>
    </dgm:pt>
    <dgm:pt modelId="{7731D3D0-0410-483B-8F73-04F74919DEF1}" type="pres">
      <dgm:prSet presAssocID="{A97434E6-9D3A-4DAF-BB8E-5E3A8004EC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E9FE5468-B45A-4E93-8677-944723C59711}" type="pres">
      <dgm:prSet presAssocID="{A97434E6-9D3A-4DAF-BB8E-5E3A8004EC6C}" presName="spaceRect" presStyleCnt="0"/>
      <dgm:spPr/>
    </dgm:pt>
    <dgm:pt modelId="{44CE88DE-C716-4F42-AFCF-723085429157}" type="pres">
      <dgm:prSet presAssocID="{A97434E6-9D3A-4DAF-BB8E-5E3A8004EC6C}" presName="textRect" presStyleLbl="revTx" presStyleIdx="2" presStyleCnt="5">
        <dgm:presLayoutVars>
          <dgm:chMax val="1"/>
          <dgm:chPref val="1"/>
        </dgm:presLayoutVars>
      </dgm:prSet>
      <dgm:spPr/>
    </dgm:pt>
    <dgm:pt modelId="{D477585D-250C-43C0-92D3-81B0C8DFFE11}" type="pres">
      <dgm:prSet presAssocID="{9AE28DC2-244F-4910-B969-99DCCAA45241}" presName="sibTrans" presStyleCnt="0"/>
      <dgm:spPr/>
    </dgm:pt>
    <dgm:pt modelId="{A4C4F69D-A2E8-4DDA-B0ED-14A7972589EA}" type="pres">
      <dgm:prSet presAssocID="{3730F82D-FD62-4C5E-9495-42DE06DE2B29}" presName="compNode" presStyleCnt="0"/>
      <dgm:spPr/>
    </dgm:pt>
    <dgm:pt modelId="{C9C67E4B-47DF-4C8C-ABA6-F4D66D06858F}" type="pres">
      <dgm:prSet presAssocID="{3730F82D-FD62-4C5E-9495-42DE06DE2B29}" presName="iconBgRect" presStyleLbl="bgShp" presStyleIdx="3" presStyleCnt="5"/>
      <dgm:spPr/>
    </dgm:pt>
    <dgm:pt modelId="{C53F5C86-2A04-41BF-9CC4-CBD25191DE2A}" type="pres">
      <dgm:prSet presAssocID="{3730F82D-FD62-4C5E-9495-42DE06DE2B2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806DB335-BFFD-4976-989D-A42A5E185AC5}" type="pres">
      <dgm:prSet presAssocID="{3730F82D-FD62-4C5E-9495-42DE06DE2B29}" presName="spaceRect" presStyleCnt="0"/>
      <dgm:spPr/>
    </dgm:pt>
    <dgm:pt modelId="{BC5E5229-DF19-4423-8796-04AD248F006C}" type="pres">
      <dgm:prSet presAssocID="{3730F82D-FD62-4C5E-9495-42DE06DE2B29}" presName="textRect" presStyleLbl="revTx" presStyleIdx="3" presStyleCnt="5">
        <dgm:presLayoutVars>
          <dgm:chMax val="1"/>
          <dgm:chPref val="1"/>
        </dgm:presLayoutVars>
      </dgm:prSet>
      <dgm:spPr/>
    </dgm:pt>
    <dgm:pt modelId="{F5C467D0-A827-4E38-8387-161ACC4C70EC}" type="pres">
      <dgm:prSet presAssocID="{78E073B1-3B6A-4501-9B6F-4A42BFD20536}" presName="sibTrans" presStyleCnt="0"/>
      <dgm:spPr/>
    </dgm:pt>
    <dgm:pt modelId="{D76FF3C4-BD50-484A-9F41-90507AF8688A}" type="pres">
      <dgm:prSet presAssocID="{F836BCB8-B290-43F8-B5A1-69687060A64E}" presName="compNode" presStyleCnt="0"/>
      <dgm:spPr/>
    </dgm:pt>
    <dgm:pt modelId="{2BE3224D-34F5-4FDD-AAFA-13147440B4E0}" type="pres">
      <dgm:prSet presAssocID="{F836BCB8-B290-43F8-B5A1-69687060A64E}" presName="iconBgRect" presStyleLbl="bgShp" presStyleIdx="4" presStyleCnt="5"/>
      <dgm:spPr/>
    </dgm:pt>
    <dgm:pt modelId="{26999435-CD73-457C-BA17-EA45B33A773F}" type="pres">
      <dgm:prSet presAssocID="{F836BCB8-B290-43F8-B5A1-69687060A64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79668D9-2F13-4B3A-A80B-CDEA1F564921}" type="pres">
      <dgm:prSet presAssocID="{F836BCB8-B290-43F8-B5A1-69687060A64E}" presName="spaceRect" presStyleCnt="0"/>
      <dgm:spPr/>
    </dgm:pt>
    <dgm:pt modelId="{15734AEE-EE0B-4933-A08F-2662606AA623}" type="pres">
      <dgm:prSet presAssocID="{F836BCB8-B290-43F8-B5A1-69687060A64E}" presName="textRect" presStyleLbl="revTx" presStyleIdx="4" presStyleCnt="5">
        <dgm:presLayoutVars>
          <dgm:chMax val="1"/>
          <dgm:chPref val="1"/>
        </dgm:presLayoutVars>
      </dgm:prSet>
      <dgm:spPr/>
    </dgm:pt>
  </dgm:ptLst>
  <dgm:cxnLst>
    <dgm:cxn modelId="{C9E64E21-0C3F-45BA-A85E-77607913C9BE}" srcId="{1ACCAFB4-20AF-4A4B-A0F3-D871B6097269}" destId="{51643F63-EB2B-4AB4-9692-810E93698F04}" srcOrd="0" destOrd="0" parTransId="{066A3236-7A96-4672-8C76-E2B24F040E3B}" sibTransId="{4DA3BCCE-3AE3-4ED5-B39B-02D7A0C7B675}"/>
    <dgm:cxn modelId="{3BDA0333-7EB1-4B23-88E9-9C8A672F5F8E}" type="presOf" srcId="{A97434E6-9D3A-4DAF-BB8E-5E3A8004EC6C}" destId="{44CE88DE-C716-4F42-AFCF-723085429157}" srcOrd="0" destOrd="0" presId="urn:microsoft.com/office/officeart/2018/5/layout/IconCircleLabelList"/>
    <dgm:cxn modelId="{EF089F64-BC58-4173-B9E5-80B07B5E65E1}" srcId="{1ACCAFB4-20AF-4A4B-A0F3-D871B6097269}" destId="{6E73DBE2-024E-4F89-A465-99263F78EB12}" srcOrd="1" destOrd="0" parTransId="{643F82F0-F19A-4AFC-B2FD-4D125A7C47C5}" sibTransId="{4AB0B1CF-80E1-4F7A-B15C-89094F4B3787}"/>
    <dgm:cxn modelId="{6D0B994D-521C-4453-8C0A-D8B9B40E6BB0}" type="presOf" srcId="{1ACCAFB4-20AF-4A4B-A0F3-D871B6097269}" destId="{9D7EC0A5-EC48-42D5-890E-8F221657E5B5}" srcOrd="0" destOrd="0" presId="urn:microsoft.com/office/officeart/2018/5/layout/IconCircleLabelList"/>
    <dgm:cxn modelId="{4AE5474E-2F9A-49AC-B758-70BDF433CC04}" srcId="{1ACCAFB4-20AF-4A4B-A0F3-D871B6097269}" destId="{3730F82D-FD62-4C5E-9495-42DE06DE2B29}" srcOrd="3" destOrd="0" parTransId="{ACB056A2-CCDF-4AB9-A7D0-E1D412BB3BB3}" sibTransId="{78E073B1-3B6A-4501-9B6F-4A42BFD20536}"/>
    <dgm:cxn modelId="{B7E70E7F-5B18-4024-A3B1-90A596842F01}" type="presOf" srcId="{3730F82D-FD62-4C5E-9495-42DE06DE2B29}" destId="{BC5E5229-DF19-4423-8796-04AD248F006C}" srcOrd="0" destOrd="0" presId="urn:microsoft.com/office/officeart/2018/5/layout/IconCircleLabelList"/>
    <dgm:cxn modelId="{50DF7F90-2994-4E2D-B81B-84B77ABA1E79}" type="presOf" srcId="{6E73DBE2-024E-4F89-A465-99263F78EB12}" destId="{B8AD1E19-2867-46A2-A29C-C9834F4ACBCD}" srcOrd="0" destOrd="0" presId="urn:microsoft.com/office/officeart/2018/5/layout/IconCircleLabelList"/>
    <dgm:cxn modelId="{467570A4-99C4-4740-9CFC-AA497772FD19}" srcId="{1ACCAFB4-20AF-4A4B-A0F3-D871B6097269}" destId="{A97434E6-9D3A-4DAF-BB8E-5E3A8004EC6C}" srcOrd="2" destOrd="0" parTransId="{E523EB4F-31EE-4EC3-9E97-151877ABB894}" sibTransId="{9AE28DC2-244F-4910-B969-99DCCAA45241}"/>
    <dgm:cxn modelId="{D93BC6B1-9E21-42D4-B87C-D240EE916F3A}" type="presOf" srcId="{51643F63-EB2B-4AB4-9692-810E93698F04}" destId="{76961A1F-4D17-425D-A732-62092E8496B0}" srcOrd="0" destOrd="0" presId="urn:microsoft.com/office/officeart/2018/5/layout/IconCircleLabelList"/>
    <dgm:cxn modelId="{4A1AB4B7-39F0-4816-BCE2-F0D3EAA9A2A1}" type="presOf" srcId="{F836BCB8-B290-43F8-B5A1-69687060A64E}" destId="{15734AEE-EE0B-4933-A08F-2662606AA623}" srcOrd="0" destOrd="0" presId="urn:microsoft.com/office/officeart/2018/5/layout/IconCircleLabelList"/>
    <dgm:cxn modelId="{122067BB-FDC2-47ED-BB2A-C6B65C22B60B}" srcId="{1ACCAFB4-20AF-4A4B-A0F3-D871B6097269}" destId="{F836BCB8-B290-43F8-B5A1-69687060A64E}" srcOrd="4" destOrd="0" parTransId="{3552B7AB-6CC5-4A28-9A78-57AF96B2E750}" sibTransId="{1C39E793-AA44-4151-A823-6CC37132E3C9}"/>
    <dgm:cxn modelId="{F905E030-1D9F-4405-83CF-AE7ADDB33178}" type="presParOf" srcId="{9D7EC0A5-EC48-42D5-890E-8F221657E5B5}" destId="{D0290D6D-1DD8-4476-9040-298A53EBA140}" srcOrd="0" destOrd="0" presId="urn:microsoft.com/office/officeart/2018/5/layout/IconCircleLabelList"/>
    <dgm:cxn modelId="{30F68217-DBDD-4E57-9B85-DC53BE246C1F}" type="presParOf" srcId="{D0290D6D-1DD8-4476-9040-298A53EBA140}" destId="{F38E8419-8C39-44AB-A306-4F3CD9843D4F}" srcOrd="0" destOrd="0" presId="urn:microsoft.com/office/officeart/2018/5/layout/IconCircleLabelList"/>
    <dgm:cxn modelId="{E9C3134A-8C50-406F-8690-B7AA3C13A05D}" type="presParOf" srcId="{D0290D6D-1DD8-4476-9040-298A53EBA140}" destId="{F18C5E0B-AF8D-46DC-A0DE-4077D1D94FE6}" srcOrd="1" destOrd="0" presId="urn:microsoft.com/office/officeart/2018/5/layout/IconCircleLabelList"/>
    <dgm:cxn modelId="{9E9BBA61-1C60-43DB-B77D-43B999B7C546}" type="presParOf" srcId="{D0290D6D-1DD8-4476-9040-298A53EBA140}" destId="{B787C2AA-7499-4F4D-9156-2AC7E72783B2}" srcOrd="2" destOrd="0" presId="urn:microsoft.com/office/officeart/2018/5/layout/IconCircleLabelList"/>
    <dgm:cxn modelId="{F1CD8FDB-C8F1-4693-AE5B-D818C5662B98}" type="presParOf" srcId="{D0290D6D-1DD8-4476-9040-298A53EBA140}" destId="{76961A1F-4D17-425D-A732-62092E8496B0}" srcOrd="3" destOrd="0" presId="urn:microsoft.com/office/officeart/2018/5/layout/IconCircleLabelList"/>
    <dgm:cxn modelId="{23D99E1D-87F0-44A2-8CE7-450B73FA643C}" type="presParOf" srcId="{9D7EC0A5-EC48-42D5-890E-8F221657E5B5}" destId="{4D1423F4-AE33-4CAE-85F0-0C2A36D7F2D0}" srcOrd="1" destOrd="0" presId="urn:microsoft.com/office/officeart/2018/5/layout/IconCircleLabelList"/>
    <dgm:cxn modelId="{DF0DC0A8-2D5C-486C-A6D1-42E32A8EED84}" type="presParOf" srcId="{9D7EC0A5-EC48-42D5-890E-8F221657E5B5}" destId="{FC48BF8A-8E69-40B6-AD55-C884125B5095}" srcOrd="2" destOrd="0" presId="urn:microsoft.com/office/officeart/2018/5/layout/IconCircleLabelList"/>
    <dgm:cxn modelId="{B6D448CD-5ED5-491B-9D80-020078D30EF5}" type="presParOf" srcId="{FC48BF8A-8E69-40B6-AD55-C884125B5095}" destId="{80A96997-27BD-47B8-88C4-85345AB8C24A}" srcOrd="0" destOrd="0" presId="urn:microsoft.com/office/officeart/2018/5/layout/IconCircleLabelList"/>
    <dgm:cxn modelId="{921683CE-1848-4DEC-86F4-57A1E564664D}" type="presParOf" srcId="{FC48BF8A-8E69-40B6-AD55-C884125B5095}" destId="{417F3D99-F8B0-4C18-9F8F-A6E9E933936B}" srcOrd="1" destOrd="0" presId="urn:microsoft.com/office/officeart/2018/5/layout/IconCircleLabelList"/>
    <dgm:cxn modelId="{63A02C3E-C550-4163-A8FF-7E15DA124E06}" type="presParOf" srcId="{FC48BF8A-8E69-40B6-AD55-C884125B5095}" destId="{C29F083A-2EE5-4EEC-9D98-22D1D59A8085}" srcOrd="2" destOrd="0" presId="urn:microsoft.com/office/officeart/2018/5/layout/IconCircleLabelList"/>
    <dgm:cxn modelId="{E1918792-F322-4A38-AF9B-AACB48821DF2}" type="presParOf" srcId="{FC48BF8A-8E69-40B6-AD55-C884125B5095}" destId="{B8AD1E19-2867-46A2-A29C-C9834F4ACBCD}" srcOrd="3" destOrd="0" presId="urn:microsoft.com/office/officeart/2018/5/layout/IconCircleLabelList"/>
    <dgm:cxn modelId="{CE841A99-CDD7-4033-B7A2-0E9A992EC844}" type="presParOf" srcId="{9D7EC0A5-EC48-42D5-890E-8F221657E5B5}" destId="{98C9BB55-BA66-481F-8FE3-ED5A780582B6}" srcOrd="3" destOrd="0" presId="urn:microsoft.com/office/officeart/2018/5/layout/IconCircleLabelList"/>
    <dgm:cxn modelId="{44771DE9-6AFE-4E51-8BA8-0B66F9982AA0}" type="presParOf" srcId="{9D7EC0A5-EC48-42D5-890E-8F221657E5B5}" destId="{EA3BD26A-ADE9-4C8A-880E-E9E7F1F62055}" srcOrd="4" destOrd="0" presId="urn:microsoft.com/office/officeart/2018/5/layout/IconCircleLabelList"/>
    <dgm:cxn modelId="{F0B5D85E-F950-47A2-B82C-B587DD912B03}" type="presParOf" srcId="{EA3BD26A-ADE9-4C8A-880E-E9E7F1F62055}" destId="{284008EA-7729-428B-A87A-499B4421DFA5}" srcOrd="0" destOrd="0" presId="urn:microsoft.com/office/officeart/2018/5/layout/IconCircleLabelList"/>
    <dgm:cxn modelId="{6595A22A-1B17-4F05-8EA1-5060DA9781A9}" type="presParOf" srcId="{EA3BD26A-ADE9-4C8A-880E-E9E7F1F62055}" destId="{7731D3D0-0410-483B-8F73-04F74919DEF1}" srcOrd="1" destOrd="0" presId="urn:microsoft.com/office/officeart/2018/5/layout/IconCircleLabelList"/>
    <dgm:cxn modelId="{D2BFFF8D-122E-4D0D-A59E-E902B4807B68}" type="presParOf" srcId="{EA3BD26A-ADE9-4C8A-880E-E9E7F1F62055}" destId="{E9FE5468-B45A-4E93-8677-944723C59711}" srcOrd="2" destOrd="0" presId="urn:microsoft.com/office/officeart/2018/5/layout/IconCircleLabelList"/>
    <dgm:cxn modelId="{CE6526B5-DFA1-4562-B48E-B712270BDD9A}" type="presParOf" srcId="{EA3BD26A-ADE9-4C8A-880E-E9E7F1F62055}" destId="{44CE88DE-C716-4F42-AFCF-723085429157}" srcOrd="3" destOrd="0" presId="urn:microsoft.com/office/officeart/2018/5/layout/IconCircleLabelList"/>
    <dgm:cxn modelId="{430C57CF-51F9-4E7C-8D21-B30937B6CBB9}" type="presParOf" srcId="{9D7EC0A5-EC48-42D5-890E-8F221657E5B5}" destId="{D477585D-250C-43C0-92D3-81B0C8DFFE11}" srcOrd="5" destOrd="0" presId="urn:microsoft.com/office/officeart/2018/5/layout/IconCircleLabelList"/>
    <dgm:cxn modelId="{E001323F-2998-4BC7-818D-148AB8E309E3}" type="presParOf" srcId="{9D7EC0A5-EC48-42D5-890E-8F221657E5B5}" destId="{A4C4F69D-A2E8-4DDA-B0ED-14A7972589EA}" srcOrd="6" destOrd="0" presId="urn:microsoft.com/office/officeart/2018/5/layout/IconCircleLabelList"/>
    <dgm:cxn modelId="{FE950873-AF1F-4AB2-8265-52A234A56BC1}" type="presParOf" srcId="{A4C4F69D-A2E8-4DDA-B0ED-14A7972589EA}" destId="{C9C67E4B-47DF-4C8C-ABA6-F4D66D06858F}" srcOrd="0" destOrd="0" presId="urn:microsoft.com/office/officeart/2018/5/layout/IconCircleLabelList"/>
    <dgm:cxn modelId="{67272767-B6ED-4FFE-A14E-177888A74B96}" type="presParOf" srcId="{A4C4F69D-A2E8-4DDA-B0ED-14A7972589EA}" destId="{C53F5C86-2A04-41BF-9CC4-CBD25191DE2A}" srcOrd="1" destOrd="0" presId="urn:microsoft.com/office/officeart/2018/5/layout/IconCircleLabelList"/>
    <dgm:cxn modelId="{ED107089-3585-4BF7-8EE4-ED7C7E3E81C5}" type="presParOf" srcId="{A4C4F69D-A2E8-4DDA-B0ED-14A7972589EA}" destId="{806DB335-BFFD-4976-989D-A42A5E185AC5}" srcOrd="2" destOrd="0" presId="urn:microsoft.com/office/officeart/2018/5/layout/IconCircleLabelList"/>
    <dgm:cxn modelId="{A3C7AE98-9689-437F-AF68-6C483EBF23E4}" type="presParOf" srcId="{A4C4F69D-A2E8-4DDA-B0ED-14A7972589EA}" destId="{BC5E5229-DF19-4423-8796-04AD248F006C}" srcOrd="3" destOrd="0" presId="urn:microsoft.com/office/officeart/2018/5/layout/IconCircleLabelList"/>
    <dgm:cxn modelId="{769A001A-EDA9-45B4-B3AB-C753295613FA}" type="presParOf" srcId="{9D7EC0A5-EC48-42D5-890E-8F221657E5B5}" destId="{F5C467D0-A827-4E38-8387-161ACC4C70EC}" srcOrd="7" destOrd="0" presId="urn:microsoft.com/office/officeart/2018/5/layout/IconCircleLabelList"/>
    <dgm:cxn modelId="{57215DCC-FCE5-4ECC-AE8A-4FD406DD9E69}" type="presParOf" srcId="{9D7EC0A5-EC48-42D5-890E-8F221657E5B5}" destId="{D76FF3C4-BD50-484A-9F41-90507AF8688A}" srcOrd="8" destOrd="0" presId="urn:microsoft.com/office/officeart/2018/5/layout/IconCircleLabelList"/>
    <dgm:cxn modelId="{6A3D5FFE-5C68-4E6B-B41F-42959A671656}" type="presParOf" srcId="{D76FF3C4-BD50-484A-9F41-90507AF8688A}" destId="{2BE3224D-34F5-4FDD-AAFA-13147440B4E0}" srcOrd="0" destOrd="0" presId="urn:microsoft.com/office/officeart/2018/5/layout/IconCircleLabelList"/>
    <dgm:cxn modelId="{52978393-A77E-40E2-9A79-0A8E446A9415}" type="presParOf" srcId="{D76FF3C4-BD50-484A-9F41-90507AF8688A}" destId="{26999435-CD73-457C-BA17-EA45B33A773F}" srcOrd="1" destOrd="0" presId="urn:microsoft.com/office/officeart/2018/5/layout/IconCircleLabelList"/>
    <dgm:cxn modelId="{AD9A8916-D59B-4F25-B343-E66BF5595D53}" type="presParOf" srcId="{D76FF3C4-BD50-484A-9F41-90507AF8688A}" destId="{479668D9-2F13-4B3A-A80B-CDEA1F564921}" srcOrd="2" destOrd="0" presId="urn:microsoft.com/office/officeart/2018/5/layout/IconCircleLabelList"/>
    <dgm:cxn modelId="{732286E7-A213-44D4-B692-59DBF0CC3AEF}" type="presParOf" srcId="{D76FF3C4-BD50-484A-9F41-90507AF8688A}" destId="{15734AEE-EE0B-4933-A08F-2662606AA62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C804E-D4D8-4FA8-8A4B-A29F63B6EAA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475B8A3-284E-4596-A989-8DC2E95963F1}">
      <dgm:prSet/>
      <dgm:spPr/>
      <dgm:t>
        <a:bodyPr/>
        <a:lstStyle/>
        <a:p>
          <a:r>
            <a:rPr lang="en-US"/>
            <a:t>To determine whether agile or waterfall is best suited for the project we need to figure out the project's flexibility, size and complexity before planning which is best suited. Agile also requires regular involvement of the customer or stakeholder and they need to intertwined in the process to make the agile development method work.</a:t>
          </a:r>
        </a:p>
      </dgm:t>
    </dgm:pt>
    <dgm:pt modelId="{1F1C6AE3-494A-43A2-877E-D6AB18E26CA6}" type="parTrans" cxnId="{72F33AB6-A059-4F99-95FC-FFE251AE38E2}">
      <dgm:prSet/>
      <dgm:spPr/>
      <dgm:t>
        <a:bodyPr/>
        <a:lstStyle/>
        <a:p>
          <a:endParaRPr lang="en-US"/>
        </a:p>
      </dgm:t>
    </dgm:pt>
    <dgm:pt modelId="{37A712F8-44FE-4EDA-B278-E226CA0D2B94}" type="sibTrans" cxnId="{72F33AB6-A059-4F99-95FC-FFE251AE38E2}">
      <dgm:prSet/>
      <dgm:spPr/>
      <dgm:t>
        <a:bodyPr/>
        <a:lstStyle/>
        <a:p>
          <a:endParaRPr lang="en-US"/>
        </a:p>
      </dgm:t>
    </dgm:pt>
    <dgm:pt modelId="{A99A91CA-CA24-4254-8BDF-FB05590DB4A8}">
      <dgm:prSet/>
      <dgm:spPr/>
      <dgm:t>
        <a:bodyPr/>
        <a:lstStyle/>
        <a:p>
          <a:r>
            <a:rPr lang="en-US"/>
            <a:t>Based on my experience from the SNHU travel project and seeing the agile SDLC it can be a success with a great team and regular stakeholder feedback but is not a one size fits all. To determine what is the best it depends on the team and customer and must be determined before the start of development.</a:t>
          </a:r>
        </a:p>
      </dgm:t>
    </dgm:pt>
    <dgm:pt modelId="{ADBC5A64-1D89-41A5-84DB-463A78BD9E75}" type="parTrans" cxnId="{E499F5B4-BE82-45B2-A134-D2BD0A85EAE2}">
      <dgm:prSet/>
      <dgm:spPr/>
      <dgm:t>
        <a:bodyPr/>
        <a:lstStyle/>
        <a:p>
          <a:endParaRPr lang="en-US"/>
        </a:p>
      </dgm:t>
    </dgm:pt>
    <dgm:pt modelId="{C562C071-1685-4473-AAD1-38AA0D892121}" type="sibTrans" cxnId="{E499F5B4-BE82-45B2-A134-D2BD0A85EAE2}">
      <dgm:prSet/>
      <dgm:spPr/>
      <dgm:t>
        <a:bodyPr/>
        <a:lstStyle/>
        <a:p>
          <a:endParaRPr lang="en-US"/>
        </a:p>
      </dgm:t>
    </dgm:pt>
    <dgm:pt modelId="{29CCB2C8-619D-4049-8DA7-10E054386AD3}" type="pres">
      <dgm:prSet presAssocID="{D53C804E-D4D8-4FA8-8A4B-A29F63B6EAAD}" presName="hierChild1" presStyleCnt="0">
        <dgm:presLayoutVars>
          <dgm:chPref val="1"/>
          <dgm:dir/>
          <dgm:animOne val="branch"/>
          <dgm:animLvl val="lvl"/>
          <dgm:resizeHandles/>
        </dgm:presLayoutVars>
      </dgm:prSet>
      <dgm:spPr/>
    </dgm:pt>
    <dgm:pt modelId="{7835CC8E-8693-4854-B3FC-AAAC659241D5}" type="pres">
      <dgm:prSet presAssocID="{1475B8A3-284E-4596-A989-8DC2E95963F1}" presName="hierRoot1" presStyleCnt="0"/>
      <dgm:spPr/>
    </dgm:pt>
    <dgm:pt modelId="{BF3408AF-992F-4E50-8EFE-BFA4CAB65689}" type="pres">
      <dgm:prSet presAssocID="{1475B8A3-284E-4596-A989-8DC2E95963F1}" presName="composite" presStyleCnt="0"/>
      <dgm:spPr/>
    </dgm:pt>
    <dgm:pt modelId="{54070E0A-EC5C-495F-A994-9140037F558E}" type="pres">
      <dgm:prSet presAssocID="{1475B8A3-284E-4596-A989-8DC2E95963F1}" presName="background" presStyleLbl="node0" presStyleIdx="0" presStyleCnt="2"/>
      <dgm:spPr/>
    </dgm:pt>
    <dgm:pt modelId="{9E731053-D9E6-4EE0-B1CC-6A0FDAAE2540}" type="pres">
      <dgm:prSet presAssocID="{1475B8A3-284E-4596-A989-8DC2E95963F1}" presName="text" presStyleLbl="fgAcc0" presStyleIdx="0" presStyleCnt="2">
        <dgm:presLayoutVars>
          <dgm:chPref val="3"/>
        </dgm:presLayoutVars>
      </dgm:prSet>
      <dgm:spPr/>
    </dgm:pt>
    <dgm:pt modelId="{2980D01E-5FEC-448E-973F-1FB7D4E39090}" type="pres">
      <dgm:prSet presAssocID="{1475B8A3-284E-4596-A989-8DC2E95963F1}" presName="hierChild2" presStyleCnt="0"/>
      <dgm:spPr/>
    </dgm:pt>
    <dgm:pt modelId="{65F775EF-C3C5-4F7B-BA71-E80EB9005243}" type="pres">
      <dgm:prSet presAssocID="{A99A91CA-CA24-4254-8BDF-FB05590DB4A8}" presName="hierRoot1" presStyleCnt="0"/>
      <dgm:spPr/>
    </dgm:pt>
    <dgm:pt modelId="{997D03A6-2CAA-47F6-8EA9-6D603C06D8FD}" type="pres">
      <dgm:prSet presAssocID="{A99A91CA-CA24-4254-8BDF-FB05590DB4A8}" presName="composite" presStyleCnt="0"/>
      <dgm:spPr/>
    </dgm:pt>
    <dgm:pt modelId="{E8B27FFE-39CF-4586-82E2-5E5F719D9A92}" type="pres">
      <dgm:prSet presAssocID="{A99A91CA-CA24-4254-8BDF-FB05590DB4A8}" presName="background" presStyleLbl="node0" presStyleIdx="1" presStyleCnt="2"/>
      <dgm:spPr/>
    </dgm:pt>
    <dgm:pt modelId="{FD753BD0-771B-4FA2-9800-58C9B1ECB8CB}" type="pres">
      <dgm:prSet presAssocID="{A99A91CA-CA24-4254-8BDF-FB05590DB4A8}" presName="text" presStyleLbl="fgAcc0" presStyleIdx="1" presStyleCnt="2">
        <dgm:presLayoutVars>
          <dgm:chPref val="3"/>
        </dgm:presLayoutVars>
      </dgm:prSet>
      <dgm:spPr/>
    </dgm:pt>
    <dgm:pt modelId="{9D37CDB2-C98B-43EA-B7C9-1842170D7ECD}" type="pres">
      <dgm:prSet presAssocID="{A99A91CA-CA24-4254-8BDF-FB05590DB4A8}" presName="hierChild2" presStyleCnt="0"/>
      <dgm:spPr/>
    </dgm:pt>
  </dgm:ptLst>
  <dgm:cxnLst>
    <dgm:cxn modelId="{7BAC2D5D-8A6E-4BDA-B454-AA594608075B}" type="presOf" srcId="{A99A91CA-CA24-4254-8BDF-FB05590DB4A8}" destId="{FD753BD0-771B-4FA2-9800-58C9B1ECB8CB}" srcOrd="0" destOrd="0" presId="urn:microsoft.com/office/officeart/2005/8/layout/hierarchy1"/>
    <dgm:cxn modelId="{9CE72B42-048C-404A-9D0C-9A78BB45B363}" type="presOf" srcId="{1475B8A3-284E-4596-A989-8DC2E95963F1}" destId="{9E731053-D9E6-4EE0-B1CC-6A0FDAAE2540}" srcOrd="0" destOrd="0" presId="urn:microsoft.com/office/officeart/2005/8/layout/hierarchy1"/>
    <dgm:cxn modelId="{0AE274A6-2010-4F00-BECD-5501898DA47D}" type="presOf" srcId="{D53C804E-D4D8-4FA8-8A4B-A29F63B6EAAD}" destId="{29CCB2C8-619D-4049-8DA7-10E054386AD3}" srcOrd="0" destOrd="0" presId="urn:microsoft.com/office/officeart/2005/8/layout/hierarchy1"/>
    <dgm:cxn modelId="{E499F5B4-BE82-45B2-A134-D2BD0A85EAE2}" srcId="{D53C804E-D4D8-4FA8-8A4B-A29F63B6EAAD}" destId="{A99A91CA-CA24-4254-8BDF-FB05590DB4A8}" srcOrd="1" destOrd="0" parTransId="{ADBC5A64-1D89-41A5-84DB-463A78BD9E75}" sibTransId="{C562C071-1685-4473-AAD1-38AA0D892121}"/>
    <dgm:cxn modelId="{72F33AB6-A059-4F99-95FC-FFE251AE38E2}" srcId="{D53C804E-D4D8-4FA8-8A4B-A29F63B6EAAD}" destId="{1475B8A3-284E-4596-A989-8DC2E95963F1}" srcOrd="0" destOrd="0" parTransId="{1F1C6AE3-494A-43A2-877E-D6AB18E26CA6}" sibTransId="{37A712F8-44FE-4EDA-B278-E226CA0D2B94}"/>
    <dgm:cxn modelId="{504D3CCE-368D-4DE9-9E52-E64FB9840FF9}" type="presParOf" srcId="{29CCB2C8-619D-4049-8DA7-10E054386AD3}" destId="{7835CC8E-8693-4854-B3FC-AAAC659241D5}" srcOrd="0" destOrd="0" presId="urn:microsoft.com/office/officeart/2005/8/layout/hierarchy1"/>
    <dgm:cxn modelId="{EE775CA5-B857-4AC8-83DC-32F0A2BBB85E}" type="presParOf" srcId="{7835CC8E-8693-4854-B3FC-AAAC659241D5}" destId="{BF3408AF-992F-4E50-8EFE-BFA4CAB65689}" srcOrd="0" destOrd="0" presId="urn:microsoft.com/office/officeart/2005/8/layout/hierarchy1"/>
    <dgm:cxn modelId="{463AD4F0-5A9A-47C5-BF4E-98C3B0327FCC}" type="presParOf" srcId="{BF3408AF-992F-4E50-8EFE-BFA4CAB65689}" destId="{54070E0A-EC5C-495F-A994-9140037F558E}" srcOrd="0" destOrd="0" presId="urn:microsoft.com/office/officeart/2005/8/layout/hierarchy1"/>
    <dgm:cxn modelId="{EC556370-90F1-4BD8-B5B9-B5F1EB128806}" type="presParOf" srcId="{BF3408AF-992F-4E50-8EFE-BFA4CAB65689}" destId="{9E731053-D9E6-4EE0-B1CC-6A0FDAAE2540}" srcOrd="1" destOrd="0" presId="urn:microsoft.com/office/officeart/2005/8/layout/hierarchy1"/>
    <dgm:cxn modelId="{AE20AF9A-9161-45C7-A6D2-0AE6FC1BA7E5}" type="presParOf" srcId="{7835CC8E-8693-4854-B3FC-AAAC659241D5}" destId="{2980D01E-5FEC-448E-973F-1FB7D4E39090}" srcOrd="1" destOrd="0" presId="urn:microsoft.com/office/officeart/2005/8/layout/hierarchy1"/>
    <dgm:cxn modelId="{B6CCB1C4-7C22-43DD-9787-83770FAEA23C}" type="presParOf" srcId="{29CCB2C8-619D-4049-8DA7-10E054386AD3}" destId="{65F775EF-C3C5-4F7B-BA71-E80EB9005243}" srcOrd="1" destOrd="0" presId="urn:microsoft.com/office/officeart/2005/8/layout/hierarchy1"/>
    <dgm:cxn modelId="{8059F20B-E18E-4130-AA34-316558DAD525}" type="presParOf" srcId="{65F775EF-C3C5-4F7B-BA71-E80EB9005243}" destId="{997D03A6-2CAA-47F6-8EA9-6D603C06D8FD}" srcOrd="0" destOrd="0" presId="urn:microsoft.com/office/officeart/2005/8/layout/hierarchy1"/>
    <dgm:cxn modelId="{5F266F31-6994-4092-9141-E54695144DFF}" type="presParOf" srcId="{997D03A6-2CAA-47F6-8EA9-6D603C06D8FD}" destId="{E8B27FFE-39CF-4586-82E2-5E5F719D9A92}" srcOrd="0" destOrd="0" presId="urn:microsoft.com/office/officeart/2005/8/layout/hierarchy1"/>
    <dgm:cxn modelId="{DE8B1CDC-80F7-4ACA-953E-A836EAD75A39}" type="presParOf" srcId="{997D03A6-2CAA-47F6-8EA9-6D603C06D8FD}" destId="{FD753BD0-771B-4FA2-9800-58C9B1ECB8CB}" srcOrd="1" destOrd="0" presId="urn:microsoft.com/office/officeart/2005/8/layout/hierarchy1"/>
    <dgm:cxn modelId="{EF3883BE-D6C6-44B5-8F38-B5151CDECF9B}" type="presParOf" srcId="{65F775EF-C3C5-4F7B-BA71-E80EB9005243}" destId="{9D37CDB2-C98B-43EA-B7C9-1842170D7E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E8419-8C39-44AB-A306-4F3CD9843D4F}">
      <dsp:nvSpPr>
        <dsp:cNvPr id="0" name=""/>
        <dsp:cNvSpPr/>
      </dsp:nvSpPr>
      <dsp:spPr>
        <a:xfrm>
          <a:off x="334843" y="523162"/>
          <a:ext cx="1042242" cy="10422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C5E0B-AF8D-46DC-A0DE-4077D1D94FE6}">
      <dsp:nvSpPr>
        <dsp:cNvPr id="0" name=""/>
        <dsp:cNvSpPr/>
      </dsp:nvSpPr>
      <dsp:spPr>
        <a:xfrm>
          <a:off x="556960" y="745279"/>
          <a:ext cx="598007" cy="598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961A1F-4D17-425D-A732-62092E8496B0}">
      <dsp:nvSpPr>
        <dsp:cNvPr id="0" name=""/>
        <dsp:cNvSpPr/>
      </dsp:nvSpPr>
      <dsp:spPr>
        <a:xfrm>
          <a:off x="1667" y="1890037"/>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Planning</a:t>
          </a:r>
        </a:p>
      </dsp:txBody>
      <dsp:txXfrm>
        <a:off x="1667" y="1890037"/>
        <a:ext cx="1708593" cy="683437"/>
      </dsp:txXfrm>
    </dsp:sp>
    <dsp:sp modelId="{80A96997-27BD-47B8-88C4-85345AB8C24A}">
      <dsp:nvSpPr>
        <dsp:cNvPr id="0" name=""/>
        <dsp:cNvSpPr/>
      </dsp:nvSpPr>
      <dsp:spPr>
        <a:xfrm>
          <a:off x="2342440" y="523162"/>
          <a:ext cx="1042242" cy="10422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F3D99-F8B0-4C18-9F8F-A6E9E933936B}">
      <dsp:nvSpPr>
        <dsp:cNvPr id="0" name=""/>
        <dsp:cNvSpPr/>
      </dsp:nvSpPr>
      <dsp:spPr>
        <a:xfrm>
          <a:off x="2564557" y="745279"/>
          <a:ext cx="598007" cy="598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AD1E19-2867-46A2-A29C-C9834F4ACBCD}">
      <dsp:nvSpPr>
        <dsp:cNvPr id="0" name=""/>
        <dsp:cNvSpPr/>
      </dsp:nvSpPr>
      <dsp:spPr>
        <a:xfrm>
          <a:off x="2009264" y="1890037"/>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Inception</a:t>
          </a:r>
        </a:p>
      </dsp:txBody>
      <dsp:txXfrm>
        <a:off x="2009264" y="1890037"/>
        <a:ext cx="1708593" cy="683437"/>
      </dsp:txXfrm>
    </dsp:sp>
    <dsp:sp modelId="{284008EA-7729-428B-A87A-499B4421DFA5}">
      <dsp:nvSpPr>
        <dsp:cNvPr id="0" name=""/>
        <dsp:cNvSpPr/>
      </dsp:nvSpPr>
      <dsp:spPr>
        <a:xfrm>
          <a:off x="4350038" y="523162"/>
          <a:ext cx="1042242" cy="104224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1D3D0-0410-483B-8F73-04F74919DEF1}">
      <dsp:nvSpPr>
        <dsp:cNvPr id="0" name=""/>
        <dsp:cNvSpPr/>
      </dsp:nvSpPr>
      <dsp:spPr>
        <a:xfrm>
          <a:off x="4572155" y="745279"/>
          <a:ext cx="598007" cy="598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E88DE-C716-4F42-AFCF-723085429157}">
      <dsp:nvSpPr>
        <dsp:cNvPr id="0" name=""/>
        <dsp:cNvSpPr/>
      </dsp:nvSpPr>
      <dsp:spPr>
        <a:xfrm>
          <a:off x="4016862" y="1890037"/>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Iteration</a:t>
          </a:r>
        </a:p>
      </dsp:txBody>
      <dsp:txXfrm>
        <a:off x="4016862" y="1890037"/>
        <a:ext cx="1708593" cy="683437"/>
      </dsp:txXfrm>
    </dsp:sp>
    <dsp:sp modelId="{C9C67E4B-47DF-4C8C-ABA6-F4D66D06858F}">
      <dsp:nvSpPr>
        <dsp:cNvPr id="0" name=""/>
        <dsp:cNvSpPr/>
      </dsp:nvSpPr>
      <dsp:spPr>
        <a:xfrm>
          <a:off x="6357636" y="523162"/>
          <a:ext cx="1042242" cy="104224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F5C86-2A04-41BF-9CC4-CBD25191DE2A}">
      <dsp:nvSpPr>
        <dsp:cNvPr id="0" name=""/>
        <dsp:cNvSpPr/>
      </dsp:nvSpPr>
      <dsp:spPr>
        <a:xfrm>
          <a:off x="6579753" y="745279"/>
          <a:ext cx="598007" cy="5980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5E5229-DF19-4423-8796-04AD248F006C}">
      <dsp:nvSpPr>
        <dsp:cNvPr id="0" name=""/>
        <dsp:cNvSpPr/>
      </dsp:nvSpPr>
      <dsp:spPr>
        <a:xfrm>
          <a:off x="6024460" y="1890037"/>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Testing</a:t>
          </a:r>
        </a:p>
      </dsp:txBody>
      <dsp:txXfrm>
        <a:off x="6024460" y="1890037"/>
        <a:ext cx="1708593" cy="683437"/>
      </dsp:txXfrm>
    </dsp:sp>
    <dsp:sp modelId="{2BE3224D-34F5-4FDD-AAFA-13147440B4E0}">
      <dsp:nvSpPr>
        <dsp:cNvPr id="0" name=""/>
        <dsp:cNvSpPr/>
      </dsp:nvSpPr>
      <dsp:spPr>
        <a:xfrm>
          <a:off x="8365233" y="523162"/>
          <a:ext cx="1042242" cy="104224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99435-CD73-457C-BA17-EA45B33A773F}">
      <dsp:nvSpPr>
        <dsp:cNvPr id="0" name=""/>
        <dsp:cNvSpPr/>
      </dsp:nvSpPr>
      <dsp:spPr>
        <a:xfrm>
          <a:off x="8587350" y="745279"/>
          <a:ext cx="598007" cy="5980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734AEE-EE0B-4933-A08F-2662606AA623}">
      <dsp:nvSpPr>
        <dsp:cNvPr id="0" name=""/>
        <dsp:cNvSpPr/>
      </dsp:nvSpPr>
      <dsp:spPr>
        <a:xfrm>
          <a:off x="8032057" y="1890037"/>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Deployment</a:t>
          </a:r>
        </a:p>
      </dsp:txBody>
      <dsp:txXfrm>
        <a:off x="8032057" y="1890037"/>
        <a:ext cx="1708593" cy="68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70E0A-EC5C-495F-A994-9140037F558E}">
      <dsp:nvSpPr>
        <dsp:cNvPr id="0" name=""/>
        <dsp:cNvSpPr/>
      </dsp:nvSpPr>
      <dsp:spPr>
        <a:xfrm>
          <a:off x="1189"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31053-D9E6-4EE0-B1CC-6A0FDAAE2540}">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determine whether agile or waterfall is best suited for the project we need to figure out the project's flexibility, size and complexity before planning which is best suited. Agile also requires regular involvement of the customer or stakeholder and they need to intertwined in the process to make the agile development method work.</a:t>
          </a:r>
        </a:p>
      </dsp:txBody>
      <dsp:txXfrm>
        <a:off x="542630" y="520934"/>
        <a:ext cx="4018990" cy="2495385"/>
      </dsp:txXfrm>
    </dsp:sp>
    <dsp:sp modelId="{E8B27FFE-39CF-4586-82E2-5E5F719D9A92}">
      <dsp:nvSpPr>
        <dsp:cNvPr id="0" name=""/>
        <dsp:cNvSpPr/>
      </dsp:nvSpPr>
      <dsp:spPr>
        <a:xfrm>
          <a:off x="5103062"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53BD0-771B-4FA2-9800-58C9B1ECB8CB}">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Based on my experience from the SNHU travel project and seeing the agile SDLC it can be a success with a great team and regular stakeholder feedback but is not a one size fits all. To determine what is the best it depends on the team and customer and must be determined before the start of development.</a:t>
          </a:r>
        </a:p>
      </dsp:txBody>
      <dsp:txXfrm>
        <a:off x="5644504" y="520934"/>
        <a:ext cx="4018990" cy="249538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426330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413EE-EB1D-46F1-B73F-51C7C72CE2B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378970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73893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3346121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396372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407462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285654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812916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217897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278520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413EE-EB1D-46F1-B73F-51C7C72CE2B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247670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413EE-EB1D-46F1-B73F-51C7C72CE2B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2879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413EE-EB1D-46F1-B73F-51C7C72CE2BB}"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420690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7413EE-EB1D-46F1-B73F-51C7C72CE2B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195215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413EE-EB1D-46F1-B73F-51C7C72CE2BB}"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146724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413EE-EB1D-46F1-B73F-51C7C72CE2B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386584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413EE-EB1D-46F1-B73F-51C7C72CE2B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DD0B-E8ED-4DE3-89CA-2B0EEC0B4076}" type="slidenum">
              <a:rPr lang="en-US" smtClean="0"/>
              <a:t>‹#›</a:t>
            </a:fld>
            <a:endParaRPr lang="en-US"/>
          </a:p>
        </p:txBody>
      </p:sp>
    </p:spTree>
    <p:extLst>
      <p:ext uri="{BB962C8B-B14F-4D97-AF65-F5344CB8AC3E}">
        <p14:creationId xmlns:p14="http://schemas.microsoft.com/office/powerpoint/2010/main" val="362891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7413EE-EB1D-46F1-B73F-51C7C72CE2BB}" type="datetimeFigureOut">
              <a:rPr lang="en-US" smtClean="0"/>
              <a:t>2/25/2024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C2DD0B-E8ED-4DE3-89CA-2B0EEC0B4076}" type="slidenum">
              <a:rPr lang="en-US" smtClean="0"/>
              <a:t>‹#›</a:t>
            </a:fld>
            <a:endParaRPr lang="en-US"/>
          </a:p>
        </p:txBody>
      </p:sp>
    </p:spTree>
    <p:extLst>
      <p:ext uri="{BB962C8B-B14F-4D97-AF65-F5344CB8AC3E}">
        <p14:creationId xmlns:p14="http://schemas.microsoft.com/office/powerpoint/2010/main" val="4234368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EFCDDE-3EB9-8CF6-F22D-EC73D6FE888C}"/>
              </a:ext>
            </a:extLst>
          </p:cNvPr>
          <p:cNvPicPr>
            <a:picLocks noChangeAspect="1"/>
          </p:cNvPicPr>
          <p:nvPr/>
        </p:nvPicPr>
        <p:blipFill rotWithShape="1">
          <a:blip r:embed="rId2">
            <a:alphaModFix amt="40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E16BA6FC-7CA0-2609-93C7-D2EE9AC7826F}"/>
              </a:ext>
            </a:extLst>
          </p:cNvPr>
          <p:cNvSpPr>
            <a:spLocks noGrp="1"/>
          </p:cNvSpPr>
          <p:nvPr>
            <p:ph type="ctrTitle"/>
          </p:nvPr>
        </p:nvSpPr>
        <p:spPr>
          <a:xfrm>
            <a:off x="2928401" y="1380068"/>
            <a:ext cx="8574622" cy="2616199"/>
          </a:xfrm>
        </p:spPr>
        <p:txBody>
          <a:bodyPr>
            <a:normAutofit/>
          </a:bodyPr>
          <a:lstStyle/>
          <a:p>
            <a:r>
              <a:rPr lang="en-US" dirty="0"/>
              <a:t>An introduction to Agile </a:t>
            </a:r>
          </a:p>
        </p:txBody>
      </p:sp>
      <p:sp>
        <p:nvSpPr>
          <p:cNvPr id="3" name="Subtitle 2">
            <a:extLst>
              <a:ext uri="{FF2B5EF4-FFF2-40B4-BE49-F238E27FC236}">
                <a16:creationId xmlns:a16="http://schemas.microsoft.com/office/drawing/2014/main" id="{184D14DD-0811-A1CB-FCED-5893D18FC9F1}"/>
              </a:ext>
            </a:extLst>
          </p:cNvPr>
          <p:cNvSpPr>
            <a:spLocks noGrp="1"/>
          </p:cNvSpPr>
          <p:nvPr>
            <p:ph type="subTitle" idx="1"/>
          </p:nvPr>
        </p:nvSpPr>
        <p:spPr>
          <a:xfrm>
            <a:off x="4515377" y="3996267"/>
            <a:ext cx="6987645" cy="1388534"/>
          </a:xfrm>
        </p:spPr>
        <p:txBody>
          <a:bodyPr>
            <a:normAutofit fontScale="85000" lnSpcReduction="20000"/>
          </a:bodyPr>
          <a:lstStyle/>
          <a:p>
            <a:r>
              <a:rPr lang="en-US" dirty="0"/>
              <a:t>By: Brett Nottmeier</a:t>
            </a:r>
          </a:p>
          <a:p>
            <a:r>
              <a:rPr lang="en-US" dirty="0"/>
              <a:t>2/23/2024</a:t>
            </a:r>
          </a:p>
          <a:p>
            <a:r>
              <a:rPr lang="en-US" dirty="0"/>
              <a:t>CS 250</a:t>
            </a:r>
          </a:p>
          <a:p>
            <a:r>
              <a:rPr lang="en-US" dirty="0"/>
              <a:t>Deron Dantzler</a:t>
            </a:r>
          </a:p>
        </p:txBody>
      </p:sp>
    </p:spTree>
    <p:extLst>
      <p:ext uri="{BB962C8B-B14F-4D97-AF65-F5344CB8AC3E}">
        <p14:creationId xmlns:p14="http://schemas.microsoft.com/office/powerpoint/2010/main" val="6185934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erson working html on computer">
            <a:extLst>
              <a:ext uri="{FF2B5EF4-FFF2-40B4-BE49-F238E27FC236}">
                <a16:creationId xmlns:a16="http://schemas.microsoft.com/office/drawing/2014/main" id="{4746FEA2-FFA4-3699-E614-38809A6D54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99" r="17649"/>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5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5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06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6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6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06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AD9A50E1-E004-7F83-F91D-994B35480675}"/>
              </a:ext>
            </a:extLst>
          </p:cNvPr>
          <p:cNvSpPr>
            <a:spLocks noGrp="1"/>
          </p:cNvSpPr>
          <p:nvPr>
            <p:ph type="title"/>
          </p:nvPr>
        </p:nvSpPr>
        <p:spPr>
          <a:xfrm>
            <a:off x="972080" y="685800"/>
            <a:ext cx="5260680" cy="1752599"/>
          </a:xfrm>
        </p:spPr>
        <p:txBody>
          <a:bodyPr>
            <a:normAutofit/>
          </a:bodyPr>
          <a:lstStyle/>
          <a:p>
            <a:pPr algn="l"/>
            <a:r>
              <a:rPr lang="en-US" dirty="0"/>
              <a:t>Testing</a:t>
            </a:r>
            <a:endParaRPr lang="en-US"/>
          </a:p>
        </p:txBody>
      </p:sp>
      <p:sp>
        <p:nvSpPr>
          <p:cNvPr id="3" name="Content Placeholder 2">
            <a:extLst>
              <a:ext uri="{FF2B5EF4-FFF2-40B4-BE49-F238E27FC236}">
                <a16:creationId xmlns:a16="http://schemas.microsoft.com/office/drawing/2014/main" id="{EE19DD83-918C-CDBB-A1D4-052A4D806820}"/>
              </a:ext>
            </a:extLst>
          </p:cNvPr>
          <p:cNvSpPr>
            <a:spLocks noGrp="1"/>
          </p:cNvSpPr>
          <p:nvPr>
            <p:ph idx="1"/>
          </p:nvPr>
        </p:nvSpPr>
        <p:spPr>
          <a:xfrm>
            <a:off x="643468" y="2666999"/>
            <a:ext cx="5260680" cy="3124201"/>
          </a:xfrm>
        </p:spPr>
        <p:txBody>
          <a:bodyPr>
            <a:normAutofit/>
          </a:bodyPr>
          <a:lstStyle/>
          <a:p>
            <a:r>
              <a:rPr lang="en-US" sz="2000"/>
              <a:t>Testing software throughout the two-week sprint.</a:t>
            </a:r>
          </a:p>
          <a:p>
            <a:r>
              <a:rPr lang="en-US" sz="2000"/>
              <a:t>Checking the code is the clean and functional.</a:t>
            </a:r>
          </a:p>
          <a:p>
            <a:r>
              <a:rPr lang="en-US" sz="2000"/>
              <a:t>Addressing any bugs or broken features of software.</a:t>
            </a:r>
          </a:p>
          <a:p>
            <a:r>
              <a:rPr lang="en-US" sz="2000"/>
              <a:t>Preforming trial runs of the software.</a:t>
            </a:r>
          </a:p>
        </p:txBody>
      </p:sp>
    </p:spTree>
    <p:extLst>
      <p:ext uri="{BB962C8B-B14F-4D97-AF65-F5344CB8AC3E}">
        <p14:creationId xmlns:p14="http://schemas.microsoft.com/office/powerpoint/2010/main" val="97630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akeoff of a rocket AI generated">
            <a:extLst>
              <a:ext uri="{FF2B5EF4-FFF2-40B4-BE49-F238E27FC236}">
                <a16:creationId xmlns:a16="http://schemas.microsoft.com/office/drawing/2014/main" id="{E6B044B4-2BD5-CAC9-694D-7C89254DFB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45" r="28071"/>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308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08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08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08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08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08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6930940-21A9-499C-3EC2-0FA6BD8449BF}"/>
              </a:ext>
            </a:extLst>
          </p:cNvPr>
          <p:cNvSpPr>
            <a:spLocks noGrp="1"/>
          </p:cNvSpPr>
          <p:nvPr>
            <p:ph type="title"/>
          </p:nvPr>
        </p:nvSpPr>
        <p:spPr>
          <a:xfrm>
            <a:off x="972080" y="685800"/>
            <a:ext cx="5260680" cy="1752599"/>
          </a:xfrm>
        </p:spPr>
        <p:txBody>
          <a:bodyPr>
            <a:normAutofit/>
          </a:bodyPr>
          <a:lstStyle/>
          <a:p>
            <a:pPr algn="l"/>
            <a:r>
              <a:rPr lang="en-US" dirty="0"/>
              <a:t>Deployment</a:t>
            </a:r>
            <a:endParaRPr lang="en-US"/>
          </a:p>
        </p:txBody>
      </p:sp>
      <p:sp>
        <p:nvSpPr>
          <p:cNvPr id="3" name="Content Placeholder 2">
            <a:extLst>
              <a:ext uri="{FF2B5EF4-FFF2-40B4-BE49-F238E27FC236}">
                <a16:creationId xmlns:a16="http://schemas.microsoft.com/office/drawing/2014/main" id="{7A039CF9-B52C-EE98-DEC6-91098B31CDD4}"/>
              </a:ext>
            </a:extLst>
          </p:cNvPr>
          <p:cNvSpPr>
            <a:spLocks noGrp="1"/>
          </p:cNvSpPr>
          <p:nvPr>
            <p:ph idx="1"/>
          </p:nvPr>
        </p:nvSpPr>
        <p:spPr>
          <a:xfrm>
            <a:off x="643468" y="2666999"/>
            <a:ext cx="5260680" cy="3124201"/>
          </a:xfrm>
        </p:spPr>
        <p:txBody>
          <a:bodyPr>
            <a:normAutofit/>
          </a:bodyPr>
          <a:lstStyle/>
          <a:p>
            <a:r>
              <a:rPr lang="en-US" sz="2000"/>
              <a:t>When the software is ready and gone through multiple cycles of Agile it is ready to release when it meets the customer requirement and is bug free. It is then up to the customer if they want it released on the cloud or an on-premise server.</a:t>
            </a:r>
          </a:p>
        </p:txBody>
      </p:sp>
    </p:spTree>
    <p:extLst>
      <p:ext uri="{BB962C8B-B14F-4D97-AF65-F5344CB8AC3E}">
        <p14:creationId xmlns:p14="http://schemas.microsoft.com/office/powerpoint/2010/main" val="276406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ljalandsfoss waterfall during the sunset, Beautiful waterfall in Iceland.">
            <a:extLst>
              <a:ext uri="{FF2B5EF4-FFF2-40B4-BE49-F238E27FC236}">
                <a16:creationId xmlns:a16="http://schemas.microsoft.com/office/drawing/2014/main" id="{7CBCD079-CE7D-2DF6-C116-557F6159AA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39" r="36178"/>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03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3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03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03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03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03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100C28C-8892-3267-E4AF-B089D34AA199}"/>
              </a:ext>
            </a:extLst>
          </p:cNvPr>
          <p:cNvSpPr>
            <a:spLocks noGrp="1"/>
          </p:cNvSpPr>
          <p:nvPr>
            <p:ph type="title"/>
          </p:nvPr>
        </p:nvSpPr>
        <p:spPr>
          <a:xfrm>
            <a:off x="972080" y="685800"/>
            <a:ext cx="5260680" cy="1752599"/>
          </a:xfrm>
        </p:spPr>
        <p:txBody>
          <a:bodyPr>
            <a:normAutofit/>
          </a:bodyPr>
          <a:lstStyle/>
          <a:p>
            <a:pPr algn="l"/>
            <a:r>
              <a:rPr lang="en-US" dirty="0"/>
              <a:t>Agile VS Waterfall</a:t>
            </a:r>
          </a:p>
        </p:txBody>
      </p:sp>
      <p:sp>
        <p:nvSpPr>
          <p:cNvPr id="3" name="Content Placeholder 2">
            <a:extLst>
              <a:ext uri="{FF2B5EF4-FFF2-40B4-BE49-F238E27FC236}">
                <a16:creationId xmlns:a16="http://schemas.microsoft.com/office/drawing/2014/main" id="{37A908E4-7714-F7E0-8E8A-B27A63C4F276}"/>
              </a:ext>
            </a:extLst>
          </p:cNvPr>
          <p:cNvSpPr>
            <a:spLocks noGrp="1"/>
          </p:cNvSpPr>
          <p:nvPr>
            <p:ph idx="1"/>
          </p:nvPr>
        </p:nvSpPr>
        <p:spPr>
          <a:xfrm>
            <a:off x="643468" y="2666999"/>
            <a:ext cx="5260680" cy="3124201"/>
          </a:xfrm>
        </p:spPr>
        <p:txBody>
          <a:bodyPr>
            <a:normAutofit/>
          </a:bodyPr>
          <a:lstStyle/>
          <a:p>
            <a:pPr>
              <a:lnSpc>
                <a:spcPct val="90000"/>
              </a:lnSpc>
            </a:pPr>
            <a:r>
              <a:rPr lang="en-US" sz="1700"/>
              <a:t>Unlike agile waterfall is a completely linear process with all requirements determined at the beginning of development.</a:t>
            </a:r>
          </a:p>
          <a:p>
            <a:pPr>
              <a:lnSpc>
                <a:spcPct val="90000"/>
              </a:lnSpc>
            </a:pPr>
            <a:r>
              <a:rPr lang="en-US" sz="1700"/>
              <a:t>Discourages changes and tries to get all requirements before the beginning of development.</a:t>
            </a:r>
          </a:p>
          <a:p>
            <a:pPr>
              <a:lnSpc>
                <a:spcPct val="90000"/>
              </a:lnSpc>
            </a:pPr>
            <a:r>
              <a:rPr lang="en-US" sz="1700"/>
              <a:t>Waterfall is designed for long term project that is completely predetermined.</a:t>
            </a:r>
          </a:p>
          <a:p>
            <a:pPr>
              <a:lnSpc>
                <a:spcPct val="90000"/>
              </a:lnSpc>
            </a:pPr>
            <a:r>
              <a:rPr lang="en-US" sz="1700"/>
              <a:t>Waterfall project usually take longer because of the long start period before development requiring all requirements be determined.</a:t>
            </a:r>
          </a:p>
        </p:txBody>
      </p:sp>
    </p:spTree>
    <p:extLst>
      <p:ext uri="{BB962C8B-B14F-4D97-AF65-F5344CB8AC3E}">
        <p14:creationId xmlns:p14="http://schemas.microsoft.com/office/powerpoint/2010/main" val="25798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3599-25CC-D9E1-7BED-F57BBEC8C6EF}"/>
              </a:ext>
            </a:extLst>
          </p:cNvPr>
          <p:cNvSpPr>
            <a:spLocks noGrp="1"/>
          </p:cNvSpPr>
          <p:nvPr>
            <p:ph type="title"/>
          </p:nvPr>
        </p:nvSpPr>
        <p:spPr>
          <a:xfrm>
            <a:off x="1760706" y="685800"/>
            <a:ext cx="9742318" cy="1752599"/>
          </a:xfrm>
        </p:spPr>
        <p:txBody>
          <a:bodyPr>
            <a:normAutofit/>
          </a:bodyPr>
          <a:lstStyle/>
          <a:p>
            <a:r>
              <a:rPr lang="en-US" dirty="0"/>
              <a:t>Final thoughts on Agile</a:t>
            </a:r>
          </a:p>
        </p:txBody>
      </p:sp>
      <p:graphicFrame>
        <p:nvGraphicFramePr>
          <p:cNvPr id="5" name="Content Placeholder 2">
            <a:extLst>
              <a:ext uri="{FF2B5EF4-FFF2-40B4-BE49-F238E27FC236}">
                <a16:creationId xmlns:a16="http://schemas.microsoft.com/office/drawing/2014/main" id="{50F8E49E-B1D5-4A7E-D958-8A8C0CDD5C3F}"/>
              </a:ext>
            </a:extLst>
          </p:cNvPr>
          <p:cNvGraphicFramePr>
            <a:graphicFrameLocks noGrp="1"/>
          </p:cNvGraphicFramePr>
          <p:nvPr>
            <p:ph idx="1"/>
            <p:extLst>
              <p:ext uri="{D42A27DB-BD31-4B8C-83A1-F6EECF244321}">
                <p14:modId xmlns:p14="http://schemas.microsoft.com/office/powerpoint/2010/main" val="3412005432"/>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00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910D-FCBF-C892-892F-ED8F0B45B04C}"/>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2FB11024-9EDC-A194-0413-5D2F8EB0B762}"/>
              </a:ext>
            </a:extLst>
          </p:cNvPr>
          <p:cNvSpPr>
            <a:spLocks noGrp="1"/>
          </p:cNvSpPr>
          <p:nvPr>
            <p:ph idx="1"/>
          </p:nvPr>
        </p:nvSpPr>
        <p:spPr>
          <a:xfrm>
            <a:off x="1484310" y="3141452"/>
            <a:ext cx="10018713" cy="3124201"/>
          </a:xfrm>
        </p:spPr>
        <p:txBody>
          <a:bodyPr>
            <a:normAutofit fontScale="85000" lnSpcReduction="10000"/>
          </a:bodyPr>
          <a:lstStyle/>
          <a:p>
            <a:r>
              <a:rPr lang="en-US" sz="1400" dirty="0"/>
              <a:t>Free stock photos to download. </a:t>
            </a:r>
            <a:r>
              <a:rPr lang="en-US" sz="1400" dirty="0" err="1"/>
              <a:t>Freepik</a:t>
            </a:r>
            <a:r>
              <a:rPr lang="en-US" sz="1400" dirty="0"/>
              <a:t>. (n.d.). https://www.freepik.com/popular-photos </a:t>
            </a:r>
          </a:p>
          <a:p>
            <a:pPr marL="360045" marR="0" indent="-360045">
              <a:lnSpc>
                <a:spcPct val="200000"/>
              </a:lnSpc>
              <a:spcBef>
                <a:spcPts val="0"/>
              </a:spcBef>
              <a:spcAft>
                <a:spcPts val="0"/>
              </a:spcAft>
            </a:pPr>
            <a:r>
              <a:rPr lang="en-US" sz="1400" dirty="0"/>
              <a:t>The 2020 scrum GUIDETM. Scrum Guide | Scrum Guides. (n.d.). https://scrumguides.org/scrum-guide.html </a:t>
            </a:r>
          </a:p>
          <a:p>
            <a:pPr marL="360045" marR="0" indent="-360045">
              <a:lnSpc>
                <a:spcPct val="200000"/>
              </a:lnSpc>
              <a:spcBef>
                <a:spcPts val="0"/>
              </a:spcBef>
              <a:spcAft>
                <a:spcPts val="0"/>
              </a:spcAft>
            </a:pPr>
            <a:r>
              <a:rPr lang="en-US" sz="1400" dirty="0"/>
              <a:t>Cobb, C. G. (2015). The Project Manager’s Guide to Mastering Agile: Principles and practices for an adaptive approach. John Wiley &amp; Sons. </a:t>
            </a:r>
          </a:p>
          <a:p>
            <a:pPr marL="360045" indent="-360045">
              <a:lnSpc>
                <a:spcPct val="200000"/>
              </a:lnSpc>
              <a:spcBef>
                <a:spcPts val="0"/>
              </a:spcBef>
              <a:spcAft>
                <a:spcPts val="0"/>
              </a:spcAft>
            </a:pPr>
            <a:r>
              <a:rPr lang="en-US" sz="1400" dirty="0">
                <a:effectLst/>
              </a:rPr>
              <a:t>Lockhart, L. (2023, February 15). </a:t>
            </a:r>
            <a:r>
              <a:rPr lang="en-US" sz="1400" i="1" dirty="0">
                <a:effectLst/>
              </a:rPr>
              <a:t>Agile vs. waterfall: 10 key differences between the two methods</a:t>
            </a:r>
            <a:r>
              <a:rPr lang="en-US" sz="1400" dirty="0">
                <a:effectLst/>
              </a:rPr>
              <a:t>. Float. https://www.float.com/resources/agile-vs-waterfall/#:~:text=Planning%3A%20In%20waterfall%2C%20planning%20is,new%20information%20or%20requirements%20emerge. </a:t>
            </a:r>
          </a:p>
          <a:p>
            <a:pPr marL="360045" indent="-360045">
              <a:lnSpc>
                <a:spcPct val="200000"/>
              </a:lnSpc>
              <a:spcBef>
                <a:spcPts val="0"/>
              </a:spcBef>
              <a:spcAft>
                <a:spcPts val="0"/>
              </a:spcAft>
            </a:pPr>
            <a:r>
              <a:rPr lang="en-US" sz="1400" dirty="0" err="1">
                <a:effectLst/>
              </a:rPr>
              <a:t>Sziuba</a:t>
            </a:r>
            <a:r>
              <a:rPr lang="en-US" sz="1400" dirty="0">
                <a:effectLst/>
              </a:rPr>
              <a:t>, A. (2023, April 6). </a:t>
            </a:r>
            <a:r>
              <a:rPr lang="en-US" sz="1400" i="1" dirty="0">
                <a:effectLst/>
              </a:rPr>
              <a:t>Navigating the agile software development life cycle: Phases, tools, roadmap</a:t>
            </a:r>
            <a:r>
              <a:rPr lang="en-US" sz="1400" dirty="0">
                <a:effectLst/>
              </a:rPr>
              <a:t>. Relevant Software. https://relevant.software/blog/agile-software-development-lifecycle-phases-explained/ </a:t>
            </a:r>
          </a:p>
          <a:p>
            <a:pPr marL="360045" indent="-360045">
              <a:lnSpc>
                <a:spcPct val="200000"/>
              </a:lnSpc>
              <a:spcBef>
                <a:spcPts val="0"/>
              </a:spcBef>
              <a:spcAft>
                <a:spcPts val="0"/>
              </a:spcAft>
            </a:pPr>
            <a:r>
              <a:rPr lang="en-US" sz="1400" i="1" dirty="0">
                <a:effectLst/>
              </a:rPr>
              <a:t>The 5 stages of the Agile Software Development Lifecycle</a:t>
            </a:r>
            <a:r>
              <a:rPr lang="en-US" sz="1400" dirty="0">
                <a:effectLst/>
              </a:rPr>
              <a:t>. </a:t>
            </a:r>
            <a:r>
              <a:rPr lang="en-US" sz="1400" dirty="0" err="1">
                <a:effectLst/>
              </a:rPr>
              <a:t>Mendix</a:t>
            </a:r>
            <a:r>
              <a:rPr lang="en-US" sz="1400" dirty="0">
                <a:effectLst/>
              </a:rPr>
              <a:t>. (2023, September 29). https://www.mendix.com/blog/agile-software-development-lifecycle-stages/ </a:t>
            </a:r>
          </a:p>
          <a:p>
            <a:pPr marL="360045" marR="0" indent="-360045">
              <a:lnSpc>
                <a:spcPct val="200000"/>
              </a:lnSpc>
              <a:spcBef>
                <a:spcPts val="0"/>
              </a:spcBef>
              <a:spcAft>
                <a:spcPts val="0"/>
              </a:spcAft>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55084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56"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57"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058"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59"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60"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061"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E71D868-6C06-9E18-F548-00C103A6D682}"/>
              </a:ext>
            </a:extLst>
          </p:cNvPr>
          <p:cNvSpPr>
            <a:spLocks noGrp="1"/>
          </p:cNvSpPr>
          <p:nvPr>
            <p:ph type="title"/>
          </p:nvPr>
        </p:nvSpPr>
        <p:spPr>
          <a:xfrm>
            <a:off x="1753496" y="685800"/>
            <a:ext cx="2543201" cy="1752599"/>
          </a:xfrm>
        </p:spPr>
        <p:txBody>
          <a:bodyPr anchor="b">
            <a:normAutofit/>
          </a:bodyPr>
          <a:lstStyle/>
          <a:p>
            <a:pPr algn="l"/>
            <a:r>
              <a:rPr lang="en-US" sz="3200"/>
              <a:t>Let's meet the team!</a:t>
            </a:r>
          </a:p>
        </p:txBody>
      </p:sp>
      <p:sp>
        <p:nvSpPr>
          <p:cNvPr id="3" name="Content Placeholder 2">
            <a:extLst>
              <a:ext uri="{FF2B5EF4-FFF2-40B4-BE49-F238E27FC236}">
                <a16:creationId xmlns:a16="http://schemas.microsoft.com/office/drawing/2014/main" id="{9486EBB2-66DC-71E7-6D60-2B26165748C0}"/>
              </a:ext>
            </a:extLst>
          </p:cNvPr>
          <p:cNvSpPr>
            <a:spLocks noGrp="1"/>
          </p:cNvSpPr>
          <p:nvPr>
            <p:ph idx="1"/>
          </p:nvPr>
        </p:nvSpPr>
        <p:spPr>
          <a:xfrm>
            <a:off x="1484310" y="2666999"/>
            <a:ext cx="2812387" cy="3124201"/>
          </a:xfrm>
        </p:spPr>
        <p:txBody>
          <a:bodyPr anchor="t">
            <a:normAutofit/>
          </a:bodyPr>
          <a:lstStyle/>
          <a:p>
            <a:r>
              <a:rPr lang="en-US" sz="1800"/>
              <a:t>Product Owner</a:t>
            </a:r>
          </a:p>
          <a:p>
            <a:r>
              <a:rPr lang="en-US" sz="1800"/>
              <a:t>Scrum Master</a:t>
            </a:r>
          </a:p>
          <a:p>
            <a:r>
              <a:rPr lang="en-US" sz="1800"/>
              <a:t>Development Team </a:t>
            </a:r>
          </a:p>
        </p:txBody>
      </p:sp>
      <p:sp>
        <p:nvSpPr>
          <p:cNvPr id="2063"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Group of diverse people having a business meeting">
            <a:extLst>
              <a:ext uri="{FF2B5EF4-FFF2-40B4-BE49-F238E27FC236}">
                <a16:creationId xmlns:a16="http://schemas.microsoft.com/office/drawing/2014/main" id="{235D0618-0FE4-CCE9-8461-E2FB9DBFE3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91" r="4400" b="-1"/>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2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43" name="Group 1042">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4"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4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04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04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04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04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6629688-DAB4-4004-ECF3-65C667855FF9}"/>
              </a:ext>
            </a:extLst>
          </p:cNvPr>
          <p:cNvSpPr>
            <a:spLocks noGrp="1"/>
          </p:cNvSpPr>
          <p:nvPr>
            <p:ph type="title"/>
          </p:nvPr>
        </p:nvSpPr>
        <p:spPr>
          <a:xfrm>
            <a:off x="1753496" y="685800"/>
            <a:ext cx="2543201" cy="1752599"/>
          </a:xfrm>
        </p:spPr>
        <p:txBody>
          <a:bodyPr anchor="b">
            <a:normAutofit/>
          </a:bodyPr>
          <a:lstStyle/>
          <a:p>
            <a:pPr algn="l"/>
            <a:r>
              <a:rPr lang="en-US" sz="3200"/>
              <a:t>Product owner</a:t>
            </a:r>
          </a:p>
        </p:txBody>
      </p:sp>
      <p:sp>
        <p:nvSpPr>
          <p:cNvPr id="3" name="Content Placeholder 2">
            <a:extLst>
              <a:ext uri="{FF2B5EF4-FFF2-40B4-BE49-F238E27FC236}">
                <a16:creationId xmlns:a16="http://schemas.microsoft.com/office/drawing/2014/main" id="{DD1D5BC5-7298-B8BA-A5F5-96CE6966452C}"/>
              </a:ext>
            </a:extLst>
          </p:cNvPr>
          <p:cNvSpPr>
            <a:spLocks noGrp="1"/>
          </p:cNvSpPr>
          <p:nvPr>
            <p:ph idx="1"/>
          </p:nvPr>
        </p:nvSpPr>
        <p:spPr>
          <a:xfrm>
            <a:off x="1484310" y="2666999"/>
            <a:ext cx="2812387" cy="3124201"/>
          </a:xfrm>
        </p:spPr>
        <p:txBody>
          <a:bodyPr anchor="t">
            <a:normAutofit/>
          </a:bodyPr>
          <a:lstStyle/>
          <a:p>
            <a:pPr>
              <a:lnSpc>
                <a:spcPct val="90000"/>
              </a:lnSpc>
            </a:pPr>
            <a:r>
              <a:rPr lang="en-US" sz="1800"/>
              <a:t>Develops product goals and communicating with the team.</a:t>
            </a:r>
          </a:p>
          <a:p>
            <a:pPr>
              <a:lnSpc>
                <a:spcPct val="90000"/>
              </a:lnSpc>
            </a:pPr>
            <a:r>
              <a:rPr lang="en-US" sz="1800"/>
              <a:t>Defines user stories for the product backlog.</a:t>
            </a:r>
          </a:p>
          <a:p>
            <a:pPr>
              <a:lnSpc>
                <a:spcPct val="90000"/>
              </a:lnSpc>
            </a:pPr>
            <a:r>
              <a:rPr lang="en-US" sz="1800"/>
              <a:t>Order’s backlog for development team.</a:t>
            </a:r>
          </a:p>
          <a:p>
            <a:pPr>
              <a:lnSpc>
                <a:spcPct val="90000"/>
              </a:lnSpc>
            </a:pPr>
            <a:r>
              <a:rPr lang="en-US" sz="1800"/>
              <a:t>Meets with stakeholders to define product requirements.</a:t>
            </a:r>
          </a:p>
          <a:p>
            <a:pPr>
              <a:lnSpc>
                <a:spcPct val="90000"/>
              </a:lnSpc>
            </a:pPr>
            <a:endParaRPr lang="en-US" sz="1800"/>
          </a:p>
        </p:txBody>
      </p:sp>
      <p:sp>
        <p:nvSpPr>
          <p:cNvPr id="1049"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edium shot smiley man sitting at desk">
            <a:extLst>
              <a:ext uri="{FF2B5EF4-FFF2-40B4-BE49-F238E27FC236}">
                <a16:creationId xmlns:a16="http://schemas.microsoft.com/office/drawing/2014/main" id="{1E917FA6-CD88-D5D9-26B9-0138682EE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6" r="4387" b="1"/>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2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80"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081"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082"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083"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084"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085"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FF95211-95CA-1404-8D78-CEC56B590848}"/>
              </a:ext>
            </a:extLst>
          </p:cNvPr>
          <p:cNvSpPr>
            <a:spLocks noGrp="1"/>
          </p:cNvSpPr>
          <p:nvPr>
            <p:ph type="title"/>
          </p:nvPr>
        </p:nvSpPr>
        <p:spPr>
          <a:xfrm>
            <a:off x="1753496" y="685800"/>
            <a:ext cx="2543201" cy="1752599"/>
          </a:xfrm>
        </p:spPr>
        <p:txBody>
          <a:bodyPr anchor="b">
            <a:normAutofit/>
          </a:bodyPr>
          <a:lstStyle/>
          <a:p>
            <a:pPr algn="l"/>
            <a:r>
              <a:rPr lang="en-US" sz="3200"/>
              <a:t>Scrum Master</a:t>
            </a:r>
          </a:p>
        </p:txBody>
      </p:sp>
      <p:sp>
        <p:nvSpPr>
          <p:cNvPr id="3" name="Content Placeholder 2">
            <a:extLst>
              <a:ext uri="{FF2B5EF4-FFF2-40B4-BE49-F238E27FC236}">
                <a16:creationId xmlns:a16="http://schemas.microsoft.com/office/drawing/2014/main" id="{99280CEB-27FB-D2E8-09D6-E8BCF82911E6}"/>
              </a:ext>
            </a:extLst>
          </p:cNvPr>
          <p:cNvSpPr>
            <a:spLocks noGrp="1"/>
          </p:cNvSpPr>
          <p:nvPr>
            <p:ph idx="1"/>
          </p:nvPr>
        </p:nvSpPr>
        <p:spPr>
          <a:xfrm>
            <a:off x="1484310" y="2666999"/>
            <a:ext cx="2812387" cy="3124201"/>
          </a:xfrm>
        </p:spPr>
        <p:txBody>
          <a:bodyPr anchor="t">
            <a:normAutofit/>
          </a:bodyPr>
          <a:lstStyle/>
          <a:p>
            <a:pPr>
              <a:lnSpc>
                <a:spcPct val="90000"/>
              </a:lnSpc>
            </a:pPr>
            <a:r>
              <a:rPr lang="en-US" sz="1700"/>
              <a:t>Coaching team members with agile principles.</a:t>
            </a:r>
          </a:p>
          <a:p>
            <a:pPr>
              <a:lnSpc>
                <a:spcPct val="90000"/>
              </a:lnSpc>
            </a:pPr>
            <a:r>
              <a:rPr lang="en-US" sz="1700"/>
              <a:t>Removes any impediments the team faces during sprints.</a:t>
            </a:r>
          </a:p>
          <a:p>
            <a:pPr>
              <a:lnSpc>
                <a:spcPct val="90000"/>
              </a:lnSpc>
            </a:pPr>
            <a:r>
              <a:rPr lang="en-US" sz="1700"/>
              <a:t>Removing barriers between the stakeholders and development team.</a:t>
            </a:r>
          </a:p>
          <a:p>
            <a:pPr>
              <a:lnSpc>
                <a:spcPct val="90000"/>
              </a:lnSpc>
            </a:pPr>
            <a:r>
              <a:rPr lang="en-US" sz="1700"/>
              <a:t>Acts as leader of the development team.</a:t>
            </a:r>
          </a:p>
          <a:p>
            <a:pPr>
              <a:lnSpc>
                <a:spcPct val="90000"/>
              </a:lnSpc>
            </a:pPr>
            <a:endParaRPr lang="en-US" sz="1700"/>
          </a:p>
        </p:txBody>
      </p:sp>
      <p:sp>
        <p:nvSpPr>
          <p:cNvPr id="3087"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bstract representation of financial crisis with wooden pieces">
            <a:extLst>
              <a:ext uri="{FF2B5EF4-FFF2-40B4-BE49-F238E27FC236}">
                <a16:creationId xmlns:a16="http://schemas.microsoft.com/office/drawing/2014/main" id="{22CFD201-4F6D-650C-8D7F-020C388AB3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87" r="-3" b="15417"/>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1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105" name="Group 4104">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06"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107"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108"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109"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110"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11"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B4E469F-7B3A-671B-2A8A-C59AA2A35894}"/>
              </a:ext>
            </a:extLst>
          </p:cNvPr>
          <p:cNvSpPr>
            <a:spLocks noGrp="1"/>
          </p:cNvSpPr>
          <p:nvPr>
            <p:ph type="title"/>
          </p:nvPr>
        </p:nvSpPr>
        <p:spPr>
          <a:xfrm>
            <a:off x="1753496" y="685800"/>
            <a:ext cx="2543201" cy="1752599"/>
          </a:xfrm>
        </p:spPr>
        <p:txBody>
          <a:bodyPr anchor="b">
            <a:normAutofit/>
          </a:bodyPr>
          <a:lstStyle/>
          <a:p>
            <a:pPr algn="l"/>
            <a:r>
              <a:rPr lang="en-US" sz="3200"/>
              <a:t>Development Team</a:t>
            </a:r>
          </a:p>
        </p:txBody>
      </p:sp>
      <p:sp>
        <p:nvSpPr>
          <p:cNvPr id="3" name="Content Placeholder 2">
            <a:extLst>
              <a:ext uri="{FF2B5EF4-FFF2-40B4-BE49-F238E27FC236}">
                <a16:creationId xmlns:a16="http://schemas.microsoft.com/office/drawing/2014/main" id="{35C840F4-CBBD-2ED9-54A0-66839B68C9BF}"/>
              </a:ext>
            </a:extLst>
          </p:cNvPr>
          <p:cNvSpPr>
            <a:spLocks noGrp="1"/>
          </p:cNvSpPr>
          <p:nvPr>
            <p:ph idx="1"/>
          </p:nvPr>
        </p:nvSpPr>
        <p:spPr>
          <a:xfrm>
            <a:off x="1484310" y="2666999"/>
            <a:ext cx="2812387" cy="3124201"/>
          </a:xfrm>
        </p:spPr>
        <p:txBody>
          <a:bodyPr anchor="t">
            <a:normAutofit/>
          </a:bodyPr>
          <a:lstStyle/>
          <a:p>
            <a:pPr>
              <a:lnSpc>
                <a:spcPct val="90000"/>
              </a:lnSpc>
            </a:pPr>
            <a:r>
              <a:rPr lang="en-US" sz="1800"/>
              <a:t>Self organizing hold each other accountable.</a:t>
            </a:r>
          </a:p>
          <a:p>
            <a:pPr>
              <a:lnSpc>
                <a:spcPct val="90000"/>
              </a:lnSpc>
            </a:pPr>
            <a:r>
              <a:rPr lang="en-US" sz="1800"/>
              <a:t>Creates a plan for Biweekly sprints as a team.</a:t>
            </a:r>
          </a:p>
          <a:p>
            <a:pPr>
              <a:lnSpc>
                <a:spcPct val="90000"/>
              </a:lnSpc>
            </a:pPr>
            <a:r>
              <a:rPr lang="en-US" sz="1800"/>
              <a:t>Adapts plan toward sprint goals.</a:t>
            </a:r>
          </a:p>
          <a:p>
            <a:pPr>
              <a:lnSpc>
                <a:spcPct val="90000"/>
              </a:lnSpc>
            </a:pPr>
            <a:r>
              <a:rPr lang="en-US" sz="1800"/>
              <a:t>Committed to goal of developing product for stakeholders.</a:t>
            </a:r>
          </a:p>
          <a:p>
            <a:pPr>
              <a:lnSpc>
                <a:spcPct val="90000"/>
              </a:lnSpc>
            </a:pPr>
            <a:endParaRPr lang="en-US" sz="1800"/>
          </a:p>
        </p:txBody>
      </p:sp>
      <p:sp>
        <p:nvSpPr>
          <p:cNvPr id="4113"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Software developer programming firewall security on multiple monitors, learning new user interface. Developing application cloud server with binary code and html script on terminal window.">
            <a:extLst>
              <a:ext uri="{FF2B5EF4-FFF2-40B4-BE49-F238E27FC236}">
                <a16:creationId xmlns:a16="http://schemas.microsoft.com/office/drawing/2014/main" id="{2B9D5DE2-F07E-FBCE-AFBB-3C791CEDD3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73" r="1" b="1"/>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84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998E-E68A-4A27-4EAA-14DBC9EC32C9}"/>
              </a:ext>
            </a:extLst>
          </p:cNvPr>
          <p:cNvSpPr>
            <a:spLocks noGrp="1"/>
          </p:cNvSpPr>
          <p:nvPr>
            <p:ph type="title"/>
          </p:nvPr>
        </p:nvSpPr>
        <p:spPr>
          <a:xfrm>
            <a:off x="1760706" y="685800"/>
            <a:ext cx="9742318" cy="1752599"/>
          </a:xfrm>
        </p:spPr>
        <p:txBody>
          <a:bodyPr>
            <a:normAutofit/>
          </a:bodyPr>
          <a:lstStyle/>
          <a:p>
            <a:r>
              <a:rPr lang="en-US" dirty="0"/>
              <a:t>Various phases of the Agile SDLC</a:t>
            </a:r>
          </a:p>
        </p:txBody>
      </p:sp>
      <p:graphicFrame>
        <p:nvGraphicFramePr>
          <p:cNvPr id="19" name="Content Placeholder 2">
            <a:extLst>
              <a:ext uri="{FF2B5EF4-FFF2-40B4-BE49-F238E27FC236}">
                <a16:creationId xmlns:a16="http://schemas.microsoft.com/office/drawing/2014/main" id="{BF8956DB-A5A2-BFBB-5FC4-F8B0EDAF3C65}"/>
              </a:ext>
            </a:extLst>
          </p:cNvPr>
          <p:cNvGraphicFramePr>
            <a:graphicFrameLocks noGrp="1"/>
          </p:cNvGraphicFramePr>
          <p:nvPr>
            <p:ph idx="1"/>
            <p:extLst>
              <p:ext uri="{D42A27DB-BD31-4B8C-83A1-F6EECF244321}">
                <p14:modId xmlns:p14="http://schemas.microsoft.com/office/powerpoint/2010/main" val="376816461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1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herful positive young colleagues using laptop computer.">
            <a:extLst>
              <a:ext uri="{FF2B5EF4-FFF2-40B4-BE49-F238E27FC236}">
                <a16:creationId xmlns:a16="http://schemas.microsoft.com/office/drawing/2014/main" id="{A1D6B55F-9C65-69A2-7786-0CAC50A42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32" r="22684"/>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513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13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13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13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13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13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C4A2B62-A215-4D76-9648-CD0BBA428A6A}"/>
              </a:ext>
            </a:extLst>
          </p:cNvPr>
          <p:cNvSpPr>
            <a:spLocks noGrp="1"/>
          </p:cNvSpPr>
          <p:nvPr>
            <p:ph type="title"/>
          </p:nvPr>
        </p:nvSpPr>
        <p:spPr>
          <a:xfrm>
            <a:off x="972080" y="685800"/>
            <a:ext cx="5260680" cy="1752599"/>
          </a:xfrm>
        </p:spPr>
        <p:txBody>
          <a:bodyPr>
            <a:normAutofit/>
          </a:bodyPr>
          <a:lstStyle/>
          <a:p>
            <a:pPr algn="l"/>
            <a:r>
              <a:rPr lang="en-US" dirty="0"/>
              <a:t>Planning</a:t>
            </a:r>
            <a:endParaRPr lang="en-US"/>
          </a:p>
        </p:txBody>
      </p:sp>
      <p:sp>
        <p:nvSpPr>
          <p:cNvPr id="3" name="Content Placeholder 2">
            <a:extLst>
              <a:ext uri="{FF2B5EF4-FFF2-40B4-BE49-F238E27FC236}">
                <a16:creationId xmlns:a16="http://schemas.microsoft.com/office/drawing/2014/main" id="{70403B5B-538D-3754-D625-CB58566B656B}"/>
              </a:ext>
            </a:extLst>
          </p:cNvPr>
          <p:cNvSpPr>
            <a:spLocks noGrp="1"/>
          </p:cNvSpPr>
          <p:nvPr>
            <p:ph idx="1"/>
          </p:nvPr>
        </p:nvSpPr>
        <p:spPr>
          <a:xfrm>
            <a:off x="643468" y="2666999"/>
            <a:ext cx="5260680" cy="3124201"/>
          </a:xfrm>
        </p:spPr>
        <p:txBody>
          <a:bodyPr>
            <a:normAutofit/>
          </a:bodyPr>
          <a:lstStyle/>
          <a:p>
            <a:r>
              <a:rPr lang="en-US" sz="2000"/>
              <a:t>Meeting between stakeholders and product owner to define product.</a:t>
            </a:r>
          </a:p>
          <a:p>
            <a:r>
              <a:rPr lang="en-US" sz="2000"/>
              <a:t>Calculate budget and cost of the project.</a:t>
            </a:r>
          </a:p>
          <a:p>
            <a:r>
              <a:rPr lang="en-US" sz="2000"/>
              <a:t>Determine project completion time.</a:t>
            </a:r>
          </a:p>
          <a:p>
            <a:r>
              <a:rPr lang="en-US" sz="2000"/>
              <a:t>Determine desired features and requirements.</a:t>
            </a:r>
          </a:p>
        </p:txBody>
      </p:sp>
    </p:spTree>
    <p:extLst>
      <p:ext uri="{BB962C8B-B14F-4D97-AF65-F5344CB8AC3E}">
        <p14:creationId xmlns:p14="http://schemas.microsoft.com/office/powerpoint/2010/main" val="220901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168A9B-E4D7-FF34-FBC2-032FA41470C4}"/>
              </a:ext>
            </a:extLst>
          </p:cNvPr>
          <p:cNvPicPr>
            <a:picLocks noChangeAspect="1"/>
          </p:cNvPicPr>
          <p:nvPr/>
        </p:nvPicPr>
        <p:blipFill rotWithShape="1">
          <a:blip r:embed="rId3"/>
          <a:srcRect l="30568" r="2596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866933A-26D2-B823-6742-E4E601DDBC00}"/>
              </a:ext>
            </a:extLst>
          </p:cNvPr>
          <p:cNvSpPr>
            <a:spLocks noGrp="1"/>
          </p:cNvSpPr>
          <p:nvPr>
            <p:ph type="title"/>
          </p:nvPr>
        </p:nvSpPr>
        <p:spPr>
          <a:xfrm>
            <a:off x="972080" y="685800"/>
            <a:ext cx="5260680" cy="1752599"/>
          </a:xfrm>
        </p:spPr>
        <p:txBody>
          <a:bodyPr>
            <a:normAutofit/>
          </a:bodyPr>
          <a:lstStyle/>
          <a:p>
            <a:pPr algn="l"/>
            <a:r>
              <a:rPr lang="en-US" dirty="0"/>
              <a:t>Inception</a:t>
            </a:r>
            <a:endParaRPr lang="en-US"/>
          </a:p>
        </p:txBody>
      </p:sp>
      <p:sp>
        <p:nvSpPr>
          <p:cNvPr id="3" name="Content Placeholder 2">
            <a:extLst>
              <a:ext uri="{FF2B5EF4-FFF2-40B4-BE49-F238E27FC236}">
                <a16:creationId xmlns:a16="http://schemas.microsoft.com/office/drawing/2014/main" id="{782D2710-4099-0425-6B50-B30DB168B3C7}"/>
              </a:ext>
            </a:extLst>
          </p:cNvPr>
          <p:cNvSpPr>
            <a:spLocks noGrp="1"/>
          </p:cNvSpPr>
          <p:nvPr>
            <p:ph idx="1"/>
          </p:nvPr>
        </p:nvSpPr>
        <p:spPr>
          <a:xfrm>
            <a:off x="643468" y="2666999"/>
            <a:ext cx="5260680" cy="3124201"/>
          </a:xfrm>
        </p:spPr>
        <p:txBody>
          <a:bodyPr>
            <a:normAutofit/>
          </a:bodyPr>
          <a:lstStyle/>
          <a:p>
            <a:r>
              <a:rPr lang="en-US" sz="2000"/>
              <a:t>Select appropriate team members for the project.</a:t>
            </a:r>
          </a:p>
          <a:p>
            <a:r>
              <a:rPr lang="en-US" sz="2000"/>
              <a:t>Assign roles for each team member.</a:t>
            </a:r>
          </a:p>
          <a:p>
            <a:r>
              <a:rPr lang="en-US" sz="2000"/>
              <a:t>Determine necessary tools to begin development.</a:t>
            </a:r>
          </a:p>
          <a:p>
            <a:r>
              <a:rPr lang="en-US" sz="2000"/>
              <a:t>Establish a plan for future development.</a:t>
            </a:r>
          </a:p>
          <a:p>
            <a:endParaRPr lang="en-US" sz="2000"/>
          </a:p>
        </p:txBody>
      </p:sp>
    </p:spTree>
    <p:extLst>
      <p:ext uri="{BB962C8B-B14F-4D97-AF65-F5344CB8AC3E}">
        <p14:creationId xmlns:p14="http://schemas.microsoft.com/office/powerpoint/2010/main" val="7450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Young athletic man running on the stadium in the morning">
            <a:extLst>
              <a:ext uri="{FF2B5EF4-FFF2-40B4-BE49-F238E27FC236}">
                <a16:creationId xmlns:a16="http://schemas.microsoft.com/office/drawing/2014/main" id="{203CAC28-6D7A-4861-CF66-9CD80DAEC2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35" r="18882"/>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4105" name="Group 410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410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10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10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10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11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1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A705859-3E23-6199-419C-3FCD429E7971}"/>
              </a:ext>
            </a:extLst>
          </p:cNvPr>
          <p:cNvSpPr>
            <a:spLocks noGrp="1"/>
          </p:cNvSpPr>
          <p:nvPr>
            <p:ph type="title"/>
          </p:nvPr>
        </p:nvSpPr>
        <p:spPr>
          <a:xfrm>
            <a:off x="972080" y="685800"/>
            <a:ext cx="5260680" cy="1752599"/>
          </a:xfrm>
        </p:spPr>
        <p:txBody>
          <a:bodyPr>
            <a:normAutofit/>
          </a:bodyPr>
          <a:lstStyle/>
          <a:p>
            <a:pPr algn="l"/>
            <a:r>
              <a:rPr lang="en-US" dirty="0"/>
              <a:t>Iteration</a:t>
            </a:r>
            <a:endParaRPr lang="en-US"/>
          </a:p>
        </p:txBody>
      </p:sp>
      <p:sp>
        <p:nvSpPr>
          <p:cNvPr id="3" name="Content Placeholder 2">
            <a:extLst>
              <a:ext uri="{FF2B5EF4-FFF2-40B4-BE49-F238E27FC236}">
                <a16:creationId xmlns:a16="http://schemas.microsoft.com/office/drawing/2014/main" id="{37BBA811-0C44-0366-E2EC-6F034AEBBA2E}"/>
              </a:ext>
            </a:extLst>
          </p:cNvPr>
          <p:cNvSpPr>
            <a:spLocks noGrp="1"/>
          </p:cNvSpPr>
          <p:nvPr>
            <p:ph idx="1"/>
          </p:nvPr>
        </p:nvSpPr>
        <p:spPr>
          <a:xfrm>
            <a:off x="643468" y="2666999"/>
            <a:ext cx="5260680" cy="3124201"/>
          </a:xfrm>
        </p:spPr>
        <p:txBody>
          <a:bodyPr>
            <a:normAutofit/>
          </a:bodyPr>
          <a:lstStyle/>
          <a:p>
            <a:r>
              <a:rPr lang="en-US" sz="2000"/>
              <a:t>Delivery of small increments of working software during each sprint.</a:t>
            </a:r>
          </a:p>
          <a:p>
            <a:r>
              <a:rPr lang="en-US" sz="2000"/>
              <a:t>Each Iteration is usually based on a 2-week sprint period.</a:t>
            </a:r>
          </a:p>
          <a:p>
            <a:r>
              <a:rPr lang="en-US" sz="2000"/>
              <a:t>Deliver to the stakeholders for feedback.</a:t>
            </a:r>
          </a:p>
          <a:p>
            <a:r>
              <a:rPr lang="en-US" sz="2000"/>
              <a:t>Refine product to stakeholders requirements.</a:t>
            </a:r>
          </a:p>
        </p:txBody>
      </p:sp>
    </p:spTree>
    <p:extLst>
      <p:ext uri="{BB962C8B-B14F-4D97-AF65-F5344CB8AC3E}">
        <p14:creationId xmlns:p14="http://schemas.microsoft.com/office/powerpoint/2010/main" val="281268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391</TotalTime>
  <Words>711</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Parallax</vt:lpstr>
      <vt:lpstr>An introduction to Agile </vt:lpstr>
      <vt:lpstr>Let's meet the team!</vt:lpstr>
      <vt:lpstr>Product owner</vt:lpstr>
      <vt:lpstr>Scrum Master</vt:lpstr>
      <vt:lpstr>Development Team</vt:lpstr>
      <vt:lpstr>Various phases of the Agile SDLC</vt:lpstr>
      <vt:lpstr>Planning</vt:lpstr>
      <vt:lpstr>Inception</vt:lpstr>
      <vt:lpstr>Iteration</vt:lpstr>
      <vt:lpstr>Testing</vt:lpstr>
      <vt:lpstr>Deployment</vt:lpstr>
      <vt:lpstr>Agile VS Waterfall</vt:lpstr>
      <vt:lpstr>Final thoughts on Agile</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Agile </dc:title>
  <dc:creator>Nottmeier, Brett</dc:creator>
  <cp:lastModifiedBy>Nottmeier, Brett</cp:lastModifiedBy>
  <cp:revision>3</cp:revision>
  <dcterms:created xsi:type="dcterms:W3CDTF">2024-02-24T00:06:53Z</dcterms:created>
  <dcterms:modified xsi:type="dcterms:W3CDTF">2024-02-26T02:40:38Z</dcterms:modified>
</cp:coreProperties>
</file>