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4" r:id="rId2"/>
    <p:sldId id="387" r:id="rId3"/>
    <p:sldId id="388" r:id="rId4"/>
    <p:sldId id="389" r:id="rId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FFFF"/>
    <a:srgbClr val="0033CC"/>
    <a:srgbClr val="CCFFCC"/>
    <a:srgbClr val="99FF33"/>
    <a:srgbClr val="FFFF99"/>
    <a:srgbClr val="99FFCC"/>
    <a:srgbClr val="00CC00"/>
    <a:srgbClr val="66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3366AD-3D23-423B-8AC8-CAEE3BF45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A15021-CFBB-4797-95B2-B827F060C2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7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D681E-0738-445F-86F6-A4EFC716BDFF}" type="slidenum">
              <a:rPr lang="en-US"/>
              <a:pPr/>
              <a:t>1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C55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25" y="44624"/>
            <a:ext cx="8367099" cy="44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388424" y="116632"/>
            <a:ext cx="7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EDDBAB-40B9-4656-BCAE-D9A740707405}" type="slidenum">
              <a:rPr lang="en-CA" sz="1600" smtClean="0"/>
              <a:pPr algn="ctr"/>
              <a:t>‹#›</a:t>
            </a:fld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27722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1A8DB-1F18-45D7-BD05-4E70AF23DB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9E3F3-E706-4477-98C9-F81F5F8C04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A1A6E-4666-4095-B8DE-8459D2D787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28A5B-5A0B-4598-B8D0-47794D4F84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BFB54-14D9-4FB1-B541-A9CD93917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0E7E4-B2CB-440D-9145-72C8BCF91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80899-EA29-4F75-9DB4-BF8AB523C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E4C7E-30F8-452E-846D-BC9BC53935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609EB-2551-4114-8473-B5C6512ABA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2DD98-7D66-4170-B2AE-BBB2B71927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C81E9-6628-4CB3-8E1D-EC83BEDDF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295463-B956-4EDE-A75C-7138CC4EB5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ocw.mit.edu/courses/mathematics/18-06-linear-algebra-spring-20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cw.mit.edu/ans7870/18/18.06/tools/Applets_sound/eigen_sound_6.html" TargetMode="External"/><Relationship Id="rId3" Type="http://schemas.openxmlformats.org/officeDocument/2006/relationships/hyperlink" Target="http://ocw.mit.edu/ans7870/18/18.06/tools/Applets_sound/eigen_sound_1.html" TargetMode="External"/><Relationship Id="rId7" Type="http://schemas.openxmlformats.org/officeDocument/2006/relationships/hyperlink" Target="http://ocw.mit.edu/ans7870/18/18.06/tools/Applets_sound/eigen_sound_5.html" TargetMode="External"/><Relationship Id="rId12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ocw.mit.edu/ans7870/18/18.06/tools/Applets_sound_all/eigen_sound_al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cw.mit.edu/ans7870/18/18.06/tools/Applets_sound/eigen_sound_4.html" TargetMode="External"/><Relationship Id="rId11" Type="http://schemas.openxmlformats.org/officeDocument/2006/relationships/hyperlink" Target="http://ocw.mit.edu/courses/mathematics/18-06-linear-algebra-spring-2010" TargetMode="External"/><Relationship Id="rId5" Type="http://schemas.openxmlformats.org/officeDocument/2006/relationships/hyperlink" Target="http://ocw.mit.edu/ans7870/18/18.06/tools/Applets_sound/eigen_sound_3.html" TargetMode="External"/><Relationship Id="rId10" Type="http://schemas.openxmlformats.org/officeDocument/2006/relationships/hyperlink" Target="http://ocw.mit.edu/ans7870/18/18.06/tools/Power_method/power_method_flash.html" TargetMode="External"/><Relationship Id="rId4" Type="http://schemas.openxmlformats.org/officeDocument/2006/relationships/hyperlink" Target="http://ocw.mit.edu/ans7870/18/18.06/tools/Applets_sound/eigen_sound_2.html" TargetMode="External"/><Relationship Id="rId9" Type="http://schemas.openxmlformats.org/officeDocument/2006/relationships/hyperlink" Target="http://ocw.mit.edu/ans7870/18/18.06/tools/Applets_sound/eigen_sound_7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ocw.mit.edu/ans7870/18/18.06/tools/individual/eigen_lecture_4.html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ocw.mit.edu/ans7870/18/18.06/tools/individual/eigen_lecture_3.html" TargetMode="External"/><Relationship Id="rId12" Type="http://schemas.openxmlformats.org/officeDocument/2006/relationships/hyperlink" Target="http://ocw.mit.edu/ans7870/18/18.06/tools/individual/eigen_lecture_8.html" TargetMode="External"/><Relationship Id="rId2" Type="http://schemas.openxmlformats.org/officeDocument/2006/relationships/hyperlink" Target="http://ocw.mit.edu/courses/mathematics/18-06-linear-algebra-spring-201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cw.mit.edu/ans7870/18/18.06/tools/individual/eigen_lecture_2.html" TargetMode="External"/><Relationship Id="rId11" Type="http://schemas.openxmlformats.org/officeDocument/2006/relationships/hyperlink" Target="http://ocw.mit.edu/ans7870/18/18.06/tools/individual/eigen_lecture_7.html" TargetMode="External"/><Relationship Id="rId5" Type="http://schemas.openxmlformats.org/officeDocument/2006/relationships/hyperlink" Target="http://ocw.mit.edu/ans7870/18/18.06/tools/individual/eigen_lecture_1.html" TargetMode="External"/><Relationship Id="rId10" Type="http://schemas.openxmlformats.org/officeDocument/2006/relationships/hyperlink" Target="http://ocw.mit.edu/ans7870/18/18.06/tools/individual/eigen_lecture_6.html" TargetMode="External"/><Relationship Id="rId4" Type="http://schemas.openxmlformats.org/officeDocument/2006/relationships/hyperlink" Target="http://ocw.mit.edu/ans7870/18/18.06/tools/all/eigen_lecture_all.html" TargetMode="External"/><Relationship Id="rId9" Type="http://schemas.openxmlformats.org/officeDocument/2006/relationships/hyperlink" Target="http://ocw.mit.edu/ans7870/18/18.06/tools/individual/eigen_lecture_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1700808"/>
            <a:ext cx="7056784" cy="1656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On </a:t>
            </a:r>
            <a:r>
              <a:rPr lang="en-US" sz="2800" b="1" dirty="0" err="1">
                <a:solidFill>
                  <a:schemeClr val="tx1"/>
                </a:solidFill>
                <a:latin typeface="Comic Sans MS" pitchFamily="66" charset="0"/>
              </a:rPr>
              <a:t>Egenvalues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 and Eigenvectors</a:t>
            </a:r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 of Square Matrices </a:t>
            </a:r>
          </a:p>
        </p:txBody>
      </p:sp>
    </p:spTree>
    <p:extLst>
      <p:ext uri="{BB962C8B-B14F-4D97-AF65-F5344CB8AC3E}">
        <p14:creationId xmlns:p14="http://schemas.microsoft.com/office/powerpoint/2010/main" val="263355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Eigenvalue and Eigenvector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509485" y="1836551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http://web.mit.edu/18.06/www/Demos/eigen-applet-all/eigen_sound_all.html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3121561"/>
            <a:ext cx="44134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MIT, Linear Algebra (18.06)</a:t>
            </a:r>
          </a:p>
          <a:p>
            <a:r>
              <a:rPr lang="en-US" b="1" dirty="0"/>
              <a:t>Instructor:</a:t>
            </a:r>
          </a:p>
          <a:p>
            <a:r>
              <a:rPr lang="en-US" sz="2400" dirty="0"/>
              <a:t>Prof. Gilbert </a:t>
            </a:r>
            <a:r>
              <a:rPr lang="en-US" sz="2400" dirty="0" err="1"/>
              <a:t>Strang</a:t>
            </a:r>
            <a:endParaRPr lang="en-US" sz="2400" dirty="0"/>
          </a:p>
          <a:p>
            <a:r>
              <a:rPr lang="en-US" dirty="0"/>
              <a:t>Professor of Mathematics, Massachusetts Institute of Technology</a:t>
            </a:r>
          </a:p>
          <a:p>
            <a:r>
              <a:rPr lang="en-US" dirty="0"/>
              <a:t>(MIT)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721" y="6184332"/>
            <a:ext cx="831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Ref: </a:t>
            </a:r>
            <a:r>
              <a:rPr lang="en-US" sz="1400" dirty="0"/>
              <a:t>Gilbert </a:t>
            </a:r>
            <a:r>
              <a:rPr lang="en-US" sz="1400" dirty="0" err="1"/>
              <a:t>Strang</a:t>
            </a:r>
            <a:r>
              <a:rPr lang="en-US" sz="1400" dirty="0"/>
              <a:t>. </a:t>
            </a:r>
            <a:r>
              <a:rPr lang="en-US" sz="1400" i="1" dirty="0"/>
              <a:t>18.06 Linear Algebra, Spring 2010</a:t>
            </a:r>
            <a:r>
              <a:rPr lang="en-US" sz="1400" dirty="0"/>
              <a:t>. (Massachusetts Institute of Technology: MIT </a:t>
            </a:r>
            <a:r>
              <a:rPr lang="en-US" sz="1400" dirty="0" err="1"/>
              <a:t>OpenCourseWare</a:t>
            </a:r>
            <a:r>
              <a:rPr lang="en-US" sz="1400" dirty="0"/>
              <a:t>),  </a:t>
            </a:r>
            <a:r>
              <a:rPr lang="en-US" sz="1400" dirty="0">
                <a:hlinkClick r:id="rId2"/>
              </a:rPr>
              <a:t>http://ocw.mit.edu</a:t>
            </a:r>
            <a:r>
              <a:rPr lang="en-US" sz="1400" dirty="0"/>
              <a:t> (Accessed). License: </a:t>
            </a:r>
            <a:r>
              <a:rPr lang="en-US" sz="1400" dirty="0">
                <a:hlinkClick r:id="rId3"/>
              </a:rPr>
              <a:t>Creative Commons BY-NC-SA</a:t>
            </a:r>
            <a:endParaRPr lang="en-CA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522291"/>
            <a:ext cx="2607183" cy="3076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9485" y="1227093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http://ocw.mit.edu/courses/mathematics/18-06-linear-algebra-spring-2010/tools/</a:t>
            </a:r>
          </a:p>
        </p:txBody>
      </p:sp>
    </p:spTree>
    <p:extLst>
      <p:ext uri="{BB962C8B-B14F-4D97-AF65-F5344CB8AC3E}">
        <p14:creationId xmlns:p14="http://schemas.microsoft.com/office/powerpoint/2010/main" val="389516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Eigenvalue Demonstrations (MIT)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44352" y="742855"/>
            <a:ext cx="7632848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Eigenvalue Demonstrations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The demonstrations below employ Java® applets with voice-over narration to show some Eigenvalue concepts.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hlinkClick r:id="rId2"/>
              </a:rPr>
              <a:t>Demo 1 </a:t>
            </a:r>
            <a:r>
              <a:rPr lang="en-US" sz="2000" dirty="0"/>
              <a:t>- This 3-minute demo shows eigenvectors of 2 by 2 matrices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The demo is also broken into 7 independent pieces: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Part 1</a:t>
            </a: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Part 2</a:t>
            </a: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Part 3</a:t>
            </a: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Part 4</a:t>
            </a: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Part 5</a:t>
            </a: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Part 6</a:t>
            </a: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Part 7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>
                <a:hlinkClick r:id="rId10"/>
              </a:rPr>
              <a:t>Demo 2</a:t>
            </a:r>
            <a:r>
              <a:rPr lang="en-US" sz="2000" dirty="0"/>
              <a:t> - Powers </a:t>
            </a:r>
            <a:r>
              <a:rPr lang="en-US" sz="2000" dirty="0" err="1"/>
              <a:t>A</a:t>
            </a:r>
            <a:r>
              <a:rPr lang="en-US" sz="2000" baseline="30000" dirty="0" err="1"/>
              <a:t>n</a:t>
            </a:r>
            <a:r>
              <a:rPr lang="en-US" sz="2000" dirty="0" err="1"/>
              <a:t>V</a:t>
            </a:r>
            <a:r>
              <a:rPr lang="en-US" sz="2000" dirty="0"/>
              <a:t> lead toward the top eigenvalue/eigenvector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721" y="6184332"/>
            <a:ext cx="831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Ref: </a:t>
            </a:r>
            <a:r>
              <a:rPr lang="en-US" sz="1400" dirty="0"/>
              <a:t>Gilbert </a:t>
            </a:r>
            <a:r>
              <a:rPr lang="en-US" sz="1400" dirty="0" err="1"/>
              <a:t>Strang</a:t>
            </a:r>
            <a:r>
              <a:rPr lang="en-US" sz="1400" dirty="0"/>
              <a:t>. </a:t>
            </a:r>
            <a:r>
              <a:rPr lang="en-US" sz="1400" i="1" dirty="0"/>
              <a:t>18.06 Linear Algebra, Spring 2010</a:t>
            </a:r>
            <a:r>
              <a:rPr lang="en-US" sz="1400" dirty="0"/>
              <a:t>. (Massachusetts Institute of Technology: MIT </a:t>
            </a:r>
            <a:r>
              <a:rPr lang="en-US" sz="1400" dirty="0" err="1"/>
              <a:t>OpenCourseWare</a:t>
            </a:r>
            <a:r>
              <a:rPr lang="en-US" sz="1400" dirty="0"/>
              <a:t>),  </a:t>
            </a:r>
            <a:r>
              <a:rPr lang="en-US" sz="1400" dirty="0">
                <a:hlinkClick r:id="rId11"/>
              </a:rPr>
              <a:t>http://ocw.mit.edu</a:t>
            </a:r>
            <a:r>
              <a:rPr lang="en-US" sz="1400" dirty="0"/>
              <a:t> (Accessed). License: </a:t>
            </a:r>
            <a:r>
              <a:rPr lang="en-US" sz="1400" dirty="0">
                <a:hlinkClick r:id="rId12"/>
              </a:rPr>
              <a:t>Creative Commons BY-NC-SA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33815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Mini-lectures on Eigenvalues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47721" y="6184332"/>
            <a:ext cx="831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Ref: </a:t>
            </a:r>
            <a:r>
              <a:rPr lang="en-US" sz="1400" dirty="0"/>
              <a:t>Gilbert </a:t>
            </a:r>
            <a:r>
              <a:rPr lang="en-US" sz="1400" dirty="0" err="1"/>
              <a:t>Strang</a:t>
            </a:r>
            <a:r>
              <a:rPr lang="en-US" sz="1400" dirty="0"/>
              <a:t>. </a:t>
            </a:r>
            <a:r>
              <a:rPr lang="en-US" sz="1400" i="1" dirty="0"/>
              <a:t>18.06 Linear Algebra, Spring 2010</a:t>
            </a:r>
            <a:r>
              <a:rPr lang="en-US" sz="1400" dirty="0"/>
              <a:t>. (Massachusetts Institute of Technology: MIT </a:t>
            </a:r>
            <a:r>
              <a:rPr lang="en-US" sz="1400" dirty="0" err="1"/>
              <a:t>OpenCourseWare</a:t>
            </a:r>
            <a:r>
              <a:rPr lang="en-US" sz="1400" dirty="0"/>
              <a:t>),  </a:t>
            </a:r>
            <a:r>
              <a:rPr lang="en-US" sz="1400" dirty="0">
                <a:hlinkClick r:id="rId2"/>
              </a:rPr>
              <a:t>http://ocw.mit.edu</a:t>
            </a:r>
            <a:r>
              <a:rPr lang="en-US" sz="1400" dirty="0"/>
              <a:t> (Accessed). License: </a:t>
            </a:r>
            <a:r>
              <a:rPr lang="en-US" sz="1400" dirty="0">
                <a:hlinkClick r:id="rId3"/>
              </a:rPr>
              <a:t>Creative Commons BY-NC-SA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1115616" y="908720"/>
            <a:ext cx="58864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Mini-lectures on Eigenvalues</a:t>
            </a:r>
          </a:p>
          <a:p>
            <a:pPr>
              <a:spcAft>
                <a:spcPts val="600"/>
              </a:spcAft>
            </a:pPr>
            <a:r>
              <a:rPr lang="en-US" dirty="0"/>
              <a:t>The mini-lectures with voice-over narration below help to explain some key Eigenvalue concepts.</a:t>
            </a:r>
          </a:p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Full Lecture</a:t>
            </a:r>
            <a:r>
              <a:rPr lang="en-US" dirty="0"/>
              <a:t> (all eight together)</a:t>
            </a:r>
          </a:p>
          <a:p>
            <a:pPr>
              <a:spcAft>
                <a:spcPts val="600"/>
              </a:spcAft>
            </a:pPr>
            <a:r>
              <a:rPr lang="en-US" dirty="0"/>
              <a:t>Or view individually (about 2 minutes each)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det</a:t>
            </a:r>
            <a:r>
              <a:rPr lang="en-US" dirty="0">
                <a:hlinkClick r:id="rId5"/>
              </a:rPr>
              <a:t>(A-\lambda I)=0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Eigenvectors and Trace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Powers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Diagonalization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Differential Equations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Symmetry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Positive Definite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SVD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088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Words>262</Words>
  <Application>Microsoft Office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Comic Sans MS</vt:lpstr>
      <vt:lpstr>Default Design</vt:lpstr>
      <vt:lpstr>PowerPoint Presentation</vt:lpstr>
      <vt:lpstr>Eigenvalue and Eigenvector</vt:lpstr>
      <vt:lpstr>Eigenvalue Demonstrations (MIT)</vt:lpstr>
      <vt:lpstr>Mini-lectures on Eigenvalues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Nakhla</dc:creator>
  <cp:lastModifiedBy>Behzad Nouri</cp:lastModifiedBy>
  <cp:revision>393</cp:revision>
  <dcterms:created xsi:type="dcterms:W3CDTF">2005-01-12T21:02:44Z</dcterms:created>
  <dcterms:modified xsi:type="dcterms:W3CDTF">2016-07-22T00:08:33Z</dcterms:modified>
</cp:coreProperties>
</file>