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80F9-1FC8-4840-B33E-9A1294D9A5DC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784A6-8F3B-449E-A31B-9581B62B7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F16BA-693A-49B5-B1F1-D4E6C910B2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0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2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1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2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563D-E219-43E8-BF4E-A4D4FD60C98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7C1AB-8383-4FD9-9F7E-5999339F9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4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00.svg"/><Relationship Id="rId18" Type="http://schemas.openxmlformats.org/officeDocument/2006/relationships/image" Target="../media/image25.svg"/><Relationship Id="rId26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140.svg"/><Relationship Id="rId17" Type="http://schemas.openxmlformats.org/officeDocument/2006/relationships/image" Target="../media/image9.png"/><Relationship Id="rId25" Type="http://schemas.openxmlformats.org/officeDocument/2006/relationships/image" Target="../media/image32.svg"/><Relationship Id="rId46" Type="http://schemas.openxmlformats.org/officeDocument/2006/relationships/image" Target="../media/image5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e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220.svg"/><Relationship Id="rId23" Type="http://schemas.openxmlformats.org/officeDocument/2006/relationships/image" Target="../media/image30.svg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11.svg"/><Relationship Id="rId9" Type="http://schemas.openxmlformats.org/officeDocument/2006/relationships/image" Target="../media/image160.svg"/><Relationship Id="rId14" Type="http://schemas.openxmlformats.org/officeDocument/2006/relationships/image" Target="../media/image7.png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946835" y="901334"/>
            <a:ext cx="3286125" cy="529801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61367" y="545423"/>
            <a:ext cx="9903929" cy="5738592"/>
            <a:chOff x="803400" y="151930"/>
            <a:chExt cx="11332273" cy="6628568"/>
          </a:xfrm>
        </p:grpSpPr>
        <p:sp>
          <p:nvSpPr>
            <p:cNvPr id="5" name="Rounded Rectangle 36">
              <a:extLst>
                <a:ext uri="{FF2B5EF4-FFF2-40B4-BE49-F238E27FC236}">
                  <a16:creationId xmlns:a16="http://schemas.microsoft.com/office/drawing/2014/main" id="{171255AC-BA70-4A51-8D63-A08266074370}"/>
                </a:ext>
              </a:extLst>
            </p:cNvPr>
            <p:cNvSpPr/>
            <p:nvPr/>
          </p:nvSpPr>
          <p:spPr>
            <a:xfrm>
              <a:off x="2941739" y="3238309"/>
              <a:ext cx="1536214" cy="1293852"/>
            </a:xfrm>
            <a:prstGeom prst="roundRect">
              <a:avLst>
                <a:gd name="adj" fmla="val 449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E2E95-0F64-4825-8A20-F2B9436FC2F3}"/>
                </a:ext>
              </a:extLst>
            </p:cNvPr>
            <p:cNvCxnSpPr>
              <a:cxnSpLocks/>
            </p:cNvCxnSpPr>
            <p:nvPr/>
          </p:nvCxnSpPr>
          <p:spPr>
            <a:xfrm>
              <a:off x="1064190" y="3869707"/>
              <a:ext cx="2375317" cy="8873"/>
            </a:xfrm>
            <a:prstGeom prst="straightConnector1">
              <a:avLst/>
            </a:prstGeom>
            <a:ln w="31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2">
              <a:extLst>
                <a:ext uri="{FF2B5EF4-FFF2-40B4-BE49-F238E27FC236}">
                  <a16:creationId xmlns:a16="http://schemas.microsoft.com/office/drawing/2014/main" id="{585CFF03-302D-4493-A807-D929513EA6C1}"/>
                </a:ext>
              </a:extLst>
            </p:cNvPr>
            <p:cNvSpPr/>
            <p:nvPr/>
          </p:nvSpPr>
          <p:spPr>
            <a:xfrm>
              <a:off x="2495160" y="465236"/>
              <a:ext cx="9640513" cy="6315262"/>
            </a:xfrm>
            <a:prstGeom prst="roundRect">
              <a:avLst>
                <a:gd name="adj" fmla="val 1533"/>
              </a:avLst>
            </a:prstGeom>
            <a:noFill/>
            <a:ln w="19050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7AA791-4D7A-48E0-A183-E1D81BE221EA}"/>
                </a:ext>
              </a:extLst>
            </p:cNvPr>
            <p:cNvSpPr/>
            <p:nvPr/>
          </p:nvSpPr>
          <p:spPr>
            <a:xfrm>
              <a:off x="2576435" y="863783"/>
              <a:ext cx="18194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latin typeface="Arial Black" panose="020B0A04020102020204" pitchFamily="34" charset="0"/>
                  <a:cs typeface="Segoe UI Light" panose="020B0502040204020203" pitchFamily="34" charset="0"/>
                </a:rPr>
                <a:t>Hub Vnet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B3D3BA9-E119-432F-AD1A-96B2F766C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673381" y="845703"/>
              <a:ext cx="357814" cy="357814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DEB86D5-DDEB-43DD-9513-2A1A41ACB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5613" y="169107"/>
              <a:ext cx="774425" cy="419580"/>
            </a:xfrm>
            <a:prstGeom prst="rect">
              <a:avLst/>
            </a:prstGeom>
          </p:spPr>
        </p:pic>
        <p:sp>
          <p:nvSpPr>
            <p:cNvPr id="12" name="Rounded Rectangle 36">
              <a:extLst>
                <a:ext uri="{FF2B5EF4-FFF2-40B4-BE49-F238E27FC236}">
                  <a16:creationId xmlns:a16="http://schemas.microsoft.com/office/drawing/2014/main" id="{C61C1068-DA9F-4300-9066-B74AC146E87B}"/>
                </a:ext>
              </a:extLst>
            </p:cNvPr>
            <p:cNvSpPr/>
            <p:nvPr/>
          </p:nvSpPr>
          <p:spPr>
            <a:xfrm>
              <a:off x="4776527" y="3234972"/>
              <a:ext cx="1524102" cy="1297190"/>
            </a:xfrm>
            <a:prstGeom prst="roundRect">
              <a:avLst>
                <a:gd name="adj" fmla="val 449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36">
              <a:extLst>
                <a:ext uri="{FF2B5EF4-FFF2-40B4-BE49-F238E27FC236}">
                  <a16:creationId xmlns:a16="http://schemas.microsoft.com/office/drawing/2014/main" id="{48FAFBE5-AA2D-4EDB-B824-D012C96597F4}"/>
                </a:ext>
              </a:extLst>
            </p:cNvPr>
            <p:cNvSpPr/>
            <p:nvPr/>
          </p:nvSpPr>
          <p:spPr>
            <a:xfrm>
              <a:off x="5065842" y="3033366"/>
              <a:ext cx="934553" cy="294996"/>
            </a:xfrm>
            <a:prstGeom prst="roundRect">
              <a:avLst>
                <a:gd name="adj" fmla="val 17008"/>
              </a:avLst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GB" sz="900" b="1" dirty="0">
                  <a:cs typeface="Arial" panose="020B0604020202020204" pitchFamily="34" charset="0"/>
                </a:rPr>
                <a:t>Private </a:t>
              </a:r>
              <a:r>
                <a:rPr lang="en-GB" sz="900" b="1" dirty="0" smtClean="0">
                  <a:cs typeface="Arial" panose="020B0604020202020204" pitchFamily="34" charset="0"/>
                </a:rPr>
                <a:t>Subnet</a:t>
              </a:r>
              <a:endParaRPr lang="en-GB" sz="900" b="1" dirty="0">
                <a:cs typeface="Arial" panose="020B0604020202020204" pitchFamily="34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8D38A8F-D8D2-4A8A-AB03-C3B88ECAC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170969" y="3119841"/>
              <a:ext cx="247314" cy="247314"/>
            </a:xfrm>
            <a:prstGeom prst="rect">
              <a:avLst/>
            </a:prstGeom>
          </p:spPr>
        </p:pic>
        <p:sp>
          <p:nvSpPr>
            <p:cNvPr id="16" name="Rounded Rectangle 36">
              <a:extLst>
                <a:ext uri="{FF2B5EF4-FFF2-40B4-BE49-F238E27FC236}">
                  <a16:creationId xmlns:a16="http://schemas.microsoft.com/office/drawing/2014/main" id="{0299958F-C1D6-40B4-8A7C-16AB367862AE}"/>
                </a:ext>
              </a:extLst>
            </p:cNvPr>
            <p:cNvSpPr/>
            <p:nvPr/>
          </p:nvSpPr>
          <p:spPr>
            <a:xfrm>
              <a:off x="3318948" y="3034871"/>
              <a:ext cx="890839" cy="294996"/>
            </a:xfrm>
            <a:prstGeom prst="roundRect">
              <a:avLst>
                <a:gd name="adj" fmla="val 17008"/>
              </a:avLst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GB" sz="900" b="1" dirty="0" smtClean="0">
                  <a:cs typeface="Arial" panose="020B0604020202020204" pitchFamily="34" charset="0"/>
                </a:rPr>
                <a:t>Public Subnet</a:t>
              </a:r>
              <a:endParaRPr lang="en-GB" sz="900" b="1" dirty="0"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483457-A41B-4948-9754-9686AAB3D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5929" y="3565356"/>
              <a:ext cx="1528199" cy="174315"/>
            </a:xfrm>
            <a:prstGeom prst="straightConnector1">
              <a:avLst/>
            </a:prstGeom>
            <a:ln w="6350">
              <a:solidFill>
                <a:srgbClr val="00B0F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328C71-E6B0-4225-ADBD-17C455CF14E2}"/>
                </a:ext>
              </a:extLst>
            </p:cNvPr>
            <p:cNvSpPr/>
            <p:nvPr/>
          </p:nvSpPr>
          <p:spPr>
            <a:xfrm>
              <a:off x="3293292" y="4099729"/>
              <a:ext cx="8348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900" dirty="0">
                  <a:cs typeface="Segoe UI Light" panose="020B0502040204020203" pitchFamily="34" charset="0"/>
                </a:rPr>
                <a:t>Public </a:t>
              </a:r>
            </a:p>
            <a:p>
              <a:pPr algn="ctr"/>
              <a:r>
                <a:rPr lang="en-IN" sz="900" dirty="0">
                  <a:cs typeface="Segoe UI Light" panose="020B0502040204020203" pitchFamily="34" charset="0"/>
                </a:rPr>
                <a:t>ALB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B7543-7814-497C-8E1A-997D71058989}"/>
                </a:ext>
              </a:extLst>
            </p:cNvPr>
            <p:cNvSpPr/>
            <p:nvPr/>
          </p:nvSpPr>
          <p:spPr>
            <a:xfrm>
              <a:off x="4894301" y="3402479"/>
              <a:ext cx="576030" cy="501530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solidFill>
                    <a:schemeClr val="tx1">
                      <a:lumMod val="50000"/>
                    </a:schemeClr>
                  </a:solidFill>
                </a:rPr>
                <a:t>NIC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98F563-06A8-4345-A0B0-557857705810}"/>
                </a:ext>
              </a:extLst>
            </p:cNvPr>
            <p:cNvSpPr/>
            <p:nvPr/>
          </p:nvSpPr>
          <p:spPr>
            <a:xfrm>
              <a:off x="4886779" y="3944940"/>
              <a:ext cx="576030" cy="501530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>
                  <a:solidFill>
                    <a:schemeClr val="tx1">
                      <a:lumMod val="50000"/>
                    </a:schemeClr>
                  </a:solidFill>
                </a:rPr>
                <a:t>NIC</a:t>
              </a:r>
            </a:p>
          </p:txBody>
        </p:sp>
        <p:sp>
          <p:nvSpPr>
            <p:cNvPr id="24" name="Rounded Rectangle 36">
              <a:extLst>
                <a:ext uri="{FF2B5EF4-FFF2-40B4-BE49-F238E27FC236}">
                  <a16:creationId xmlns:a16="http://schemas.microsoft.com/office/drawing/2014/main" id="{775AFDBE-FCC6-4FDE-B959-C71C65EF5F03}"/>
                </a:ext>
              </a:extLst>
            </p:cNvPr>
            <p:cNvSpPr/>
            <p:nvPr/>
          </p:nvSpPr>
          <p:spPr>
            <a:xfrm>
              <a:off x="2889908" y="3545638"/>
              <a:ext cx="590169" cy="669189"/>
            </a:xfrm>
            <a:custGeom>
              <a:avLst/>
              <a:gdLst>
                <a:gd name="connsiteX0" fmla="*/ 0 w 590169"/>
                <a:gd name="connsiteY0" fmla="*/ 45532 h 669189"/>
                <a:gd name="connsiteX1" fmla="*/ 45532 w 590169"/>
                <a:gd name="connsiteY1" fmla="*/ 0 h 669189"/>
                <a:gd name="connsiteX2" fmla="*/ 544637 w 590169"/>
                <a:gd name="connsiteY2" fmla="*/ 0 h 669189"/>
                <a:gd name="connsiteX3" fmla="*/ 590169 w 590169"/>
                <a:gd name="connsiteY3" fmla="*/ 45532 h 669189"/>
                <a:gd name="connsiteX4" fmla="*/ 590169 w 590169"/>
                <a:gd name="connsiteY4" fmla="*/ 623657 h 669189"/>
                <a:gd name="connsiteX5" fmla="*/ 544637 w 590169"/>
                <a:gd name="connsiteY5" fmla="*/ 669189 h 669189"/>
                <a:gd name="connsiteX6" fmla="*/ 45532 w 590169"/>
                <a:gd name="connsiteY6" fmla="*/ 669189 h 669189"/>
                <a:gd name="connsiteX7" fmla="*/ 0 w 590169"/>
                <a:gd name="connsiteY7" fmla="*/ 623657 h 669189"/>
                <a:gd name="connsiteX8" fmla="*/ 0 w 590169"/>
                <a:gd name="connsiteY8" fmla="*/ 45532 h 66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169" h="669189" extrusionOk="0">
                  <a:moveTo>
                    <a:pt x="0" y="45532"/>
                  </a:moveTo>
                  <a:cubicBezTo>
                    <a:pt x="454" y="15238"/>
                    <a:pt x="17710" y="2032"/>
                    <a:pt x="45532" y="0"/>
                  </a:cubicBezTo>
                  <a:cubicBezTo>
                    <a:pt x="242143" y="-17051"/>
                    <a:pt x="384398" y="56275"/>
                    <a:pt x="544637" y="0"/>
                  </a:cubicBezTo>
                  <a:cubicBezTo>
                    <a:pt x="571593" y="-3144"/>
                    <a:pt x="592278" y="24501"/>
                    <a:pt x="590169" y="45532"/>
                  </a:cubicBezTo>
                  <a:cubicBezTo>
                    <a:pt x="632958" y="256563"/>
                    <a:pt x="542265" y="336809"/>
                    <a:pt x="590169" y="623657"/>
                  </a:cubicBezTo>
                  <a:cubicBezTo>
                    <a:pt x="596535" y="648447"/>
                    <a:pt x="572090" y="671556"/>
                    <a:pt x="544637" y="669189"/>
                  </a:cubicBezTo>
                  <a:cubicBezTo>
                    <a:pt x="434051" y="720890"/>
                    <a:pt x="147084" y="636863"/>
                    <a:pt x="45532" y="669189"/>
                  </a:cubicBezTo>
                  <a:cubicBezTo>
                    <a:pt x="19873" y="671329"/>
                    <a:pt x="1421" y="647664"/>
                    <a:pt x="0" y="623657"/>
                  </a:cubicBezTo>
                  <a:cubicBezTo>
                    <a:pt x="-36395" y="444338"/>
                    <a:pt x="2994" y="217273"/>
                    <a:pt x="0" y="45532"/>
                  </a:cubicBezTo>
                  <a:close/>
                </a:path>
              </a:pathLst>
            </a:custGeom>
            <a:noFill/>
            <a:ln w="6350">
              <a:noFill/>
              <a:prstDash val="solid"/>
              <a:extLst>
                <a:ext uri="{C807C97D-BFC1-408E-A445-0C87EB9F89A2}">
                  <ask:lineSketchStyleProps xmlns:ask="http://schemas.microsoft.com/office/drawing/2018/sketchyshapes" xmlns="" sd="3195769319">
                    <a:prstGeom prst="roundRect">
                      <a:avLst>
                        <a:gd name="adj" fmla="val 7715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Public</a:t>
              </a:r>
            </a:p>
            <a:p>
              <a:pPr algn="ctr"/>
              <a:r>
                <a:rPr lang="en-GB" sz="1050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C738F2-EA1A-488E-A995-5E7D599498B0}"/>
                </a:ext>
              </a:extLst>
            </p:cNvPr>
            <p:cNvGrpSpPr/>
            <p:nvPr/>
          </p:nvGrpSpPr>
          <p:grpSpPr>
            <a:xfrm>
              <a:off x="3452758" y="3607015"/>
              <a:ext cx="549795" cy="555925"/>
              <a:chOff x="7323023" y="1297658"/>
              <a:chExt cx="375189" cy="405626"/>
            </a:xfrm>
          </p:grpSpPr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E88CB188-CA08-4FDB-80AA-922D09206F99}"/>
                  </a:ext>
                </a:extLst>
              </p:cNvPr>
              <p:cNvSpPr/>
              <p:nvPr/>
            </p:nvSpPr>
            <p:spPr>
              <a:xfrm>
                <a:off x="7323023" y="1297658"/>
                <a:ext cx="375189" cy="405626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E76D9968-C3D4-4767-99FE-413FD4AC3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345270" y="1339967"/>
                <a:ext cx="325285" cy="325285"/>
              </a:xfrm>
              <a:prstGeom prst="rect">
                <a:avLst/>
              </a:prstGeom>
            </p:spPr>
          </p:pic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85F697A-C1B3-453D-9EBA-05B27DB7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889598" y="4038408"/>
              <a:ext cx="1506244" cy="234738"/>
            </a:xfrm>
            <a:prstGeom prst="straightConnector1">
              <a:avLst/>
            </a:prstGeom>
            <a:ln w="6350">
              <a:solidFill>
                <a:srgbClr val="00B0F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45527B92-15C6-45C4-9BC8-6C080A51A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362" y="3699934"/>
              <a:ext cx="357293" cy="357293"/>
            </a:xfrm>
            <a:prstGeom prst="rect">
              <a:avLst/>
            </a:prstGeom>
          </p:spPr>
        </p:pic>
        <p:sp>
          <p:nvSpPr>
            <p:cNvPr id="32" name="Rounded Rectangle 36">
              <a:extLst>
                <a:ext uri="{FF2B5EF4-FFF2-40B4-BE49-F238E27FC236}">
                  <a16:creationId xmlns:a16="http://schemas.microsoft.com/office/drawing/2014/main" id="{1C1A2875-70AA-45E6-BF9A-042BCB16C601}"/>
                </a:ext>
              </a:extLst>
            </p:cNvPr>
            <p:cNvSpPr/>
            <p:nvPr/>
          </p:nvSpPr>
          <p:spPr>
            <a:xfrm>
              <a:off x="2944698" y="1402524"/>
              <a:ext cx="3354150" cy="614973"/>
            </a:xfrm>
            <a:prstGeom prst="roundRect">
              <a:avLst>
                <a:gd name="adj" fmla="val 5384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b="1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3D62234-91D3-41FE-9BF6-65AC13C07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857231" y="959170"/>
              <a:ext cx="476250" cy="459805"/>
            </a:xfrm>
            <a:prstGeom prst="rect">
              <a:avLst/>
            </a:prstGeom>
          </p:spPr>
        </p:pic>
        <p:sp>
          <p:nvSpPr>
            <p:cNvPr id="34" name="Rounded Rectangle 36">
              <a:extLst>
                <a:ext uri="{FF2B5EF4-FFF2-40B4-BE49-F238E27FC236}">
                  <a16:creationId xmlns:a16="http://schemas.microsoft.com/office/drawing/2014/main" id="{21AB26FA-2239-4C30-A493-D111FBC7BE7F}"/>
                </a:ext>
              </a:extLst>
            </p:cNvPr>
            <p:cNvSpPr/>
            <p:nvPr/>
          </p:nvSpPr>
          <p:spPr>
            <a:xfrm>
              <a:off x="4022297" y="1204669"/>
              <a:ext cx="1103283" cy="255389"/>
            </a:xfrm>
            <a:prstGeom prst="roundRect">
              <a:avLst>
                <a:gd name="adj" fmla="val 17008"/>
              </a:avLst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  <a:cs typeface="Arial" panose="020B0604020202020204" pitchFamily="34" charset="0"/>
                </a:rPr>
                <a:t>Gateway Subnet</a:t>
              </a: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9711018-FA44-49DC-99B7-47DDF7B5E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929257" y="1505786"/>
              <a:ext cx="373707" cy="41973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DC45B1-CFA6-42BC-9423-96D934655078}"/>
                </a:ext>
              </a:extLst>
            </p:cNvPr>
            <p:cNvSpPr/>
            <p:nvPr/>
          </p:nvSpPr>
          <p:spPr>
            <a:xfrm>
              <a:off x="4073100" y="1500410"/>
              <a:ext cx="1521938" cy="501530"/>
            </a:xfrm>
            <a:prstGeom prst="rect">
              <a:avLst/>
            </a:prstGeom>
            <a:noFill/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>
                      <a:lumMod val="50000"/>
                    </a:schemeClr>
                  </a:solidFill>
                </a:rPr>
                <a:t>Vnet / VPN Gateway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964AD4-B183-417B-A9C0-46E418E5008C}"/>
                </a:ext>
              </a:extLst>
            </p:cNvPr>
            <p:cNvCxnSpPr>
              <a:cxnSpLocks/>
            </p:cNvCxnSpPr>
            <p:nvPr/>
          </p:nvCxnSpPr>
          <p:spPr>
            <a:xfrm>
              <a:off x="1651211" y="1490146"/>
              <a:ext cx="1301353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DB873D-F15F-43D6-BA9D-274AA716C282}"/>
                </a:ext>
              </a:extLst>
            </p:cNvPr>
            <p:cNvSpPr/>
            <p:nvPr/>
          </p:nvSpPr>
          <p:spPr>
            <a:xfrm>
              <a:off x="1776150" y="1318820"/>
              <a:ext cx="6384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900" dirty="0">
                  <a:cs typeface="Segoe UI Light" panose="020B0502040204020203" pitchFamily="34" charset="0"/>
                </a:rPr>
                <a:t>Express</a:t>
              </a:r>
            </a:p>
            <a:p>
              <a:pPr algn="ctr"/>
              <a:r>
                <a:rPr lang="en-IN" sz="900" dirty="0">
                  <a:cs typeface="Segoe UI Light" panose="020B0502040204020203" pitchFamily="34" charset="0"/>
                </a:rPr>
                <a:t>Route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729BA25-B02D-45D3-92FC-9D922F042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biLevel thresh="50000"/>
            </a:blip>
            <a:stretch>
              <a:fillRect/>
            </a:stretch>
          </p:blipFill>
          <p:spPr>
            <a:xfrm>
              <a:off x="1087229" y="1226033"/>
              <a:ext cx="479723" cy="712318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DEE8C2-FED4-4A90-8003-485D02BC4B4D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97" y="1944251"/>
              <a:ext cx="1289658" cy="12572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5E414D-FFBE-42F0-8EFD-574B1F8A08D2}"/>
                </a:ext>
              </a:extLst>
            </p:cNvPr>
            <p:cNvSpPr/>
            <p:nvPr/>
          </p:nvSpPr>
          <p:spPr>
            <a:xfrm>
              <a:off x="1757146" y="1772157"/>
              <a:ext cx="678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900" dirty="0">
                  <a:latin typeface="Arial" panose="020B0604020202020204" pitchFamily="34" charset="0"/>
                  <a:cs typeface="Arial" panose="020B0604020202020204" pitchFamily="34" charset="0"/>
                </a:rPr>
                <a:t>Site2Site </a:t>
              </a:r>
            </a:p>
            <a:p>
              <a:pPr algn="ctr"/>
              <a:r>
                <a:rPr lang="en-IN" sz="900" dirty="0">
                  <a:latin typeface="Arial" panose="020B0604020202020204" pitchFamily="34" charset="0"/>
                  <a:cs typeface="Arial" panose="020B0604020202020204" pitchFamily="34" charset="0"/>
                </a:rPr>
                <a:t>VPN</a:t>
              </a:r>
              <a:endParaRPr lang="en-IN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36">
              <a:extLst>
                <a:ext uri="{FF2B5EF4-FFF2-40B4-BE49-F238E27FC236}">
                  <a16:creationId xmlns:a16="http://schemas.microsoft.com/office/drawing/2014/main" id="{EA7AC334-BF5F-4197-8744-4DC1CAF28E5E}"/>
                </a:ext>
              </a:extLst>
            </p:cNvPr>
            <p:cNvSpPr/>
            <p:nvPr/>
          </p:nvSpPr>
          <p:spPr>
            <a:xfrm>
              <a:off x="2939254" y="4777902"/>
              <a:ext cx="3359594" cy="678805"/>
            </a:xfrm>
            <a:prstGeom prst="roundRect">
              <a:avLst>
                <a:gd name="adj" fmla="val 5384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b="1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43" name="Rounded Rectangle 36">
              <a:extLst>
                <a:ext uri="{FF2B5EF4-FFF2-40B4-BE49-F238E27FC236}">
                  <a16:creationId xmlns:a16="http://schemas.microsoft.com/office/drawing/2014/main" id="{234ACC51-C414-41A2-A000-FFA72E3E827E}"/>
                </a:ext>
              </a:extLst>
            </p:cNvPr>
            <p:cNvSpPr/>
            <p:nvPr/>
          </p:nvSpPr>
          <p:spPr>
            <a:xfrm>
              <a:off x="3718954" y="4582941"/>
              <a:ext cx="1759640" cy="255389"/>
            </a:xfrm>
            <a:prstGeom prst="roundRect">
              <a:avLst>
                <a:gd name="adj" fmla="val 17008"/>
              </a:avLst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GB" sz="900" b="1" dirty="0">
                  <a:cs typeface="Arial" panose="020B0604020202020204" pitchFamily="34" charset="0"/>
                </a:rPr>
                <a:t>Application Gateway Subnet</a:t>
              </a: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530D14F-2279-484A-B4F6-1F713CA2A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3865929" y="4874137"/>
              <a:ext cx="476250" cy="476250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D8EE099-EDD6-430B-B616-2BC42A9ED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225" y="5110445"/>
              <a:ext cx="2740834" cy="10027"/>
            </a:xfrm>
            <a:prstGeom prst="straightConnector1">
              <a:avLst/>
            </a:prstGeom>
            <a:ln w="31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836F0E-2DBA-4C66-9C9A-28AB24D7FB98}"/>
                </a:ext>
              </a:extLst>
            </p:cNvPr>
            <p:cNvSpPr/>
            <p:nvPr/>
          </p:nvSpPr>
          <p:spPr>
            <a:xfrm>
              <a:off x="4291126" y="4952538"/>
              <a:ext cx="12503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900" dirty="0">
                  <a:cs typeface="Segoe UI Light" panose="020B0502040204020203" pitchFamily="34" charset="0"/>
                </a:rPr>
                <a:t>Application Gateway with WAF</a:t>
              </a:r>
            </a:p>
          </p:txBody>
        </p:sp>
        <p:sp>
          <p:nvSpPr>
            <p:cNvPr id="47" name="Rounded Rectangle 36">
              <a:extLst>
                <a:ext uri="{FF2B5EF4-FFF2-40B4-BE49-F238E27FC236}">
                  <a16:creationId xmlns:a16="http://schemas.microsoft.com/office/drawing/2014/main" id="{B68A6457-EE7D-4C3F-8E3F-90ABA0B20922}"/>
                </a:ext>
              </a:extLst>
            </p:cNvPr>
            <p:cNvSpPr/>
            <p:nvPr/>
          </p:nvSpPr>
          <p:spPr>
            <a:xfrm>
              <a:off x="2939253" y="5712085"/>
              <a:ext cx="3359594" cy="678805"/>
            </a:xfrm>
            <a:prstGeom prst="roundRect">
              <a:avLst>
                <a:gd name="adj" fmla="val 4486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b="1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95976F6-8F08-41AA-9183-E261D6E4F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539" y="6096140"/>
              <a:ext cx="1619996" cy="4944"/>
            </a:xfrm>
            <a:prstGeom prst="straightConnector1">
              <a:avLst/>
            </a:prstGeom>
            <a:ln w="3175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ACCACA-2179-4541-BBEC-ACE8BDFF9948}"/>
                </a:ext>
              </a:extLst>
            </p:cNvPr>
            <p:cNvSpPr/>
            <p:nvPr/>
          </p:nvSpPr>
          <p:spPr>
            <a:xfrm>
              <a:off x="4291126" y="5886721"/>
              <a:ext cx="12503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900" dirty="0">
                  <a:cs typeface="Segoe UI Light" panose="020B0502040204020203" pitchFamily="34" charset="0"/>
                </a:rPr>
                <a:t>Azure Firewall with Threat Prevention</a:t>
              </a:r>
            </a:p>
          </p:txBody>
        </p:sp>
        <p:pic>
          <p:nvPicPr>
            <p:cNvPr id="50" name="Picture 49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F69BE32D-175A-48FD-AD82-94F771791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8459" y="5884299"/>
              <a:ext cx="393022" cy="393022"/>
            </a:xfrm>
            <a:prstGeom prst="rect">
              <a:avLst/>
            </a:prstGeom>
          </p:spPr>
        </p:pic>
        <p:pic>
          <p:nvPicPr>
            <p:cNvPr id="51" name="Picture 50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29E71A71-E9D0-49B5-8590-D64BEEA9D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865" y="5839515"/>
              <a:ext cx="413859" cy="413859"/>
            </a:xfrm>
            <a:prstGeom prst="rect">
              <a:avLst/>
            </a:prstGeom>
          </p:spPr>
        </p:pic>
        <p:sp>
          <p:nvSpPr>
            <p:cNvPr id="52" name="Rounded Rectangle 36">
              <a:extLst>
                <a:ext uri="{FF2B5EF4-FFF2-40B4-BE49-F238E27FC236}">
                  <a16:creationId xmlns:a16="http://schemas.microsoft.com/office/drawing/2014/main" id="{308212B7-44CE-4444-9612-E9A51BCDEFD4}"/>
                </a:ext>
              </a:extLst>
            </p:cNvPr>
            <p:cNvSpPr/>
            <p:nvPr/>
          </p:nvSpPr>
          <p:spPr>
            <a:xfrm>
              <a:off x="3903242" y="5520411"/>
              <a:ext cx="1403568" cy="255389"/>
            </a:xfrm>
            <a:prstGeom prst="roundRect">
              <a:avLst>
                <a:gd name="adj" fmla="val 17008"/>
              </a:avLst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GB" sz="900" b="1" dirty="0">
                  <a:cs typeface="Arial" panose="020B0604020202020204" pitchFamily="34" charset="0"/>
                </a:rPr>
                <a:t>Azure Firewall Subnet</a:t>
              </a:r>
            </a:p>
          </p:txBody>
        </p:sp>
        <p:sp>
          <p:nvSpPr>
            <p:cNvPr id="53" name="Rounded Rectangle 36">
              <a:extLst>
                <a:ext uri="{FF2B5EF4-FFF2-40B4-BE49-F238E27FC236}">
                  <a16:creationId xmlns:a16="http://schemas.microsoft.com/office/drawing/2014/main" id="{BAEC627D-9E55-4644-B14F-05ED5DD97015}"/>
                </a:ext>
              </a:extLst>
            </p:cNvPr>
            <p:cNvSpPr/>
            <p:nvPr/>
          </p:nvSpPr>
          <p:spPr>
            <a:xfrm>
              <a:off x="2889908" y="5909112"/>
              <a:ext cx="533307" cy="368209"/>
            </a:xfrm>
            <a:custGeom>
              <a:avLst/>
              <a:gdLst>
                <a:gd name="connsiteX0" fmla="*/ 0 w 533307"/>
                <a:gd name="connsiteY0" fmla="*/ 28407 h 368209"/>
                <a:gd name="connsiteX1" fmla="*/ 28407 w 533307"/>
                <a:gd name="connsiteY1" fmla="*/ 0 h 368209"/>
                <a:gd name="connsiteX2" fmla="*/ 504900 w 533307"/>
                <a:gd name="connsiteY2" fmla="*/ 0 h 368209"/>
                <a:gd name="connsiteX3" fmla="*/ 533307 w 533307"/>
                <a:gd name="connsiteY3" fmla="*/ 28407 h 368209"/>
                <a:gd name="connsiteX4" fmla="*/ 533307 w 533307"/>
                <a:gd name="connsiteY4" fmla="*/ 339802 h 368209"/>
                <a:gd name="connsiteX5" fmla="*/ 504900 w 533307"/>
                <a:gd name="connsiteY5" fmla="*/ 368209 h 368209"/>
                <a:gd name="connsiteX6" fmla="*/ 28407 w 533307"/>
                <a:gd name="connsiteY6" fmla="*/ 368209 h 368209"/>
                <a:gd name="connsiteX7" fmla="*/ 0 w 533307"/>
                <a:gd name="connsiteY7" fmla="*/ 339802 h 368209"/>
                <a:gd name="connsiteX8" fmla="*/ 0 w 533307"/>
                <a:gd name="connsiteY8" fmla="*/ 28407 h 368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307" h="368209" extrusionOk="0">
                  <a:moveTo>
                    <a:pt x="0" y="28407"/>
                  </a:moveTo>
                  <a:cubicBezTo>
                    <a:pt x="205" y="10391"/>
                    <a:pt x="12417" y="229"/>
                    <a:pt x="28407" y="0"/>
                  </a:cubicBezTo>
                  <a:cubicBezTo>
                    <a:pt x="184154" y="-4564"/>
                    <a:pt x="326374" y="10418"/>
                    <a:pt x="504900" y="0"/>
                  </a:cubicBezTo>
                  <a:cubicBezTo>
                    <a:pt x="521267" y="-1179"/>
                    <a:pt x="534431" y="14912"/>
                    <a:pt x="533307" y="28407"/>
                  </a:cubicBezTo>
                  <a:cubicBezTo>
                    <a:pt x="546477" y="154209"/>
                    <a:pt x="525485" y="223766"/>
                    <a:pt x="533307" y="339802"/>
                  </a:cubicBezTo>
                  <a:cubicBezTo>
                    <a:pt x="535781" y="355352"/>
                    <a:pt x="522362" y="370029"/>
                    <a:pt x="504900" y="368209"/>
                  </a:cubicBezTo>
                  <a:cubicBezTo>
                    <a:pt x="391431" y="396109"/>
                    <a:pt x="180926" y="352419"/>
                    <a:pt x="28407" y="368209"/>
                  </a:cubicBezTo>
                  <a:cubicBezTo>
                    <a:pt x="12049" y="371006"/>
                    <a:pt x="678" y="354947"/>
                    <a:pt x="0" y="339802"/>
                  </a:cubicBezTo>
                  <a:cubicBezTo>
                    <a:pt x="-19897" y="194091"/>
                    <a:pt x="14466" y="122512"/>
                    <a:pt x="0" y="28407"/>
                  </a:cubicBezTo>
                  <a:close/>
                </a:path>
              </a:pathLst>
            </a:custGeom>
            <a:noFill/>
            <a:ln w="6350">
              <a:noFill/>
              <a:prstDash val="solid"/>
              <a:extLst>
                <a:ext uri="{C807C97D-BFC1-408E-A445-0C87EB9F89A2}">
                  <ask:lineSketchStyleProps xmlns:ask="http://schemas.microsoft.com/office/drawing/2018/sketchyshapes" xmlns="" sd="3195769319">
                    <a:prstGeom prst="roundRect">
                      <a:avLst>
                        <a:gd name="adj" fmla="val 7715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SNAT</a:t>
              </a:r>
            </a:p>
            <a:p>
              <a:pPr algn="ctr"/>
              <a:r>
                <a:rPr lang="en-GB" sz="1050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Prefix</a:t>
              </a:r>
            </a:p>
          </p:txBody>
        </p:sp>
        <p:sp>
          <p:nvSpPr>
            <p:cNvPr id="54" name="Rounded Rectangle 36">
              <a:extLst>
                <a:ext uri="{FF2B5EF4-FFF2-40B4-BE49-F238E27FC236}">
                  <a16:creationId xmlns:a16="http://schemas.microsoft.com/office/drawing/2014/main" id="{A5E798AE-5EEB-4855-9C58-ADDCC34612E2}"/>
                </a:ext>
              </a:extLst>
            </p:cNvPr>
            <p:cNvSpPr/>
            <p:nvPr/>
          </p:nvSpPr>
          <p:spPr>
            <a:xfrm>
              <a:off x="2939253" y="2284831"/>
              <a:ext cx="3359594" cy="682604"/>
            </a:xfrm>
            <a:prstGeom prst="roundRect">
              <a:avLst>
                <a:gd name="adj" fmla="val 5384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900" b="1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55" name="Rounded Rectangle 36">
              <a:extLst>
                <a:ext uri="{FF2B5EF4-FFF2-40B4-BE49-F238E27FC236}">
                  <a16:creationId xmlns:a16="http://schemas.microsoft.com/office/drawing/2014/main" id="{901EBA50-2910-4E77-A715-7B90C002C542}"/>
                </a:ext>
              </a:extLst>
            </p:cNvPr>
            <p:cNvSpPr/>
            <p:nvPr/>
          </p:nvSpPr>
          <p:spPr>
            <a:xfrm>
              <a:off x="3882515" y="2089471"/>
              <a:ext cx="1325880" cy="255389"/>
            </a:xfrm>
            <a:prstGeom prst="roundRect">
              <a:avLst>
                <a:gd name="adj" fmla="val 17008"/>
              </a:avLst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GB" sz="900" b="1" dirty="0">
                  <a:solidFill>
                    <a:schemeClr val="tx1"/>
                  </a:solidFill>
                  <a:cs typeface="Arial" panose="020B0604020202020204" pitchFamily="34" charset="0"/>
                </a:rPr>
                <a:t>Management Subnet</a:t>
              </a: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9E5037A-813F-420E-AB62-FF4C7BC3C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7615" y="2202498"/>
              <a:ext cx="247314" cy="24731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70D4C5-9D72-4861-BF67-549234CA645F}"/>
                </a:ext>
              </a:extLst>
            </p:cNvPr>
            <p:cNvSpPr/>
            <p:nvPr/>
          </p:nvSpPr>
          <p:spPr>
            <a:xfrm>
              <a:off x="887894" y="2017934"/>
              <a:ext cx="822863" cy="2666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On-Premise</a:t>
              </a:r>
              <a:endParaRPr lang="en-IN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090744EC-8FBC-4D2B-A8E5-0B8077EB8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28907" y="3150063"/>
              <a:ext cx="247314" cy="24731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62DB2A-FCD4-466F-883C-5C5F29C45306}"/>
                </a:ext>
              </a:extLst>
            </p:cNvPr>
            <p:cNvSpPr/>
            <p:nvPr/>
          </p:nvSpPr>
          <p:spPr>
            <a:xfrm>
              <a:off x="3069845" y="151930"/>
              <a:ext cx="18194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200" b="1" dirty="0">
                  <a:latin typeface="Arial Black" panose="020B0A04020102020204" pitchFamily="34" charset="0"/>
                  <a:cs typeface="Segoe UI Light" panose="020B0502040204020203" pitchFamily="34" charset="0"/>
                </a:rPr>
                <a:t>Azure Subscription</a:t>
              </a:r>
            </a:p>
          </p:txBody>
        </p:sp>
        <p:sp>
          <p:nvSpPr>
            <p:cNvPr id="63" name="Rounded Rectangle 36">
              <a:extLst>
                <a:ext uri="{FF2B5EF4-FFF2-40B4-BE49-F238E27FC236}">
                  <a16:creationId xmlns:a16="http://schemas.microsoft.com/office/drawing/2014/main" id="{3422A13C-F71D-4A16-847B-8C0CDE548BF9}"/>
                </a:ext>
              </a:extLst>
            </p:cNvPr>
            <p:cNvSpPr/>
            <p:nvPr/>
          </p:nvSpPr>
          <p:spPr>
            <a:xfrm>
              <a:off x="2889908" y="4773899"/>
              <a:ext cx="590169" cy="669189"/>
            </a:xfrm>
            <a:custGeom>
              <a:avLst/>
              <a:gdLst>
                <a:gd name="connsiteX0" fmla="*/ 0 w 590169"/>
                <a:gd name="connsiteY0" fmla="*/ 45532 h 669189"/>
                <a:gd name="connsiteX1" fmla="*/ 45532 w 590169"/>
                <a:gd name="connsiteY1" fmla="*/ 0 h 669189"/>
                <a:gd name="connsiteX2" fmla="*/ 544637 w 590169"/>
                <a:gd name="connsiteY2" fmla="*/ 0 h 669189"/>
                <a:gd name="connsiteX3" fmla="*/ 590169 w 590169"/>
                <a:gd name="connsiteY3" fmla="*/ 45532 h 669189"/>
                <a:gd name="connsiteX4" fmla="*/ 590169 w 590169"/>
                <a:gd name="connsiteY4" fmla="*/ 623657 h 669189"/>
                <a:gd name="connsiteX5" fmla="*/ 544637 w 590169"/>
                <a:gd name="connsiteY5" fmla="*/ 669189 h 669189"/>
                <a:gd name="connsiteX6" fmla="*/ 45532 w 590169"/>
                <a:gd name="connsiteY6" fmla="*/ 669189 h 669189"/>
                <a:gd name="connsiteX7" fmla="*/ 0 w 590169"/>
                <a:gd name="connsiteY7" fmla="*/ 623657 h 669189"/>
                <a:gd name="connsiteX8" fmla="*/ 0 w 590169"/>
                <a:gd name="connsiteY8" fmla="*/ 45532 h 66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169" h="669189" extrusionOk="0">
                  <a:moveTo>
                    <a:pt x="0" y="45532"/>
                  </a:moveTo>
                  <a:cubicBezTo>
                    <a:pt x="454" y="15238"/>
                    <a:pt x="17710" y="2032"/>
                    <a:pt x="45532" y="0"/>
                  </a:cubicBezTo>
                  <a:cubicBezTo>
                    <a:pt x="242143" y="-17051"/>
                    <a:pt x="384398" y="56275"/>
                    <a:pt x="544637" y="0"/>
                  </a:cubicBezTo>
                  <a:cubicBezTo>
                    <a:pt x="571593" y="-3144"/>
                    <a:pt x="592278" y="24501"/>
                    <a:pt x="590169" y="45532"/>
                  </a:cubicBezTo>
                  <a:cubicBezTo>
                    <a:pt x="632958" y="256563"/>
                    <a:pt x="542265" y="336809"/>
                    <a:pt x="590169" y="623657"/>
                  </a:cubicBezTo>
                  <a:cubicBezTo>
                    <a:pt x="596535" y="648447"/>
                    <a:pt x="572090" y="671556"/>
                    <a:pt x="544637" y="669189"/>
                  </a:cubicBezTo>
                  <a:cubicBezTo>
                    <a:pt x="434051" y="720890"/>
                    <a:pt x="147084" y="636863"/>
                    <a:pt x="45532" y="669189"/>
                  </a:cubicBezTo>
                  <a:cubicBezTo>
                    <a:pt x="19873" y="671329"/>
                    <a:pt x="1421" y="647664"/>
                    <a:pt x="0" y="623657"/>
                  </a:cubicBezTo>
                  <a:cubicBezTo>
                    <a:pt x="-36395" y="444338"/>
                    <a:pt x="2994" y="217273"/>
                    <a:pt x="0" y="45532"/>
                  </a:cubicBezTo>
                  <a:close/>
                </a:path>
              </a:pathLst>
            </a:custGeom>
            <a:noFill/>
            <a:ln w="6350">
              <a:noFill/>
              <a:prstDash val="solid"/>
              <a:extLst>
                <a:ext uri="{C807C97D-BFC1-408E-A445-0C87EB9F89A2}">
                  <ask:lineSketchStyleProps xmlns:ask="http://schemas.microsoft.com/office/drawing/2018/sketchyshapes" xmlns="" sd="3195769319">
                    <a:prstGeom prst="roundRect">
                      <a:avLst>
                        <a:gd name="adj" fmla="val 7715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Public</a:t>
              </a:r>
            </a:p>
            <a:p>
              <a:pPr algn="ctr"/>
              <a:r>
                <a:rPr lang="en-GB" sz="1050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VIP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3DE2376-DA85-4BEB-8003-525136F22599}"/>
                </a:ext>
              </a:extLst>
            </p:cNvPr>
            <p:cNvGrpSpPr/>
            <p:nvPr/>
          </p:nvGrpSpPr>
          <p:grpSpPr>
            <a:xfrm>
              <a:off x="2221534" y="3370340"/>
              <a:ext cx="523581" cy="691706"/>
              <a:chOff x="9780179" y="1614023"/>
              <a:chExt cx="523581" cy="69170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2DAE413-3FB5-469F-91E1-DCE6E0799A7F}"/>
                  </a:ext>
                </a:extLst>
              </p:cNvPr>
              <p:cNvSpPr/>
              <p:nvPr/>
            </p:nvSpPr>
            <p:spPr>
              <a:xfrm>
                <a:off x="9780179" y="1614023"/>
                <a:ext cx="5235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900" dirty="0">
                    <a:cs typeface="Segoe UI Light" panose="020B0502040204020203" pitchFamily="34" charset="0"/>
                  </a:rPr>
                  <a:t>Azure </a:t>
                </a:r>
              </a:p>
              <a:p>
                <a:pPr algn="ctr"/>
                <a:r>
                  <a:rPr lang="en-IN" sz="900" dirty="0">
                    <a:cs typeface="Segoe UI Light" panose="020B0502040204020203" pitchFamily="34" charset="0"/>
                  </a:rPr>
                  <a:t>DDoS</a:t>
                </a:r>
              </a:p>
            </p:txBody>
          </p:sp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D6218EAD-EE63-4BE6-8C7E-003CF3017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3"/>
                  </a:ext>
                </a:extLst>
              </a:blip>
              <a:stretch>
                <a:fillRect/>
              </a:stretch>
            </p:blipFill>
            <p:spPr>
              <a:xfrm>
                <a:off x="9921227" y="1941297"/>
                <a:ext cx="267251" cy="364432"/>
              </a:xfrm>
              <a:prstGeom prst="rect">
                <a:avLst/>
              </a:prstGeom>
            </p:spPr>
          </p:pic>
        </p:grp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60B6FD92-C3CC-459B-9547-CD8DD4DAB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8361" y="4697202"/>
              <a:ext cx="247314" cy="247314"/>
            </a:xfrm>
            <a:prstGeom prst="rect">
              <a:avLst/>
            </a:prstGeom>
          </p:spPr>
        </p:pic>
        <p:sp>
          <p:nvSpPr>
            <p:cNvPr id="68" name="Rounded Rectangle 4">
              <a:extLst>
                <a:ext uri="{FF2B5EF4-FFF2-40B4-BE49-F238E27FC236}">
                  <a16:creationId xmlns:a16="http://schemas.microsoft.com/office/drawing/2014/main" id="{1D2A2B05-5B8C-4846-B4FD-1583FAF44E70}"/>
                </a:ext>
              </a:extLst>
            </p:cNvPr>
            <p:cNvSpPr/>
            <p:nvPr/>
          </p:nvSpPr>
          <p:spPr>
            <a:xfrm>
              <a:off x="2770488" y="1135673"/>
              <a:ext cx="3688065" cy="5434089"/>
            </a:xfrm>
            <a:prstGeom prst="roundRect">
              <a:avLst>
                <a:gd name="adj" fmla="val 1430"/>
              </a:avLst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1790C423-6036-48C0-B00A-64428AF9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803824" y="3697614"/>
              <a:ext cx="344186" cy="344186"/>
            </a:xfrm>
            <a:prstGeom prst="rect">
              <a:avLst/>
            </a:prstGeom>
          </p:spPr>
        </p:pic>
        <p:pic>
          <p:nvPicPr>
            <p:cNvPr id="71" name="Picture 70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0C73BD91-53BA-4709-9F44-4359071A9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558" y="4945979"/>
              <a:ext cx="357293" cy="357293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DEE27C5-7287-47A4-A115-4D09EB33766B}"/>
                </a:ext>
              </a:extLst>
            </p:cNvPr>
            <p:cNvGrpSpPr/>
            <p:nvPr/>
          </p:nvGrpSpPr>
          <p:grpSpPr>
            <a:xfrm>
              <a:off x="2228730" y="4624005"/>
              <a:ext cx="523581" cy="691706"/>
              <a:chOff x="9780179" y="1614023"/>
              <a:chExt cx="523581" cy="69170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71AB0AE-78C7-41DA-935B-A87D49DD452B}"/>
                  </a:ext>
                </a:extLst>
              </p:cNvPr>
              <p:cNvSpPr/>
              <p:nvPr/>
            </p:nvSpPr>
            <p:spPr>
              <a:xfrm>
                <a:off x="9780179" y="1614023"/>
                <a:ext cx="5235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900" dirty="0">
                    <a:cs typeface="Segoe UI Light" panose="020B0502040204020203" pitchFamily="34" charset="0"/>
                  </a:rPr>
                  <a:t>Azure </a:t>
                </a:r>
              </a:p>
              <a:p>
                <a:pPr algn="ctr"/>
                <a:r>
                  <a:rPr lang="en-IN" sz="900" dirty="0">
                    <a:cs typeface="Segoe UI Light" panose="020B0502040204020203" pitchFamily="34" charset="0"/>
                  </a:rPr>
                  <a:t>DDoS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17204D9E-6457-4F0B-8176-8CD839D65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3"/>
                  </a:ext>
                </a:extLst>
              </a:blip>
              <a:stretch>
                <a:fillRect/>
              </a:stretch>
            </p:blipFill>
            <p:spPr>
              <a:xfrm>
                <a:off x="9921227" y="1941297"/>
                <a:ext cx="267251" cy="364432"/>
              </a:xfrm>
              <a:prstGeom prst="rect">
                <a:avLst/>
              </a:prstGeom>
            </p:spPr>
          </p:pic>
        </p:grp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C31F4696-AA4C-485E-8557-464C79FF7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803400" y="4951279"/>
              <a:ext cx="344186" cy="344186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9F90B8B-1E4A-405D-933D-CE2D7046D629}"/>
                </a:ext>
              </a:extLst>
            </p:cNvPr>
            <p:cNvSpPr/>
            <p:nvPr/>
          </p:nvSpPr>
          <p:spPr>
            <a:xfrm>
              <a:off x="1147501" y="3484482"/>
              <a:ext cx="60386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900" dirty="0">
                  <a:cs typeface="Segoe UI Light" panose="020B0502040204020203" pitchFamily="34" charset="0"/>
                </a:rPr>
                <a:t>Internet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120650E-3E29-497A-9152-FEFA533F22A5}"/>
                </a:ext>
              </a:extLst>
            </p:cNvPr>
            <p:cNvSpPr/>
            <p:nvPr/>
          </p:nvSpPr>
          <p:spPr>
            <a:xfrm>
              <a:off x="1154592" y="4735345"/>
              <a:ext cx="60386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900" dirty="0">
                  <a:cs typeface="Segoe UI Light" panose="020B0502040204020203" pitchFamily="34" charset="0"/>
                </a:rPr>
                <a:t>Internet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CACB147-FC08-4E2A-A45F-13DEB1469AB2}"/>
                </a:ext>
              </a:extLst>
            </p:cNvPr>
            <p:cNvSpPr/>
            <p:nvPr/>
          </p:nvSpPr>
          <p:spPr>
            <a:xfrm>
              <a:off x="1665029" y="5697387"/>
              <a:ext cx="60386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900" dirty="0">
                  <a:cs typeface="Segoe UI Light" panose="020B0502040204020203" pitchFamily="34" charset="0"/>
                </a:rPr>
                <a:t>Internet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D348575-85E8-4190-BF85-4F00C30CADAA}"/>
                </a:ext>
              </a:extLst>
            </p:cNvPr>
            <p:cNvGrpSpPr/>
            <p:nvPr/>
          </p:nvGrpSpPr>
          <p:grpSpPr>
            <a:xfrm>
              <a:off x="6507390" y="1428825"/>
              <a:ext cx="4078757" cy="1224448"/>
              <a:chOff x="6524406" y="1428825"/>
              <a:chExt cx="4078757" cy="122444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2C4EA1C-869D-4BBB-8E57-5A62E8ED15B0}"/>
                  </a:ext>
                </a:extLst>
              </p:cNvPr>
              <p:cNvSpPr/>
              <p:nvPr/>
            </p:nvSpPr>
            <p:spPr>
              <a:xfrm>
                <a:off x="7483710" y="1428825"/>
                <a:ext cx="1700743" cy="319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dirty="0">
                    <a:latin typeface="Arial Black" panose="020B0A04020102020204" pitchFamily="34" charset="0"/>
                    <a:cs typeface="Segoe UI Light" panose="020B0502040204020203" pitchFamily="34" charset="0"/>
                  </a:rPr>
                  <a:t>Prod (Spoke 1)</a:t>
                </a:r>
              </a:p>
            </p:txBody>
          </p:sp>
          <p:pic>
            <p:nvPicPr>
              <p:cNvPr id="113" name="Graphic 112">
                <a:extLst>
                  <a:ext uri="{FF2B5EF4-FFF2-40B4-BE49-F238E27FC236}">
                    <a16:creationId xmlns:a16="http://schemas.microsoft.com/office/drawing/2014/main" id="{34B33355-6D78-4D96-8CEF-B9301C2D6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7227419" y="1448175"/>
                <a:ext cx="357814" cy="357815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8E5F4633-B3BD-47BF-B1BD-B4E96360E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24406" y="1784564"/>
                <a:ext cx="4078757" cy="868709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BDD41A9-7D2F-4AB9-9530-E99183AB5283}"/>
                </a:ext>
              </a:extLst>
            </p:cNvPr>
            <p:cNvSpPr txBox="1"/>
            <p:nvPr/>
          </p:nvSpPr>
          <p:spPr>
            <a:xfrm>
              <a:off x="3339440" y="2577483"/>
              <a:ext cx="815034" cy="391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00" b="0" i="0" u="none" strike="noStrike" cap="none" spc="0" normalizeH="0" baseline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Anti-Virus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Server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09E0A2C-0FAC-4191-A3ED-02E96FB67D0C}"/>
                </a:ext>
              </a:extLst>
            </p:cNvPr>
            <p:cNvSpPr txBox="1"/>
            <p:nvPr/>
          </p:nvSpPr>
          <p:spPr>
            <a:xfrm>
              <a:off x="4040970" y="2577483"/>
              <a:ext cx="617131" cy="391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00" b="0" i="0" u="none" strike="noStrike" cap="none" spc="0" normalizeH="0" baseline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AD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Server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FA22B24-CA01-40BB-B527-164E93AC4551}"/>
                </a:ext>
              </a:extLst>
            </p:cNvPr>
            <p:cNvSpPr txBox="1"/>
            <p:nvPr/>
          </p:nvSpPr>
          <p:spPr>
            <a:xfrm>
              <a:off x="4646953" y="2577483"/>
              <a:ext cx="507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600" b="0" i="0" u="none" strike="noStrike" cap="none" spc="0" normalizeH="0" baseline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Proxy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D4F53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Server</a:t>
              </a:r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D290927F-02DA-4887-9B92-FC6BD5B3C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6"/>
                </a:ext>
              </a:extLst>
            </a:blip>
            <a:stretch>
              <a:fillRect/>
            </a:stretch>
          </p:blipFill>
          <p:spPr>
            <a:xfrm>
              <a:off x="3649581" y="2403693"/>
              <a:ext cx="201977" cy="201977"/>
            </a:xfrm>
            <a:prstGeom prst="rect">
              <a:avLst/>
            </a:prstGeom>
          </p:spPr>
        </p:pic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55CB74FD-616E-4EFA-ADF2-6D209CD31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6"/>
                </a:ext>
              </a:extLst>
            </a:blip>
            <a:stretch>
              <a:fillRect/>
            </a:stretch>
          </p:blipFill>
          <p:spPr>
            <a:xfrm>
              <a:off x="4275991" y="2405397"/>
              <a:ext cx="201977" cy="201977"/>
            </a:xfrm>
            <a:prstGeom prst="rect">
              <a:avLst/>
            </a:prstGeom>
          </p:spPr>
        </p:pic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432883EA-4213-420B-BE3C-DB121D24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6"/>
                </a:ext>
              </a:extLst>
            </a:blip>
            <a:stretch>
              <a:fillRect/>
            </a:stretch>
          </p:blipFill>
          <p:spPr>
            <a:xfrm>
              <a:off x="4795763" y="2400310"/>
              <a:ext cx="201977" cy="201977"/>
            </a:xfrm>
            <a:prstGeom prst="rect">
              <a:avLst/>
            </a:prstGeom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4E2032C-38AE-4DE4-95F9-8EBED12CFA0D}"/>
                </a:ext>
              </a:extLst>
            </p:cNvPr>
            <p:cNvGrpSpPr/>
            <p:nvPr/>
          </p:nvGrpSpPr>
          <p:grpSpPr>
            <a:xfrm>
              <a:off x="6507390" y="2785423"/>
              <a:ext cx="4078757" cy="1330029"/>
              <a:chOff x="6524406" y="1517145"/>
              <a:chExt cx="4078757" cy="1330029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5A5D18C-28E9-49EF-A927-F452CA1C1C7F}"/>
                  </a:ext>
                </a:extLst>
              </p:cNvPr>
              <p:cNvSpPr/>
              <p:nvPr/>
            </p:nvSpPr>
            <p:spPr>
              <a:xfrm>
                <a:off x="7466285" y="1523909"/>
                <a:ext cx="152193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dirty="0">
                    <a:latin typeface="Arial Black" panose="020B0A04020102020204" pitchFamily="34" charset="0"/>
                    <a:cs typeface="Segoe UI Light" panose="020B0502040204020203" pitchFamily="34" charset="0"/>
                  </a:rPr>
                  <a:t>QA (Spoke 2)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7CE08E1A-555B-4293-AB11-7F781025B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7125896" y="1517145"/>
                <a:ext cx="357814" cy="357813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3E577128-9F7A-408D-A096-7F0D7330CF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24406" y="1978465"/>
                <a:ext cx="4078757" cy="868709"/>
              </a:xfrm>
              <a:prstGeom prst="rect">
                <a:avLst/>
              </a:prstGeom>
            </p:spPr>
          </p:pic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EB295E8-4BD1-4932-983A-E59598E3671B}"/>
                </a:ext>
              </a:extLst>
            </p:cNvPr>
            <p:cNvGrpSpPr/>
            <p:nvPr/>
          </p:nvGrpSpPr>
          <p:grpSpPr>
            <a:xfrm>
              <a:off x="6467612" y="4473312"/>
              <a:ext cx="4078757" cy="1304638"/>
              <a:chOff x="6484628" y="668477"/>
              <a:chExt cx="4078757" cy="130463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BAF9E24-F5D5-489B-A9AB-BFB2C782C1D1}"/>
                  </a:ext>
                </a:extLst>
              </p:cNvPr>
              <p:cNvSpPr/>
              <p:nvPr/>
            </p:nvSpPr>
            <p:spPr>
              <a:xfrm>
                <a:off x="7496383" y="669925"/>
                <a:ext cx="152193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dirty="0">
                    <a:latin typeface="Arial Black" panose="020B0A04020102020204" pitchFamily="34" charset="0"/>
                    <a:cs typeface="Segoe UI Light" panose="020B0502040204020203" pitchFamily="34" charset="0"/>
                  </a:rPr>
                  <a:t>Dev (Spoke 4)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9D6C8A20-78EB-4591-8D0F-55AAB0C24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7229800" y="668477"/>
                <a:ext cx="357814" cy="357813"/>
              </a:xfrm>
              <a:prstGeom prst="rect">
                <a:avLst/>
              </a:prstGeom>
            </p:spPr>
          </p:pic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B88C2522-3A71-445D-B0D2-133AF8A19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84628" y="1104406"/>
                <a:ext cx="4078757" cy="868709"/>
              </a:xfrm>
              <a:prstGeom prst="rect">
                <a:avLst/>
              </a:prstGeom>
            </p:spPr>
          </p:pic>
        </p:grpSp>
      </p:grpSp>
      <p:sp>
        <p:nvSpPr>
          <p:cNvPr id="145" name="Title 1"/>
          <p:cNvSpPr txBox="1">
            <a:spLocks/>
          </p:cNvSpPr>
          <p:nvPr/>
        </p:nvSpPr>
        <p:spPr>
          <a:xfrm>
            <a:off x="129544" y="104221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1588" indent="0" algn="l" defTabSz="91437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defTabSz="914354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n-US" dirty="0" smtClean="0">
                <a:solidFill>
                  <a:srgbClr val="04423A"/>
                </a:solidFill>
              </a:rPr>
              <a:t>3 Tier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4423A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Environment </a:t>
            </a:r>
            <a:r>
              <a:rPr lang="en-US" kern="1200" dirty="0">
                <a:solidFill>
                  <a:srgbClr val="04423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4423A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Azure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A22B24-CA01-40BB-B527-164E93AC4551}"/>
              </a:ext>
            </a:extLst>
          </p:cNvPr>
          <p:cNvSpPr txBox="1"/>
          <p:nvPr/>
        </p:nvSpPr>
        <p:spPr>
          <a:xfrm>
            <a:off x="5055945" y="2704948"/>
            <a:ext cx="49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0" i="0" u="none" strike="noStrike" cap="none" spc="0" normalizeH="0" baseline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Jump Host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47" name="Graphic 123">
            <a:extLst>
              <a:ext uri="{FF2B5EF4-FFF2-40B4-BE49-F238E27FC236}">
                <a16:creationId xmlns:a16="http://schemas.microsoft.com/office/drawing/2014/main" id="{432883EA-4213-420B-BE3C-DB121D24EEF6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5200660" y="2551563"/>
            <a:ext cx="196419" cy="1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6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A1EC9A9E6DB41BA02178EAD34078B" ma:contentTypeVersion="13" ma:contentTypeDescription="Create a new document." ma:contentTypeScope="" ma:versionID="978e8995e5d8c71e287ed2d7b8a25b95">
  <xsd:schema xmlns:xsd="http://www.w3.org/2001/XMLSchema" xmlns:xs="http://www.w3.org/2001/XMLSchema" xmlns:p="http://schemas.microsoft.com/office/2006/metadata/properties" xmlns:ns3="a7ca3412-2840-4f12-ba71-a1fdd2096fb1" xmlns:ns4="f81d0775-cf1b-4bde-95b2-bdbae6610c7d" targetNamespace="http://schemas.microsoft.com/office/2006/metadata/properties" ma:root="true" ma:fieldsID="92a1f86c6dc87cda69286e122b9fa0f3" ns3:_="" ns4:_="">
    <xsd:import namespace="a7ca3412-2840-4f12-ba71-a1fdd2096fb1"/>
    <xsd:import namespace="f81d0775-cf1b-4bde-95b2-bdbae6610c7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ca3412-2840-4f12-ba71-a1fdd2096f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1d0775-cf1b-4bde-95b2-bdbae6610c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AC2DE-6EDF-4DB6-99D9-8BE6E35118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0F6AFC-560D-4A9D-9ABE-2CC405BB4EDC}">
  <ds:schemaRefs>
    <ds:schemaRef ds:uri="http://schemas.microsoft.com/office/2006/documentManagement/types"/>
    <ds:schemaRef ds:uri="a7ca3412-2840-4f12-ba71-a1fdd2096fb1"/>
    <ds:schemaRef ds:uri="f81d0775-cf1b-4bde-95b2-bdbae6610c7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F5CE269-83EB-4467-B5F8-F31463D6D4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ca3412-2840-4f12-ba71-a1fdd2096fb1"/>
    <ds:schemaRef ds:uri="f81d0775-cf1b-4bde-95b2-bdbae6610c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82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Helvetica Neue</vt:lpstr>
      <vt:lpstr>Segoe UI Light</vt:lpstr>
      <vt:lpstr>Office Theme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G</dc:creator>
  <cp:lastModifiedBy>Raghavendra Bn</cp:lastModifiedBy>
  <cp:revision>4</cp:revision>
  <dcterms:created xsi:type="dcterms:W3CDTF">2020-08-07T06:55:02Z</dcterms:created>
  <dcterms:modified xsi:type="dcterms:W3CDTF">2021-04-18T13:06:25Z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0x010100EF8A1EC9A9E6DB41BA02178EAD34078B</vt:lpwstr>
  </property>
</Properties>
</file>