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3" r:id="rId6"/>
    <p:sldId id="284" r:id="rId7"/>
    <p:sldId id="270" r:id="rId8"/>
    <p:sldId id="280" r:id="rId9"/>
  </p:sldIdLst>
  <p:sldSz cx="9144000" cy="5143500" type="screen16x9"/>
  <p:notesSz cx="6858000" cy="9144000"/>
  <p:embeddedFontLst>
    <p:embeddedFont>
      <p:font typeface="Montserrat Black" panose="00000A00000000000000" pitchFamily="2" charset="0"/>
      <p:bold r:id="rId11"/>
      <p:boldItalic r:id="rId12"/>
    </p:embeddedFont>
    <p:embeddedFont>
      <p:font typeface="Montserrat Light" panose="000004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d3166fd9_2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5d3166fd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d3166fd9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5d3166fd9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d3166fd9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5d3166fd9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d3166fd9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a5d3166fd9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EE502E6F-75E3-19B5-2944-008CE916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d3166fd9_2_122:notes">
            <a:extLst>
              <a:ext uri="{FF2B5EF4-FFF2-40B4-BE49-F238E27FC236}">
                <a16:creationId xmlns:a16="http://schemas.microsoft.com/office/drawing/2014/main" id="{296400A8-D90B-575E-4331-EF0ADB9DE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a5d3166fd9_2_122:notes">
            <a:extLst>
              <a:ext uri="{FF2B5EF4-FFF2-40B4-BE49-F238E27FC236}">
                <a16:creationId xmlns:a16="http://schemas.microsoft.com/office/drawing/2014/main" id="{9069E47C-5759-DA6F-329D-EBDFAB8D5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63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3A3BC788-DC7A-DD8F-3FDF-B6E3B619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d3166fd9_2_122:notes">
            <a:extLst>
              <a:ext uri="{FF2B5EF4-FFF2-40B4-BE49-F238E27FC236}">
                <a16:creationId xmlns:a16="http://schemas.microsoft.com/office/drawing/2014/main" id="{35DCE01C-CE1B-DFE0-005D-2E58E4919E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a5d3166fd9_2_122:notes">
            <a:extLst>
              <a:ext uri="{FF2B5EF4-FFF2-40B4-BE49-F238E27FC236}">
                <a16:creationId xmlns:a16="http://schemas.microsoft.com/office/drawing/2014/main" id="{BE939A9E-068E-9504-44A0-72226807F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57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d3166fd9_2_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a5d3166fd9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5d3166fd9_2_1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ga5d3166fd9_2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5758543" y="1"/>
            <a:ext cx="3385457" cy="51435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bg>
      <p:bgPr>
        <a:solidFill>
          <a:srgbClr val="F4C04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3324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48000" rIns="68575" bIns="35100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0" y="0"/>
            <a:ext cx="9144000" cy="146202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2000250" y="1186324"/>
            <a:ext cx="5143500" cy="2770853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365760" y="342900"/>
            <a:ext cx="8412480" cy="44577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5856437" y="0"/>
            <a:ext cx="328756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/>
        </p:nvSpPr>
        <p:spPr>
          <a:xfrm>
            <a:off x="611341" y="1299359"/>
            <a:ext cx="4993482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540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GESTIONALE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>
                <a:solidFill>
                  <a:srgbClr val="F4C0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REVISIONE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>
                <a:solidFill>
                  <a:srgbClr val="F4C0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CALDAIE</a:t>
            </a:r>
            <a:endParaRPr sz="5400" dirty="0">
              <a:solidFill>
                <a:srgbClr val="D8B05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6199546" y="607889"/>
            <a:ext cx="2623458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8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Laboratorio Academy </a:t>
            </a:r>
            <a:r>
              <a:rPr lang="it-IT" altLang="ko" sz="18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FullStack</a:t>
            </a:r>
            <a:r>
              <a:rPr lang="it-IT" altLang="ko" sz="18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Innovation 2024</a:t>
            </a:r>
            <a:endParaRPr sz="18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633112" y="4143196"/>
            <a:ext cx="2904746" cy="392415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3737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4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LASCAUX.srl</a:t>
            </a:r>
            <a:r>
              <a:rPr lang="ko" sz="14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4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6199546" y="3785406"/>
            <a:ext cx="2623458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Ruth </a:t>
            </a:r>
            <a:r>
              <a:rPr lang="it-IT" altLang="ko" sz="11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Genevieve</a:t>
            </a:r>
            <a:r>
              <a:rPr lang="it-IT" altLang="ko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B.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Nancy Esposito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Giulio Pellegrini</a:t>
            </a:r>
            <a:endParaRPr sz="11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6199546" y="3451348"/>
            <a:ext cx="262345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solidFill>
                  <a:srgbClr val="373737"/>
                </a:solidFill>
                <a:latin typeface="Montserrat Black"/>
                <a:ea typeface="Montserrat Light"/>
                <a:cs typeface="Montserrat Light"/>
                <a:sym typeface="Montserrat Black"/>
              </a:rPr>
              <a:t>Partecipanti:</a:t>
            </a:r>
            <a:endParaRPr sz="15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611341" y="517485"/>
            <a:ext cx="611340" cy="223157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0"/>
          <p:cNvPicPr preferRelativeResize="0"/>
          <p:nvPr/>
        </p:nvPicPr>
        <p:blipFill>
          <a:blip r:embed="rId3"/>
          <a:srcRect t="23356" b="23356"/>
          <a:stretch/>
        </p:blipFill>
        <p:spPr>
          <a:xfrm>
            <a:off x="0" y="19952"/>
            <a:ext cx="9144000" cy="3324224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819150" y="2276475"/>
            <a:ext cx="7505700" cy="2867025"/>
          </a:xfrm>
          <a:prstGeom prst="rect">
            <a:avLst/>
          </a:prstGeom>
          <a:solidFill>
            <a:srgbClr val="FBFCF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215811" y="3141358"/>
            <a:ext cx="4714918" cy="47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 poter </a:t>
            </a:r>
            <a:r>
              <a:rPr lang="it-IT" altLang="ko" sz="1100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inserire,modificare,cancellare</a:t>
            </a:r>
            <a:r>
              <a:rPr lang="it-IT" alt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 visualizzare l’elenco dei clienti,  l’elenco degli impianti e rispondere ai ticket dei clienti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3091785" y="2864359"/>
            <a:ext cx="30621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01. </a:t>
            </a:r>
            <a:r>
              <a:rPr lang="it-IT" altLang="ko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CRUD  per admin</a:t>
            </a:r>
            <a:endParaRPr sz="1400" b="1" dirty="0">
              <a:solidFill>
                <a:schemeClr val="bg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091784" y="3810858"/>
            <a:ext cx="4838945" cy="39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Visualizzare i propri impianti e aprire un ticket per richiedere </a:t>
            </a:r>
            <a:r>
              <a:rPr lang="it-IT" altLang="ko" sz="1100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un’intervento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3091785" y="3545481"/>
            <a:ext cx="30621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400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 Azioni  clienti </a:t>
            </a:r>
            <a:endParaRPr lang="it-IT" sz="1400" b="1" dirty="0">
              <a:solidFill>
                <a:schemeClr val="bg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3091785" y="4480525"/>
            <a:ext cx="483894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Il Cliente può valutare l’intervento di un suo ticket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3091785" y="4226604"/>
            <a:ext cx="30621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03. </a:t>
            </a:r>
            <a:r>
              <a:rPr lang="it-IT" altLang="ko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Valutazione Ticket(opzionale)</a:t>
            </a:r>
            <a:endParaRPr sz="1400" b="1" dirty="0">
              <a:solidFill>
                <a:schemeClr val="bg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241783" y="2438826"/>
            <a:ext cx="18785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800" dirty="0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Richiesta</a:t>
            </a:r>
            <a:endParaRPr sz="1800" dirty="0">
              <a:solidFill>
                <a:srgbClr val="1F232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6725A0B-5214-3417-1034-DA76C95D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11" y="2452241"/>
            <a:ext cx="225572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2289126" y="511720"/>
            <a:ext cx="456574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Analisi dei requisiti</a:t>
            </a:r>
            <a:endParaRPr sz="2400" b="0" dirty="0">
              <a:solidFill>
                <a:srgbClr val="3737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1356859" y="2163929"/>
            <a:ext cx="772994" cy="772992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4660014" y="2163929"/>
            <a:ext cx="772994" cy="772992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2208026" y="2437493"/>
            <a:ext cx="22563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Creazione di tabelle e delle loro relazioni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2193303" y="2154874"/>
            <a:ext cx="227107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Database</a:t>
            </a:r>
            <a:endParaRPr sz="15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5530793" y="2437493"/>
            <a:ext cx="22563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Creazione Api per comunicare con il database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5516070" y="2142490"/>
            <a:ext cx="227107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Backend</a:t>
            </a:r>
            <a:endParaRPr sz="15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3015964" y="3562747"/>
            <a:ext cx="772994" cy="772992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3867131" y="3827376"/>
            <a:ext cx="22563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Interfaccia grafica per l’utente che comunica con il </a:t>
            </a:r>
            <a:r>
              <a:rPr lang="it-IT" sz="1100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backend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3852408" y="3544757"/>
            <a:ext cx="227107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Frontend</a:t>
            </a:r>
            <a:endParaRPr sz="15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5516070" y="3694798"/>
            <a:ext cx="227107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4" name="Google Shape;1133;p51">
            <a:extLst>
              <a:ext uri="{FF2B5EF4-FFF2-40B4-BE49-F238E27FC236}">
                <a16:creationId xmlns:a16="http://schemas.microsoft.com/office/drawing/2014/main" id="{B35C5B29-29BC-36E7-8799-941EFE93BF84}"/>
              </a:ext>
            </a:extLst>
          </p:cNvPr>
          <p:cNvGrpSpPr/>
          <p:nvPr/>
        </p:nvGrpSpPr>
        <p:grpSpPr>
          <a:xfrm>
            <a:off x="1494075" y="2312006"/>
            <a:ext cx="503587" cy="451256"/>
            <a:chOff x="2769004" y="2900267"/>
            <a:chExt cx="390620" cy="387667"/>
          </a:xfrm>
        </p:grpSpPr>
        <p:sp>
          <p:nvSpPr>
            <p:cNvPr id="5" name="Google Shape;1134;p51">
              <a:extLst>
                <a:ext uri="{FF2B5EF4-FFF2-40B4-BE49-F238E27FC236}">
                  <a16:creationId xmlns:a16="http://schemas.microsoft.com/office/drawing/2014/main" id="{636FBDEA-5ACD-C65B-B48A-6DFC765192DB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/>
              <a:ahLst/>
              <a:cxnLst/>
              <a:rect l="l" t="t" r="r" b="b"/>
              <a:pathLst>
                <a:path w="276225" h="95250" extrusionOk="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" name="Google Shape;1135;p51">
              <a:extLst>
                <a:ext uri="{FF2B5EF4-FFF2-40B4-BE49-F238E27FC236}">
                  <a16:creationId xmlns:a16="http://schemas.microsoft.com/office/drawing/2014/main" id="{16865A0D-186B-96A0-2A0F-76CE74324550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" name="Google Shape;1136;p51">
              <a:extLst>
                <a:ext uri="{FF2B5EF4-FFF2-40B4-BE49-F238E27FC236}">
                  <a16:creationId xmlns:a16="http://schemas.microsoft.com/office/drawing/2014/main" id="{6B93AC2A-AFD2-1CCD-45D3-DC16C75EF5BF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/>
              <a:ahLst/>
              <a:cxnLst/>
              <a:rect l="l" t="t" r="r" b="b"/>
              <a:pathLst>
                <a:path w="57150" h="76200" extrusionOk="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8" name="Google Shape;1137;p51">
              <a:extLst>
                <a:ext uri="{FF2B5EF4-FFF2-40B4-BE49-F238E27FC236}">
                  <a16:creationId xmlns:a16="http://schemas.microsoft.com/office/drawing/2014/main" id="{771F3A18-F5AF-393D-C9BF-5BBA9DEDB02B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/>
              <a:ahLst/>
              <a:cxnLst/>
              <a:rect l="l" t="t" r="r" b="b"/>
              <a:pathLst>
                <a:path w="390525" h="276225" extrusionOk="0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" name="Google Shape;706;p51">
            <a:extLst>
              <a:ext uri="{FF2B5EF4-FFF2-40B4-BE49-F238E27FC236}">
                <a16:creationId xmlns:a16="http://schemas.microsoft.com/office/drawing/2014/main" id="{926FB5EB-816C-3569-1C31-E46F894CA03A}"/>
              </a:ext>
            </a:extLst>
          </p:cNvPr>
          <p:cNvGrpSpPr/>
          <p:nvPr/>
        </p:nvGrpSpPr>
        <p:grpSpPr>
          <a:xfrm>
            <a:off x="4811100" y="2319945"/>
            <a:ext cx="470820" cy="498499"/>
            <a:chOff x="1425407" y="2900076"/>
            <a:chExt cx="390525" cy="387573"/>
          </a:xfrm>
        </p:grpSpPr>
        <p:sp>
          <p:nvSpPr>
            <p:cNvPr id="10" name="Google Shape;707;p51">
              <a:extLst>
                <a:ext uri="{FF2B5EF4-FFF2-40B4-BE49-F238E27FC236}">
                  <a16:creationId xmlns:a16="http://schemas.microsoft.com/office/drawing/2014/main" id="{A39D3199-905B-CA29-ED28-2089EE12E94F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/>
              <a:ahLst/>
              <a:cxnLst/>
              <a:rect l="l" t="t" r="r" b="b"/>
              <a:pathLst>
                <a:path w="276225" h="95250" extrusionOk="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" name="Google Shape;708;p51">
              <a:extLst>
                <a:ext uri="{FF2B5EF4-FFF2-40B4-BE49-F238E27FC236}">
                  <a16:creationId xmlns:a16="http://schemas.microsoft.com/office/drawing/2014/main" id="{5458E8F4-69F7-48B3-01B0-E9CBAC02FF1A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2" name="Google Shape;709;p51">
              <a:extLst>
                <a:ext uri="{FF2B5EF4-FFF2-40B4-BE49-F238E27FC236}">
                  <a16:creationId xmlns:a16="http://schemas.microsoft.com/office/drawing/2014/main" id="{D8112354-302F-FFE6-B980-E8CC670124AA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 extrusionOk="0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" name="Google Shape;710;p51">
              <a:extLst>
                <a:ext uri="{FF2B5EF4-FFF2-40B4-BE49-F238E27FC236}">
                  <a16:creationId xmlns:a16="http://schemas.microsoft.com/office/drawing/2014/main" id="{A7686C25-49F0-972A-172D-8FBA7FC542E7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 extrusionOk="0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" name="Google Shape;711;p51">
              <a:extLst>
                <a:ext uri="{FF2B5EF4-FFF2-40B4-BE49-F238E27FC236}">
                  <a16:creationId xmlns:a16="http://schemas.microsoft.com/office/drawing/2014/main" id="{5EAFD54A-449E-34EE-A8E9-48E200FF198D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/>
              <a:ahLst/>
              <a:cxnLst/>
              <a:rect l="l" t="t" r="r" b="b"/>
              <a:pathLst>
                <a:path w="390525" h="276225" extrusionOk="0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" name="Google Shape;1304;p52">
            <a:extLst>
              <a:ext uri="{FF2B5EF4-FFF2-40B4-BE49-F238E27FC236}">
                <a16:creationId xmlns:a16="http://schemas.microsoft.com/office/drawing/2014/main" id="{0FBBAFB7-C520-E724-11AF-72A461000499}"/>
              </a:ext>
            </a:extLst>
          </p:cNvPr>
          <p:cNvGrpSpPr/>
          <p:nvPr/>
        </p:nvGrpSpPr>
        <p:grpSpPr>
          <a:xfrm>
            <a:off x="3164820" y="3724746"/>
            <a:ext cx="480879" cy="454117"/>
            <a:chOff x="4790113" y="2291143"/>
            <a:chExt cx="390525" cy="352425"/>
          </a:xfrm>
        </p:grpSpPr>
        <p:sp>
          <p:nvSpPr>
            <p:cNvPr id="16" name="Google Shape;1305;p52">
              <a:extLst>
                <a:ext uri="{FF2B5EF4-FFF2-40B4-BE49-F238E27FC236}">
                  <a16:creationId xmlns:a16="http://schemas.microsoft.com/office/drawing/2014/main" id="{7378C8A1-7986-672A-6D94-259EFEEAC8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/>
              <a:ahLst/>
              <a:cxnLst/>
              <a:rect l="l" t="t" r="r" b="b"/>
              <a:pathLst>
                <a:path w="390525" h="352425" extrusionOk="0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" name="Google Shape;1306;p52">
              <a:extLst>
                <a:ext uri="{FF2B5EF4-FFF2-40B4-BE49-F238E27FC236}">
                  <a16:creationId xmlns:a16="http://schemas.microsoft.com/office/drawing/2014/main" id="{FB87C4DC-425C-9966-454F-5E4CC40CBA0C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6AC2F5E-5DA5-7C57-A5F8-1EA6FFD8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930"/>
            <a:ext cx="5172075" cy="3676210"/>
          </a:xfrm>
          <a:prstGeom prst="rect">
            <a:avLst/>
          </a:prstGeom>
        </p:spPr>
      </p:pic>
      <p:sp>
        <p:nvSpPr>
          <p:cNvPr id="178" name="Google Shape;178;p32"/>
          <p:cNvSpPr txBox="1"/>
          <p:nvPr/>
        </p:nvSpPr>
        <p:spPr>
          <a:xfrm>
            <a:off x="2637664" y="436867"/>
            <a:ext cx="387531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270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70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</a:t>
            </a:r>
            <a:r>
              <a:rPr lang="it-IT" altLang="ko" sz="2700" dirty="0" err="1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ase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79" name="Google Shape;179;p32"/>
          <p:cNvSpPr txBox="1"/>
          <p:nvPr/>
        </p:nvSpPr>
        <p:spPr>
          <a:xfrm>
            <a:off x="5172074" y="1557819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Relazioni:</a:t>
            </a:r>
            <a:endParaRPr dirty="0"/>
          </a:p>
        </p:txBody>
      </p:sp>
      <p:sp>
        <p:nvSpPr>
          <p:cNvPr id="4" name="Google Shape;179;p32">
            <a:extLst>
              <a:ext uri="{FF2B5EF4-FFF2-40B4-BE49-F238E27FC236}">
                <a16:creationId xmlns:a16="http://schemas.microsoft.com/office/drawing/2014/main" id="{8A21DDFC-8A56-7745-5145-51637A44F498}"/>
              </a:ext>
            </a:extLst>
          </p:cNvPr>
          <p:cNvSpPr txBox="1"/>
          <p:nvPr/>
        </p:nvSpPr>
        <p:spPr>
          <a:xfrm>
            <a:off x="5172074" y="1904068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Tabella users ha una relazione one to </a:t>
            </a:r>
            <a:r>
              <a:rPr lang="it-IT" sz="1100" dirty="0" err="1"/>
              <a:t>many</a:t>
            </a:r>
            <a:r>
              <a:rPr lang="it-IT" sz="1100" dirty="0"/>
              <a:t> con ticket</a:t>
            </a:r>
            <a:endParaRPr sz="1100" dirty="0"/>
          </a:p>
        </p:txBody>
      </p:sp>
      <p:sp>
        <p:nvSpPr>
          <p:cNvPr id="5" name="Google Shape;179;p32">
            <a:extLst>
              <a:ext uri="{FF2B5EF4-FFF2-40B4-BE49-F238E27FC236}">
                <a16:creationId xmlns:a16="http://schemas.microsoft.com/office/drawing/2014/main" id="{BEE45781-9683-9EBD-4D39-F4F78D9FAB45}"/>
              </a:ext>
            </a:extLst>
          </p:cNvPr>
          <p:cNvSpPr txBox="1"/>
          <p:nvPr/>
        </p:nvSpPr>
        <p:spPr>
          <a:xfrm>
            <a:off x="5172073" y="2260152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Tabella users ha una relazione one to </a:t>
            </a:r>
            <a:r>
              <a:rPr lang="it-IT" sz="1100" dirty="0" err="1"/>
              <a:t>many</a:t>
            </a:r>
            <a:r>
              <a:rPr lang="it-IT" sz="1100" dirty="0"/>
              <a:t> con boiler</a:t>
            </a:r>
            <a:endParaRPr sz="1100" dirty="0"/>
          </a:p>
        </p:txBody>
      </p:sp>
      <p:sp>
        <p:nvSpPr>
          <p:cNvPr id="6" name="Google Shape;179;p32">
            <a:extLst>
              <a:ext uri="{FF2B5EF4-FFF2-40B4-BE49-F238E27FC236}">
                <a16:creationId xmlns:a16="http://schemas.microsoft.com/office/drawing/2014/main" id="{0EE6DD08-9979-1499-035F-A7B6174E966D}"/>
              </a:ext>
            </a:extLst>
          </p:cNvPr>
          <p:cNvSpPr txBox="1"/>
          <p:nvPr/>
        </p:nvSpPr>
        <p:spPr>
          <a:xfrm>
            <a:off x="5028234" y="2571750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Ticket ha una relazione one to one con </a:t>
            </a:r>
            <a:r>
              <a:rPr lang="it-IT" sz="1100" dirty="0" err="1"/>
              <a:t>evaluation</a:t>
            </a:r>
            <a:endParaRPr sz="1100" dirty="0"/>
          </a:p>
        </p:txBody>
      </p:sp>
      <p:sp>
        <p:nvSpPr>
          <p:cNvPr id="7" name="Google Shape;179;p32">
            <a:extLst>
              <a:ext uri="{FF2B5EF4-FFF2-40B4-BE49-F238E27FC236}">
                <a16:creationId xmlns:a16="http://schemas.microsoft.com/office/drawing/2014/main" id="{891707FA-90F3-6920-3804-09788C77307B}"/>
              </a:ext>
            </a:extLst>
          </p:cNvPr>
          <p:cNvSpPr txBox="1"/>
          <p:nvPr/>
        </p:nvSpPr>
        <p:spPr>
          <a:xfrm>
            <a:off x="5172073" y="3342589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it-IT" sz="1100" dirty="0"/>
              <a:t>Users ha una </a:t>
            </a:r>
            <a:r>
              <a:rPr lang="it-IT" sz="1100" dirty="0" err="1"/>
              <a:t>enum</a:t>
            </a:r>
            <a:r>
              <a:rPr lang="it-IT" sz="1100" dirty="0"/>
              <a:t> su ‘</a:t>
            </a:r>
            <a:r>
              <a:rPr lang="it-IT" sz="1100" dirty="0" err="1"/>
              <a:t>role</a:t>
            </a:r>
            <a:r>
              <a:rPr lang="it-IT" sz="1100" dirty="0"/>
              <a:t>’ con opzioni (admin e client)</a:t>
            </a:r>
            <a:endParaRPr sz="11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9C100F-16E8-6CAB-9906-85EE02E7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220" y="436867"/>
            <a:ext cx="444268" cy="453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F8D8CAF4-29C5-400D-9652-5A918E48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C9BA22C-4FF3-750C-38C8-A1D64E0D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7257" cy="5143500"/>
          </a:xfrm>
          <a:prstGeom prst="rect">
            <a:avLst/>
          </a:prstGeom>
        </p:spPr>
      </p:pic>
      <p:sp>
        <p:nvSpPr>
          <p:cNvPr id="178" name="Google Shape;178;p32">
            <a:extLst>
              <a:ext uri="{FF2B5EF4-FFF2-40B4-BE49-F238E27FC236}">
                <a16:creationId xmlns:a16="http://schemas.microsoft.com/office/drawing/2014/main" id="{F668651D-F87C-B647-1B6F-62002BA1BDCA}"/>
              </a:ext>
            </a:extLst>
          </p:cNvPr>
          <p:cNvSpPr txBox="1"/>
          <p:nvPr/>
        </p:nvSpPr>
        <p:spPr>
          <a:xfrm>
            <a:off x="4373997" y="430868"/>
            <a:ext cx="387531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2700" dirty="0" err="1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Backend</a:t>
            </a:r>
            <a:endParaRPr sz="1100" dirty="0"/>
          </a:p>
        </p:txBody>
      </p:sp>
      <p:sp>
        <p:nvSpPr>
          <p:cNvPr id="179" name="Google Shape;179;p32">
            <a:extLst>
              <a:ext uri="{FF2B5EF4-FFF2-40B4-BE49-F238E27FC236}">
                <a16:creationId xmlns:a16="http://schemas.microsoft.com/office/drawing/2014/main" id="{AC45258A-3BC4-73B9-7C03-F59389B41996}"/>
              </a:ext>
            </a:extLst>
          </p:cNvPr>
          <p:cNvSpPr txBox="1"/>
          <p:nvPr/>
        </p:nvSpPr>
        <p:spPr>
          <a:xfrm>
            <a:off x="4572000" y="1518649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Suddivisione dei pacchetti</a:t>
            </a:r>
            <a:endParaRPr dirty="0"/>
          </a:p>
        </p:txBody>
      </p:sp>
      <p:sp>
        <p:nvSpPr>
          <p:cNvPr id="4" name="Google Shape;179;p32">
            <a:extLst>
              <a:ext uri="{FF2B5EF4-FFF2-40B4-BE49-F238E27FC236}">
                <a16:creationId xmlns:a16="http://schemas.microsoft.com/office/drawing/2014/main" id="{38DF0B5C-1359-6194-1A62-62FD558E67EA}"/>
              </a:ext>
            </a:extLst>
          </p:cNvPr>
          <p:cNvSpPr txBox="1"/>
          <p:nvPr/>
        </p:nvSpPr>
        <p:spPr>
          <a:xfrm>
            <a:off x="4377095" y="1885127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 err="1"/>
              <a:t>Entity</a:t>
            </a:r>
            <a:r>
              <a:rPr lang="it-IT" sz="1100" dirty="0"/>
              <a:t>(tabelle </a:t>
            </a:r>
            <a:r>
              <a:rPr lang="it-IT" sz="1100" dirty="0" err="1"/>
              <a:t>sql</a:t>
            </a:r>
            <a:r>
              <a:rPr lang="it-IT" sz="1100" dirty="0"/>
              <a:t> in spring JPA)</a:t>
            </a:r>
            <a:endParaRPr sz="1100" dirty="0"/>
          </a:p>
        </p:txBody>
      </p:sp>
      <p:sp>
        <p:nvSpPr>
          <p:cNvPr id="5" name="Google Shape;179;p32">
            <a:extLst>
              <a:ext uri="{FF2B5EF4-FFF2-40B4-BE49-F238E27FC236}">
                <a16:creationId xmlns:a16="http://schemas.microsoft.com/office/drawing/2014/main" id="{412A28DF-6B14-4AFF-3534-428353229E0B}"/>
              </a:ext>
            </a:extLst>
          </p:cNvPr>
          <p:cNvSpPr txBox="1"/>
          <p:nvPr/>
        </p:nvSpPr>
        <p:spPr>
          <a:xfrm>
            <a:off x="4280631" y="2246867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DTO(Data Transfer Object)</a:t>
            </a:r>
          </a:p>
        </p:txBody>
      </p:sp>
      <p:sp>
        <p:nvSpPr>
          <p:cNvPr id="6" name="Google Shape;179;p32">
            <a:extLst>
              <a:ext uri="{FF2B5EF4-FFF2-40B4-BE49-F238E27FC236}">
                <a16:creationId xmlns:a16="http://schemas.microsoft.com/office/drawing/2014/main" id="{D2871F96-DE5B-00B9-7F7E-2E304FFE572D}"/>
              </a:ext>
            </a:extLst>
          </p:cNvPr>
          <p:cNvSpPr txBox="1"/>
          <p:nvPr/>
        </p:nvSpPr>
        <p:spPr>
          <a:xfrm>
            <a:off x="4377095" y="2589293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Services(per implementare metodi)</a:t>
            </a:r>
            <a:endParaRPr sz="1100" dirty="0"/>
          </a:p>
        </p:txBody>
      </p:sp>
      <p:sp>
        <p:nvSpPr>
          <p:cNvPr id="7" name="Google Shape;179;p32">
            <a:extLst>
              <a:ext uri="{FF2B5EF4-FFF2-40B4-BE49-F238E27FC236}">
                <a16:creationId xmlns:a16="http://schemas.microsoft.com/office/drawing/2014/main" id="{A1A124B7-6413-B7FB-777C-32B490A93C72}"/>
              </a:ext>
            </a:extLst>
          </p:cNvPr>
          <p:cNvSpPr txBox="1"/>
          <p:nvPr/>
        </p:nvSpPr>
        <p:spPr>
          <a:xfrm>
            <a:off x="4280630" y="3672201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DTO(Data Transfer Object)</a:t>
            </a:r>
          </a:p>
        </p:txBody>
      </p:sp>
      <p:sp>
        <p:nvSpPr>
          <p:cNvPr id="13" name="Google Shape;179;p32">
            <a:extLst>
              <a:ext uri="{FF2B5EF4-FFF2-40B4-BE49-F238E27FC236}">
                <a16:creationId xmlns:a16="http://schemas.microsoft.com/office/drawing/2014/main" id="{694DBA64-4B05-4FD1-140D-44CB3073A783}"/>
              </a:ext>
            </a:extLst>
          </p:cNvPr>
          <p:cNvSpPr txBox="1"/>
          <p:nvPr/>
        </p:nvSpPr>
        <p:spPr>
          <a:xfrm>
            <a:off x="4373997" y="2941674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Controllers(per chiamare servizi)</a:t>
            </a:r>
            <a:endParaRPr sz="1100" dirty="0"/>
          </a:p>
        </p:txBody>
      </p:sp>
      <p:sp>
        <p:nvSpPr>
          <p:cNvPr id="14" name="Google Shape;179;p32">
            <a:extLst>
              <a:ext uri="{FF2B5EF4-FFF2-40B4-BE49-F238E27FC236}">
                <a16:creationId xmlns:a16="http://schemas.microsoft.com/office/drawing/2014/main" id="{3EF8AF8C-CEDD-2EF4-417E-6DD817560DF5}"/>
              </a:ext>
            </a:extLst>
          </p:cNvPr>
          <p:cNvSpPr txBox="1"/>
          <p:nvPr/>
        </p:nvSpPr>
        <p:spPr>
          <a:xfrm>
            <a:off x="4572000" y="3290232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Repositories(ambiente per immagazzinare dati)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42310D-0D7D-C51C-9CFF-BF552DCD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423" y="439563"/>
            <a:ext cx="457589" cy="4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E18B4B62-613F-7EF9-688E-19BB37C8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53AEE45E-8A57-BBC4-650A-8621A6D8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4"/>
            <a:ext cx="1828800" cy="5143500"/>
          </a:xfrm>
          <a:prstGeom prst="rect">
            <a:avLst/>
          </a:prstGeom>
        </p:spPr>
      </p:pic>
      <p:sp>
        <p:nvSpPr>
          <p:cNvPr id="178" name="Google Shape;178;p32">
            <a:extLst>
              <a:ext uri="{FF2B5EF4-FFF2-40B4-BE49-F238E27FC236}">
                <a16:creationId xmlns:a16="http://schemas.microsoft.com/office/drawing/2014/main" id="{17162E99-2962-713B-428C-3AFC07C3EE46}"/>
              </a:ext>
            </a:extLst>
          </p:cNvPr>
          <p:cNvSpPr txBox="1"/>
          <p:nvPr/>
        </p:nvSpPr>
        <p:spPr>
          <a:xfrm>
            <a:off x="3349376" y="454007"/>
            <a:ext cx="387531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2700" dirty="0" err="1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Frontend</a:t>
            </a:r>
            <a:endParaRPr sz="1100" dirty="0"/>
          </a:p>
        </p:txBody>
      </p:sp>
      <p:sp>
        <p:nvSpPr>
          <p:cNvPr id="179" name="Google Shape;179;p32">
            <a:extLst>
              <a:ext uri="{FF2B5EF4-FFF2-40B4-BE49-F238E27FC236}">
                <a16:creationId xmlns:a16="http://schemas.microsoft.com/office/drawing/2014/main" id="{EC5B9F97-5056-CA00-640E-D6D98D330BEC}"/>
              </a:ext>
            </a:extLst>
          </p:cNvPr>
          <p:cNvSpPr txBox="1"/>
          <p:nvPr/>
        </p:nvSpPr>
        <p:spPr>
          <a:xfrm>
            <a:off x="3349376" y="1580042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Suddivisione dei componenti</a:t>
            </a:r>
            <a:endParaRPr dirty="0"/>
          </a:p>
        </p:txBody>
      </p:sp>
      <p:sp>
        <p:nvSpPr>
          <p:cNvPr id="4" name="Google Shape;179;p32">
            <a:extLst>
              <a:ext uri="{FF2B5EF4-FFF2-40B4-BE49-F238E27FC236}">
                <a16:creationId xmlns:a16="http://schemas.microsoft.com/office/drawing/2014/main" id="{17D0F027-AD95-A991-0B94-5B36A47BFA57}"/>
              </a:ext>
            </a:extLst>
          </p:cNvPr>
          <p:cNvSpPr txBox="1"/>
          <p:nvPr/>
        </p:nvSpPr>
        <p:spPr>
          <a:xfrm>
            <a:off x="3349376" y="1978954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App/component(dove andiamo a inserire i vari componenti necessari</a:t>
            </a:r>
            <a:endParaRPr sz="1100" dirty="0"/>
          </a:p>
        </p:txBody>
      </p:sp>
      <p:sp>
        <p:nvSpPr>
          <p:cNvPr id="5" name="Google Shape;179;p32">
            <a:extLst>
              <a:ext uri="{FF2B5EF4-FFF2-40B4-BE49-F238E27FC236}">
                <a16:creationId xmlns:a16="http://schemas.microsoft.com/office/drawing/2014/main" id="{3EC7B41B-9BB2-25CD-41BC-315C758D2642}"/>
              </a:ext>
            </a:extLst>
          </p:cNvPr>
          <p:cNvSpPr txBox="1"/>
          <p:nvPr/>
        </p:nvSpPr>
        <p:spPr>
          <a:xfrm>
            <a:off x="3349376" y="2321570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App/services(dove implementiamo i metodi </a:t>
            </a:r>
            <a:r>
              <a:rPr lang="it-IT" sz="1100" dirty="0" err="1"/>
              <a:t>crud</a:t>
            </a:r>
            <a:r>
              <a:rPr lang="it-IT" sz="1100" dirty="0"/>
              <a:t>)</a:t>
            </a:r>
          </a:p>
        </p:txBody>
      </p:sp>
      <p:sp>
        <p:nvSpPr>
          <p:cNvPr id="6" name="Google Shape;179;p32">
            <a:extLst>
              <a:ext uri="{FF2B5EF4-FFF2-40B4-BE49-F238E27FC236}">
                <a16:creationId xmlns:a16="http://schemas.microsoft.com/office/drawing/2014/main" id="{59667582-69EF-389D-E57D-590884B16F3A}"/>
              </a:ext>
            </a:extLst>
          </p:cNvPr>
          <p:cNvSpPr txBox="1"/>
          <p:nvPr/>
        </p:nvSpPr>
        <p:spPr>
          <a:xfrm>
            <a:off x="3349376" y="2690958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App/</a:t>
            </a:r>
            <a:r>
              <a:rPr lang="it-IT" sz="1100" dirty="0" err="1"/>
              <a:t>enviroments</a:t>
            </a:r>
            <a:r>
              <a:rPr lang="it-IT" sz="1100" dirty="0"/>
              <a:t>(dove mettiamo </a:t>
            </a:r>
            <a:r>
              <a:rPr lang="it-IT" sz="1100" dirty="0" err="1"/>
              <a:t>l’url</a:t>
            </a:r>
            <a:r>
              <a:rPr lang="it-IT" sz="1100" dirty="0"/>
              <a:t> base per fare la chiamata al </a:t>
            </a:r>
            <a:r>
              <a:rPr lang="it-IT" sz="1100" dirty="0" err="1"/>
              <a:t>backend</a:t>
            </a:r>
            <a:r>
              <a:rPr lang="it-IT" sz="1100" dirty="0"/>
              <a:t>)</a:t>
            </a:r>
            <a:endParaRPr sz="1100" dirty="0"/>
          </a:p>
        </p:txBody>
      </p:sp>
      <p:sp>
        <p:nvSpPr>
          <p:cNvPr id="13" name="Google Shape;179;p32">
            <a:extLst>
              <a:ext uri="{FF2B5EF4-FFF2-40B4-BE49-F238E27FC236}">
                <a16:creationId xmlns:a16="http://schemas.microsoft.com/office/drawing/2014/main" id="{394A8BE6-3C6A-FA78-3C61-E5991ABE6729}"/>
              </a:ext>
            </a:extLst>
          </p:cNvPr>
          <p:cNvSpPr txBox="1"/>
          <p:nvPr/>
        </p:nvSpPr>
        <p:spPr>
          <a:xfrm>
            <a:off x="3349376" y="3060346"/>
            <a:ext cx="38722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/>
              <a:t>App/models(per la struttura del messaggio che il </a:t>
            </a:r>
            <a:r>
              <a:rPr lang="it-IT" sz="1100" dirty="0" err="1"/>
              <a:t>backend</a:t>
            </a:r>
            <a:r>
              <a:rPr lang="it-IT" sz="1100" dirty="0"/>
              <a:t> si aspetta)</a:t>
            </a:r>
            <a:endParaRPr sz="11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784EB1-3FB9-EBA9-9B12-6755B9B7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59" y="454007"/>
            <a:ext cx="502457" cy="4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cerchio, clipart, Elementi grafici&#10;&#10;Descrizione generata automaticamente">
            <a:extLst>
              <a:ext uri="{FF2B5EF4-FFF2-40B4-BE49-F238E27FC236}">
                <a16:creationId xmlns:a16="http://schemas.microsoft.com/office/drawing/2014/main" id="{890BB7D8-B1DB-F09A-7374-08C64DF1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956153" cy="5143500"/>
          </a:xfrm>
          <a:prstGeom prst="rect">
            <a:avLst/>
          </a:prstGeom>
        </p:spPr>
      </p:pic>
      <p:sp>
        <p:nvSpPr>
          <p:cNvPr id="398" name="Google Shape;398;p43"/>
          <p:cNvSpPr txBox="1"/>
          <p:nvPr/>
        </p:nvSpPr>
        <p:spPr>
          <a:xfrm>
            <a:off x="328774" y="196330"/>
            <a:ext cx="356599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4C0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Linguaggi e Tecnologie 	utilizzate</a:t>
            </a:r>
            <a:endParaRPr sz="2100" dirty="0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904635" y="1581349"/>
            <a:ext cx="20346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 creare e gestire il database(MySQL)</a:t>
            </a:r>
          </a:p>
        </p:txBody>
      </p:sp>
      <p:sp>
        <p:nvSpPr>
          <p:cNvPr id="400" name="Google Shape;400;p43"/>
          <p:cNvSpPr/>
          <p:nvPr/>
        </p:nvSpPr>
        <p:spPr>
          <a:xfrm>
            <a:off x="904635" y="1186939"/>
            <a:ext cx="20346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400" dirty="0" err="1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DBeaver</a:t>
            </a:r>
            <a:endParaRPr lang="it-IT" sz="1100" dirty="0"/>
          </a:p>
        </p:txBody>
      </p:sp>
      <p:sp>
        <p:nvSpPr>
          <p:cNvPr id="401" name="Google Shape;401;p43"/>
          <p:cNvSpPr txBox="1"/>
          <p:nvPr/>
        </p:nvSpPr>
        <p:spPr>
          <a:xfrm>
            <a:off x="935752" y="2667811"/>
            <a:ext cx="20346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Framework su base Java per la parte </a:t>
            </a:r>
            <a:r>
              <a:rPr lang="it-IT" sz="11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Backend</a:t>
            </a:r>
            <a:endParaRPr lang="it-IT" sz="11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935752" y="2281303"/>
            <a:ext cx="20346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40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Spring</a:t>
            </a:r>
            <a:endParaRPr lang="it-IT" sz="1100" dirty="0"/>
          </a:p>
        </p:txBody>
      </p:sp>
      <p:sp>
        <p:nvSpPr>
          <p:cNvPr id="403" name="Google Shape;403;p43"/>
          <p:cNvSpPr txBox="1"/>
          <p:nvPr/>
        </p:nvSpPr>
        <p:spPr>
          <a:xfrm>
            <a:off x="935752" y="3956561"/>
            <a:ext cx="20346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Framework su base </a:t>
            </a:r>
            <a:r>
              <a:rPr lang="it-IT" altLang="ko" sz="11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Typescript</a:t>
            </a:r>
            <a:r>
              <a:rPr lang="it-IT" altLang="ko" sz="1100" dirty="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per la parte </a:t>
            </a:r>
            <a:r>
              <a:rPr lang="it-IT" altLang="ko" sz="1100" dirty="0" err="1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Frontend</a:t>
            </a:r>
            <a:endParaRPr lang="it-IT" sz="1100" dirty="0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936726" y="3616423"/>
            <a:ext cx="20346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1400" dirty="0" err="1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Angular</a:t>
            </a:r>
            <a:endParaRPr lang="it-IT" sz="11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7C0405-85AD-E72E-4AE8-C41A799C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3" y="240458"/>
            <a:ext cx="297949" cy="304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3"/>
          <p:cNvSpPr txBox="1"/>
          <p:nvPr/>
        </p:nvSpPr>
        <p:spPr>
          <a:xfrm>
            <a:off x="2087855" y="1615638"/>
            <a:ext cx="4968289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" sz="4500" b="0" dirty="0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Dimostrazione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290</Words>
  <Application>Microsoft Office PowerPoint</Application>
  <PresentationFormat>Presentazione su schermo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Montserrat Light</vt:lpstr>
      <vt:lpstr>Arial</vt:lpstr>
      <vt:lpstr>Montserrat Black</vt:lpstr>
      <vt:lpstr>PPTMON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Marcel Jr</dc:creator>
  <cp:lastModifiedBy>Wandji Marcel Junior</cp:lastModifiedBy>
  <cp:revision>2</cp:revision>
  <dcterms:modified xsi:type="dcterms:W3CDTF">2024-11-15T13:54:16Z</dcterms:modified>
</cp:coreProperties>
</file>