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259" r:id="rId13"/>
    <p:sldId id="312" r:id="rId14"/>
    <p:sldId id="260" r:id="rId15"/>
    <p:sldId id="261" r:id="rId16"/>
    <p:sldId id="262" r:id="rId17"/>
    <p:sldId id="287" r:id="rId18"/>
    <p:sldId id="313" r:id="rId19"/>
    <p:sldId id="289" r:id="rId20"/>
    <p:sldId id="288" r:id="rId21"/>
    <p:sldId id="290" r:id="rId22"/>
    <p:sldId id="263" r:id="rId23"/>
    <p:sldId id="264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69" r:id="rId32"/>
    <p:sldId id="314" r:id="rId33"/>
    <p:sldId id="298" r:id="rId34"/>
    <p:sldId id="301" r:id="rId35"/>
    <p:sldId id="315" r:id="rId36"/>
    <p:sldId id="316" r:id="rId37"/>
    <p:sldId id="317" r:id="rId38"/>
    <p:sldId id="318" r:id="rId39"/>
    <p:sldId id="277" r:id="rId40"/>
    <p:sldId id="319" r:id="rId41"/>
    <p:sldId id="299" r:id="rId42"/>
    <p:sldId id="300" r:id="rId43"/>
    <p:sldId id="302" r:id="rId44"/>
    <p:sldId id="303" r:id="rId45"/>
    <p:sldId id="320" r:id="rId46"/>
    <p:sldId id="321" r:id="rId47"/>
    <p:sldId id="322" r:id="rId48"/>
    <p:sldId id="323" r:id="rId49"/>
    <p:sldId id="324" r:id="rId50"/>
    <p:sldId id="325" r:id="rId51"/>
    <p:sldId id="286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1DC6-89F2-4013-BF76-261A6D2C01B0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BDC1-4195-40F4-8EAF-5367D7983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1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1DC6-89F2-4013-BF76-261A6D2C01B0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BDC1-4195-40F4-8EAF-5367D7983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1DC6-89F2-4013-BF76-261A6D2C01B0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BDC1-4195-40F4-8EAF-5367D7983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07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1DC6-89F2-4013-BF76-261A6D2C01B0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BDC1-4195-40F4-8EAF-5367D7983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29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1DC6-89F2-4013-BF76-261A6D2C01B0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BDC1-4195-40F4-8EAF-5367D7983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2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1DC6-89F2-4013-BF76-261A6D2C01B0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BDC1-4195-40F4-8EAF-5367D7983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21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1DC6-89F2-4013-BF76-261A6D2C01B0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BDC1-4195-40F4-8EAF-5367D7983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50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1DC6-89F2-4013-BF76-261A6D2C01B0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BDC1-4195-40F4-8EAF-5367D7983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52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1DC6-89F2-4013-BF76-261A6D2C01B0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BDC1-4195-40F4-8EAF-5367D7983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79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1DC6-89F2-4013-BF76-261A6D2C01B0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BDC1-4195-40F4-8EAF-5367D7983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0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1DC6-89F2-4013-BF76-261A6D2C01B0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BDC1-4195-40F4-8EAF-5367D7983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80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21DC6-89F2-4013-BF76-261A6D2C01B0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BBDC1-4195-40F4-8EAF-5367D7983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5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41938" y="3846403"/>
            <a:ext cx="60960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3657600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GVHD: 	PGS.TS. QUẢN THÀNH THƠ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3657600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	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ThS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. NGUYỄN MINH HẢI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3657600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	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ThS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. LÊ ĐÌNH THUẬN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3657600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 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3657600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SVTH :	NGUYỄN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 XUÂN KHÁNH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 	51101594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36576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LÂM HOÀNG YÊN 	51104402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21982" y="1390607"/>
            <a:ext cx="817808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GB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GB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GB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GB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GB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endParaRPr lang="en-GB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5998" y="2610707"/>
            <a:ext cx="76500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BE-PUM</a:t>
            </a:r>
            <a:endParaRPr lang="en-GB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594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5321" y="197699"/>
            <a:ext cx="10515600" cy="1325563"/>
          </a:xfrm>
        </p:spPr>
        <p:txBody>
          <a:bodyPr>
            <a:normAutofit/>
          </a:bodyPr>
          <a:lstStyle/>
          <a:p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GB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3241" y="1230874"/>
            <a:ext cx="8470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GB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BE-PUM </a:t>
            </a:r>
            <a:r>
              <a:rPr lang="en-GB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IDA </a:t>
            </a:r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</a:t>
            </a:r>
            <a:endParaRPr lang="en-GB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300" y="2556437"/>
            <a:ext cx="59245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21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689" y="437881"/>
            <a:ext cx="2444747" cy="642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6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GB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3798" y="1690688"/>
            <a:ext cx="44174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GB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46409" y="2429178"/>
            <a:ext cx="1030739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 </a:t>
            </a:r>
            <a:r>
              <a:rPr lang="vi-V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 vi của đề tài luận tốt nghiệp, mục tiêu nhắm tới là phát triển hệ thống</a:t>
            </a:r>
            <a:br>
              <a:rPr lang="vi-V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 lý các câu lệnh hợp ngữ và Windows API cho BE-PUM</a:t>
            </a:r>
            <a:r>
              <a:rPr lang="vi-V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ZA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ZA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ZA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 </a:t>
            </a:r>
            <a:r>
              <a:rPr lang="vi-V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 lượng các </a:t>
            </a:r>
            <a:r>
              <a:rPr lang="vi-V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ZA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ZA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ZA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ZA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assembly</a:t>
            </a:r>
            <a:r>
              <a:rPr lang="vi-V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rất lớn hiện có trong hệ điều hành Windows, hiện tại đề tài </a:t>
            </a:r>
            <a:r>
              <a:rPr lang="vi-V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ZA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 </a:t>
            </a:r>
            <a:r>
              <a:rPr lang="vi-V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 vào xử lý các API ở phiên bản Win32 </a:t>
            </a:r>
            <a:r>
              <a:rPr lang="vi-V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API, </a:t>
            </a:r>
            <a:r>
              <a:rPr lang="vi-V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hầu hết các phần mềm độc </a:t>
            </a:r>
            <a:r>
              <a:rPr lang="vi-V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hại</a:t>
            </a:r>
            <a:r>
              <a:rPr lang="en-ZA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 </a:t>
            </a:r>
            <a:r>
              <a:rPr lang="vi-V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BE-PUM hướng tới vẫn đang dùng bộ API này; với sự ưu tiên từng bước xây </a:t>
            </a:r>
            <a:r>
              <a:rPr lang="vi-V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ZA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vi-V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API được dùng phổ biến </a:t>
            </a:r>
            <a:r>
              <a:rPr lang="vi-V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ZA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ZA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ZA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ZA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ZA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assembly </a:t>
            </a:r>
            <a:r>
              <a:rPr lang="en-ZA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ZA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ZA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ZA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vi-V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7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GB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3798" y="1690688"/>
            <a:ext cx="44174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GB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03798" y="2651494"/>
            <a:ext cx="897657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000" dirty="0">
                <a:solidFill>
                  <a:srgbClr val="000000"/>
                </a:solidFill>
                <a:latin typeface="+mj-lt"/>
              </a:rPr>
              <a:t>Trong phạm vi của đề tài luận văn tốt nghiệp, mục tiêu nhắm tới là hiện thực các câu</a:t>
            </a:r>
            <a:br>
              <a:rPr lang="vi-VN" sz="2000" dirty="0">
                <a:solidFill>
                  <a:srgbClr val="000000"/>
                </a:solidFill>
                <a:latin typeface="+mj-lt"/>
              </a:rPr>
            </a:br>
            <a:r>
              <a:rPr lang="vi-VN" sz="2000" dirty="0">
                <a:solidFill>
                  <a:srgbClr val="000000"/>
                </a:solidFill>
                <a:latin typeface="+mj-lt"/>
              </a:rPr>
              <a:t>lệnh hợp ngữ và Windows API với số lượng đạt mức như sau:</a:t>
            </a:r>
            <a:br>
              <a:rPr lang="vi-VN" sz="2000" dirty="0">
                <a:solidFill>
                  <a:srgbClr val="000000"/>
                </a:solidFill>
                <a:latin typeface="+mj-lt"/>
              </a:rPr>
            </a:br>
            <a:r>
              <a:rPr lang="vi-VN" sz="2000" i="1" dirty="0">
                <a:solidFill>
                  <a:srgbClr val="000000"/>
                </a:solidFill>
                <a:latin typeface="+mj-lt"/>
              </a:rPr>
              <a:t>• </a:t>
            </a:r>
            <a:r>
              <a:rPr lang="vi-VN" sz="2000" dirty="0">
                <a:solidFill>
                  <a:srgbClr val="000000"/>
                </a:solidFill>
                <a:latin typeface="+mj-lt"/>
              </a:rPr>
              <a:t>Số lượng câu lệnh hợp ngữ được hỗ trợ đạt khoảng 250 câu lệnh.</a:t>
            </a:r>
            <a:br>
              <a:rPr lang="vi-VN" sz="2000" dirty="0">
                <a:solidFill>
                  <a:srgbClr val="000000"/>
                </a:solidFill>
                <a:latin typeface="+mj-lt"/>
              </a:rPr>
            </a:br>
            <a:r>
              <a:rPr lang="vi-VN" sz="2000" i="1" dirty="0">
                <a:solidFill>
                  <a:srgbClr val="000000"/>
                </a:solidFill>
                <a:latin typeface="+mj-lt"/>
              </a:rPr>
              <a:t>• </a:t>
            </a:r>
            <a:r>
              <a:rPr lang="vi-VN" sz="2000" dirty="0">
                <a:solidFill>
                  <a:srgbClr val="000000"/>
                </a:solidFill>
                <a:latin typeface="+mj-lt"/>
              </a:rPr>
              <a:t>Số lượng câu lệnh Windows API được hỗ trợ đạt khoảng 400 câu lệnh.</a:t>
            </a:r>
            <a:br>
              <a:rPr lang="vi-VN" sz="2000" dirty="0">
                <a:solidFill>
                  <a:srgbClr val="000000"/>
                </a:solidFill>
                <a:latin typeface="+mj-lt"/>
              </a:rPr>
            </a:br>
            <a:endParaRPr lang="en-GB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280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GB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3798" y="1690688"/>
            <a:ext cx="67614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Assembly </a:t>
            </a:r>
            <a:r>
              <a:rPr lang="en-GB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1403798" y="3138144"/>
            <a:ext cx="995000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    </a:t>
            </a:r>
            <a:r>
              <a:rPr lang="en-GB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Chuyển</a:t>
            </a:r>
            <a:r>
              <a:rPr lang="en-GB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mã</a:t>
            </a:r>
            <a:r>
              <a:rPr lang="en-GB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nhị</a:t>
            </a:r>
            <a:r>
              <a:rPr lang="en-GB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phân</a:t>
            </a:r>
            <a:r>
              <a:rPr lang="en-GB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sang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ngôn</a:t>
            </a:r>
            <a:r>
              <a:rPr lang="en-GB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ngữ</a:t>
            </a:r>
            <a:r>
              <a:rPr lang="en-GB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assembly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dựa</a:t>
            </a:r>
            <a:r>
              <a:rPr lang="en-GB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vào</a:t>
            </a:r>
            <a:r>
              <a:rPr lang="en-GB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opcode</a:t>
            </a:r>
            <a:r>
              <a:rPr lang="en-GB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GB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03797" y="3797642"/>
            <a:ext cx="830580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    </a:t>
            </a:r>
            <a:r>
              <a:rPr lang="en-GB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Ngôn</a:t>
            </a:r>
            <a:r>
              <a:rPr lang="en-GB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ngữ</a:t>
            </a:r>
            <a:r>
              <a:rPr lang="en-GB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lang="en-GB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tính</a:t>
            </a:r>
            <a:r>
              <a:rPr lang="en-GB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gợi</a:t>
            </a:r>
            <a:r>
              <a:rPr lang="en-GB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nhớ</a:t>
            </a:r>
            <a:r>
              <a:rPr lang="en-GB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lang="en-GB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thể</a:t>
            </a:r>
            <a:r>
              <a:rPr lang="en-GB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đọc</a:t>
            </a:r>
            <a:r>
              <a:rPr lang="en-GB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hiểu</a:t>
            </a:r>
            <a:r>
              <a:rPr lang="en-GB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GB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GB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03797" y="2478646"/>
            <a:ext cx="830580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    </a:t>
            </a:r>
            <a:r>
              <a:rPr lang="en-GB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Vấn</a:t>
            </a:r>
            <a:r>
              <a:rPr lang="en-GB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đề</a:t>
            </a:r>
            <a:r>
              <a:rPr lang="en-GB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mã</a:t>
            </a:r>
            <a:r>
              <a:rPr lang="en-GB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nguồn</a:t>
            </a:r>
            <a:r>
              <a:rPr lang="en-GB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en-GB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chương</a:t>
            </a:r>
            <a:r>
              <a:rPr lang="en-GB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trình</a:t>
            </a:r>
            <a:r>
              <a:rPr lang="en-GB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phân</a:t>
            </a:r>
            <a:r>
              <a:rPr lang="en-GB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tích</a:t>
            </a:r>
            <a:r>
              <a:rPr lang="en-GB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GB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81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GB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3798" y="1690688"/>
            <a:ext cx="67614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BE-PUM </a:t>
            </a:r>
            <a:r>
              <a:rPr lang="en-GB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Assembly</a:t>
            </a:r>
            <a:endParaRPr lang="en-GB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03798" y="2333102"/>
            <a:ext cx="830580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     Assembly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một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ngôn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ngữ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lập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trình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tập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hợp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câ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lang="en-GB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lệnh</a:t>
            </a:r>
            <a:r>
              <a:rPr lang="en-GB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gợi</a:t>
            </a:r>
            <a:r>
              <a:rPr lang="en-GB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nhớ</a:t>
            </a:r>
            <a:r>
              <a:rPr lang="en-GB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công</a:t>
            </a:r>
            <a:r>
              <a:rPr lang="en-GB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việc</a:t>
            </a:r>
            <a:r>
              <a:rPr lang="en-GB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lập</a:t>
            </a:r>
            <a:r>
              <a:rPr lang="en-GB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trình</a:t>
            </a:r>
            <a:r>
              <a:rPr lang="en-GB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cực</a:t>
            </a:r>
            <a:r>
              <a:rPr lang="en-GB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nhọc</a:t>
            </a:r>
            <a:r>
              <a:rPr lang="en-GB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dễ</a:t>
            </a:r>
            <a:r>
              <a:rPr lang="en-GB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xảy</a:t>
            </a:r>
            <a:r>
              <a:rPr lang="en-GB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ra</a:t>
            </a:r>
            <a:r>
              <a:rPr lang="en-GB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lỗi</a:t>
            </a:r>
            <a:r>
              <a:rPr lang="en-GB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GB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03798" y="3283292"/>
            <a:ext cx="8305801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     BE-PUM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viết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bằng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ngôn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ngữ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Java,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hiện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thực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biến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môi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trường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sử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dụng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trong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assembly,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hiện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thực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câu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lệnh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assembly.</a:t>
            </a:r>
            <a:endParaRPr lang="en-GB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630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GB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3798" y="1690688"/>
            <a:ext cx="67614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Assembly </a:t>
            </a:r>
            <a:r>
              <a:rPr lang="en-GB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BE-PUM</a:t>
            </a:r>
          </a:p>
        </p:txBody>
      </p:sp>
      <p:sp>
        <p:nvSpPr>
          <p:cNvPr id="6" name="Rectangle 5"/>
          <p:cNvSpPr/>
          <p:nvPr/>
        </p:nvSpPr>
        <p:spPr>
          <a:xfrm>
            <a:off x="1403798" y="2333102"/>
            <a:ext cx="871899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    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Trả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lời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câu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hỏi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“</a:t>
            </a:r>
            <a:r>
              <a:rPr lang="en-GB" sz="2500" i="1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Chương</a:t>
            </a:r>
            <a:r>
              <a:rPr lang="en-GB" sz="25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i="1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trình</a:t>
            </a:r>
            <a:r>
              <a:rPr lang="en-GB" sz="25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i="1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này</a:t>
            </a:r>
            <a:r>
              <a:rPr lang="en-GB" sz="25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i="1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lang="en-GB" sz="25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nguy</a:t>
            </a:r>
            <a:r>
              <a:rPr lang="en-GB" sz="25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hại</a:t>
            </a:r>
            <a:r>
              <a:rPr lang="en-GB" sz="25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hay </a:t>
            </a:r>
            <a:r>
              <a:rPr lang="en-GB" sz="2500" i="1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không</a:t>
            </a:r>
            <a:r>
              <a:rPr lang="en-GB" sz="25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?”</a:t>
            </a:r>
            <a:endParaRPr lang="en-GB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03798" y="2964044"/>
            <a:ext cx="871899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    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Phân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tích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hành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vi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chương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trình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đầu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vào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GB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03798" y="3594986"/>
            <a:ext cx="8718996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    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Để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p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hân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tích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hành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từng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câu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lệnh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assembly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cần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phải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xây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dựng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thêm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class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để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hỗ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trợ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trong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quá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trình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phân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tích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hiện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thực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câu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lệnh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.</a:t>
            </a:r>
            <a:endParaRPr lang="en-GB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85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GB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3798" y="1690688"/>
            <a:ext cx="67614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FPU register</a:t>
            </a:r>
            <a:endParaRPr lang="en-GB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03798" y="2333102"/>
            <a:ext cx="871899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     FPU (Float </a:t>
            </a:r>
            <a:r>
              <a:rPr lang="en-GB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point unit):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GB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nhóm</a:t>
            </a:r>
            <a:r>
              <a:rPr lang="en-GB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câu</a:t>
            </a:r>
            <a:r>
              <a:rPr lang="en-GB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lệnh</a:t>
            </a:r>
            <a:r>
              <a:rPr lang="en-GB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chuyên</a:t>
            </a:r>
            <a:r>
              <a:rPr lang="en-GB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xử</a:t>
            </a:r>
            <a:r>
              <a:rPr lang="en-GB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lý</a:t>
            </a:r>
            <a:r>
              <a:rPr lang="en-GB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GB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biến</a:t>
            </a:r>
            <a:r>
              <a:rPr lang="en-GB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giá</a:t>
            </a:r>
            <a:r>
              <a:rPr lang="en-GB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trị</a:t>
            </a:r>
            <a:r>
              <a:rPr lang="en-GB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thuộc</a:t>
            </a:r>
            <a:r>
              <a:rPr lang="en-GB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kiểu</a:t>
            </a:r>
            <a:r>
              <a:rPr lang="en-GB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số</a:t>
            </a:r>
            <a:r>
              <a:rPr lang="en-GB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thực</a:t>
            </a:r>
            <a:r>
              <a:rPr lang="en-GB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dấu</a:t>
            </a:r>
            <a:r>
              <a:rPr lang="en-GB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chấm</a:t>
            </a:r>
            <a:r>
              <a:rPr lang="en-GB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động</a:t>
            </a:r>
            <a:r>
              <a:rPr lang="en-GB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. </a:t>
            </a:r>
            <a:endParaRPr lang="en-GB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03798" y="3283292"/>
            <a:ext cx="871899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     FPU </a:t>
            </a:r>
            <a:r>
              <a:rPr lang="vi-VN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hỗ </a:t>
            </a:r>
            <a:r>
              <a:rPr lang="vi-VN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trợ </a:t>
            </a:r>
            <a:r>
              <a:rPr lang="en-US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phép</a:t>
            </a: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toán</a:t>
            </a: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trên</a:t>
            </a: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tập</a:t>
            </a: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số</a:t>
            </a:r>
            <a:r>
              <a:rPr lang="vi-VN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thực, số nguyên, và BCD-số nguyên </a:t>
            </a:r>
            <a:r>
              <a:rPr lang="en-US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dựa</a:t>
            </a: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trên</a:t>
            </a:r>
            <a:r>
              <a:rPr lang="en-US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kiến trúc </a:t>
            </a:r>
            <a:r>
              <a:rPr lang="vi-VN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IEEE 754 và </a:t>
            </a:r>
            <a:r>
              <a:rPr lang="en-US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854</a:t>
            </a:r>
            <a:endParaRPr lang="en-GB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03798" y="4233482"/>
            <a:ext cx="8718996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     IEEE 754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GB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bộ</a:t>
            </a:r>
            <a:r>
              <a:rPr lang="en-GB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chuẩn</a:t>
            </a:r>
            <a:r>
              <a:rPr lang="en-GB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chuyển</a:t>
            </a:r>
            <a:r>
              <a:rPr lang="en-GB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đổi</a:t>
            </a:r>
            <a:r>
              <a:rPr lang="en-GB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số</a:t>
            </a:r>
            <a:r>
              <a:rPr lang="en-GB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thực</a:t>
            </a:r>
            <a:r>
              <a:rPr lang="en-GB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sang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mã</a:t>
            </a:r>
            <a:r>
              <a:rPr lang="en-GB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nhị</a:t>
            </a:r>
            <a:r>
              <a:rPr lang="en-GB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phân</a:t>
            </a:r>
            <a:r>
              <a:rPr lang="en-GB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và</a:t>
            </a:r>
            <a:r>
              <a:rPr lang="en-GB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ng</a:t>
            </a:r>
            <a:r>
              <a:rPr lang="vi-VN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ược</a:t>
            </a: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lại</a:t>
            </a: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từ</a:t>
            </a: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mã</a:t>
            </a: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nhị</a:t>
            </a: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phân</a:t>
            </a: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chuẩn</a:t>
            </a: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IEEE </a:t>
            </a: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754 </a:t>
            </a:r>
            <a:r>
              <a:rPr lang="en-US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chuyển</a:t>
            </a: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về</a:t>
            </a: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số</a:t>
            </a: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thực</a:t>
            </a: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với</a:t>
            </a: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dấu</a:t>
            </a: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chấm</a:t>
            </a: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động</a:t>
            </a:r>
            <a:r>
              <a:rPr lang="en-US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GB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271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GB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3798" y="1690688"/>
            <a:ext cx="6761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</a:t>
            </a:r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en-GB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41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73806" y="147562"/>
            <a:ext cx="10515600" cy="1325563"/>
          </a:xfrm>
        </p:spPr>
        <p:txBody>
          <a:bodyPr>
            <a:normAutofit/>
          </a:bodyPr>
          <a:lstStyle/>
          <a:p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endParaRPr lang="en-GB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0767" y="1367523"/>
            <a:ext cx="6761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IEEE 754</a:t>
            </a:r>
            <a:endParaRPr lang="en-GB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8923" y="1952298"/>
            <a:ext cx="92105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</a:t>
            </a:r>
            <a:r>
              <a:rPr lang="vi-V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số thực X được biểu diễn theo kiểu số dấu phẩy động như sau: X = M*R</a:t>
            </a:r>
            <a:r>
              <a:rPr lang="vi-VN" sz="25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78924" y="3296992"/>
            <a:ext cx="578261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500" dirty="0">
                <a:latin typeface="+mj-lt"/>
              </a:rPr>
              <a:t>Trong đó:</a:t>
            </a:r>
          </a:p>
          <a:p>
            <a:r>
              <a:rPr lang="en-US" sz="2500" dirty="0" smtClean="0">
                <a:latin typeface="+mj-lt"/>
              </a:rPr>
              <a:t>	</a:t>
            </a:r>
            <a:r>
              <a:rPr lang="vi-VN" sz="2500" dirty="0" smtClean="0">
                <a:latin typeface="+mj-lt"/>
              </a:rPr>
              <a:t>M </a:t>
            </a:r>
            <a:r>
              <a:rPr lang="vi-VN" sz="2500" dirty="0">
                <a:latin typeface="+mj-lt"/>
              </a:rPr>
              <a:t>là phần định trị (Mantissa)</a:t>
            </a:r>
          </a:p>
          <a:p>
            <a:r>
              <a:rPr lang="en-US" sz="2500" dirty="0" smtClean="0">
                <a:latin typeface="+mj-lt"/>
              </a:rPr>
              <a:t>	</a:t>
            </a:r>
            <a:r>
              <a:rPr lang="vi-VN" sz="2500" dirty="0" smtClean="0">
                <a:latin typeface="+mj-lt"/>
              </a:rPr>
              <a:t>R </a:t>
            </a:r>
            <a:r>
              <a:rPr lang="vi-VN" sz="2500" dirty="0">
                <a:latin typeface="+mj-lt"/>
              </a:rPr>
              <a:t>là cơ số (Radix)</a:t>
            </a:r>
          </a:p>
          <a:p>
            <a:r>
              <a:rPr lang="en-US" sz="2500" dirty="0" smtClean="0">
                <a:latin typeface="+mj-lt"/>
              </a:rPr>
              <a:t>	</a:t>
            </a:r>
            <a:r>
              <a:rPr lang="vi-VN" sz="2500" dirty="0" smtClean="0">
                <a:latin typeface="+mj-lt"/>
              </a:rPr>
              <a:t>E </a:t>
            </a:r>
            <a:r>
              <a:rPr lang="vi-VN" sz="2500" dirty="0">
                <a:latin typeface="+mj-lt"/>
              </a:rPr>
              <a:t>là phần mũ (Exponent)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980110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GB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endParaRPr lang="en-GB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22739" y="1690688"/>
            <a:ext cx="472654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GB" sz="3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GB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GB" sz="3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GB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endParaRPr lang="en-GB" sz="3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GB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endParaRPr lang="en-GB" sz="3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GB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GB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41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73806" y="147562"/>
            <a:ext cx="10515600" cy="1325563"/>
          </a:xfrm>
        </p:spPr>
        <p:txBody>
          <a:bodyPr>
            <a:normAutofit/>
          </a:bodyPr>
          <a:lstStyle/>
          <a:p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endParaRPr lang="en-GB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0767" y="1367523"/>
            <a:ext cx="6761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IEEE 754</a:t>
            </a:r>
            <a:endParaRPr lang="en-GB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797908"/>
              </p:ext>
            </p:extLst>
          </p:nvPr>
        </p:nvGraphicFramePr>
        <p:xfrm>
          <a:off x="2013589" y="2654924"/>
          <a:ext cx="8061792" cy="13792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9796"/>
                <a:gridCol w="1099796"/>
                <a:gridCol w="1169987"/>
                <a:gridCol w="1690687"/>
                <a:gridCol w="1397657"/>
                <a:gridCol w="1603869"/>
              </a:tblGrid>
              <a:tr h="3319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Dấu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mũ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trị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</a:t>
                      </a:r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bit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cực</a:t>
                      </a:r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mũ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29418">
                <a:tc>
                  <a:txBody>
                    <a:bodyPr/>
                    <a:lstStyle/>
                    <a:p>
                      <a:pPr algn="ctr" fontAlgn="ctr"/>
                      <a:r>
                        <a:rPr lang="vi-VN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Đơn</a:t>
                      </a:r>
                      <a:endParaRPr lang="vi-VN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127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294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Kép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294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Bậc</a:t>
                      </a:r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16383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494468" y="4533362"/>
            <a:ext cx="54863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bit</a:t>
            </a:r>
            <a:endParaRPr lang="en-US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08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73806" y="147562"/>
            <a:ext cx="10515600" cy="1325563"/>
          </a:xfrm>
        </p:spPr>
        <p:txBody>
          <a:bodyPr>
            <a:normAutofit/>
          </a:bodyPr>
          <a:lstStyle/>
          <a:p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endParaRPr lang="en-GB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00767" y="1367523"/>
            <a:ext cx="6761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IEEE 754</a:t>
            </a:r>
            <a:endParaRPr lang="en-GB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09502"/>
              </p:ext>
            </p:extLst>
          </p:nvPr>
        </p:nvGraphicFramePr>
        <p:xfrm>
          <a:off x="2936382" y="2537137"/>
          <a:ext cx="3626475" cy="784860"/>
        </p:xfrm>
        <a:graphic>
          <a:graphicData uri="http://schemas.openxmlformats.org/drawingml/2006/table">
            <a:tbl>
              <a:tblPr/>
              <a:tblGrid>
                <a:gridCol w="1208825"/>
                <a:gridCol w="1208825"/>
                <a:gridCol w="1208825"/>
              </a:tblGrid>
              <a:tr h="24844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 bit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 bit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24844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838200" y="3736363"/>
            <a:ext cx="256464" cy="3250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0" tIns="4761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03797" y="1952298"/>
            <a:ext cx="29363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64 bit: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03797" y="3633332"/>
            <a:ext cx="94659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500" dirty="0">
                <a:latin typeface="+mj-lt"/>
              </a:rPr>
              <a:t>S là bít dấu (số dương S = 0</a:t>
            </a:r>
            <a:r>
              <a:rPr lang="vi-VN" sz="2500" dirty="0" smtClean="0">
                <a:latin typeface="+mj-lt"/>
              </a:rPr>
              <a:t>)</a:t>
            </a:r>
            <a:endParaRPr lang="vi-VN" sz="25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500" dirty="0">
                <a:latin typeface="+mj-lt"/>
              </a:rPr>
              <a:t>e là mã excess của phần mũ E (e = </a:t>
            </a:r>
            <a:r>
              <a:rPr lang="vi-VN" sz="2500" dirty="0" smtClean="0">
                <a:latin typeface="+mj-lt"/>
              </a:rPr>
              <a:t>E+1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023</a:t>
            </a:r>
            <a:r>
              <a:rPr lang="vi-VN" sz="2500" dirty="0" smtClean="0">
                <a:latin typeface="+mj-lt"/>
              </a:rPr>
              <a:t> </a:t>
            </a:r>
            <a:r>
              <a:rPr lang="vi-VN" sz="2500" dirty="0">
                <a:latin typeface="+mj-lt"/>
              </a:rPr>
              <a:t>hay E </a:t>
            </a:r>
            <a:r>
              <a:rPr lang="vi-VN" sz="2500" dirty="0" smtClean="0">
                <a:latin typeface="+mj-lt"/>
              </a:rPr>
              <a:t>= e-1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023</a:t>
            </a:r>
            <a:r>
              <a:rPr lang="vi-VN" sz="2500" dirty="0" smtClean="0">
                <a:latin typeface="+mj-lt"/>
              </a:rPr>
              <a:t>, </a:t>
            </a:r>
            <a:r>
              <a:rPr lang="vi-VN" sz="2500" dirty="0">
                <a:latin typeface="+mj-lt"/>
              </a:rPr>
              <a:t>số </a:t>
            </a:r>
            <a:r>
              <a:rPr lang="vi-VN" sz="2500" dirty="0" smtClean="0">
                <a:latin typeface="+mj-lt"/>
              </a:rPr>
              <a:t>1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023</a:t>
            </a:r>
            <a:r>
              <a:rPr lang="vi-VN" sz="2500" dirty="0" smtClean="0">
                <a:latin typeface="+mj-lt"/>
              </a:rPr>
              <a:t> </a:t>
            </a:r>
            <a:r>
              <a:rPr lang="vi-VN" sz="2500" dirty="0">
                <a:latin typeface="+mj-lt"/>
              </a:rPr>
              <a:t>ở đây là độ lệch bias)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500" dirty="0">
                <a:latin typeface="+mj-lt"/>
              </a:rPr>
              <a:t>m là phần lẽ của phần định trị M (M = 1.m</a:t>
            </a:r>
            <a:r>
              <a:rPr lang="vi-VN" sz="2500" dirty="0" smtClean="0">
                <a:latin typeface="+mj-lt"/>
              </a:rPr>
              <a:t>)</a:t>
            </a:r>
            <a:endParaRPr lang="en-US" sz="25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00767" y="5493663"/>
            <a:ext cx="95690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+mj-lt"/>
              </a:rPr>
              <a:t>C</a:t>
            </a:r>
            <a:r>
              <a:rPr lang="vi-VN" sz="2500" dirty="0" smtClean="0">
                <a:latin typeface="+mj-lt"/>
              </a:rPr>
              <a:t>ông </a:t>
            </a:r>
            <a:r>
              <a:rPr lang="vi-VN" sz="2500" dirty="0">
                <a:latin typeface="+mj-lt"/>
              </a:rPr>
              <a:t>thức xác định giá trị số thực như sau: X = (-1)</a:t>
            </a:r>
            <a:r>
              <a:rPr lang="vi-VN" sz="2500" baseline="30000" dirty="0">
                <a:latin typeface="+mj-lt"/>
              </a:rPr>
              <a:t>S</a:t>
            </a:r>
            <a:r>
              <a:rPr lang="vi-VN" sz="2500" dirty="0">
                <a:latin typeface="+mj-lt"/>
              </a:rPr>
              <a:t> * 1.m * </a:t>
            </a:r>
            <a:r>
              <a:rPr lang="vi-VN" sz="2500" dirty="0" smtClean="0">
                <a:latin typeface="+mj-lt"/>
              </a:rPr>
              <a:t>2</a:t>
            </a:r>
            <a:r>
              <a:rPr lang="vi-VN" sz="2500" baseline="30000" dirty="0" smtClean="0">
                <a:latin typeface="+mj-lt"/>
              </a:rPr>
              <a:t>e-1</a:t>
            </a:r>
            <a:r>
              <a:rPr lang="en-US" sz="2500" baseline="30000" dirty="0" smtClean="0">
                <a:latin typeface="+mj-lt"/>
              </a:rPr>
              <a:t>023</a:t>
            </a:r>
            <a:endParaRPr lang="vi-VN" sz="25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173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73806" y="147562"/>
            <a:ext cx="10515600" cy="1325563"/>
          </a:xfrm>
        </p:spPr>
        <p:txBody>
          <a:bodyPr>
            <a:normAutofit/>
          </a:bodyPr>
          <a:lstStyle/>
          <a:p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endParaRPr lang="en-GB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6524" y="1265049"/>
            <a:ext cx="6761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FPU register</a:t>
            </a:r>
            <a:endParaRPr lang="en-GB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88886" y="6061771"/>
            <a:ext cx="28854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GB" sz="20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1: </a:t>
            </a:r>
            <a:r>
              <a:rPr lang="en-GB" sz="2000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Thanh</a:t>
            </a:r>
            <a:r>
              <a:rPr lang="en-GB" sz="20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2000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ghi</a:t>
            </a:r>
            <a:r>
              <a:rPr lang="en-GB" sz="20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2000" i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FPU</a:t>
            </a:r>
            <a:endParaRPr lang="en-GB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926" y="1797023"/>
            <a:ext cx="7375300" cy="394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3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73806" y="147562"/>
            <a:ext cx="10515600" cy="1325563"/>
          </a:xfrm>
        </p:spPr>
        <p:txBody>
          <a:bodyPr>
            <a:normAutofit/>
          </a:bodyPr>
          <a:lstStyle/>
          <a:p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endParaRPr lang="en-GB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0767" y="1367523"/>
            <a:ext cx="6761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FPU register</a:t>
            </a:r>
            <a:endParaRPr lang="en-GB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12890" y="5314040"/>
            <a:ext cx="7765961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ctr">
              <a:lnSpc>
                <a:spcPct val="107000"/>
              </a:lnSpc>
              <a:spcAft>
                <a:spcPts val="0"/>
              </a:spcAft>
            </a:pPr>
            <a:r>
              <a:rPr lang="en-GB" sz="20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GB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2: </a:t>
            </a:r>
            <a:r>
              <a:rPr lang="en-US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20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0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0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thanh</a:t>
            </a:r>
            <a:r>
              <a:rPr lang="en-US" sz="20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ghi</a:t>
            </a:r>
            <a:r>
              <a:rPr lang="en-US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FPU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932" y="1841679"/>
            <a:ext cx="4894643" cy="310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46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73806" y="147562"/>
            <a:ext cx="10515600" cy="1325563"/>
          </a:xfrm>
        </p:spPr>
        <p:txBody>
          <a:bodyPr>
            <a:normAutofit/>
          </a:bodyPr>
          <a:lstStyle/>
          <a:p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endParaRPr lang="en-GB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9404" y="1221812"/>
            <a:ext cx="6761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FPU 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</a:t>
            </a:r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endParaRPr lang="en-GB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70467" y="5983019"/>
            <a:ext cx="7765961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ctr">
              <a:lnSpc>
                <a:spcPct val="107000"/>
              </a:lnSpc>
              <a:spcAft>
                <a:spcPts val="0"/>
              </a:spcAft>
            </a:pPr>
            <a:r>
              <a:rPr lang="en-GB" sz="20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GB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3: </a:t>
            </a:r>
            <a:r>
              <a:rPr lang="en-US" sz="20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FPU </a:t>
            </a:r>
            <a:r>
              <a:rPr lang="en-US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status </a:t>
            </a:r>
            <a:r>
              <a:rPr lang="en-US" sz="20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word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082" y="1952298"/>
            <a:ext cx="6143222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92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73806" y="147562"/>
            <a:ext cx="10515600" cy="1325563"/>
          </a:xfrm>
        </p:spPr>
        <p:txBody>
          <a:bodyPr>
            <a:normAutofit/>
          </a:bodyPr>
          <a:lstStyle/>
          <a:p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endParaRPr lang="en-GB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9404" y="1221812"/>
            <a:ext cx="6761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FPU status word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285" y="1806587"/>
            <a:ext cx="7612642" cy="407012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970467" y="5983019"/>
            <a:ext cx="7765961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ctr">
              <a:lnSpc>
                <a:spcPct val="107000"/>
              </a:lnSpc>
              <a:spcAft>
                <a:spcPts val="0"/>
              </a:spcAft>
            </a:pPr>
            <a:r>
              <a:rPr lang="en-GB" sz="20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GB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4: </a:t>
            </a:r>
            <a:r>
              <a:rPr lang="en-US" sz="20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Truyền</a:t>
            </a:r>
            <a:r>
              <a:rPr lang="en-US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EFLAGS register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785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73806" y="147562"/>
            <a:ext cx="10515600" cy="1325563"/>
          </a:xfrm>
        </p:spPr>
        <p:txBody>
          <a:bodyPr>
            <a:normAutofit/>
          </a:bodyPr>
          <a:lstStyle/>
          <a:p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endParaRPr lang="en-GB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9404" y="1221812"/>
            <a:ext cx="6761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FPU 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</a:t>
            </a:r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endParaRPr lang="en-GB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902" y="1806587"/>
            <a:ext cx="6761408" cy="406617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970467" y="5983019"/>
            <a:ext cx="7765961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ctr">
              <a:lnSpc>
                <a:spcPct val="107000"/>
              </a:lnSpc>
              <a:spcAft>
                <a:spcPts val="0"/>
              </a:spcAft>
            </a:pPr>
            <a:r>
              <a:rPr lang="en-GB" sz="2000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GB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5: </a:t>
            </a:r>
            <a:r>
              <a:rPr lang="en-US" sz="20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FPU </a:t>
            </a:r>
            <a:r>
              <a:rPr lang="en-US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control </a:t>
            </a:r>
            <a:r>
              <a:rPr lang="en-US" sz="20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word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19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73806" y="147562"/>
            <a:ext cx="10515600" cy="1325563"/>
          </a:xfrm>
        </p:spPr>
        <p:txBody>
          <a:bodyPr>
            <a:normAutofit/>
          </a:bodyPr>
          <a:lstStyle/>
          <a:p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endParaRPr lang="en-GB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9404" y="1221812"/>
            <a:ext cx="6761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FPU control word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293025"/>
              </p:ext>
            </p:extLst>
          </p:nvPr>
        </p:nvGraphicFramePr>
        <p:xfrm>
          <a:off x="1698313" y="2047740"/>
          <a:ext cx="4882792" cy="1952625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3309812"/>
                <a:gridCol w="1572980"/>
              </a:tblGrid>
              <a:tr h="3702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US" sz="2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 </a:t>
                      </a:r>
                      <a:endParaRPr lang="en-US" sz="2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896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 Precision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00B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Reserved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01B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Double Precisian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10B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Extended </a:t>
                      </a:r>
                      <a:r>
                        <a:rPr lang="en-US" sz="25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Prescision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11B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382591" y="4494727"/>
            <a:ext cx="32454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PC</a:t>
            </a:r>
          </a:p>
        </p:txBody>
      </p:sp>
    </p:spTree>
    <p:extLst>
      <p:ext uri="{BB962C8B-B14F-4D97-AF65-F5344CB8AC3E}">
        <p14:creationId xmlns:p14="http://schemas.microsoft.com/office/powerpoint/2010/main" val="101579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73806" y="147562"/>
            <a:ext cx="10515600" cy="1325563"/>
          </a:xfrm>
        </p:spPr>
        <p:txBody>
          <a:bodyPr>
            <a:normAutofit/>
          </a:bodyPr>
          <a:lstStyle/>
          <a:p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endParaRPr lang="en-GB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9404" y="1221812"/>
            <a:ext cx="6761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FPU control word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0108" y="4385092"/>
            <a:ext cx="32454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RC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614469"/>
              </p:ext>
            </p:extLst>
          </p:nvPr>
        </p:nvGraphicFramePr>
        <p:xfrm>
          <a:off x="773806" y="2341549"/>
          <a:ext cx="11065949" cy="17240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1575"/>
                <a:gridCol w="783711"/>
                <a:gridCol w="7840663"/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Cách</a:t>
                      </a:r>
                      <a:r>
                        <a:rPr lang="en-US" sz="2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thứ</a:t>
                      </a:r>
                      <a:r>
                        <a:rPr lang="en-US" sz="2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</a:t>
                      </a:r>
                      <a:r>
                        <a:rPr lang="en-US" sz="2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tròn</a:t>
                      </a:r>
                      <a:endParaRPr lang="en-US" sz="220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RC</a:t>
                      </a:r>
                      <a:endParaRPr lang="en-US" sz="220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2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</a:t>
                      </a:r>
                      <a:endParaRPr lang="en-US" sz="220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</a:t>
                      </a:r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tròn</a:t>
                      </a:r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gần</a:t>
                      </a:r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đúng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00B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 quả được làm tròn là gần nhất giá trị chính xác.</a:t>
                      </a:r>
                      <a:endParaRPr lang="vi-VN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 tròn lên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01B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 quả được làm tròn nhưng không lớn hơn so với giá trị chính xác.</a:t>
                      </a:r>
                      <a:endParaRPr lang="vi-VN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 tròn xuống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10B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 quả được làm tròn nhưng không nhỏ hơn so với giá trị chính xác.</a:t>
                      </a:r>
                      <a:endParaRPr lang="vi-VN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 tròn chính xác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11B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</a:t>
                      </a:r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gần</a:t>
                      </a:r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đúng</a:t>
                      </a:r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nhất</a:t>
                      </a:r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chính</a:t>
                      </a:r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07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73806" y="147562"/>
            <a:ext cx="10515600" cy="1325563"/>
          </a:xfrm>
        </p:spPr>
        <p:txBody>
          <a:bodyPr>
            <a:normAutofit/>
          </a:bodyPr>
          <a:lstStyle/>
          <a:p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endParaRPr lang="en-GB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9404" y="1221812"/>
            <a:ext cx="6761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FPU Tag word</a:t>
            </a:r>
            <a:endParaRPr lang="en-GB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621" y="2018097"/>
            <a:ext cx="8091419" cy="23185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08867" y="5164430"/>
            <a:ext cx="32454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FPU Tag word</a:t>
            </a:r>
          </a:p>
        </p:txBody>
      </p:sp>
    </p:spTree>
    <p:extLst>
      <p:ext uri="{BB962C8B-B14F-4D97-AF65-F5344CB8AC3E}">
        <p14:creationId xmlns:p14="http://schemas.microsoft.com/office/powerpoint/2010/main" val="28444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GB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3798" y="1690688"/>
            <a:ext cx="42371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BE-PUM</a:t>
            </a:r>
            <a:endParaRPr lang="en-GB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03798" y="2333102"/>
            <a:ext cx="938869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     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BE-PUM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đầy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đủ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Binary Emulation for Pushdown Model generation.</a:t>
            </a:r>
            <a:endParaRPr lang="en-GB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03795" y="3194876"/>
            <a:ext cx="879627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     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BE-PUM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cụ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tích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nhị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kiến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trúc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X86).</a:t>
            </a:r>
            <a:endParaRPr lang="en-GB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03794" y="4145066"/>
            <a:ext cx="830580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     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BE-PUM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assembly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dòng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khiển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03794" y="4675980"/>
            <a:ext cx="830580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     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BE-PUM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triển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dựa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nguồn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JakStab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03794" y="5218367"/>
            <a:ext cx="830580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     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BE-PUM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trả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lời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câu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hỏi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n-GB" sz="2500" i="1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Chương</a:t>
            </a:r>
            <a:r>
              <a:rPr lang="en-GB" sz="25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500" i="1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GB" sz="25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500" i="1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GB" sz="25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500" i="1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GB" sz="25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 </a:t>
            </a:r>
            <a:r>
              <a:rPr lang="en-GB" sz="2500" i="1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toàn</a:t>
            </a:r>
            <a:r>
              <a:rPr lang="en-GB" sz="25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500" i="1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GB" sz="25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500" i="1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GB" sz="25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500" i="1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GB" sz="25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hay </a:t>
            </a:r>
            <a:r>
              <a:rPr lang="en-GB" sz="2500" i="1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GB" sz="25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r>
              <a:rPr lang="en-GB" sz="25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”</a:t>
            </a:r>
            <a:endParaRPr lang="en-GB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71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73806" y="147562"/>
            <a:ext cx="10515600" cy="1325563"/>
          </a:xfrm>
        </p:spPr>
        <p:txBody>
          <a:bodyPr>
            <a:normAutofit/>
          </a:bodyPr>
          <a:lstStyle/>
          <a:p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endParaRPr lang="en-GB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9404" y="1221812"/>
            <a:ext cx="6761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FPU register</a:t>
            </a:r>
            <a:endParaRPr lang="en-GB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305697"/>
              </p:ext>
            </p:extLst>
          </p:nvPr>
        </p:nvGraphicFramePr>
        <p:xfrm>
          <a:off x="826193" y="2176529"/>
          <a:ext cx="10463213" cy="25947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5700"/>
                <a:gridCol w="8037513"/>
              </a:tblGrid>
              <a:tr h="3606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US" sz="2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trị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96111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NaN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a number. </a:t>
                      </a:r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bất</a:t>
                      </a:r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kì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66775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Infinity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2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Vô cùng: dương vô cùng, âm vô cùng</a:t>
                      </a:r>
                      <a:endParaRPr lang="vi-VN" sz="2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76721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Numeric overflow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-1.0*2^102 </a:t>
                      </a:r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1.0*2^1022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12124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Numeric underflow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-1.0*2^-1022 đến 1.0*2^-1022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82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Denormal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mũ</a:t>
                      </a:r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= -1022 hay </a:t>
                      </a:r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chuỗi</a:t>
                      </a:r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bit </a:t>
                      </a:r>
                      <a:r>
                        <a:rPr lang="en-US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exponent 0000 0000 000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15684" y="5383371"/>
            <a:ext cx="32454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082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12441" y="180303"/>
            <a:ext cx="10515600" cy="734097"/>
          </a:xfrm>
        </p:spPr>
        <p:txBody>
          <a:bodyPr>
            <a:normAutofit/>
          </a:bodyPr>
          <a:lstStyle/>
          <a:p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endParaRPr lang="en-GB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32587" y="914400"/>
            <a:ext cx="67614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endParaRPr lang="en-GB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020560"/>
              </p:ext>
            </p:extLst>
          </p:nvPr>
        </p:nvGraphicFramePr>
        <p:xfrm>
          <a:off x="2472745" y="1689913"/>
          <a:ext cx="6928832" cy="42821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9704"/>
                <a:gridCol w="5169128"/>
              </a:tblGrid>
              <a:tr h="368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Cách</a:t>
                      </a: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 số nguyên 8-bit không dấu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SBYTE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 số nguyên 8-bit có dấu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WORD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 số nguyên 16-bit không dấu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SWORD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 số nguyên 16-bit có dấu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DWORD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 số nguyên 32-bit không dấu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SDWORD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 số nguyên 32-bit có dấu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FWORD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 số nguyên 48-bit.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QWORD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 số nguyên 64-bit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TBYTE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 số nguyên 80-bit (10-byte)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REAL4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</a:t>
                      </a: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32-bit (4-byte) </a:t>
                      </a:r>
                      <a:r>
                        <a:rPr lang="en-GB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chuẩn</a:t>
                      </a: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IEEE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REAL8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</a:t>
                      </a: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64-bit (8-byte) </a:t>
                      </a:r>
                      <a:r>
                        <a:rPr lang="en-GB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chuẩn</a:t>
                      </a: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IEEE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REAL10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</a:t>
                      </a: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80-bit (10-byte) </a:t>
                      </a:r>
                      <a:r>
                        <a:rPr lang="en-GB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chuẩn</a:t>
                      </a: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IEEE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360129" y="6193595"/>
            <a:ext cx="28793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GB" sz="2000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Bảng</a:t>
            </a:r>
            <a:r>
              <a:rPr lang="en-GB" sz="20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5: </a:t>
            </a:r>
            <a:r>
              <a:rPr lang="en-GB" sz="2000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Bảng</a:t>
            </a:r>
            <a:r>
              <a:rPr lang="en-GB" sz="20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kiểu</a:t>
            </a:r>
            <a:r>
              <a:rPr lang="en-GB" sz="20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GB" sz="20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endParaRPr lang="en-GB" sz="2000" i="1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70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12441" y="180303"/>
            <a:ext cx="10515600" cy="734097"/>
          </a:xfrm>
        </p:spPr>
        <p:txBody>
          <a:bodyPr>
            <a:normAutofit/>
          </a:bodyPr>
          <a:lstStyle/>
          <a:p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endParaRPr lang="en-GB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32587" y="914400"/>
            <a:ext cx="6761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</a:t>
            </a:r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en-GB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3305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12441" y="180303"/>
            <a:ext cx="10515600" cy="734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GB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84102" y="914400"/>
            <a:ext cx="6761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BE-PUM</a:t>
            </a:r>
          </a:p>
        </p:txBody>
      </p:sp>
      <p:sp>
        <p:nvSpPr>
          <p:cNvPr id="10" name="Rectangle 9"/>
          <p:cNvSpPr/>
          <p:nvPr/>
        </p:nvSpPr>
        <p:spPr>
          <a:xfrm>
            <a:off x="7478064" y="5923140"/>
            <a:ext cx="3082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GB" sz="2000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GB" sz="20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7</a:t>
            </a:r>
            <a:r>
              <a:rPr lang="en-GB" sz="20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S</a:t>
            </a:r>
            <a:r>
              <a:rPr lang="vi-VN" sz="20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ơ</a:t>
            </a: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class</a:t>
            </a:r>
            <a:endParaRPr lang="en-GB" sz="2000" i="1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420" y="1437620"/>
            <a:ext cx="6032813" cy="558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2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2441" y="180303"/>
            <a:ext cx="10515600" cy="734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GB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4102" y="914400"/>
            <a:ext cx="6761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FPUregister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336" y="1648496"/>
            <a:ext cx="3381577" cy="512272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782683" y="5961776"/>
            <a:ext cx="30221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GB" sz="2000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GB" sz="20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8: </a:t>
            </a:r>
            <a:r>
              <a:rPr lang="en-GB" sz="20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GB" sz="20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FPU register</a:t>
            </a:r>
            <a:endParaRPr lang="en-GB" sz="2000" i="1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33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2441" y="180303"/>
            <a:ext cx="10515600" cy="734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GB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4102" y="914400"/>
            <a:ext cx="6761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Environmet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950" y="1437620"/>
            <a:ext cx="3619835" cy="516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2441" y="180303"/>
            <a:ext cx="10515600" cy="734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GB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4102" y="914400"/>
            <a:ext cx="6761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</a:t>
            </a:r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Assembly</a:t>
            </a:r>
            <a:endParaRPr lang="en-GB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123" y="1437620"/>
            <a:ext cx="7591156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94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2441" y="180303"/>
            <a:ext cx="10515600" cy="734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GB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4102" y="914400"/>
            <a:ext cx="6761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X86TransitionRule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737" y="1499175"/>
            <a:ext cx="3794908" cy="479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1688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2441" y="180303"/>
            <a:ext cx="10515600" cy="734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GB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4102" y="916984"/>
            <a:ext cx="6761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GB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FPUControlWord</a:t>
            </a:r>
            <a:endParaRPr lang="en-GB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102" y="1455593"/>
            <a:ext cx="3709115" cy="540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4704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2441" y="180303"/>
            <a:ext cx="10515600" cy="734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GB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4102" y="914400"/>
            <a:ext cx="67614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GB" sz="30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FPUStatusWord</a:t>
            </a:r>
            <a:endParaRPr lang="en-GB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06012" y="5936019"/>
            <a:ext cx="34148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GB" sz="2000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GB" sz="20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9: </a:t>
            </a:r>
            <a:r>
              <a:rPr lang="en-GB" sz="20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GB" sz="20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FPU status word</a:t>
            </a:r>
            <a:endParaRPr lang="en-GB" sz="2000" i="1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102" y="1565013"/>
            <a:ext cx="3631842" cy="506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10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GB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3798" y="1690688"/>
            <a:ext cx="42371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BE-PUM</a:t>
            </a:r>
            <a:endParaRPr lang="en-GB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3798" y="2524259"/>
            <a:ext cx="352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0472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180" y="754012"/>
            <a:ext cx="4188585" cy="580848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12441" y="180303"/>
            <a:ext cx="10515600" cy="734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GB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4102" y="914400"/>
            <a:ext cx="67614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GB" sz="30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FPUStatusWord</a:t>
            </a:r>
            <a:endParaRPr lang="en-GB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1816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84102" y="914400"/>
            <a:ext cx="6761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 Value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4102" y="1701743"/>
            <a:ext cx="85773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Hex 64 bit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ược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 bit var1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var2.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84101" y="2369264"/>
            <a:ext cx="85773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Chuyễn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var2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String.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84102" y="3036785"/>
            <a:ext cx="85773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 Long (</a:t>
            </a:r>
            <a:r>
              <a:rPr lang="en-US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Long.valueOf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hexString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, 16).</a:t>
            </a:r>
            <a:r>
              <a:rPr lang="en-US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longValue</a:t>
            </a:r>
            <a:r>
              <a:rPr lang="en-US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LongBit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4101" y="4042860"/>
            <a:ext cx="85773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Double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Double.longBitsToDouble</a:t>
            </a:r>
            <a:r>
              <a:rPr lang="en-US" sz="2200" i="1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LongBit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sang Double.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12441" y="180303"/>
            <a:ext cx="10515600" cy="734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GB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06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2441" y="180303"/>
            <a:ext cx="10515600" cy="734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GB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4102" y="914400"/>
            <a:ext cx="67614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3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sz="3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ược</a:t>
            </a:r>
            <a:r>
              <a:rPr lang="en-US" sz="3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GB" sz="3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GB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32324" y="5665562"/>
            <a:ext cx="30412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GB" sz="2000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GB" sz="20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10: L</a:t>
            </a:r>
            <a:r>
              <a:rPr lang="vi-VN" sz="20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ược</a:t>
            </a: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endParaRPr lang="en-GB" sz="2000" i="1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64" y="1648497"/>
            <a:ext cx="7027371" cy="499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2441" y="180303"/>
            <a:ext cx="10515600" cy="734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GB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4102" y="914400"/>
            <a:ext cx="67614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30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GB" sz="3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GB" sz="3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GB" sz="3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GB" sz="3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GB" sz="3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assembly:</a:t>
            </a:r>
            <a:endParaRPr lang="en-GB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048" y="1468397"/>
            <a:ext cx="5524298" cy="529201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867436" y="5472379"/>
            <a:ext cx="44071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GB" sz="2000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GB" sz="20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11: </a:t>
            </a:r>
            <a:r>
              <a:rPr lang="en-GB" sz="20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vi-V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ược</a:t>
            </a: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tích</a:t>
            </a:r>
            <a:r>
              <a:rPr 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assembly</a:t>
            </a:r>
            <a:endParaRPr lang="en-GB" sz="2000" i="1" dirty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61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12441" y="180303"/>
            <a:ext cx="10515600" cy="734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GB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4102" y="914400"/>
            <a:ext cx="6761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</a:t>
            </a:r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en-GB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95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2441" y="180303"/>
            <a:ext cx="10515600" cy="734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GB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4102" y="914400"/>
            <a:ext cx="67614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ZA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ZA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GB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675" y="1468398"/>
            <a:ext cx="7692779" cy="497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563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329" y="1349981"/>
            <a:ext cx="7989195" cy="46773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81329" y="6133216"/>
            <a:ext cx="82467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 sz="20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000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GB" sz="20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GB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GB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GB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GB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GB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GB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thí</a:t>
            </a:r>
            <a:r>
              <a:rPr lang="en-GB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GB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GB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GB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GB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GB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BE-PUM</a:t>
            </a:r>
            <a:endParaRPr lang="en-GB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12441" y="180303"/>
            <a:ext cx="10515600" cy="734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GB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84102" y="914400"/>
            <a:ext cx="67614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ZA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ZA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GB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5716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2441" y="180303"/>
            <a:ext cx="10515600" cy="734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GB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4102" y="914400"/>
            <a:ext cx="67614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ZA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ZA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GB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678" y="1648497"/>
            <a:ext cx="7477125" cy="42005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13150" y="6029121"/>
            <a:ext cx="7834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GB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GB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GB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GB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GB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GB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GB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thí</a:t>
            </a:r>
            <a:r>
              <a:rPr lang="en-GB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GB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GB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GB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GB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GB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BE-PUM</a:t>
            </a:r>
            <a:endParaRPr lang="en-GB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7243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2441" y="180303"/>
            <a:ext cx="10515600" cy="734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GB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4102" y="914400"/>
            <a:ext cx="67614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ZA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ZA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GB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346" y="1468398"/>
            <a:ext cx="7592297" cy="535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283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12441" y="180303"/>
            <a:ext cx="10515600" cy="734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endParaRPr lang="en-GB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84101" y="914400"/>
            <a:ext cx="10019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vi-VN" sz="3200" b="1" dirty="0">
                <a:latin typeface="+mj-lt"/>
              </a:rPr>
              <a:t>Tăng số lượng các câu lệnh hợp ngữ được hỗ </a:t>
            </a:r>
            <a:r>
              <a:rPr lang="vi-VN" sz="3200" b="1" dirty="0" smtClean="0">
                <a:latin typeface="+mj-lt"/>
              </a:rPr>
              <a:t>trợ</a:t>
            </a:r>
            <a:endParaRPr lang="en-GB" sz="30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63390" y="1648497"/>
            <a:ext cx="981370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000" dirty="0">
                <a:solidFill>
                  <a:srgbClr val="000000"/>
                </a:solidFill>
                <a:latin typeface="+mj-lt"/>
              </a:rPr>
              <a:t>Ở thời điểm hiện tại, số lượng các câu lệnh assembly đã được mô phỏng trong </a:t>
            </a:r>
            <a:r>
              <a:rPr lang="vi-VN" sz="2000" dirty="0" smtClean="0">
                <a:solidFill>
                  <a:srgbClr val="000000"/>
                </a:solidFill>
                <a:latin typeface="+mj-lt"/>
              </a:rPr>
              <a:t>BE-PUM</a:t>
            </a:r>
            <a:r>
              <a:rPr lang="en-ZA" sz="20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000" dirty="0" smtClean="0">
                <a:solidFill>
                  <a:srgbClr val="000000"/>
                </a:solidFill>
                <a:latin typeface="+mj-lt"/>
              </a:rPr>
              <a:t>vẫn </a:t>
            </a:r>
            <a:r>
              <a:rPr lang="vi-VN" sz="2000" dirty="0">
                <a:solidFill>
                  <a:srgbClr val="000000"/>
                </a:solidFill>
                <a:latin typeface="+mj-lt"/>
              </a:rPr>
              <a:t>còn khiêm tốn. Bởi thực tế vẫn còn khá nhiều câu lệnh assembly vẫn chưa được </a:t>
            </a:r>
            <a:r>
              <a:rPr lang="vi-VN" sz="2000" dirty="0" smtClean="0">
                <a:solidFill>
                  <a:srgbClr val="000000"/>
                </a:solidFill>
                <a:latin typeface="+mj-lt"/>
              </a:rPr>
              <a:t>mô</a:t>
            </a:r>
            <a:r>
              <a:rPr lang="en-ZA" sz="20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000" dirty="0" smtClean="0">
                <a:solidFill>
                  <a:srgbClr val="000000"/>
                </a:solidFill>
                <a:latin typeface="+mj-lt"/>
              </a:rPr>
              <a:t>phỏng</a:t>
            </a:r>
            <a:r>
              <a:rPr lang="vi-VN" sz="2000" dirty="0">
                <a:solidFill>
                  <a:srgbClr val="000000"/>
                </a:solidFill>
                <a:latin typeface="+mj-lt"/>
              </a:rPr>
              <a:t>. Theo một thống kê, số lượng </a:t>
            </a:r>
            <a:r>
              <a:rPr lang="en-ZA" sz="2000" dirty="0">
                <a:solidFill>
                  <a:srgbClr val="000000"/>
                </a:solidFill>
                <a:latin typeface="+mj-lt"/>
              </a:rPr>
              <a:t>a</a:t>
            </a:r>
            <a:r>
              <a:rPr lang="vi-VN" sz="2000" dirty="0" smtClean="0">
                <a:solidFill>
                  <a:srgbClr val="000000"/>
                </a:solidFill>
                <a:latin typeface="+mj-lt"/>
              </a:rPr>
              <a:t>ssembly </a:t>
            </a:r>
            <a:r>
              <a:rPr lang="vi-VN" sz="2000" dirty="0">
                <a:solidFill>
                  <a:srgbClr val="000000"/>
                </a:solidFill>
                <a:latin typeface="+mj-lt"/>
              </a:rPr>
              <a:t>được sử dụng khoảng 386 câu lệnh </a:t>
            </a:r>
            <a:r>
              <a:rPr lang="vi-VN" sz="2000" dirty="0" smtClean="0">
                <a:solidFill>
                  <a:srgbClr val="000000"/>
                </a:solidFill>
                <a:latin typeface="+mj-lt"/>
              </a:rPr>
              <a:t>trong</a:t>
            </a:r>
            <a:r>
              <a:rPr lang="en-ZA" sz="20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000" dirty="0" smtClean="0">
                <a:solidFill>
                  <a:srgbClr val="000000"/>
                </a:solidFill>
                <a:latin typeface="+mj-lt"/>
              </a:rPr>
              <a:t>hệ </a:t>
            </a:r>
            <a:r>
              <a:rPr lang="vi-VN" sz="2000" dirty="0">
                <a:solidFill>
                  <a:srgbClr val="000000"/>
                </a:solidFill>
                <a:latin typeface="+mj-lt"/>
              </a:rPr>
              <a:t>điều hành Windows và có xu hướng mở rộng trên các nền tảng khác.</a:t>
            </a:r>
            <a:br>
              <a:rPr lang="vi-VN" sz="2000" dirty="0">
                <a:solidFill>
                  <a:srgbClr val="000000"/>
                </a:solidFill>
                <a:latin typeface="+mj-lt"/>
              </a:rPr>
            </a:br>
            <a:endParaRPr lang="en-GB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7303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GB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3797" y="1690688"/>
            <a:ext cx="4597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b="1" dirty="0">
                <a:latin typeface="+mj-lt"/>
              </a:rPr>
              <a:t>Các hướng tiếp </a:t>
            </a:r>
            <a:r>
              <a:rPr lang="vi-VN" sz="3200" b="1" dirty="0" smtClean="0">
                <a:latin typeface="+mj-lt"/>
              </a:rPr>
              <a:t>cận</a:t>
            </a:r>
            <a:endParaRPr lang="en-GB" sz="30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03042" y="2416086"/>
            <a:ext cx="4417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4226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2441" y="180303"/>
            <a:ext cx="10515600" cy="734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endParaRPr lang="en-GB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4101" y="914400"/>
            <a:ext cx="10019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vi-VN" sz="3200" b="1" dirty="0">
                <a:latin typeface="+mj-lt"/>
              </a:rPr>
              <a:t>Tăng số lượng các Windows API được hỗ </a:t>
            </a:r>
            <a:r>
              <a:rPr lang="vi-VN" sz="3200" b="1" dirty="0" smtClean="0">
                <a:latin typeface="+mj-lt"/>
              </a:rPr>
              <a:t>trợ</a:t>
            </a:r>
            <a:endParaRPr lang="en-GB" sz="30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69829" y="1814367"/>
            <a:ext cx="1015821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2000" dirty="0" smtClean="0">
                <a:solidFill>
                  <a:srgbClr val="000000"/>
                </a:solidFill>
                <a:latin typeface="+mj-lt"/>
              </a:rPr>
              <a:t>	</a:t>
            </a:r>
            <a:r>
              <a:rPr lang="vi-VN" sz="2000" dirty="0" smtClean="0">
                <a:solidFill>
                  <a:srgbClr val="000000"/>
                </a:solidFill>
                <a:latin typeface="+mj-lt"/>
              </a:rPr>
              <a:t>Ở </a:t>
            </a:r>
            <a:r>
              <a:rPr lang="vi-VN" sz="2000" dirty="0">
                <a:solidFill>
                  <a:srgbClr val="000000"/>
                </a:solidFill>
                <a:latin typeface="+mj-lt"/>
              </a:rPr>
              <a:t>thời điểm hiện tại, số lượng các Windows API đã được hỗ trợ cho BE-PUM </a:t>
            </a:r>
            <a:r>
              <a:rPr lang="vi-VN" sz="2000" dirty="0" smtClean="0">
                <a:solidFill>
                  <a:srgbClr val="000000"/>
                </a:solidFill>
                <a:latin typeface="+mj-lt"/>
              </a:rPr>
              <a:t>vẫn</a:t>
            </a:r>
            <a:r>
              <a:rPr lang="en-ZA" sz="20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000" dirty="0" smtClean="0">
                <a:solidFill>
                  <a:srgbClr val="000000"/>
                </a:solidFill>
                <a:latin typeface="+mj-lt"/>
              </a:rPr>
              <a:t>còn rất </a:t>
            </a:r>
            <a:r>
              <a:rPr lang="vi-VN" sz="2000" dirty="0">
                <a:solidFill>
                  <a:srgbClr val="000000"/>
                </a:solidFill>
                <a:latin typeface="+mj-lt"/>
              </a:rPr>
              <a:t>ít ỏi. Bởi thực tế, con số Windows API mà hệ điều hành Windows đang </a:t>
            </a:r>
            <a:r>
              <a:rPr lang="vi-VN" sz="2000" dirty="0" smtClean="0">
                <a:solidFill>
                  <a:srgbClr val="000000"/>
                </a:solidFill>
                <a:latin typeface="+mj-lt"/>
              </a:rPr>
              <a:t>cung</a:t>
            </a:r>
            <a:r>
              <a:rPr lang="en-ZA" sz="20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000" dirty="0" smtClean="0">
                <a:solidFill>
                  <a:srgbClr val="000000"/>
                </a:solidFill>
                <a:latin typeface="+mj-lt"/>
              </a:rPr>
              <a:t>cấp </a:t>
            </a:r>
            <a:r>
              <a:rPr lang="vi-VN" sz="2000" dirty="0">
                <a:solidFill>
                  <a:srgbClr val="000000"/>
                </a:solidFill>
                <a:latin typeface="+mj-lt"/>
              </a:rPr>
              <a:t>vượt xa con số đó. Theo một thống kê nhỏ từ những bộ thư viện thường dùng </a:t>
            </a:r>
            <a:r>
              <a:rPr lang="vi-VN" sz="2000" dirty="0" smtClean="0">
                <a:solidFill>
                  <a:srgbClr val="000000"/>
                </a:solidFill>
                <a:latin typeface="+mj-lt"/>
              </a:rPr>
              <a:t>của</a:t>
            </a:r>
            <a:r>
              <a:rPr lang="en-ZA" sz="20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000" dirty="0" smtClean="0">
                <a:solidFill>
                  <a:srgbClr val="000000"/>
                </a:solidFill>
                <a:latin typeface="+mj-lt"/>
              </a:rPr>
              <a:t>Windows</a:t>
            </a:r>
            <a:r>
              <a:rPr lang="vi-VN" sz="2000" dirty="0">
                <a:solidFill>
                  <a:srgbClr val="000000"/>
                </a:solidFill>
                <a:latin typeface="+mj-lt"/>
              </a:rPr>
              <a:t>, số lượng Windows API hiện đang được cung cấp lên đến khoảng 4000 hàm.</a:t>
            </a:r>
            <a:br>
              <a:rPr lang="vi-VN" sz="2000" dirty="0">
                <a:solidFill>
                  <a:srgbClr val="000000"/>
                </a:solidFill>
                <a:latin typeface="+mj-lt"/>
              </a:rPr>
            </a:br>
            <a:endParaRPr lang="en-GB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80209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078" y="399244"/>
            <a:ext cx="6575738" cy="581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5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GB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3797" y="1690688"/>
            <a:ext cx="4597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ZA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ZA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ZA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ZA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GB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61373" y="2564716"/>
            <a:ext cx="958939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000" i="1" dirty="0">
                <a:solidFill>
                  <a:srgbClr val="000000"/>
                </a:solidFill>
                <a:latin typeface="+mj-lt"/>
              </a:rPr>
              <a:t>Đồ thị luồng điều khiển (control flow graph - CFG) </a:t>
            </a:r>
            <a:r>
              <a:rPr lang="vi-VN" sz="2000" dirty="0">
                <a:solidFill>
                  <a:srgbClr val="000000"/>
                </a:solidFill>
                <a:latin typeface="+mj-lt"/>
              </a:rPr>
              <a:t>trong khoa học máy tính là </a:t>
            </a:r>
            <a:r>
              <a:rPr lang="vi-VN" sz="2000" dirty="0" smtClean="0">
                <a:solidFill>
                  <a:srgbClr val="000000"/>
                </a:solidFill>
                <a:latin typeface="+mj-lt"/>
              </a:rPr>
              <a:t>một</a:t>
            </a:r>
            <a:r>
              <a:rPr lang="en-ZA" sz="20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000" dirty="0" smtClean="0">
                <a:solidFill>
                  <a:srgbClr val="000000"/>
                </a:solidFill>
                <a:latin typeface="+mj-lt"/>
              </a:rPr>
              <a:t>phép </a:t>
            </a:r>
            <a:r>
              <a:rPr lang="vi-VN" sz="2000" dirty="0">
                <a:solidFill>
                  <a:srgbClr val="000000"/>
                </a:solidFill>
                <a:latin typeface="+mj-lt"/>
              </a:rPr>
              <a:t>biểu diễn của tất cả các đường có thể được duyệt qua trong quá trình thực thi </a:t>
            </a:r>
            <a:r>
              <a:rPr lang="vi-VN" sz="2000" dirty="0" smtClean="0">
                <a:solidFill>
                  <a:srgbClr val="000000"/>
                </a:solidFill>
                <a:latin typeface="+mj-lt"/>
              </a:rPr>
              <a:t>của</a:t>
            </a:r>
            <a:r>
              <a:rPr lang="en-ZA" sz="20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000" dirty="0" smtClean="0">
                <a:solidFill>
                  <a:srgbClr val="000000"/>
                </a:solidFill>
                <a:latin typeface="+mj-lt"/>
              </a:rPr>
              <a:t>một </a:t>
            </a:r>
            <a:r>
              <a:rPr lang="vi-VN" sz="2000" dirty="0">
                <a:solidFill>
                  <a:srgbClr val="000000"/>
                </a:solidFill>
                <a:latin typeface="+mj-lt"/>
              </a:rPr>
              <a:t>chương trình.</a:t>
            </a:r>
            <a:br>
              <a:rPr lang="vi-VN" sz="2000" dirty="0">
                <a:solidFill>
                  <a:srgbClr val="000000"/>
                </a:solidFill>
                <a:latin typeface="+mj-lt"/>
              </a:rPr>
            </a:br>
            <a:endParaRPr lang="en-GB" sz="20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61372" y="3888155"/>
            <a:ext cx="958939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000" i="1" dirty="0">
                <a:solidFill>
                  <a:srgbClr val="000000"/>
                </a:solidFill>
                <a:latin typeface="+mj-lt"/>
              </a:rPr>
              <a:t>On-the-fly model generation </a:t>
            </a:r>
            <a:r>
              <a:rPr lang="vi-VN" sz="2000" dirty="0">
                <a:solidFill>
                  <a:srgbClr val="000000"/>
                </a:solidFill>
                <a:latin typeface="+mj-lt"/>
              </a:rPr>
              <a:t>là giải thuật chính trong hệ thống BE-PUM. Quá </a:t>
            </a:r>
            <a:r>
              <a:rPr lang="vi-VN" sz="2000" dirty="0" smtClean="0">
                <a:solidFill>
                  <a:srgbClr val="000000"/>
                </a:solidFill>
                <a:latin typeface="+mj-lt"/>
              </a:rPr>
              <a:t>trình</a:t>
            </a:r>
            <a:r>
              <a:rPr lang="en-ZA" sz="20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000" dirty="0" smtClean="0">
                <a:solidFill>
                  <a:srgbClr val="000000"/>
                </a:solidFill>
                <a:latin typeface="+mj-lt"/>
              </a:rPr>
              <a:t>thực </a:t>
            </a:r>
            <a:r>
              <a:rPr lang="vi-VN" sz="2000" dirty="0">
                <a:solidFill>
                  <a:srgbClr val="000000"/>
                </a:solidFill>
                <a:latin typeface="+mj-lt"/>
              </a:rPr>
              <a:t>thi của tập tin mã nhị phân là một chuỗi thực thi động, bắt đầu từ một giá trị </a:t>
            </a:r>
            <a:r>
              <a:rPr lang="vi-VN" sz="2000" dirty="0" smtClean="0">
                <a:solidFill>
                  <a:srgbClr val="000000"/>
                </a:solidFill>
                <a:latin typeface="+mj-lt"/>
              </a:rPr>
              <a:t>trong</a:t>
            </a:r>
            <a:r>
              <a:rPr lang="en-ZA" sz="20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000" dirty="0" smtClean="0">
                <a:solidFill>
                  <a:srgbClr val="000000"/>
                </a:solidFill>
                <a:latin typeface="+mj-lt"/>
              </a:rPr>
              <a:t>ở </a:t>
            </a:r>
            <a:r>
              <a:rPr lang="vi-VN" sz="2000" dirty="0">
                <a:solidFill>
                  <a:srgbClr val="000000"/>
                </a:solidFill>
                <a:latin typeface="+mj-lt"/>
              </a:rPr>
              <a:t>phân vùng mã (code section) của bộ nhớ, giá trị địa chỉ này được chỉ rõ bởi giá </a:t>
            </a:r>
            <a:r>
              <a:rPr lang="vi-VN" sz="2000" dirty="0" smtClean="0">
                <a:solidFill>
                  <a:srgbClr val="000000"/>
                </a:solidFill>
                <a:latin typeface="+mj-lt"/>
              </a:rPr>
              <a:t>trị</a:t>
            </a:r>
            <a:r>
              <a:rPr lang="en-ZA" sz="20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000" dirty="0" smtClean="0">
                <a:solidFill>
                  <a:srgbClr val="000000"/>
                </a:solidFill>
                <a:latin typeface="+mj-lt"/>
              </a:rPr>
              <a:t>thanh </a:t>
            </a:r>
            <a:r>
              <a:rPr lang="vi-VN" sz="2000" dirty="0">
                <a:solidFill>
                  <a:srgbClr val="000000"/>
                </a:solidFill>
                <a:latin typeface="+mj-lt"/>
              </a:rPr>
              <a:t>ghi EIP. </a:t>
            </a:r>
            <a:br>
              <a:rPr lang="vi-VN" sz="2000" dirty="0">
                <a:solidFill>
                  <a:srgbClr val="000000"/>
                </a:solidFill>
                <a:latin typeface="+mj-lt"/>
              </a:rPr>
            </a:br>
            <a:endParaRPr lang="en-GB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02189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GB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98243" y="1451193"/>
            <a:ext cx="4597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23" y="2188067"/>
            <a:ext cx="5105400" cy="4476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722" y="2035967"/>
            <a:ext cx="3871711" cy="465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430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GB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4756" y="1561745"/>
            <a:ext cx="8470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đòi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endParaRPr lang="en-GB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56576" y="2274838"/>
            <a:ext cx="102086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000" dirty="0">
                <a:solidFill>
                  <a:srgbClr val="000000"/>
                </a:solidFill>
                <a:latin typeface="+mj-lt"/>
              </a:rPr>
              <a:t>BE-PUM đã được dựng lên để có thể chống lại việc làm rối mã này. Đó là </a:t>
            </a:r>
            <a:r>
              <a:rPr lang="vi-VN" sz="2000" dirty="0" smtClean="0">
                <a:solidFill>
                  <a:srgbClr val="000000"/>
                </a:solidFill>
                <a:latin typeface="+mj-lt"/>
              </a:rPr>
              <a:t>điểm</a:t>
            </a:r>
            <a:r>
              <a:rPr lang="en-ZA" sz="20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000" dirty="0" smtClean="0">
                <a:solidFill>
                  <a:srgbClr val="000000"/>
                </a:solidFill>
                <a:latin typeface="+mj-lt"/>
              </a:rPr>
              <a:t>mạnh </a:t>
            </a:r>
            <a:r>
              <a:rPr lang="vi-VN" sz="2000" dirty="0">
                <a:solidFill>
                  <a:srgbClr val="000000"/>
                </a:solidFill>
                <a:latin typeface="+mj-lt"/>
              </a:rPr>
              <a:t>và là ưu thế vượt trội của BE-PUM so với các công cụ phân tích tĩnh mã </a:t>
            </a:r>
            <a:r>
              <a:rPr lang="vi-VN" sz="2000" dirty="0" smtClean="0">
                <a:solidFill>
                  <a:srgbClr val="000000"/>
                </a:solidFill>
                <a:latin typeface="+mj-lt"/>
              </a:rPr>
              <a:t>thực</a:t>
            </a:r>
            <a:r>
              <a:rPr lang="en-ZA" sz="20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000" dirty="0" smtClean="0">
                <a:solidFill>
                  <a:srgbClr val="000000"/>
                </a:solidFill>
                <a:latin typeface="+mj-lt"/>
              </a:rPr>
              <a:t>thi </a:t>
            </a:r>
            <a:r>
              <a:rPr lang="vi-VN" sz="2000" dirty="0">
                <a:solidFill>
                  <a:srgbClr val="000000"/>
                </a:solidFill>
                <a:latin typeface="+mj-lt"/>
              </a:rPr>
              <a:t>khác như Jackstab, IDA Pro, Capstone, Unicorn, METASM, HOOPER bằng việc </a:t>
            </a:r>
            <a:r>
              <a:rPr lang="vi-VN" sz="2000" dirty="0" smtClean="0">
                <a:solidFill>
                  <a:srgbClr val="000000"/>
                </a:solidFill>
                <a:latin typeface="+mj-lt"/>
              </a:rPr>
              <a:t>áp</a:t>
            </a:r>
            <a:r>
              <a:rPr lang="en-ZA" sz="20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000" dirty="0" smtClean="0">
                <a:solidFill>
                  <a:srgbClr val="000000"/>
                </a:solidFill>
                <a:latin typeface="+mj-lt"/>
              </a:rPr>
              <a:t>dụng </a:t>
            </a:r>
            <a:r>
              <a:rPr lang="vi-VN" sz="2000" dirty="0">
                <a:solidFill>
                  <a:srgbClr val="000000"/>
                </a:solidFill>
                <a:latin typeface="+mj-lt"/>
              </a:rPr>
              <a:t>phương pháp </a:t>
            </a:r>
            <a:r>
              <a:rPr lang="vi-VN" sz="2000" i="1" dirty="0">
                <a:solidFill>
                  <a:srgbClr val="000000"/>
                </a:solidFill>
                <a:latin typeface="+mj-lt"/>
              </a:rPr>
              <a:t>dynamic symbolic execution</a:t>
            </a:r>
            <a:r>
              <a:rPr lang="vi-VN" sz="2000" dirty="0" smtClean="0">
                <a:solidFill>
                  <a:srgbClr val="000000"/>
                </a:solidFill>
                <a:latin typeface="+mj-lt"/>
              </a:rPr>
              <a:t>.</a:t>
            </a:r>
            <a:endParaRPr lang="en-GB" sz="20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56576" y="3704393"/>
            <a:ext cx="99972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000" i="1" dirty="0">
                <a:solidFill>
                  <a:srgbClr val="000000"/>
                </a:solidFill>
                <a:latin typeface="+mj-lt"/>
              </a:rPr>
              <a:t>Dynamic symbolic execution </a:t>
            </a:r>
            <a:r>
              <a:rPr lang="vi-VN" sz="2000" dirty="0">
                <a:solidFill>
                  <a:srgbClr val="000000"/>
                </a:solidFill>
                <a:latin typeface="+mj-lt"/>
              </a:rPr>
              <a:t>là một phương pháp nhằm tính toán các giá trị </a:t>
            </a:r>
            <a:r>
              <a:rPr lang="vi-VN" sz="2000" dirty="0" smtClean="0">
                <a:solidFill>
                  <a:srgbClr val="000000"/>
                </a:solidFill>
                <a:latin typeface="+mj-lt"/>
              </a:rPr>
              <a:t>thanh</a:t>
            </a:r>
            <a:r>
              <a:rPr lang="en-ZA" sz="20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000" dirty="0" smtClean="0">
                <a:solidFill>
                  <a:srgbClr val="000000"/>
                </a:solidFill>
                <a:latin typeface="+mj-lt"/>
              </a:rPr>
              <a:t>ghi </a:t>
            </a:r>
            <a:r>
              <a:rPr lang="vi-VN" sz="2000" dirty="0">
                <a:solidFill>
                  <a:srgbClr val="000000"/>
                </a:solidFill>
                <a:latin typeface="+mj-lt"/>
              </a:rPr>
              <a:t>và bộ nhớ ở một vị trí cụ thể, khi chúng ta không thể biết được điểm thực thi kế </a:t>
            </a:r>
            <a:r>
              <a:rPr lang="vi-VN" sz="2000" dirty="0" smtClean="0">
                <a:solidFill>
                  <a:srgbClr val="000000"/>
                </a:solidFill>
                <a:latin typeface="+mj-lt"/>
              </a:rPr>
              <a:t>tiếp</a:t>
            </a:r>
            <a:r>
              <a:rPr lang="en-ZA" sz="20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000" dirty="0" smtClean="0">
                <a:solidFill>
                  <a:srgbClr val="000000"/>
                </a:solidFill>
                <a:latin typeface="+mj-lt"/>
              </a:rPr>
              <a:t>của </a:t>
            </a:r>
            <a:r>
              <a:rPr lang="vi-VN" sz="2000" dirty="0">
                <a:solidFill>
                  <a:srgbClr val="000000"/>
                </a:solidFill>
                <a:latin typeface="+mj-lt"/>
              </a:rPr>
              <a:t>chương trình là gì. Nhờ đó ta có thể giải quyết được các cách thức làm rối mã </a:t>
            </a:r>
            <a:r>
              <a:rPr lang="vi-VN" sz="2000" dirty="0" smtClean="0">
                <a:solidFill>
                  <a:srgbClr val="000000"/>
                </a:solidFill>
                <a:latin typeface="+mj-lt"/>
              </a:rPr>
              <a:t>như</a:t>
            </a:r>
            <a:r>
              <a:rPr lang="en-ZA" sz="20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000" dirty="0" smtClean="0">
                <a:solidFill>
                  <a:srgbClr val="000000"/>
                </a:solidFill>
                <a:latin typeface="+mj-lt"/>
              </a:rPr>
              <a:t>nhảy </a:t>
            </a:r>
            <a:r>
              <a:rPr lang="vi-VN" sz="2000" dirty="0">
                <a:solidFill>
                  <a:srgbClr val="000000"/>
                </a:solidFill>
                <a:latin typeface="+mj-lt"/>
              </a:rPr>
              <a:t>gián tiếp, tự thay đổi </a:t>
            </a:r>
            <a:r>
              <a:rPr lang="vi-VN" sz="2000" dirty="0" smtClean="0">
                <a:solidFill>
                  <a:srgbClr val="000000"/>
                </a:solidFill>
                <a:latin typeface="+mj-lt"/>
              </a:rPr>
              <a:t>m</a:t>
            </a:r>
            <a:r>
              <a:rPr lang="en-ZA" sz="2000" dirty="0" smtClean="0">
                <a:solidFill>
                  <a:srgbClr val="000000"/>
                </a:solidFill>
                <a:latin typeface="+mj-lt"/>
              </a:rPr>
              <a:t>ã.</a:t>
            </a:r>
            <a:endParaRPr lang="en-GB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91491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5321" y="197699"/>
            <a:ext cx="10515600" cy="1325563"/>
          </a:xfrm>
        </p:spPr>
        <p:txBody>
          <a:bodyPr>
            <a:normAutofit/>
          </a:bodyPr>
          <a:lstStyle/>
          <a:p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GB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3241" y="1230874"/>
            <a:ext cx="8470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GB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BE-PUM </a:t>
            </a:r>
            <a:r>
              <a:rPr lang="en-GB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IDA </a:t>
            </a:r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</a:t>
            </a:r>
            <a:endParaRPr lang="en-GB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893" y="1815649"/>
            <a:ext cx="441960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74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1713</Words>
  <Application>Microsoft Office PowerPoint</Application>
  <PresentationFormat>Widescreen</PresentationFormat>
  <Paragraphs>261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Danh mục</vt:lpstr>
      <vt:lpstr>1. Giới thiệu</vt:lpstr>
      <vt:lpstr>1. Giới thiệu</vt:lpstr>
      <vt:lpstr>1. Giới thiệu</vt:lpstr>
      <vt:lpstr>1. Giới thiệu</vt:lpstr>
      <vt:lpstr>1. Giới thiệu</vt:lpstr>
      <vt:lpstr>1. Giới thiệu</vt:lpstr>
      <vt:lpstr>1. Giới thiệu</vt:lpstr>
      <vt:lpstr>1. Giới thiệu</vt:lpstr>
      <vt:lpstr>PowerPoint Presentation</vt:lpstr>
      <vt:lpstr>1. Giới thiệu</vt:lpstr>
      <vt:lpstr>1. Giới thiệu</vt:lpstr>
      <vt:lpstr>2. Phân tích vấn đề</vt:lpstr>
      <vt:lpstr>2. Phân tích vấn đề</vt:lpstr>
      <vt:lpstr>2. Phân tích vấn đề</vt:lpstr>
      <vt:lpstr>2. Phân tích vấn đề</vt:lpstr>
      <vt:lpstr>2. Phân tích vấn đề</vt:lpstr>
      <vt:lpstr>3. Kiến thức nền</vt:lpstr>
      <vt:lpstr>3. Kiến thức nền</vt:lpstr>
      <vt:lpstr>3. Kiến thức nền</vt:lpstr>
      <vt:lpstr>3. Kiến thức nền</vt:lpstr>
      <vt:lpstr>3. Kiến thức nền</vt:lpstr>
      <vt:lpstr>3. Kiến thức nền</vt:lpstr>
      <vt:lpstr>3. Kiến thức nền</vt:lpstr>
      <vt:lpstr>3. Kiến thức nền</vt:lpstr>
      <vt:lpstr>3. Kiến thức nền</vt:lpstr>
      <vt:lpstr>3. Kiến thức nền</vt:lpstr>
      <vt:lpstr>3. Kiến thức nền</vt:lpstr>
      <vt:lpstr>3. Kiến thức nền</vt:lpstr>
      <vt:lpstr>3. Kiến thức nền</vt:lpstr>
      <vt:lpstr>3. Kiến thức nền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</dc:creator>
  <cp:lastModifiedBy>Hacker</cp:lastModifiedBy>
  <cp:revision>58</cp:revision>
  <dcterms:created xsi:type="dcterms:W3CDTF">2015-10-27T01:05:58Z</dcterms:created>
  <dcterms:modified xsi:type="dcterms:W3CDTF">2015-12-23T13:01:32Z</dcterms:modified>
</cp:coreProperties>
</file>