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0"/>
  </p:notesMasterIdLst>
  <p:sldIdLst>
    <p:sldId id="256" r:id="rId3"/>
    <p:sldId id="291" r:id="rId4"/>
    <p:sldId id="316" r:id="rId5"/>
    <p:sldId id="317" r:id="rId6"/>
    <p:sldId id="318" r:id="rId7"/>
    <p:sldId id="257" r:id="rId8"/>
    <p:sldId id="314" r:id="rId9"/>
    <p:sldId id="292" r:id="rId10"/>
    <p:sldId id="293" r:id="rId11"/>
    <p:sldId id="320" r:id="rId12"/>
    <p:sldId id="321" r:id="rId13"/>
    <p:sldId id="319" r:id="rId14"/>
    <p:sldId id="294" r:id="rId15"/>
    <p:sldId id="258" r:id="rId16"/>
    <p:sldId id="295" r:id="rId17"/>
    <p:sldId id="296" r:id="rId18"/>
    <p:sldId id="297" r:id="rId19"/>
    <p:sldId id="261" r:id="rId20"/>
    <p:sldId id="298" r:id="rId21"/>
    <p:sldId id="263" r:id="rId22"/>
    <p:sldId id="299" r:id="rId23"/>
    <p:sldId id="300" r:id="rId24"/>
    <p:sldId id="301" r:id="rId25"/>
    <p:sldId id="302" r:id="rId26"/>
    <p:sldId id="303" r:id="rId27"/>
    <p:sldId id="267" r:id="rId28"/>
    <p:sldId id="304" r:id="rId29"/>
    <p:sldId id="275" r:id="rId30"/>
    <p:sldId id="305" r:id="rId31"/>
    <p:sldId id="306" r:id="rId32"/>
    <p:sldId id="307" r:id="rId33"/>
    <p:sldId id="322" r:id="rId34"/>
    <p:sldId id="323" r:id="rId35"/>
    <p:sldId id="308" r:id="rId36"/>
    <p:sldId id="324" r:id="rId37"/>
    <p:sldId id="315" r:id="rId38"/>
    <p:sldId id="313" r:id="rId39"/>
  </p:sldIdLst>
  <p:sldSz cx="12192000" cy="685800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1" autoAdjust="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7EE68F2-C205-4251-AD9D-C3120CE47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298E9-5C5F-47E8-9829-A568A0CED10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6FFD057A-4BE3-46E4-A27C-8CC7FF6B37D5}" type="slidenum">
              <a:rPr lang="en-US" altLang="en-US" sz="1400">
                <a:solidFill>
                  <a:srgbClr val="000000"/>
                </a:solidFill>
              </a:rPr>
              <a:pPr/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75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15B94-249A-431D-98F2-41ACBACF022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FF63DF4A-291F-439F-BBC6-4D92508D11FD}" type="slidenum">
              <a:rPr lang="en-US" altLang="en-US" sz="1400">
                <a:solidFill>
                  <a:srgbClr val="000000"/>
                </a:solidFill>
              </a:rPr>
              <a:pPr/>
              <a:t>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28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15B94-249A-431D-98F2-41ACBACF022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FF63DF4A-291F-439F-BBC6-4D92508D11FD}" type="slidenum">
              <a:rPr lang="en-US" altLang="en-US" sz="1400">
                <a:solidFill>
                  <a:srgbClr val="000000"/>
                </a:solidFill>
              </a:rPr>
              <a:pPr/>
              <a:t>21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96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526A1-470B-4A21-A937-379A8E26FAD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C2462B01-EF78-40A5-A2C9-616B8EB34981}" type="slidenum">
              <a:rPr lang="en-US" altLang="en-US" sz="1400">
                <a:solidFill>
                  <a:srgbClr val="000000"/>
                </a:solidFill>
              </a:rPr>
              <a:pPr/>
              <a:t>26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8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526A1-470B-4A21-A937-379A8E26FAD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C2462B01-EF78-40A5-A2C9-616B8EB34981}" type="slidenum">
              <a:rPr lang="en-US" altLang="en-US" sz="1400">
                <a:solidFill>
                  <a:srgbClr val="000000"/>
                </a:solidFill>
              </a:rPr>
              <a:pPr/>
              <a:t>27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12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F4183-B471-4FFA-B6FB-1AD0A8096BA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1A0A654A-2302-4B3C-B5AC-2E4B284A181C}" type="slidenum">
              <a:rPr lang="en-US" altLang="en-US" sz="1400">
                <a:solidFill>
                  <a:srgbClr val="000000"/>
                </a:solidFill>
              </a:rPr>
              <a:pPr/>
              <a:t>28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04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526A1-470B-4A21-A937-379A8E26FAD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C2462B01-EF78-40A5-A2C9-616B8EB34981}" type="slidenum">
              <a:rPr lang="en-US" altLang="en-US" sz="1400">
                <a:solidFill>
                  <a:srgbClr val="000000"/>
                </a:solidFill>
              </a:rPr>
              <a:pPr/>
              <a:t>29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85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526A1-470B-4A21-A937-379A8E26FAD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C2462B01-EF78-40A5-A2C9-616B8EB34981}" type="slidenum">
              <a:rPr lang="en-US" altLang="en-US" sz="1400">
                <a:solidFill>
                  <a:srgbClr val="000000"/>
                </a:solidFill>
              </a:rPr>
              <a:pPr/>
              <a:t>30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19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526A1-470B-4A21-A937-379A8E26FAD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C2462B01-EF78-40A5-A2C9-616B8EB34981}" type="slidenum">
              <a:rPr lang="en-US" altLang="en-US" sz="1400">
                <a:solidFill>
                  <a:srgbClr val="000000"/>
                </a:solidFill>
              </a:rPr>
              <a:pPr/>
              <a:t>31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586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526A1-470B-4A21-A937-379A8E26FAD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C2462B01-EF78-40A5-A2C9-616B8EB34981}" type="slidenum">
              <a:rPr lang="en-US" altLang="en-US" sz="1400">
                <a:solidFill>
                  <a:srgbClr val="000000"/>
                </a:solidFill>
              </a:rPr>
              <a:pPr/>
              <a:t>32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586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CAD33-A137-4987-97E2-7228166799C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8149F418-615B-4C24-A1B0-DDCD5EAA3EFB}" type="slidenum">
              <a:rPr lang="en-US" altLang="en-US" sz="1400">
                <a:solidFill>
                  <a:srgbClr val="000000"/>
                </a:solidFill>
              </a:rPr>
              <a:pPr/>
              <a:t>33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CAD33-A137-4987-97E2-7228166799C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8149F418-615B-4C24-A1B0-DDCD5EAA3EFB}" type="slidenum">
              <a:rPr lang="en-US" altLang="en-US" sz="1400">
                <a:solidFill>
                  <a:srgbClr val="000000"/>
                </a:solidFill>
              </a:rPr>
              <a:pPr/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56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CAD33-A137-4987-97E2-7228166799C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8149F418-615B-4C24-A1B0-DDCD5EAA3EFB}" type="slidenum">
              <a:rPr lang="en-US" altLang="en-US" sz="1400">
                <a:solidFill>
                  <a:srgbClr val="000000"/>
                </a:solidFill>
              </a:rPr>
              <a:pPr/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CAD33-A137-4987-97E2-7228166799C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8149F418-615B-4C24-A1B0-DDCD5EAA3EFB}" type="slidenum">
              <a:rPr lang="en-US" altLang="en-US" sz="1400">
                <a:solidFill>
                  <a:srgbClr val="000000"/>
                </a:solidFill>
              </a:rPr>
              <a:pPr/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98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CAD33-A137-4987-97E2-7228166799C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8149F418-615B-4C24-A1B0-DDCD5EAA3EFB}" type="slidenum">
              <a:rPr lang="en-US" altLang="en-US" sz="1400">
                <a:solidFill>
                  <a:srgbClr val="000000"/>
                </a:solidFill>
              </a:rPr>
              <a:pPr/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6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CAD33-A137-4987-97E2-7228166799C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8149F418-615B-4C24-A1B0-DDCD5EAA3EFB}" type="slidenum">
              <a:rPr lang="en-US" altLang="en-US" sz="1400">
                <a:solidFill>
                  <a:srgbClr val="000000"/>
                </a:solidFill>
              </a:rPr>
              <a:pPr/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68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CAD33-A137-4987-97E2-7228166799C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8149F418-615B-4C24-A1B0-DDCD5EAA3EFB}" type="slidenum">
              <a:rPr lang="en-US" altLang="en-US" sz="1400">
                <a:solidFill>
                  <a:srgbClr val="000000"/>
                </a:solidFill>
              </a:rPr>
              <a:pPr/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66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167153-ED65-4713-83BF-90C92FD6B53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C74C564B-E305-4916-A06A-484FEB612C24}" type="slidenum">
              <a:rPr lang="en-US" altLang="en-US" sz="1400">
                <a:solidFill>
                  <a:srgbClr val="000000"/>
                </a:solidFill>
              </a:rPr>
              <a:pPr/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61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5FEB0A-5C41-4CE5-946D-FA83010D6FB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fld id="{5AC358D7-4ED7-4BB3-B2F6-847FEF63E811}" type="slidenum">
              <a:rPr lang="en-US" altLang="en-US" sz="1400">
                <a:solidFill>
                  <a:srgbClr val="000000"/>
                </a:solidFill>
              </a:rPr>
              <a:pPr/>
              <a:t>18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6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13A5FD-98DD-4188-8958-F4A185C17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70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7030700-575D-4E30-94FF-6316FAC84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1613" cy="5006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5006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71DBCF4-E09B-4E0A-BD4D-B9DDBE044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55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0AB11E-D718-4EA0-8F5F-FBFF0F933C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43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D3490E-7ADC-4C5F-8DAB-3B4510581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4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A795C7-4A17-45FB-BCDC-732C811E3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8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8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48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D3F1680-D833-492F-88E4-626DD85087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7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DCBE35F-4259-4052-8B83-CA0CDF6C1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944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C914FD-CE82-4123-B62A-127431E44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622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5436E5-CBE1-4C72-B591-ECCB5B738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116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71AD82-F22C-444E-96F5-A4D5D75506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59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2AEB78-7770-4483-8D47-1FF5776F9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999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D0C80A-8114-4B65-96E6-D2BBE3A71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25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E6793E-B3AE-4595-8726-A821F7FC93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035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08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08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039C3DE-19E3-424B-88AE-1B9F02C55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1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1083C29-284B-4DEA-A173-D1E7029DC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44F765B-707F-4457-B7D4-F2681EEA0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61AA49-3B61-4A2A-B1FA-90717F85B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06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8AEF30-A4CA-4526-ACC5-4F1EEAAC1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75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			</a:t>
            </a:r>
            <a:fld id="{9E50F495-EAEB-4B5B-A91D-6809B4B05D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31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B22AD3-F32A-4536-AA64-C1A41B506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42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A1BA94-038A-4D00-B594-A0F450539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9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122363"/>
            <a:ext cx="9140825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0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0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E581C381-BA4D-447E-A9AA-579B4FF6E2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2425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242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0"/>
            <a:r>
              <a:rPr lang="en-GB" altLang="en-US" smtClean="0"/>
              <a:t>Ninth Outline LevelClick to edit Master text styles</a:t>
            </a:r>
          </a:p>
          <a:p>
            <a:pPr lvl="0"/>
            <a:r>
              <a:rPr lang="en-GB" altLang="en-US" smtClean="0"/>
              <a:t>Second level</a:t>
            </a:r>
          </a:p>
          <a:p>
            <a:pPr lvl="0"/>
            <a:r>
              <a:rPr lang="en-GB" altLang="en-US" smtClean="0"/>
              <a:t>Third level</a:t>
            </a:r>
          </a:p>
          <a:p>
            <a:pPr lvl="0"/>
            <a:r>
              <a:rPr lang="en-GB" altLang="en-US" smtClean="0"/>
              <a:t>Fourth level</a:t>
            </a:r>
          </a:p>
          <a:p>
            <a:pPr lvl="0"/>
            <a:r>
              <a:rPr lang="en-GB" alt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0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altLang="en-US" smtClean="0"/>
              <a:t>7/14/15</a:t>
            </a: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0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FEA88C6B-433C-43FA-9EFF-E8A4C243B9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57200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285998" y="2330706"/>
            <a:ext cx="7620000" cy="19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en-US" sz="7200" smtClean="0">
                <a:latin typeface="Calibri Light" panose="020F0302020204030204" pitchFamily="34" charset="0"/>
              </a:rPr>
              <a:t>Packer Detection with BE-PUM</a:t>
            </a:r>
          </a:p>
          <a:p>
            <a:pPr>
              <a:lnSpc>
                <a:spcPct val="90000"/>
              </a:lnSpc>
            </a:pPr>
            <a:endParaRPr lang="en-GB" altLang="en-US" sz="7200">
              <a:latin typeface="Calibri Light" panose="020F030202020403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DCB6BEE-7F34-4B69-AA0D-B8C9FDB4BB77}" type="datetime4">
              <a:rPr lang="en-US" altLang="en-US" smtClean="0"/>
              <a:t>December 1, 2015</a:t>
            </a:fld>
            <a:endParaRPr lang="en-US" alt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11734800" cy="107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en-US" sz="3500" smtClean="0">
                <a:latin typeface="Calibri Light" panose="020F0302020204030204" pitchFamily="34" charset="0"/>
              </a:rPr>
              <a:t>Ho Chi Minh City University of Technology</a:t>
            </a:r>
          </a:p>
          <a:p>
            <a:pPr algn="ctr">
              <a:lnSpc>
                <a:spcPct val="90000"/>
              </a:lnSpc>
            </a:pPr>
            <a:r>
              <a:rPr lang="en-GB" altLang="en-US" sz="3500" smtClean="0">
                <a:latin typeface="Calibri Light" panose="020F0302020204030204" pitchFamily="34" charset="0"/>
              </a:rPr>
              <a:t>Faculty of Computer Science and Engineering</a:t>
            </a:r>
          </a:p>
          <a:p>
            <a:pPr>
              <a:lnSpc>
                <a:spcPct val="90000"/>
              </a:lnSpc>
            </a:pPr>
            <a:endParaRPr lang="en-GB" altLang="en-US" sz="4000">
              <a:latin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43" y="1223992"/>
            <a:ext cx="793711" cy="736282"/>
          </a:xfrm>
          <a:prstGeom prst="rect">
            <a:avLst/>
          </a:prstGeom>
        </p:spPr>
      </p:pic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5699143" y="4724400"/>
            <a:ext cx="6416657" cy="172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3000" b="1" smtClean="0">
                <a:latin typeface="Calibri Light" panose="020F0302020204030204" pitchFamily="34" charset="0"/>
              </a:rPr>
              <a:t>GVHD:</a:t>
            </a:r>
            <a:r>
              <a:rPr lang="en-GB" altLang="en-US" sz="3000" smtClean="0">
                <a:latin typeface="Calibri Light" panose="020F0302020204030204" pitchFamily="34" charset="0"/>
              </a:rPr>
              <a:t> 	PGS.TS. Quản Thành Thơ</a:t>
            </a:r>
          </a:p>
          <a:p>
            <a:pPr>
              <a:lnSpc>
                <a:spcPct val="90000"/>
              </a:lnSpc>
            </a:pPr>
            <a:r>
              <a:rPr lang="en-GB" altLang="en-US" sz="3000" smtClean="0">
                <a:latin typeface="Calibri Light" panose="020F0302020204030204" pitchFamily="34" charset="0"/>
              </a:rPr>
              <a:t>		ThS. Lê Đình Thuận</a:t>
            </a:r>
          </a:p>
          <a:p>
            <a:pPr>
              <a:lnSpc>
                <a:spcPct val="90000"/>
              </a:lnSpc>
            </a:pPr>
            <a:r>
              <a:rPr lang="en-GB" altLang="en-US" sz="3000" smtClean="0">
                <a:latin typeface="Calibri Light" panose="020F0302020204030204" pitchFamily="34" charset="0"/>
              </a:rPr>
              <a:t>		ThS. Nguyễn Minh Hải</a:t>
            </a:r>
            <a:endParaRPr lang="en-GB" altLang="en-US" sz="3000">
              <a:latin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3000" b="1" smtClean="0">
                <a:latin typeface="Calibri Light" panose="020F0302020204030204" pitchFamily="34" charset="0"/>
              </a:rPr>
              <a:t>SVTH:</a:t>
            </a:r>
            <a:r>
              <a:rPr lang="en-GB" altLang="en-US" sz="3000" smtClean="0">
                <a:latin typeface="Calibri Light" panose="020F0302020204030204" pitchFamily="34" charset="0"/>
              </a:rPr>
              <a:t> 	Đỗ Duy Phong</a:t>
            </a:r>
          </a:p>
          <a:p>
            <a:pPr>
              <a:lnSpc>
                <a:spcPct val="90000"/>
              </a:lnSpc>
            </a:pPr>
            <a:endParaRPr lang="en-GB" altLang="en-US" sz="7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Model Checking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590800"/>
            <a:ext cx="10515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b="1"/>
              <a:t>Model checking </a:t>
            </a:r>
            <a:r>
              <a:rPr lang="en-US" sz="2800"/>
              <a:t>is an automated technique that, given a finite</a:t>
            </a:r>
            <a:br>
              <a:rPr lang="en-US" sz="2800"/>
            </a:br>
            <a:r>
              <a:rPr lang="en-US" sz="2800"/>
              <a:t>state model of system </a:t>
            </a:r>
            <a:r>
              <a:rPr lang="en-US" sz="2800" i="1"/>
              <a:t>M </a:t>
            </a:r>
            <a:r>
              <a:rPr lang="en-US" sz="2800"/>
              <a:t>and a formal property </a:t>
            </a:r>
            <a:r>
              <a:rPr lang="en-US" sz="2800" i="1"/>
              <a:t>φ</a:t>
            </a:r>
            <a:r>
              <a:rPr lang="en-US" sz="2800"/>
              <a:t>, verifies</a:t>
            </a:r>
            <a:br>
              <a:rPr lang="en-US" sz="2800"/>
            </a:br>
            <a:r>
              <a:rPr lang="en-US" sz="2800"/>
              <a:t>whether this property hold for that </a:t>
            </a:r>
            <a:r>
              <a:rPr lang="en-US" sz="2800" smtClean="0"/>
              <a:t>model.</a:t>
            </a:r>
          </a:p>
          <a:p>
            <a:pPr marL="3175" indent="0" algn="ctr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i="1"/>
              <a:t>M |</a:t>
            </a:r>
            <a:r>
              <a:rPr lang="en-US" sz="2800"/>
              <a:t>= </a:t>
            </a:r>
            <a:r>
              <a:rPr lang="el-GR" sz="2800" i="1"/>
              <a:t>φ</a:t>
            </a:r>
            <a:r>
              <a:rPr lang="el-GR" sz="2800"/>
              <a:t/>
            </a:r>
            <a:br>
              <a:rPr lang="el-GR" sz="280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CTL Syntax &amp; Semantics</a:t>
            </a:r>
            <a:br>
              <a:rPr lang="en-GB" altLang="en-US" sz="4400" smtClean="0">
                <a:latin typeface="Calibri Light" panose="020F0302020204030204" pitchFamily="34" charset="0"/>
              </a:rPr>
            </a:b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1600200"/>
            <a:ext cx="10515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b="1"/>
              <a:t>State formula: </a:t>
            </a:r>
            <a:r>
              <a:rPr lang="el-GR" sz="2800"/>
              <a:t>Φ ::= </a:t>
            </a:r>
            <a:r>
              <a:rPr lang="en-US" sz="2800" i="1"/>
              <a:t>true | p | </a:t>
            </a:r>
            <a:r>
              <a:rPr lang="en-US" sz="2800"/>
              <a:t>(</a:t>
            </a:r>
            <a:r>
              <a:rPr lang="en-US" sz="2800" i="1"/>
              <a:t>¬</a:t>
            </a:r>
            <a:r>
              <a:rPr lang="el-GR" sz="2800"/>
              <a:t>Φ) </a:t>
            </a:r>
            <a:r>
              <a:rPr lang="el-GR" sz="2800" i="1"/>
              <a:t>| </a:t>
            </a:r>
            <a:r>
              <a:rPr lang="el-GR" sz="2800"/>
              <a:t>(Φ1 </a:t>
            </a:r>
            <a:r>
              <a:rPr lang="el-GR" sz="2800" i="1"/>
              <a:t>∧ </a:t>
            </a:r>
            <a:r>
              <a:rPr lang="el-GR" sz="2800"/>
              <a:t>Φ2) </a:t>
            </a:r>
            <a:r>
              <a:rPr lang="el-GR" sz="2800" i="1"/>
              <a:t>| </a:t>
            </a:r>
            <a:r>
              <a:rPr lang="en-US" sz="2800" i="1"/>
              <a:t>A</a:t>
            </a:r>
            <a:r>
              <a:rPr lang="el-GR" sz="2800" i="1"/>
              <a:t>φ | </a:t>
            </a:r>
            <a:r>
              <a:rPr lang="en-US" sz="2800" i="1"/>
              <a:t>E</a:t>
            </a:r>
            <a:r>
              <a:rPr lang="el-GR" sz="2800" i="1"/>
              <a:t>φ</a:t>
            </a:r>
            <a:r>
              <a:rPr lang="el-GR" sz="2800"/>
              <a:t/>
            </a:r>
            <a:br>
              <a:rPr lang="el-GR" sz="2800"/>
            </a:br>
            <a:r>
              <a:rPr lang="en-US" sz="2800" b="1"/>
              <a:t>Path formula: </a:t>
            </a:r>
            <a:r>
              <a:rPr lang="el-GR" sz="2800" i="1"/>
              <a:t>φ </a:t>
            </a:r>
            <a:r>
              <a:rPr lang="el-GR" sz="2800"/>
              <a:t>::= </a:t>
            </a:r>
            <a:r>
              <a:rPr lang="en-US" sz="2800" i="1"/>
              <a:t>X</a:t>
            </a:r>
            <a:r>
              <a:rPr lang="el-GR" sz="2800"/>
              <a:t>Φ </a:t>
            </a:r>
            <a:r>
              <a:rPr lang="el-GR" sz="2800" i="1"/>
              <a:t>| </a:t>
            </a:r>
            <a:r>
              <a:rPr lang="el-GR" sz="2800"/>
              <a:t>Φ1</a:t>
            </a:r>
            <a:r>
              <a:rPr lang="en-US" sz="2800" i="1"/>
              <a:t>U</a:t>
            </a:r>
            <a:r>
              <a:rPr lang="el-GR" sz="2800"/>
              <a:t>Φ2</a:t>
            </a:r>
            <a:br>
              <a:rPr lang="el-GR" sz="2800"/>
            </a:br>
            <a:r>
              <a:rPr lang="el-GR" sz="2800"/>
              <a:t/>
            </a:r>
            <a:br>
              <a:rPr lang="el-GR" sz="280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52101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176587"/>
            <a:ext cx="51911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48012"/>
            <a:ext cx="52197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4" y="3167061"/>
            <a:ext cx="52673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7" y="3148012"/>
            <a:ext cx="51149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7" y="3176587"/>
            <a:ext cx="52578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4" y="3124200"/>
            <a:ext cx="52768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4" y="3128962"/>
            <a:ext cx="52387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5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Overview of packer techniques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1371600"/>
            <a:ext cx="105156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6 groups of techniques :</a:t>
            </a:r>
            <a:endParaRPr lang="en-US" altLang="en-US" sz="2800">
              <a:latin typeface="Calibri" panose="020F0502020204030204" pitchFamily="34" charset="0"/>
            </a:endParaRP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>
                <a:latin typeface="Calibri" panose="020F0502020204030204" pitchFamily="34" charset="0"/>
              </a:rPr>
              <a:t>C</a:t>
            </a:r>
            <a:r>
              <a:rPr lang="en-US" altLang="en-US" sz="2800" smtClean="0">
                <a:latin typeface="Calibri" panose="020F0502020204030204" pitchFamily="34" charset="0"/>
              </a:rPr>
              <a:t>ode placing obfuscation: Code layout 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Self-modification code: Dynamic code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Instruction obfuscation: Indirect jump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Anti-tracing: Structural exception handling and 2 Special APIs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Arithmetic Operation: Obfuscated constants and Checksumming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Anti-tampering: Checksumming, Timing check, Anti-debugging, Anti-rewriting and Hardware breakpoints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1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>
                <a:latin typeface="Calibri Light" panose="020F0302020204030204" pitchFamily="34" charset="0"/>
              </a:rPr>
              <a:t>C</a:t>
            </a:r>
            <a:r>
              <a:rPr lang="en-GB" altLang="en-US" sz="4400" smtClean="0">
                <a:latin typeface="Calibri Light" panose="020F0302020204030204" pitchFamily="34" charset="0"/>
              </a:rPr>
              <a:t>ode placing obfuscation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Code layout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Overlapping blocks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Overlapping functions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Code chunking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2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52150" cy="7016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Overlapping blocks 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75" y="1447800"/>
            <a:ext cx="5562600" cy="297180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2180" y="5155039"/>
            <a:ext cx="10820400" cy="116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Overlapping instruction in blocks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One block ended by jump or conditional jump instruction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52150" cy="74612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Overlapping functions 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4800" y="5627585"/>
            <a:ext cx="113855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One function started by instruction at location as destination of call instruction, ended by return instruction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443140"/>
            <a:ext cx="3429000" cy="35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52150" cy="744827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Code chunking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0" y="2514600"/>
            <a:ext cx="5105400" cy="199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Divide code into adjacent blocks 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One block ended by jump instruction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1074" y="1255321"/>
            <a:ext cx="5114926" cy="528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78727" y="2018181"/>
            <a:ext cx="5734368" cy="37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40446B	JMP 40446E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40446E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STC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404474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JMP 404477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404477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JMP 40447A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40447A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JMP 40447D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40447D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NOP</a:t>
            </a:r>
          </a:p>
        </p:txBody>
      </p:sp>
    </p:spTree>
    <p:extLst>
      <p:ext uri="{BB962C8B-B14F-4D97-AF65-F5344CB8AC3E}">
        <p14:creationId xmlns:p14="http://schemas.microsoft.com/office/powerpoint/2010/main" val="42589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Self – modification code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Dynamic code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Overwriting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Packing/Unpacking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5"/>
            <a:fld id="{43D3490E-7ADC-4C5F-8DAB-3B45105817AF}" type="slidenum">
              <a:rPr lang="en-US" altLang="en-US" smtClean="0"/>
              <a:pPr lvl="5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5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>
                <a:latin typeface="Calibri Light" panose="020F0302020204030204" pitchFamily="34" charset="0"/>
              </a:rPr>
              <a:t>Code </a:t>
            </a:r>
            <a:r>
              <a:rPr lang="en-GB" altLang="en-US" sz="4400" smtClean="0">
                <a:latin typeface="Calibri Light" panose="020F0302020204030204" pitchFamily="34" charset="0"/>
              </a:rPr>
              <a:t>overwriting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15200" y="2895600"/>
            <a:ext cx="4343400" cy="235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Overwrite existing code with new code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Overwrite one byte to several kilobytes (decryption)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434921"/>
            <a:ext cx="5486400" cy="212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endParaRPr lang="en-US" alt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2068722"/>
            <a:ext cx="573436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404863	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	MOV 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[ECX+1], 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</a:p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40487A	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RETN</a:t>
            </a:r>
          </a:p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40487B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	MOV 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EAX,12345678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4366044"/>
            <a:ext cx="5734368" cy="147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404863	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	MOV 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[ECX+1], 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</a:p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40487A	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RETN</a:t>
            </a:r>
          </a:p>
          <a:p>
            <a:pPr marL="3175" indent="0" hangingPunct="1">
              <a:lnSpc>
                <a:spcPct val="3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40487B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	MOV EAX,F04035DD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3733800" y="3560975"/>
            <a:ext cx="457200" cy="55382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6211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Packing/Unpacking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8981" y="5432997"/>
            <a:ext cx="5410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Similar to Encryption/Decryption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Reduce size of file, protect code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2781" y="1371600"/>
            <a:ext cx="5486400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endParaRPr lang="en-US" altLang="en-US" sz="15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24300" y="1524000"/>
            <a:ext cx="4343400" cy="362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404067		CALL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40406C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40406C		POP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40406D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SUB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EBP, 40286C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404073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MOV ECX, 40345D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404078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SUB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ECX, 4028C6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404092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LODS BYTE [EDI]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404093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ROR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AL, 0DB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4040C3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STOS BYTE [EDI]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4040C4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LOOPD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404092</a:t>
            </a:r>
          </a:p>
        </p:txBody>
      </p:sp>
    </p:spTree>
    <p:extLst>
      <p:ext uri="{BB962C8B-B14F-4D97-AF65-F5344CB8AC3E}">
        <p14:creationId xmlns:p14="http://schemas.microsoft.com/office/powerpoint/2010/main" val="20982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838200" y="365125"/>
            <a:ext cx="10515600" cy="625475"/>
          </a:xfrm>
          <a:prstGeom prst="rect">
            <a:avLst/>
          </a:prstGeom>
          <a:ln/>
        </p:spPr>
        <p:txBody>
          <a:bodyPr/>
          <a:lstStyle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Outline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600200"/>
            <a:ext cx="10515600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Motivation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Packer detection via Header</a:t>
            </a:r>
            <a:endParaRPr lang="en-US" altLang="en-US" sz="2800">
              <a:latin typeface="Calibri" panose="020F0502020204030204" pitchFamily="34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Packer detection via Techniques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itchFamily="2" charset="2"/>
              <a:buChar char="ü"/>
            </a:pPr>
            <a:r>
              <a:rPr lang="en-US" altLang="en-US" sz="2800">
                <a:latin typeface="Calibri" panose="020F0502020204030204" pitchFamily="34" charset="0"/>
              </a:rPr>
              <a:t>Model </a:t>
            </a:r>
            <a:r>
              <a:rPr lang="en-US" altLang="en-US" sz="2800" smtClean="0">
                <a:latin typeface="Calibri" panose="020F0502020204030204" pitchFamily="34" charset="0"/>
              </a:rPr>
              <a:t>Checking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Overview of packer techniques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Packer detection using Model </a:t>
            </a:r>
            <a:r>
              <a:rPr lang="en-US" altLang="en-US" sz="2800" smtClean="0">
                <a:latin typeface="Calibri" panose="020F0502020204030204" pitchFamily="34" charset="0"/>
              </a:rPr>
              <a:t>Checking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Future Works</a:t>
            </a:r>
            <a:endParaRPr lang="en-US" altLang="en-US" sz="2800" smtClean="0">
              <a:latin typeface="Calibri" panose="020F0502020204030204" pitchFamily="34" charset="0"/>
            </a:endParaRP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1"/>
          </p:nvPr>
        </p:nvSpPr>
        <p:spPr>
          <a:xfrm>
            <a:off x="8610599" y="6356350"/>
            <a:ext cx="2743200" cy="361950"/>
          </a:xfrm>
        </p:spPr>
        <p:txBody>
          <a:bodyPr/>
          <a:lstStyle/>
          <a:p>
            <a:r>
              <a:rPr lang="en-US" altLang="en-US" smtClean="0"/>
              <a:t>				</a:t>
            </a:r>
            <a:fld id="{9E50F495-EAEB-4B5B-A91D-6809B4B05D5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9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>
                <a:latin typeface="Calibri Light" panose="020F0302020204030204" pitchFamily="34" charset="0"/>
              </a:rPr>
              <a:t>Instruction </a:t>
            </a:r>
            <a:r>
              <a:rPr lang="en-GB" altLang="en-US" sz="4400" smtClean="0">
                <a:latin typeface="Calibri Light" panose="020F0302020204030204" pitchFamily="34" charset="0"/>
              </a:rPr>
              <a:t>obfuscations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Indirect jump</a:t>
            </a:r>
            <a:endParaRPr lang="en-US" altLang="en-US" sz="2800">
              <a:latin typeface="Calibri" panose="020F0502020204030204" pitchFamily="34" charset="0"/>
            </a:endParaRP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Indirect call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Indirect jump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Indirect jump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96200" y="1375569"/>
            <a:ext cx="3048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Indirect call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ourier New" panose="02070309020205020404" pitchFamily="49" charset="0"/>
              </a:rPr>
              <a:t>call ptr[eax]</a:t>
            </a:r>
            <a:endParaRPr lang="en-US" altLang="en-US" sz="2800" smtClean="0">
              <a:latin typeface="Calibri" panose="020F0502020204030204" pitchFamily="34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Indirect jump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ourier New" panose="02070309020205020404" pitchFamily="49" charset="0"/>
              </a:rPr>
              <a:t>jmp eax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+mn-lt"/>
              </a:rPr>
              <a:t>or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ourier New" panose="02070309020205020404" pitchFamily="49" charset="0"/>
              </a:rPr>
              <a:t>push eax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ourier New" panose="02070309020205020404" pitchFamily="49" charset="0"/>
              </a:rPr>
              <a:t>ret</a:t>
            </a:r>
            <a:endParaRPr lang="en-US" altLang="en-US" sz="2800">
              <a:latin typeface="Courier New" panose="02070309020205020404" pitchFamily="49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743200"/>
            <a:ext cx="6591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4042A1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LEA EAX, DWORD [EDX]</a:t>
            </a: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4042A3	PUSH EAX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4042A4	RETN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6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Anti - tracing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Structural exception handling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2 Special APIs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9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Structural exception </a:t>
            </a:r>
            <a:r>
              <a:rPr lang="en-GB" altLang="en-US" sz="4400">
                <a:latin typeface="Calibri Light" panose="020F0302020204030204" pitchFamily="34" charset="0"/>
              </a:rPr>
              <a:t>h</a:t>
            </a:r>
            <a:r>
              <a:rPr lang="en-GB" altLang="en-US" sz="4400" smtClean="0">
                <a:latin typeface="Calibri Light" panose="020F0302020204030204" pitchFamily="34" charset="0"/>
              </a:rPr>
              <a:t>andling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9600" y="4572000"/>
            <a:ext cx="11582400" cy="165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Obfuscate the control flow by causing an </a:t>
            </a:r>
            <a:r>
              <a:rPr lang="en-US" altLang="en-US" sz="2800" smtClean="0">
                <a:latin typeface="Calibri" panose="020F0502020204030204" pitchFamily="34" charset="0"/>
              </a:rPr>
              <a:t>exception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Exception can be occurred by zero division, read/write memory violation, interrupt (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INT3</a:t>
            </a:r>
            <a:r>
              <a:rPr lang="en-US" altLang="en-US" sz="2800" smtClean="0">
                <a:latin typeface="Calibri" panose="020F0502020204030204" pitchFamily="34" charset="0"/>
              </a:rPr>
              <a:t>,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INT68</a:t>
            </a:r>
            <a:r>
              <a:rPr lang="en-US" altLang="en-US" sz="2800" smtClean="0">
                <a:latin typeface="Calibri" panose="020F0502020204030204" pitchFamily="34" charset="0"/>
              </a:rPr>
              <a:t>), single step (trap flag, debug registers)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00350" y="1752600"/>
            <a:ext cx="6591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404116	PUSH 4022E3</a:t>
            </a: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40411B	PUSH DWORD FS[0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404122	MOV DWORD FS[0], </a:t>
            </a: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40421E	MOV BYTE DS[EDI], AL</a:t>
            </a:r>
          </a:p>
        </p:txBody>
      </p:sp>
    </p:spTree>
    <p:extLst>
      <p:ext uri="{BB962C8B-B14F-4D97-AF65-F5344CB8AC3E}">
        <p14:creationId xmlns:p14="http://schemas.microsoft.com/office/powerpoint/2010/main" val="38712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09639"/>
            <a:ext cx="4114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27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Two special APIs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5955867"/>
            <a:ext cx="10820400" cy="52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kernel32.LoadLibrary</a:t>
            </a:r>
            <a:r>
              <a:rPr lang="en-US" altLang="en-US" sz="2800" smtClean="0">
                <a:latin typeface="Calibri" panose="020F0502020204030204" pitchFamily="34" charset="0"/>
              </a:rPr>
              <a:t> and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kernel32.GetProcAddress</a:t>
            </a:r>
            <a:r>
              <a:rPr lang="en-US" altLang="en-US" sz="2800" smtClean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1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Arithmetic operation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Obfuscated constants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Checksumming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>
                <a:latin typeface="Calibri Light" panose="020F0302020204030204" pitchFamily="34" charset="0"/>
              </a:rPr>
              <a:t>Obfuscated </a:t>
            </a:r>
            <a:r>
              <a:rPr lang="en-GB" altLang="en-US" sz="4400" smtClean="0">
                <a:latin typeface="Calibri Light" panose="020F0302020204030204" pitchFamily="34" charset="0"/>
              </a:rPr>
              <a:t>constants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4572001"/>
            <a:ext cx="1082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Replace an constant value with many arithmetic instructions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Harder to understand code (anti - debugging)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71700" y="1631949"/>
            <a:ext cx="8153400" cy="247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endParaRPr lang="en-US" alt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47502" y="2085377"/>
            <a:ext cx="7562850" cy="201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404C4B	MOV EAX, DWORD [EBP + 40D280]</a:t>
            </a: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404C51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PUSH EAX</a:t>
            </a: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404C52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XOR EAX, 7DCC805B</a:t>
            </a:r>
          </a:p>
          <a:p>
            <a:pPr marL="3175" indent="0" hangingPunct="1">
              <a:lnSpc>
                <a:spcPct val="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404C57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	SUB EAX, 2A5DA2BD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Checksumming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8368" y="5759603"/>
            <a:ext cx="1082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Integrity checking (CRC checking)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5"/>
            <a:fld id="{43D3490E-7ADC-4C5F-8DAB-3B45105817AF}" type="slidenum">
              <a:rPr lang="en-US" altLang="en-US" smtClean="0"/>
              <a:pPr lvl="5"/>
              <a:t>27</a:t>
            </a:fld>
            <a:endParaRPr lang="en-US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29780" y="1539874"/>
            <a:ext cx="6528620" cy="415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4047F5		XOR EAX, EAX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4047F7		LODS BYTE [EDI]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4047F8		XOR AL, DL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4047FA		SHR EAX, 1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404806		INC EAX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404812		JG 4047F5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404C4B		MOV EAX, DWORD [EBP + 40D280]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404C51		PUSH EAX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404C52		XOR EAX, 7DCC805B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404C57		SUB EAX, 2A5DA2BD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404C63		JNZ 40527B</a:t>
            </a:r>
          </a:p>
        </p:txBody>
      </p:sp>
    </p:spTree>
    <p:extLst>
      <p:ext uri="{BB962C8B-B14F-4D97-AF65-F5344CB8AC3E}">
        <p14:creationId xmlns:p14="http://schemas.microsoft.com/office/powerpoint/2010/main" val="2778115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>
                <a:latin typeface="Calibri Light" panose="020F0302020204030204" pitchFamily="34" charset="0"/>
              </a:rPr>
              <a:t>Anti - </a:t>
            </a:r>
            <a:r>
              <a:rPr lang="en-GB" altLang="en-US" sz="4400" smtClean="0">
                <a:latin typeface="Calibri Light" panose="020F0302020204030204" pitchFamily="34" charset="0"/>
              </a:rPr>
              <a:t>tampering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825625"/>
            <a:ext cx="105156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Checksumming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Timing check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Anti-debugging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Anti-rewriting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Hardware breakpoints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Timing check and Anti - debugging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057400"/>
            <a:ext cx="10820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Timing check: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kernel32.GetTickCount, kernel32.GetSystemTime, kernel32.GetLocalTime </a:t>
            </a:r>
            <a:r>
              <a:rPr lang="en-US" altLang="en-US" sz="2800" smtClean="0">
                <a:latin typeface="Calibri" panose="020F0502020204030204" pitchFamily="34" charset="0"/>
              </a:rPr>
              <a:t>or using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RDTSC</a:t>
            </a:r>
            <a:r>
              <a:rPr lang="en-US" altLang="en-US" sz="2800" smtClean="0">
                <a:latin typeface="Calibri" panose="020F0502020204030204" pitchFamily="34" charset="0"/>
              </a:rPr>
              <a:t> instruction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Anti – debugging: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kernel32.IsDebuggerPresent,  kernel32.CheckRemoteDebuggerPresent, kernel32.NtQueryInformationProcess, kernel32.NtQuerySystemInformation and kernel32.NtQueryObject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23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Motivation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803787" y="5412581"/>
            <a:ext cx="1051734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B</a:t>
            </a:r>
            <a:r>
              <a:rPr lang="en-US" altLang="en-US" sz="2800" smtClean="0">
                <a:latin typeface="Calibri" panose="020F0502020204030204" pitchFamily="34" charset="0"/>
              </a:rPr>
              <a:t>ypass all the techniques of packers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Generate CFG of packed file accurately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5181600" y="1201598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401000 nop</a:t>
            </a: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 bwMode="auto">
          <a:xfrm>
            <a:off x="5981700" y="1658798"/>
            <a:ext cx="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181600" y="2284273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66" name="Straight Arrow Connector 65"/>
          <p:cNvCxnSpPr>
            <a:endCxn id="68" idx="0"/>
          </p:cNvCxnSpPr>
          <p:nvPr/>
        </p:nvCxnSpPr>
        <p:spPr bwMode="auto">
          <a:xfrm>
            <a:off x="5981700" y="2757347"/>
            <a:ext cx="1529096" cy="6286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 bwMode="auto">
          <a:xfrm>
            <a:off x="3014635" y="4440893"/>
            <a:ext cx="2328148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404252</a:t>
            </a:r>
            <a:r>
              <a:rPr lang="en-US"/>
              <a:t>	</a:t>
            </a:r>
            <a:r>
              <a:rPr kumimoji="0" lang="en-US" sz="1800" b="0" i="0" u="none" strike="noStrike" cap="none" normalizeH="0" smtClean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jmp 401000</a:t>
            </a: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710696" y="3385998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69" name="Curved Connector 68"/>
          <p:cNvCxnSpPr>
            <a:stCxn id="68" idx="3"/>
            <a:endCxn id="65" idx="3"/>
          </p:cNvCxnSpPr>
          <p:nvPr/>
        </p:nvCxnSpPr>
        <p:spPr bwMode="auto">
          <a:xfrm flipH="1" flipV="1">
            <a:off x="6781800" y="2512873"/>
            <a:ext cx="1529096" cy="1101725"/>
          </a:xfrm>
          <a:prstGeom prst="curvedConnector3">
            <a:avLst>
              <a:gd name="adj1" fmla="val -1495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stCxn id="71" idx="2"/>
            <a:endCxn id="67" idx="0"/>
          </p:cNvCxnSpPr>
          <p:nvPr/>
        </p:nvCxnSpPr>
        <p:spPr bwMode="auto">
          <a:xfrm flipH="1">
            <a:off x="4178709" y="3852723"/>
            <a:ext cx="618204" cy="5881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3996813" y="3395523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72" name="Straight Arrow Connector 71"/>
          <p:cNvCxnSpPr>
            <a:stCxn id="65" idx="2"/>
            <a:endCxn id="71" idx="0"/>
          </p:cNvCxnSpPr>
          <p:nvPr/>
        </p:nvCxnSpPr>
        <p:spPr bwMode="auto">
          <a:xfrm flipH="1">
            <a:off x="4796913" y="2741473"/>
            <a:ext cx="1184787" cy="6540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67" idx="1"/>
            <a:endCxn id="63" idx="1"/>
          </p:cNvCxnSpPr>
          <p:nvPr/>
        </p:nvCxnSpPr>
        <p:spPr bwMode="auto">
          <a:xfrm rot="10800000" flipH="1">
            <a:off x="3014634" y="1430199"/>
            <a:ext cx="2166965" cy="3239295"/>
          </a:xfrm>
          <a:prstGeom prst="curvedConnector3">
            <a:avLst>
              <a:gd name="adj1" fmla="val -1054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ectangle 73"/>
          <p:cNvSpPr/>
          <p:nvPr/>
        </p:nvSpPr>
        <p:spPr bwMode="auto">
          <a:xfrm>
            <a:off x="3200400" y="1963598"/>
            <a:ext cx="5638800" cy="21891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chemeClr val="tx1"/>
                </a:solidFill>
                <a:prstDash val="sysDash"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26939" y="1999522"/>
            <a:ext cx="136791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Packer</a:t>
            </a:r>
            <a:endParaRPr lang="en-US"/>
          </a:p>
        </p:txBody>
      </p:sp>
      <p:cxnSp>
        <p:nvCxnSpPr>
          <p:cNvPr id="76" name="Straight Arrow Connector 75"/>
          <p:cNvCxnSpPr>
            <a:stCxn id="71" idx="2"/>
            <a:endCxn id="82" idx="0"/>
          </p:cNvCxnSpPr>
          <p:nvPr/>
        </p:nvCxnSpPr>
        <p:spPr bwMode="auto">
          <a:xfrm>
            <a:off x="4796913" y="3852723"/>
            <a:ext cx="3036325" cy="6386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Rectangle 81"/>
          <p:cNvSpPr/>
          <p:nvPr/>
        </p:nvSpPr>
        <p:spPr bwMode="auto">
          <a:xfrm>
            <a:off x="6480688" y="4491358"/>
            <a:ext cx="27051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mtClean="0"/>
              <a:t>404252 call ExitProcess</a:t>
            </a: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424579" y="2778396"/>
            <a:ext cx="2286000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Analyze without bypassing all the packer’s techniques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5944" y="2677797"/>
            <a:ext cx="2286000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Analyze with bypassing all the packer’s techniques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181599" y="1206360"/>
            <a:ext cx="2133601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401000 push</a:t>
            </a:r>
            <a:r>
              <a:rPr kumimoji="0" lang="en-US" sz="1800" b="0" i="0" u="none" strike="noStrike" cap="none" normalizeH="0" smtClean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eax</a:t>
            </a: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6382" y="1255214"/>
            <a:ext cx="98805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OEP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0284" y="1131159"/>
            <a:ext cx="98805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Real OEP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59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 animBg="1"/>
      <p:bldP spid="67" grpId="0" animBg="1"/>
      <p:bldP spid="82" grpId="0" animBg="1"/>
      <p:bldP spid="82" grpId="1" animBg="1"/>
      <p:bldP spid="84" grpId="0"/>
      <p:bldP spid="84" grpId="1"/>
      <p:bldP spid="86" grpId="0"/>
      <p:bldP spid="90" grpId="0" animBg="1"/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Anti - rewriting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447800"/>
            <a:ext cx="1082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Consists of Stolen bytes and Checksumming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Stolen bytes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52990"/>
            <a:ext cx="4495800" cy="385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730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Hardware breakpoints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7864" y="5105400"/>
            <a:ext cx="1082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Use 4 debug registers: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DR0,DR1,DR2,DR3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Causing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SINGLE_STEP_EXCEPTION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29780" y="1539875"/>
            <a:ext cx="4090220" cy="31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40408C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INT3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40408D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NOP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40408E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MOV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EAX, EAX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404090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STC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404099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CLC</a:t>
            </a: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40409E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CLD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indent="0" hangingPunct="1">
              <a:lnSpc>
                <a:spcPct val="1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4040A3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NOP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01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SMV Model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0937" y="1295400"/>
            <a:ext cx="10820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15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b="1" smtClean="0"/>
              <a:t>State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A state s is a </a:t>
            </a:r>
            <a:r>
              <a:rPr lang="en-US" sz="2800" smtClean="0"/>
              <a:t>structure:</a:t>
            </a:r>
            <a:endParaRPr lang="en-US" sz="2800"/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i="1"/>
              <a:t>a</a:t>
            </a:r>
            <a:r>
              <a:rPr lang="en-US" sz="2800" i="1" smtClean="0"/>
              <a:t>ddr</a:t>
            </a:r>
            <a:endParaRPr lang="en-US" sz="2800"/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i="1" smtClean="0"/>
              <a:t>mnem </a:t>
            </a:r>
            <a:r>
              <a:rPr lang="en-US" sz="2800"/>
              <a:t>depends on </a:t>
            </a:r>
            <a:r>
              <a:rPr lang="en-US" sz="2800" i="1" smtClean="0"/>
              <a:t>addr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itchFamily="34" charset="0"/>
              <a:buChar char="•"/>
            </a:pPr>
            <a:r>
              <a:rPr lang="en-US" sz="2800" i="1"/>
              <a:t>o</a:t>
            </a:r>
            <a:r>
              <a:rPr lang="en-US" sz="2800" i="1" smtClean="0"/>
              <a:t>p</a:t>
            </a:r>
            <a:r>
              <a:rPr lang="en-US" sz="2800" smtClean="0"/>
              <a:t>: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itchFamily="2" charset="2"/>
              <a:buChar char="ü"/>
            </a:pPr>
            <a:r>
              <a:rPr lang="en-US" sz="2800" i="1" smtClean="0"/>
              <a:t>name </a:t>
            </a:r>
            <a:r>
              <a:rPr lang="en-US" sz="2800"/>
              <a:t>depends on </a:t>
            </a:r>
            <a:r>
              <a:rPr lang="en-US" sz="2800" i="1" smtClean="0"/>
              <a:t>addr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itchFamily="2" charset="2"/>
              <a:buChar char="ü"/>
            </a:pPr>
            <a:r>
              <a:rPr lang="en-US" sz="2800" i="1" smtClean="0"/>
              <a:t>type </a:t>
            </a:r>
            <a:r>
              <a:rPr lang="en-US" sz="2800"/>
              <a:t>depends on </a:t>
            </a:r>
            <a:r>
              <a:rPr lang="en-US" sz="2800" i="1"/>
              <a:t>name</a:t>
            </a:r>
            <a:r>
              <a:rPr lang="en-US" sz="2800"/>
              <a:t/>
            </a:r>
            <a:br>
              <a:rPr lang="en-US" sz="2800"/>
            </a:br>
            <a:endParaRPr lang="en-US" alt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435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Example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4583" y="2990356"/>
            <a:ext cx="5562601" cy="51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00401000 push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EAX</a:t>
            </a:r>
            <a:br>
              <a:rPr lang="en-US" sz="2800">
                <a:latin typeface="Courier New" pitchFamily="49" charset="0"/>
                <a:cs typeface="Courier New" pitchFamily="49" charset="0"/>
              </a:rPr>
            </a:br>
            <a:r>
              <a:rPr lang="en-US" sz="2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>
                <a:latin typeface="Courier New" pitchFamily="49" charset="0"/>
                <a:cs typeface="Courier New" pitchFamily="49" charset="0"/>
              </a:rPr>
            </a:b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04900" y="1981200"/>
            <a:ext cx="2057400" cy="72751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  <a:p>
            <a:pPr algn="ctr"/>
            <a:r>
              <a:rPr lang="en-US" smtClean="0"/>
              <a:t>0x00401000</a:t>
            </a:r>
            <a:r>
              <a:rPr lang="en-US"/>
              <a:t/>
            </a:r>
            <a:br>
              <a:rPr lang="en-US"/>
            </a:br>
            <a:r>
              <a:rPr lang="en-US"/>
              <a:t>pushl %eax</a:t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9" name="Straight Arrow Connector 8"/>
          <p:cNvCxnSpPr>
            <a:stCxn id="7" idx="2"/>
            <a:endCxn id="10" idx="0"/>
          </p:cNvCxnSpPr>
          <p:nvPr/>
        </p:nvCxnSpPr>
        <p:spPr bwMode="auto">
          <a:xfrm>
            <a:off x="2133600" y="2708712"/>
            <a:ext cx="0" cy="6254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914400" y="3334186"/>
            <a:ext cx="2438400" cy="62821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/>
              <a:t>0x00401001</a:t>
            </a:r>
            <a:br>
              <a:rPr lang="en-US"/>
            </a:br>
            <a:r>
              <a:rPr lang="en-US"/>
              <a:t>jmp 0x00401003</a:t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4629438"/>
            <a:ext cx="3200400" cy="70456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/>
              <a:t>0x00401003</a:t>
            </a:r>
            <a:br>
              <a:rPr lang="en-US"/>
            </a:br>
            <a:r>
              <a:rPr lang="en-US"/>
              <a:t>movl $0x0&lt;UNIT32&gt;,%eax</a:t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3" name="Straight Arrow Connector 12"/>
          <p:cNvCxnSpPr>
            <a:stCxn id="10" idx="2"/>
            <a:endCxn id="12" idx="0"/>
          </p:cNvCxnSpPr>
          <p:nvPr/>
        </p:nvCxnSpPr>
        <p:spPr bwMode="auto">
          <a:xfrm>
            <a:off x="2133600" y="3962399"/>
            <a:ext cx="0" cy="667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/>
          <p:nvPr/>
        </p:nvSpPr>
        <p:spPr bwMode="auto">
          <a:xfrm>
            <a:off x="9144000" y="1025162"/>
            <a:ext cx="2057400" cy="110851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mtClean="0"/>
              <a:t>addr=0x00401000</a:t>
            </a:r>
            <a:r>
              <a:rPr lang="en-US"/>
              <a:t/>
            </a:r>
            <a:br>
              <a:rPr lang="en-US"/>
            </a:br>
            <a:r>
              <a:rPr lang="en-US"/>
              <a:t>mnem=pushl</a:t>
            </a:r>
            <a:br>
              <a:rPr lang="en-US"/>
            </a:br>
            <a:r>
              <a:rPr lang="en-US" smtClean="0"/>
              <a:t>op1.name=r_eax</a:t>
            </a:r>
            <a:r>
              <a:rPr lang="en-US"/>
              <a:t/>
            </a:r>
            <a:br>
              <a:rPr lang="en-US"/>
            </a:br>
            <a:r>
              <a:rPr lang="en-US"/>
              <a:t>op1.type=reg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48" name="Straight Arrow Connector 47"/>
          <p:cNvCxnSpPr>
            <a:stCxn id="47" idx="2"/>
            <a:endCxn id="49" idx="0"/>
          </p:cNvCxnSpPr>
          <p:nvPr/>
        </p:nvCxnSpPr>
        <p:spPr bwMode="auto">
          <a:xfrm>
            <a:off x="10172700" y="2133674"/>
            <a:ext cx="0" cy="575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/>
          <p:cNvSpPr/>
          <p:nvPr/>
        </p:nvSpPr>
        <p:spPr bwMode="auto">
          <a:xfrm>
            <a:off x="8953500" y="2708713"/>
            <a:ext cx="2438400" cy="110128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/>
              <a:t>addr=0x00401001</a:t>
            </a:r>
            <a:r>
              <a:rPr lang="en-US"/>
              <a:t/>
            </a:r>
            <a:br>
              <a:rPr lang="en-US"/>
            </a:br>
            <a:r>
              <a:rPr lang="en-US"/>
              <a:t>mnem=jmp</a:t>
            </a:r>
            <a:br>
              <a:rPr lang="en-US"/>
            </a:br>
            <a:r>
              <a:rPr lang="en-US"/>
              <a:t>op1.name=i_401003</a:t>
            </a:r>
            <a:br>
              <a:rPr lang="en-US"/>
            </a:br>
            <a:r>
              <a:rPr lang="en-US"/>
              <a:t>op1.type=imm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572500" y="4629438"/>
            <a:ext cx="3200400" cy="161896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nl-NL"/>
              <a:t>addr=0x00401003</a:t>
            </a:r>
            <a:br>
              <a:rPr lang="nl-NL"/>
            </a:br>
            <a:r>
              <a:rPr lang="nl-NL"/>
              <a:t>mnem=movl</a:t>
            </a:r>
            <a:br>
              <a:rPr lang="nl-NL"/>
            </a:br>
            <a:r>
              <a:rPr lang="nl-NL"/>
              <a:t>op1.name=0</a:t>
            </a:r>
            <a:br>
              <a:rPr lang="nl-NL"/>
            </a:br>
            <a:r>
              <a:rPr lang="nl-NL"/>
              <a:t>op1.type=zero</a:t>
            </a:r>
            <a:br>
              <a:rPr lang="nl-NL"/>
            </a:br>
            <a:r>
              <a:rPr lang="nl-NL"/>
              <a:t>op2.name=r_eax</a:t>
            </a:r>
            <a:br>
              <a:rPr lang="nl-NL"/>
            </a:br>
            <a:r>
              <a:rPr lang="nl-NL"/>
              <a:t>op2.type=reg</a:t>
            </a:r>
            <a:br>
              <a:rPr lang="nl-NL"/>
            </a:b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51" name="Straight Arrow Connector 50"/>
          <p:cNvCxnSpPr>
            <a:stCxn id="49" idx="2"/>
            <a:endCxn id="50" idx="0"/>
          </p:cNvCxnSpPr>
          <p:nvPr/>
        </p:nvCxnSpPr>
        <p:spPr bwMode="auto">
          <a:xfrm>
            <a:off x="10172700" y="3810001"/>
            <a:ext cx="0" cy="8194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3754582" y="3552578"/>
            <a:ext cx="5562601" cy="51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00401001 jmp 00401003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>
                <a:latin typeface="Courier New" pitchFamily="49" charset="0"/>
                <a:cs typeface="Courier New" pitchFamily="49" charset="0"/>
              </a:rPr>
            </a:br>
            <a:r>
              <a:rPr lang="en-US" sz="2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>
                <a:latin typeface="Courier New" pitchFamily="49" charset="0"/>
                <a:cs typeface="Courier New" pitchFamily="49" charset="0"/>
              </a:rPr>
            </a:b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3754583" y="4114594"/>
            <a:ext cx="5562601" cy="51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00401003 mov EAX, 0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>
                <a:latin typeface="Courier New" pitchFamily="49" charset="0"/>
                <a:cs typeface="Courier New" pitchFamily="49" charset="0"/>
              </a:rPr>
            </a:br>
            <a:r>
              <a:rPr lang="en-US" sz="2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>
                <a:latin typeface="Courier New" pitchFamily="49" charset="0"/>
                <a:cs typeface="Courier New" pitchFamily="49" charset="0"/>
              </a:rPr>
            </a:b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23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 animBg="1"/>
      <p:bldP spid="12" grpId="0" animBg="1"/>
      <p:bldP spid="47" grpId="0" animBg="1"/>
      <p:bldP spid="49" grpId="0" animBg="1"/>
      <p:bldP spid="50" grpId="0" animBg="1"/>
      <p:bldP spid="65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Limitation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5127" y="5105400"/>
            <a:ext cx="1082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5"/>
            <a:fld id="{43D3490E-7ADC-4C5F-8DAB-3B45105817AF}" type="slidenum">
              <a:rPr lang="en-US" altLang="en-US" smtClean="0"/>
              <a:pPr lvl="5"/>
              <a:t>34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295400"/>
            <a:ext cx="10820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10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800"/>
              <a:t>The actual value of registers.</a:t>
            </a:r>
            <a:br>
              <a:rPr lang="en-US" sz="2800"/>
            </a:br>
            <a:r>
              <a:rPr lang="en-US" sz="2800" i="1" smtClean="0"/>
              <a:t>Example:</a:t>
            </a:r>
            <a:r>
              <a:rPr lang="en-US" sz="2800"/>
              <a:t>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EBX,0</a:t>
            </a:r>
            <a:br>
              <a:rPr lang="en-US" sz="2800">
                <a:latin typeface="Courier New" pitchFamily="49" charset="0"/>
                <a:cs typeface="Courier New" pitchFamily="49" charset="0"/>
              </a:rPr>
            </a:br>
            <a:r>
              <a:rPr lang="en-US" sz="280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EAX,EBX</a:t>
            </a:r>
          </a:p>
          <a:p>
            <a:pPr marL="460375" indent="-457200" hangingPunct="1">
              <a:lnSpc>
                <a:spcPct val="10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800" smtClean="0"/>
              <a:t>Indirect </a:t>
            </a:r>
            <a:r>
              <a:rPr lang="en-US" sz="2800"/>
              <a:t>memory access</a:t>
            </a:r>
            <a:r>
              <a:rPr lang="en-US" sz="2800" smtClean="0"/>
              <a:t>.</a:t>
            </a:r>
            <a:r>
              <a:rPr lang="en-US" sz="2800"/>
              <a:t/>
            </a:r>
            <a:br>
              <a:rPr lang="en-US" sz="2800"/>
            </a:br>
            <a:r>
              <a:rPr lang="en-US" sz="2800" i="1" smtClean="0"/>
              <a:t>Example:</a:t>
            </a:r>
            <a:r>
              <a:rPr lang="en-US" sz="2800"/>
              <a:t>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xchg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DWORD ptr DS:[EAX],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EBX</a:t>
            </a:r>
          </a:p>
          <a:p>
            <a:pPr marL="460375" indent="-457200" hangingPunct="1">
              <a:lnSpc>
                <a:spcPct val="10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BE-PUM </a:t>
            </a:r>
            <a:r>
              <a:rPr lang="en-US" altLang="en-US" sz="2800">
                <a:latin typeface="Calibri" panose="020F0502020204030204" pitchFamily="34" charset="0"/>
              </a:rPr>
              <a:t>just supported 26 </a:t>
            </a:r>
            <a:r>
              <a:rPr lang="en-US" altLang="en-US" sz="2800" smtClean="0">
                <a:latin typeface="Calibri" panose="020F0502020204030204" pitchFamily="34" charset="0"/>
              </a:rPr>
              <a:t>packers</a:t>
            </a:r>
          </a:p>
          <a:p>
            <a:pPr marL="460375" indent="-457200" hangingPunct="1">
              <a:lnSpc>
                <a:spcPct val="10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Analysis process reaches timeout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b="1" smtClean="0"/>
              <a:t>Result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True: original binary code is truly a packer.</a:t>
            </a:r>
            <a:br>
              <a:rPr lang="en-US" sz="2800" smtClean="0"/>
            </a:br>
            <a:r>
              <a:rPr lang="en-US" sz="2800" smtClean="0"/>
              <a:t>False: unknown.</a:t>
            </a:r>
            <a:br>
              <a:rPr lang="en-US" sz="2800" smtClean="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Future Works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5127" y="5105400"/>
            <a:ext cx="1082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5"/>
            <a:fld id="{43D3490E-7ADC-4C5F-8DAB-3B45105817AF}" type="slidenum">
              <a:rPr lang="en-US" altLang="en-US" smtClean="0"/>
              <a:pPr lvl="5"/>
              <a:t>35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438400"/>
            <a:ext cx="10820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10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800" smtClean="0"/>
              <a:t>Identify accurately packer techniques’s patterns.</a:t>
            </a: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 marL="460375" indent="-457200" hangingPunct="1">
              <a:lnSpc>
                <a:spcPct val="10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800" smtClean="0"/>
              <a:t>Support more packers, that is, support more packer techniques.</a:t>
            </a:r>
          </a:p>
          <a:p>
            <a:pPr marL="460375" indent="-457200" hangingPunct="1">
              <a:lnSpc>
                <a:spcPct val="10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Finding the real OEP of packed file by packer detection </a:t>
            </a:r>
            <a:r>
              <a:rPr lang="en-US" altLang="en-US" sz="2800">
                <a:latin typeface="Calibri" panose="020F0502020204030204" pitchFamily="34" charset="0"/>
              </a:rPr>
              <a:t>via </a:t>
            </a:r>
            <a:r>
              <a:rPr lang="en-US" altLang="en-US" sz="2800" smtClean="0">
                <a:latin typeface="Calibri" panose="020F0502020204030204" pitchFamily="34" charset="0"/>
              </a:rPr>
              <a:t>frequency of techniques.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5"/>
            <a:fld id="{43D3490E-7ADC-4C5F-8DAB-3B45105817AF}" type="slidenum">
              <a:rPr lang="en-US" altLang="en-US" smtClean="0"/>
              <a:pPr lvl="5"/>
              <a:t>36</a:t>
            </a:fld>
            <a:endParaRPr lang="en-US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4612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References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8703" y="1600200"/>
            <a:ext cx="1097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alibri" panose="020F0502020204030204" pitchFamily="34" charset="0"/>
              </a:rPr>
              <a:t>[1</a:t>
            </a:r>
            <a:r>
              <a:rPr lang="en-US" altLang="en-US" sz="2800">
                <a:latin typeface="Calibri" panose="020F0502020204030204" pitchFamily="34" charset="0"/>
              </a:rPr>
              <a:t>] Kevin Roundy, Paradyn </a:t>
            </a:r>
            <a:r>
              <a:rPr lang="en-US" altLang="en-US" sz="2800" smtClean="0">
                <a:latin typeface="Calibri" panose="020F0502020204030204" pitchFamily="34" charset="0"/>
              </a:rPr>
              <a:t>Project, “A survey of Obfuscations in Prevalent Packer Tools”, March 26</a:t>
            </a:r>
            <a:r>
              <a:rPr lang="en-US" altLang="en-US" sz="2800" baseline="30000" smtClean="0">
                <a:latin typeface="Calibri" panose="020F0502020204030204" pitchFamily="34" charset="0"/>
              </a:rPr>
              <a:t>th</a:t>
            </a:r>
            <a:r>
              <a:rPr lang="en-US" altLang="en-US" sz="2800" smtClean="0">
                <a:latin typeface="Calibri" panose="020F0502020204030204" pitchFamily="34" charset="0"/>
              </a:rPr>
              <a:t> 2012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alibri" panose="020F0502020204030204" pitchFamily="34" charset="0"/>
              </a:rPr>
              <a:t>[2</a:t>
            </a:r>
            <a:r>
              <a:rPr lang="en-US" altLang="en-US" sz="2800">
                <a:latin typeface="Calibri" panose="020F0502020204030204" pitchFamily="34" charset="0"/>
              </a:rPr>
              <a:t>] Ange </a:t>
            </a:r>
            <a:r>
              <a:rPr lang="en-US" altLang="en-US" sz="2800" smtClean="0">
                <a:latin typeface="Calibri" panose="020F0502020204030204" pitchFamily="34" charset="0"/>
              </a:rPr>
              <a:t>Albertini, “Packers”, April 5</a:t>
            </a:r>
            <a:r>
              <a:rPr lang="en-US" altLang="en-US" sz="2800" baseline="30000" smtClean="0">
                <a:latin typeface="Calibri" panose="020F0502020204030204" pitchFamily="34" charset="0"/>
              </a:rPr>
              <a:t>th</a:t>
            </a:r>
            <a:r>
              <a:rPr lang="en-US" altLang="en-US" sz="2800" smtClean="0">
                <a:latin typeface="Calibri" panose="020F0502020204030204" pitchFamily="34" charset="0"/>
              </a:rPr>
              <a:t> 2010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alibri" panose="020F0502020204030204" pitchFamily="34" charset="0"/>
              </a:rPr>
              <a:t>[3] Nguyen Minh Hai, Mizuhito Ogawa and Quan Thanh Tho, “Pushdown Model Generation of Malware”, June 24</a:t>
            </a:r>
            <a:r>
              <a:rPr lang="en-US" altLang="en-US" sz="2800" baseline="30000" smtClean="0">
                <a:latin typeface="Calibri" panose="020F0502020204030204" pitchFamily="34" charset="0"/>
              </a:rPr>
              <a:t>th</a:t>
            </a:r>
            <a:r>
              <a:rPr lang="en-US" altLang="en-US" sz="2800" smtClean="0">
                <a:latin typeface="Calibri" panose="020F0502020204030204" pitchFamily="34" charset="0"/>
              </a:rPr>
              <a:t> 2006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alibri" panose="020F0502020204030204" pitchFamily="34" charset="0"/>
              </a:rPr>
              <a:t>[4] Quan Thanh Tho, with Nguyen Minh Hai, in collaboration with Mizuhito Ogawa, “BE-PUM: Binary Emulation for Pushdown Model Generation, a tool for under approximated model generation”, March 2015</a:t>
            </a:r>
          </a:p>
        </p:txBody>
      </p:sp>
    </p:spTree>
    <p:extLst>
      <p:ext uri="{BB962C8B-B14F-4D97-AF65-F5344CB8AC3E}">
        <p14:creationId xmlns:p14="http://schemas.microsoft.com/office/powerpoint/2010/main" val="21156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971800"/>
            <a:ext cx="10515600" cy="838200"/>
          </a:xfrm>
          <a:ln/>
        </p:spPr>
        <p:txBody>
          <a:bodyPr/>
          <a:lstStyle/>
          <a:p>
            <a:pPr algn="ctr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6000" smtClean="0">
                <a:latin typeface="Calibri Light" panose="020F0302020204030204" pitchFamily="34" charset="0"/>
              </a:rPr>
              <a:t>THANK YOU !</a:t>
            </a:r>
            <a:endParaRPr lang="en-GB" altLang="en-US" sz="600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Motivation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82047" y="2356892"/>
            <a:ext cx="6781800" cy="191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Identify the packer techniques and packer techniques frequency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Detect the packers accurately by symbolic model checking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481575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9" name="Straight Arrow Connector 8"/>
          <p:cNvCxnSpPr>
            <a:stCxn id="7" idx="2"/>
            <a:endCxn id="10" idx="0"/>
          </p:cNvCxnSpPr>
          <p:nvPr/>
        </p:nvCxnSpPr>
        <p:spPr bwMode="auto">
          <a:xfrm>
            <a:off x="2552700" y="1938775"/>
            <a:ext cx="0" cy="62547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752600" y="2564250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68113" y="3692706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813" y="3675500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3" name="Straight Arrow Connector 12"/>
          <p:cNvCxnSpPr>
            <a:stCxn id="10" idx="2"/>
            <a:endCxn id="12" idx="0"/>
          </p:cNvCxnSpPr>
          <p:nvPr/>
        </p:nvCxnSpPr>
        <p:spPr bwMode="auto">
          <a:xfrm flipH="1">
            <a:off x="1367913" y="3021450"/>
            <a:ext cx="1184787" cy="6540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 bwMode="auto">
          <a:xfrm>
            <a:off x="2552700" y="3021450"/>
            <a:ext cx="1215513" cy="6712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12" idx="2"/>
            <a:endCxn id="28" idx="0"/>
          </p:cNvCxnSpPr>
          <p:nvPr/>
        </p:nvCxnSpPr>
        <p:spPr bwMode="auto">
          <a:xfrm>
            <a:off x="1367913" y="4132700"/>
            <a:ext cx="1141464" cy="62547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1" idx="2"/>
            <a:endCxn id="28" idx="0"/>
          </p:cNvCxnSpPr>
          <p:nvPr/>
        </p:nvCxnSpPr>
        <p:spPr bwMode="auto">
          <a:xfrm flipH="1">
            <a:off x="2509377" y="4149906"/>
            <a:ext cx="1258836" cy="6082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1709277" y="4758175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/>
          <p:cNvCxnSpPr>
            <a:stCxn id="28" idx="2"/>
            <a:endCxn id="32" idx="0"/>
          </p:cNvCxnSpPr>
          <p:nvPr/>
        </p:nvCxnSpPr>
        <p:spPr bwMode="auto">
          <a:xfrm>
            <a:off x="2509377" y="5215375"/>
            <a:ext cx="0" cy="6708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1709277" y="5886235"/>
            <a:ext cx="1600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41056" y="1347498"/>
            <a:ext cx="4459544" cy="30721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chemeClr val="tx1"/>
                </a:solidFill>
                <a:prstDash val="sysDash"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23187" y="1370278"/>
            <a:ext cx="136791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Packer ?</a:t>
            </a: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1447800" y="4627249"/>
            <a:ext cx="2088434" cy="18334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chemeClr val="tx1"/>
                </a:solidFill>
                <a:prstDash val="sysDash"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5372" y="5354128"/>
            <a:ext cx="136791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Malware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385372" y="4986775"/>
            <a:ext cx="20248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5389460" y="4811791"/>
            <a:ext cx="136791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Real OEP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3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animBg="1"/>
      <p:bldP spid="40" grpId="0"/>
      <p:bldP spid="42" grpId="0" animBg="1"/>
      <p:bldP spid="43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Scope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5741" y="2133600"/>
            <a:ext cx="1051488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Unpack totally Fastpack, FSG, MEW, MPRESS, </a:t>
            </a:r>
            <a:r>
              <a:rPr lang="vi-VN" altLang="en-US" sz="2800" smtClean="0">
                <a:latin typeface="Calibri" panose="020F0502020204030204" pitchFamily="34" charset="0"/>
              </a:rPr>
              <a:t>PECompact, UPack, Armadillo, PELock, PESpin, Themida, VMProtect, ASPack, ASProtect, NPack, PETite, UPX, Yoda, TELOCK</a:t>
            </a:r>
            <a:r>
              <a:rPr lang="en-US" altLang="en-US" sz="2800">
                <a:latin typeface="Calibri" panose="020F0502020204030204" pitchFamily="34" charset="0"/>
              </a:rPr>
              <a:t>.</a:t>
            </a:r>
            <a:endParaRPr lang="vi-VN" altLang="en-US" sz="2800" smtClean="0">
              <a:latin typeface="Calibri" panose="020F0502020204030204" pitchFamily="34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vi-VN" altLang="en-US" sz="2800" smtClean="0">
                <a:latin typeface="Calibri" panose="020F0502020204030204" pitchFamily="34" charset="0"/>
              </a:rPr>
              <a:t>Detect packer</a:t>
            </a:r>
            <a:r>
              <a:rPr lang="en-US" altLang="en-US" sz="2800" smtClean="0">
                <a:latin typeface="Calibri" panose="020F0502020204030204" pitchFamily="34" charset="0"/>
              </a:rPr>
              <a:t>s</a:t>
            </a:r>
            <a:r>
              <a:rPr lang="vi-VN" altLang="en-US" sz="2800" smtClean="0">
                <a:latin typeface="Calibri" panose="020F0502020204030204" pitchFamily="34" charset="0"/>
              </a:rPr>
              <a:t> via header signature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Identify the </a:t>
            </a:r>
            <a:r>
              <a:rPr lang="vi-VN" altLang="en-US" sz="2800" smtClean="0">
                <a:latin typeface="Calibri" panose="020F0502020204030204" pitchFamily="34" charset="0"/>
              </a:rPr>
              <a:t>packer techniques</a:t>
            </a:r>
            <a:r>
              <a:rPr lang="en-US" altLang="en-US" sz="2800" smtClean="0">
                <a:latin typeface="Calibri" panose="020F0502020204030204" pitchFamily="34" charset="0"/>
              </a:rPr>
              <a:t> and </a:t>
            </a:r>
            <a:r>
              <a:rPr lang="vi-VN" altLang="en-US" sz="2800" smtClean="0">
                <a:latin typeface="Calibri" panose="020F0502020204030204" pitchFamily="34" charset="0"/>
              </a:rPr>
              <a:t>frequency of techniques</a:t>
            </a:r>
            <a:endParaRPr lang="en-US" altLang="en-US" sz="2800" smtClean="0">
              <a:latin typeface="Calibri" panose="020F0502020204030204" pitchFamily="34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Detect supported packers using model checking </a:t>
            </a:r>
            <a:endParaRPr lang="en-US" altLang="en-US" sz="280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39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Packer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80203"/>
            <a:ext cx="2971800" cy="49466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21927" y="2209800"/>
            <a:ext cx="6324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altLang="en-US" sz="2800" smtClean="0">
                <a:latin typeface="Calibri" panose="020F0502020204030204" pitchFamily="34" charset="0"/>
              </a:rPr>
              <a:t>General aims of packers:</a:t>
            </a:r>
            <a:endParaRPr lang="en-US" altLang="en-US" sz="2800">
              <a:latin typeface="Calibri" panose="020F0502020204030204" pitchFamily="34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Reduce size of binary </a:t>
            </a:r>
            <a:r>
              <a:rPr lang="en-US" altLang="en-US" sz="2800" smtClean="0">
                <a:latin typeface="Calibri" panose="020F0502020204030204" pitchFamily="34" charset="0"/>
              </a:rPr>
              <a:t>file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Anti – reversing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Protect the licensed software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BE-PUM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2133600"/>
            <a:ext cx="11201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BE-PUM (Binary Emulator for Pushdown Model Generation)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Generates models on binary code of file.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Process</a:t>
            </a:r>
            <a:r>
              <a:rPr lang="vi-VN" altLang="en-US" sz="2800" smtClean="0">
                <a:latin typeface="Calibri" panose="020F0502020204030204" pitchFamily="34" charset="0"/>
              </a:rPr>
              <a:t>ed</a:t>
            </a:r>
            <a:r>
              <a:rPr lang="en-US" altLang="en-US" sz="2800" smtClean="0">
                <a:latin typeface="Calibri" panose="020F0502020204030204" pitchFamily="34" charset="0"/>
              </a:rPr>
              <a:t> obfuscation techniques, as well as handling packer’s techniques.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Currently, BE-PUM supported 26 packers</a:t>
            </a:r>
            <a:r>
              <a:rPr lang="en-US" altLang="en-US" sz="2800">
                <a:latin typeface="Calibri" panose="020F0502020204030204" pitchFamily="34" charset="0"/>
              </a:rPr>
              <a:t>.</a:t>
            </a: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36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Packer detection via Header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3810000" cy="3133725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9200" y="1953491"/>
            <a:ext cx="6477000" cy="25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Popular approach (PEID, CFF Explorer)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en-US" sz="2800" smtClean="0">
                <a:latin typeface="Calibri" panose="020F0502020204030204" pitchFamily="34" charset="0"/>
              </a:rPr>
              <a:t>Limitation: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Mutable signature</a:t>
            </a:r>
          </a:p>
          <a:p>
            <a:pPr marL="974725" lvl="1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Wingdings" panose="05000000000000000000" pitchFamily="2" charset="2"/>
              <a:buChar char="ü"/>
            </a:pPr>
            <a:r>
              <a:rPr lang="en-US" altLang="en-US" sz="2800" smtClean="0">
                <a:latin typeface="Calibri" panose="020F0502020204030204" pitchFamily="34" charset="0"/>
              </a:rPr>
              <a:t>Obfuscate the location of header</a:t>
            </a: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  <a:p>
            <a:pPr marL="460375" indent="-45720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611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10134600" algn="l"/>
              </a:tabLst>
            </a:pPr>
            <a:r>
              <a:rPr lang="en-GB" altLang="en-US" sz="4400" smtClean="0">
                <a:latin typeface="Calibri Light" panose="020F0302020204030204" pitchFamily="34" charset="0"/>
              </a:rPr>
              <a:t>Packer detection via Techniques</a:t>
            </a:r>
            <a:endParaRPr lang="en-GB" altLang="en-US" sz="4400">
              <a:latin typeface="Calibri Light" panose="020F0302020204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07080" y="1905579"/>
            <a:ext cx="4343400" cy="63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/>
              <a:t>Identify packer techniques</a:t>
            </a:r>
            <a:r>
              <a:rPr lang="el-GR" sz="2800"/>
              <a:t/>
            </a:r>
            <a:br>
              <a:rPr lang="el-GR" sz="280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r>
              <a:rPr lang="en-US" altLang="en-US" smtClean="0"/>
              <a:t>				</a:t>
            </a:r>
            <a:fld id="{43D3490E-7ADC-4C5F-8DAB-3B45105817A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67145" y="1809010"/>
            <a:ext cx="3955472" cy="8719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/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push 	401040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push 	DWORD </a:t>
            </a:r>
            <a:r>
              <a:rPr lang="en-US">
                <a:latin typeface="Courier New" pitchFamily="49" charset="0"/>
                <a:cs typeface="Courier New" pitchFamily="49" charset="0"/>
              </a:rPr>
              <a:t>ptr fs:[0]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DWORD </a:t>
            </a:r>
            <a:r>
              <a:rPr lang="en-US">
                <a:latin typeface="Courier New" pitchFamily="49" charset="0"/>
                <a:cs typeface="Courier New" pitchFamily="49" charset="0"/>
              </a:rPr>
              <a:t>ptr fs:[0],ESP</a:t>
            </a: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7" name="Straight Arrow Connector 6"/>
          <p:cNvCxnSpPr>
            <a:stCxn id="5" idx="2"/>
            <a:endCxn id="32" idx="0"/>
          </p:cNvCxnSpPr>
          <p:nvPr/>
        </p:nvCxnSpPr>
        <p:spPr bwMode="auto">
          <a:xfrm flipH="1">
            <a:off x="2333625" y="2680985"/>
            <a:ext cx="11256" cy="5970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142875" y="3278025"/>
            <a:ext cx="4381500" cy="8719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/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push		REG/IMM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push 		DWORD </a:t>
            </a:r>
            <a:r>
              <a:rPr lang="en-US">
                <a:latin typeface="Courier New" pitchFamily="49" charset="0"/>
                <a:cs typeface="Courier New" pitchFamily="49" charset="0"/>
              </a:rPr>
              <a:t>ptr fs:[0]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	DWORD </a:t>
            </a:r>
            <a:r>
              <a:rPr lang="en-US">
                <a:latin typeface="Courier New" pitchFamily="49" charset="0"/>
                <a:cs typeface="Courier New" pitchFamily="49" charset="0"/>
              </a:rPr>
              <a:t>ptr fs:[0],ESP</a:t>
            </a: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7" name="Straight Arrow Connector 36"/>
          <p:cNvCxnSpPr>
            <a:stCxn id="32" idx="2"/>
            <a:endCxn id="38" idx="0"/>
          </p:cNvCxnSpPr>
          <p:nvPr/>
        </p:nvCxnSpPr>
        <p:spPr bwMode="auto">
          <a:xfrm>
            <a:off x="2333625" y="4150000"/>
            <a:ext cx="0" cy="6481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/>
          <p:cNvSpPr/>
          <p:nvPr/>
        </p:nvSpPr>
        <p:spPr bwMode="auto">
          <a:xfrm>
            <a:off x="1419225" y="4798131"/>
            <a:ext cx="1828800" cy="8719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/>
          </a:p>
          <a:p>
            <a:pPr algn="ctr"/>
            <a:r>
              <a:rPr lang="en-US" smtClean="0"/>
              <a:t>CTL/LTL formula</a:t>
            </a: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4707080" y="4763740"/>
            <a:ext cx="4066311" cy="90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/>
              <a:t>Express specifications in CTL/LTL formula</a:t>
            </a:r>
            <a:r>
              <a:rPr lang="el-GR" sz="2800"/>
              <a:t/>
            </a:r>
            <a:br>
              <a:rPr lang="el-GR" sz="280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07080" y="3394384"/>
            <a:ext cx="6324602" cy="63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/>
              <a:t>Identify packer techniques’s patterns</a:t>
            </a:r>
          </a:p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l-GR" sz="2800"/>
              <a:t/>
            </a:r>
            <a:br>
              <a:rPr lang="el-GR" sz="280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153400" y="1789220"/>
            <a:ext cx="3657600" cy="8719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/>
          </a:p>
          <a:p>
            <a:pPr algn="ctr"/>
            <a:r>
              <a:rPr lang="en-US" smtClean="0"/>
              <a:t>BE-PUM’s Control Flow Graph</a:t>
            </a: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49" name="Straight Arrow Connector 48"/>
          <p:cNvCxnSpPr>
            <a:stCxn id="48" idx="2"/>
            <a:endCxn id="50" idx="0"/>
          </p:cNvCxnSpPr>
          <p:nvPr/>
        </p:nvCxnSpPr>
        <p:spPr bwMode="auto">
          <a:xfrm>
            <a:off x="9982200" y="2661195"/>
            <a:ext cx="0" cy="597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8911936" y="3258234"/>
            <a:ext cx="2140528" cy="8719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/>
          </a:p>
          <a:p>
            <a:pPr algn="ctr"/>
            <a:r>
              <a:rPr lang="en-US" smtClean="0"/>
              <a:t>SMV </a:t>
            </a:r>
            <a:r>
              <a:rPr lang="en-US" smtClean="0"/>
              <a:t>Model</a:t>
            </a: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568535" y="2762186"/>
            <a:ext cx="4343400" cy="63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/>
              <a:t>Convert BE-PUM’s CFG to </a:t>
            </a:r>
            <a:r>
              <a:rPr lang="en-US" sz="2800" smtClean="0"/>
              <a:t>SMV </a:t>
            </a:r>
            <a:r>
              <a:rPr lang="en-US" sz="2800" smtClean="0"/>
              <a:t>Model</a:t>
            </a:r>
            <a:r>
              <a:rPr lang="el-GR" sz="2800"/>
              <a:t/>
            </a:r>
            <a:br>
              <a:rPr lang="el-GR" sz="280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  <p:cxnSp>
        <p:nvCxnSpPr>
          <p:cNvPr id="55" name="Straight Arrow Connector 54"/>
          <p:cNvCxnSpPr>
            <a:stCxn id="38" idx="3"/>
            <a:endCxn id="61" idx="1"/>
          </p:cNvCxnSpPr>
          <p:nvPr/>
        </p:nvCxnSpPr>
        <p:spPr bwMode="auto">
          <a:xfrm flipV="1">
            <a:off x="3248025" y="5234118"/>
            <a:ext cx="1985528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50" idx="2"/>
            <a:endCxn id="61" idx="3"/>
          </p:cNvCxnSpPr>
          <p:nvPr/>
        </p:nvCxnSpPr>
        <p:spPr bwMode="auto">
          <a:xfrm flipH="1">
            <a:off x="7374081" y="4130209"/>
            <a:ext cx="2608119" cy="11039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 bwMode="auto">
          <a:xfrm>
            <a:off x="5233553" y="4798130"/>
            <a:ext cx="2140528" cy="8719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/>
          </a:p>
          <a:p>
            <a:pPr algn="ctr"/>
            <a:r>
              <a:rPr lang="en-US" smtClean="0"/>
              <a:t>NuSMV</a:t>
            </a:r>
            <a:r>
              <a:rPr lang="en-US"/>
              <a:t/>
            </a:r>
            <a:br>
              <a:rPr lang="en-US"/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65" name="Straight Arrow Connector 64"/>
          <p:cNvCxnSpPr>
            <a:stCxn id="61" idx="2"/>
            <a:endCxn id="70" idx="0"/>
          </p:cNvCxnSpPr>
          <p:nvPr/>
        </p:nvCxnSpPr>
        <p:spPr bwMode="auto">
          <a:xfrm>
            <a:off x="6303817" y="5670105"/>
            <a:ext cx="0" cy="4397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3844635" y="6109854"/>
            <a:ext cx="4918363" cy="63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5425"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2500" algn="l"/>
                <a:tab pos="1676400" algn="l"/>
                <a:tab pos="2400300" algn="l"/>
                <a:tab pos="3122613" algn="l"/>
                <a:tab pos="3846513" algn="l"/>
                <a:tab pos="4572000" algn="l"/>
                <a:tab pos="5295900" algn="l"/>
                <a:tab pos="6019800" algn="l"/>
                <a:tab pos="6743700" algn="l"/>
                <a:tab pos="7466013" algn="l"/>
                <a:tab pos="8189913" algn="l"/>
                <a:tab pos="8915400" algn="l"/>
                <a:tab pos="9639300" algn="l"/>
                <a:tab pos="1036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75" indent="0" algn="ctr" hangingPunct="1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</a:pPr>
            <a:r>
              <a:rPr lang="en-US" sz="2800" smtClean="0"/>
              <a:t>Packer </a:t>
            </a:r>
            <a:r>
              <a:rPr lang="en-US" sz="2800" smtClean="0"/>
              <a:t>? </a:t>
            </a:r>
            <a:r>
              <a:rPr lang="en-US" sz="2800" smtClean="0">
                <a:solidFill>
                  <a:srgbClr val="FF0000"/>
                </a:solidFill>
              </a:rPr>
              <a:t>(YES or Unknown)</a:t>
            </a:r>
            <a:r>
              <a:rPr lang="el-GR" sz="2800"/>
              <a:t/>
            </a:r>
            <a:br>
              <a:rPr lang="el-GR" sz="2800"/>
            </a:br>
            <a:endParaRPr lang="en-US" altLang="en-US" sz="280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 animBg="1"/>
      <p:bldP spid="32" grpId="0" animBg="1"/>
      <p:bldP spid="38" grpId="0" animBg="1"/>
      <p:bldP spid="43" grpId="0"/>
      <p:bldP spid="43" grpId="1"/>
      <p:bldP spid="44" grpId="0"/>
      <p:bldP spid="44" grpId="1"/>
      <p:bldP spid="48" grpId="0" animBg="1"/>
      <p:bldP spid="50" grpId="0" animBg="1"/>
      <p:bldP spid="54" grpId="0"/>
      <p:bldP spid="54" grpId="1"/>
      <p:bldP spid="61" grpId="0" animBg="1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853</Words>
  <Application>Microsoft Office PowerPoint</Application>
  <PresentationFormat>Custom</PresentationFormat>
  <Paragraphs>324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PowerPoint Presentation</vt:lpstr>
      <vt:lpstr>PowerPoint Presentation</vt:lpstr>
      <vt:lpstr>Motivation</vt:lpstr>
      <vt:lpstr>Motivation</vt:lpstr>
      <vt:lpstr>Scope</vt:lpstr>
      <vt:lpstr>Packer</vt:lpstr>
      <vt:lpstr>BE-PUM</vt:lpstr>
      <vt:lpstr>Packer detection via Header</vt:lpstr>
      <vt:lpstr>Packer detection via Techniques</vt:lpstr>
      <vt:lpstr>Model Checking</vt:lpstr>
      <vt:lpstr>CTL Syntax &amp; Semantics </vt:lpstr>
      <vt:lpstr>Overview of packer techniques</vt:lpstr>
      <vt:lpstr>Code placing obfuscation</vt:lpstr>
      <vt:lpstr>Overlapping blocks </vt:lpstr>
      <vt:lpstr>Overlapping functions </vt:lpstr>
      <vt:lpstr>Code chunking</vt:lpstr>
      <vt:lpstr>Self – modification code</vt:lpstr>
      <vt:lpstr>Code overwriting</vt:lpstr>
      <vt:lpstr>Packing/Unpacking</vt:lpstr>
      <vt:lpstr>Instruction obfuscations</vt:lpstr>
      <vt:lpstr>Indirect jump</vt:lpstr>
      <vt:lpstr>Anti - tracing</vt:lpstr>
      <vt:lpstr>Structural exception handling</vt:lpstr>
      <vt:lpstr>Two special APIs</vt:lpstr>
      <vt:lpstr>Arithmetic operation</vt:lpstr>
      <vt:lpstr>Obfuscated constants</vt:lpstr>
      <vt:lpstr>Checksumming</vt:lpstr>
      <vt:lpstr>Anti - tampering</vt:lpstr>
      <vt:lpstr>Timing check and Anti - debugging</vt:lpstr>
      <vt:lpstr>Anti - rewriting</vt:lpstr>
      <vt:lpstr>Hardware breakpoints</vt:lpstr>
      <vt:lpstr>SMV Model</vt:lpstr>
      <vt:lpstr>Example</vt:lpstr>
      <vt:lpstr>Limitation</vt:lpstr>
      <vt:lpstr>Future Works</vt:lpstr>
      <vt:lpstr>References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Do</dc:creator>
  <cp:lastModifiedBy>PhongDo</cp:lastModifiedBy>
  <cp:revision>706</cp:revision>
  <cp:lastPrinted>1601-01-01T00:00:00Z</cp:lastPrinted>
  <dcterms:created xsi:type="dcterms:W3CDTF">1601-01-01T00:00:00Z</dcterms:created>
  <dcterms:modified xsi:type="dcterms:W3CDTF">2015-12-01T14:44:26Z</dcterms:modified>
</cp:coreProperties>
</file>