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9"/>
  </p:notesMasterIdLst>
  <p:sldIdLst>
    <p:sldId id="256" r:id="rId3"/>
    <p:sldId id="257" r:id="rId4"/>
    <p:sldId id="330" r:id="rId5"/>
    <p:sldId id="331" r:id="rId6"/>
    <p:sldId id="305" r:id="rId7"/>
    <p:sldId id="306" r:id="rId8"/>
    <p:sldId id="307" r:id="rId9"/>
    <p:sldId id="332" r:id="rId10"/>
    <p:sldId id="308" r:id="rId11"/>
    <p:sldId id="309" r:id="rId12"/>
    <p:sldId id="310" r:id="rId13"/>
    <p:sldId id="311" r:id="rId14"/>
    <p:sldId id="333" r:id="rId15"/>
    <p:sldId id="334" r:id="rId16"/>
    <p:sldId id="312" r:id="rId17"/>
    <p:sldId id="259" r:id="rId18"/>
    <p:sldId id="335" r:id="rId19"/>
    <p:sldId id="336" r:id="rId20"/>
    <p:sldId id="337" r:id="rId21"/>
    <p:sldId id="260" r:id="rId22"/>
    <p:sldId id="261" r:id="rId23"/>
    <p:sldId id="262" r:id="rId24"/>
    <p:sldId id="287" r:id="rId25"/>
    <p:sldId id="313" r:id="rId26"/>
    <p:sldId id="338" r:id="rId27"/>
    <p:sldId id="339" r:id="rId28"/>
    <p:sldId id="340" r:id="rId29"/>
    <p:sldId id="374" r:id="rId30"/>
    <p:sldId id="375" r:id="rId31"/>
    <p:sldId id="376" r:id="rId32"/>
    <p:sldId id="377" r:id="rId33"/>
    <p:sldId id="341" r:id="rId34"/>
    <p:sldId id="289" r:id="rId35"/>
    <p:sldId id="288" r:id="rId36"/>
    <p:sldId id="290" r:id="rId37"/>
    <p:sldId id="263" r:id="rId38"/>
    <p:sldId id="264" r:id="rId39"/>
    <p:sldId id="291" r:id="rId40"/>
    <p:sldId id="292" r:id="rId41"/>
    <p:sldId id="293" r:id="rId42"/>
    <p:sldId id="294" r:id="rId43"/>
    <p:sldId id="295" r:id="rId44"/>
    <p:sldId id="296" r:id="rId45"/>
    <p:sldId id="297" r:id="rId46"/>
    <p:sldId id="269" r:id="rId47"/>
    <p:sldId id="346" r:id="rId48"/>
    <p:sldId id="342" r:id="rId49"/>
    <p:sldId id="343" r:id="rId50"/>
    <p:sldId id="344" r:id="rId51"/>
    <p:sldId id="345"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298" r:id="rId65"/>
    <p:sldId id="315" r:id="rId66"/>
    <p:sldId id="316" r:id="rId67"/>
    <p:sldId id="317" r:id="rId68"/>
    <p:sldId id="318" r:id="rId69"/>
    <p:sldId id="277" r:id="rId70"/>
    <p:sldId id="319" r:id="rId71"/>
    <p:sldId id="301" r:id="rId72"/>
    <p:sldId id="378" r:id="rId73"/>
    <p:sldId id="379" r:id="rId74"/>
    <p:sldId id="380" r:id="rId75"/>
    <p:sldId id="381"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20" r:id="rId92"/>
    <p:sldId id="321" r:id="rId93"/>
    <p:sldId id="322" r:id="rId94"/>
    <p:sldId id="323" r:id="rId95"/>
    <p:sldId id="324" r:id="rId96"/>
    <p:sldId id="325" r:id="rId97"/>
    <p:sldId id="286"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582670-1A61-43BE-9EF0-48E8CBC2AE6A}" type="datetimeFigureOut">
              <a:rPr lang="en-US" smtClean="0"/>
              <a:t>12/24/2015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EA6F9-7E60-4CA8-BE20-C9549078E2EB}" type="slidenum">
              <a:rPr lang="en-US" smtClean="0"/>
              <a:t>‹#›</a:t>
            </a:fld>
            <a:endParaRPr lang="en-US"/>
          </a:p>
        </p:txBody>
      </p:sp>
    </p:spTree>
    <p:extLst>
      <p:ext uri="{BB962C8B-B14F-4D97-AF65-F5344CB8AC3E}">
        <p14:creationId xmlns:p14="http://schemas.microsoft.com/office/powerpoint/2010/main" val="32282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Identifier_(computer_programming)"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Symbol"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en.wikipedia.org/wiki/Memory_location" TargetMode="External"/><Relationship Id="rId5" Type="http://schemas.openxmlformats.org/officeDocument/2006/relationships/hyperlink" Target="https://en.wikipedia.org/wiki/Subroutine" TargetMode="External"/><Relationship Id="rId4" Type="http://schemas.openxmlformats.org/officeDocument/2006/relationships/hyperlink" Target="https://en.wikipedia.org/wiki/Variable_(programming)" TargetMode="External"/><Relationship Id="rId9" Type="http://schemas.openxmlformats.org/officeDocument/2006/relationships/hyperlink" Target="https://en.wikipedia.org/wiki/Value_(computer_scienc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_programming_language"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en.wikipedia.org/wiki/Windows_API"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latin typeface="+mn-lt"/>
                <a:ea typeface="+mn-ea"/>
                <a:cs typeface="+mn-cs"/>
              </a:rPr>
              <a:t>function prototype</a:t>
            </a:r>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52</a:t>
            </a:fld>
            <a:endParaRPr lang="en-US"/>
          </a:p>
        </p:txBody>
      </p:sp>
    </p:spTree>
    <p:extLst>
      <p:ext uri="{BB962C8B-B14F-4D97-AF65-F5344CB8AC3E}">
        <p14:creationId xmlns:p14="http://schemas.microsoft.com/office/powerpoint/2010/main" val="402110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Function names are mapped directly from their Java interface name to the symbol exported by the native library.</a:t>
            </a:r>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83</a:t>
            </a:fld>
            <a:endParaRPr lang="en-US"/>
          </a:p>
        </p:txBody>
      </p:sp>
    </p:spTree>
    <p:extLst>
      <p:ext uri="{BB962C8B-B14F-4D97-AF65-F5344CB8AC3E}">
        <p14:creationId xmlns:p14="http://schemas.microsoft.com/office/powerpoint/2010/main" val="253691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Function names are mapped directly from their Java interface name to the symbol exported by the native library.</a:t>
            </a:r>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84</a:t>
            </a:fld>
            <a:endParaRPr lang="en-US"/>
          </a:p>
        </p:txBody>
      </p:sp>
    </p:spTree>
    <p:extLst>
      <p:ext uri="{BB962C8B-B14F-4D97-AF65-F5344CB8AC3E}">
        <p14:creationId xmlns:p14="http://schemas.microsoft.com/office/powerpoint/2010/main" val="8827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smtClean="0">
                <a:solidFill>
                  <a:schemeClr val="tx1"/>
                </a:solidFill>
                <a:latin typeface="+mn-lt"/>
                <a:ea typeface="+mn-ea"/>
                <a:cs typeface="+mn-cs"/>
              </a:rPr>
              <a:t>A primitive type is predefined by the programing language and is named by a reserved keyword</a:t>
            </a:r>
          </a:p>
          <a:p>
            <a:r>
              <a:rPr lang="en-US" sz="1200" b="0" i="0" kern="1200" smtClean="0">
                <a:solidFill>
                  <a:schemeClr val="tx1"/>
                </a:solidFill>
                <a:latin typeface="+mn-lt"/>
                <a:ea typeface="+mn-ea"/>
                <a:cs typeface="+mn-cs"/>
              </a:rPr>
              <a:t>A "handle" is a generic identifier (typically a pointer) used to represent something.</a:t>
            </a:r>
            <a:r>
              <a:rPr lang="en-US" smtClean="0"/>
              <a:t/>
            </a:r>
            <a:br>
              <a:rPr lang="en-US" smtClean="0"/>
            </a:br>
            <a:r>
              <a:rPr lang="en-US" sz="1200" b="0" i="0" kern="1200" smtClean="0">
                <a:solidFill>
                  <a:schemeClr val="tx1"/>
                </a:solidFill>
                <a:latin typeface="+mn-lt"/>
                <a:ea typeface="+mn-ea"/>
                <a:cs typeface="+mn-cs"/>
              </a:rPr>
              <a:t>The handle itself you never use directly, you just pass it around to functions that use it.</a:t>
            </a:r>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85</a:t>
            </a:fld>
            <a:endParaRPr lang="en-US"/>
          </a:p>
        </p:txBody>
      </p:sp>
    </p:spTree>
    <p:extLst>
      <p:ext uri="{BB962C8B-B14F-4D97-AF65-F5344CB8AC3E}">
        <p14:creationId xmlns:p14="http://schemas.microsoft.com/office/powerpoint/2010/main" val="260128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86</a:t>
            </a:fld>
            <a:endParaRPr lang="en-US"/>
          </a:p>
        </p:txBody>
      </p:sp>
    </p:spTree>
    <p:extLst>
      <p:ext uri="{BB962C8B-B14F-4D97-AF65-F5344CB8AC3E}">
        <p14:creationId xmlns:p14="http://schemas.microsoft.com/office/powerpoint/2010/main" val="146950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87</a:t>
            </a:fld>
            <a:endParaRPr lang="en-US"/>
          </a:p>
        </p:txBody>
      </p:sp>
    </p:spTree>
    <p:extLst>
      <p:ext uri="{BB962C8B-B14F-4D97-AF65-F5344CB8AC3E}">
        <p14:creationId xmlns:p14="http://schemas.microsoft.com/office/powerpoint/2010/main" val="3483815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Function names are mapped directly from their Java interface name to the symbol exported by the native library.</a:t>
            </a:r>
            <a:endParaRPr lang="en-US" sz="1200"/>
          </a:p>
        </p:txBody>
      </p:sp>
      <p:sp>
        <p:nvSpPr>
          <p:cNvPr id="4" name="Slide Number Placeholder 3"/>
          <p:cNvSpPr>
            <a:spLocks noGrp="1"/>
          </p:cNvSpPr>
          <p:nvPr>
            <p:ph type="sldNum" sz="quarter" idx="10"/>
          </p:nvPr>
        </p:nvSpPr>
        <p:spPr/>
        <p:txBody>
          <a:bodyPr/>
          <a:lstStyle/>
          <a:p>
            <a:fld id="{94B5ECFD-CEB1-4A00-BC94-61CC0C350323}" type="slidenum">
              <a:rPr lang="en-US" smtClean="0"/>
              <a:pPr/>
              <a:t>88</a:t>
            </a:fld>
            <a:endParaRPr lang="en-US"/>
          </a:p>
        </p:txBody>
      </p:sp>
    </p:spTree>
    <p:extLst>
      <p:ext uri="{BB962C8B-B14F-4D97-AF65-F5344CB8AC3E}">
        <p14:creationId xmlns:p14="http://schemas.microsoft.com/office/powerpoint/2010/main" val="321920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latin typeface="+mn-lt"/>
                <a:ea typeface="+mn-ea"/>
                <a:cs typeface="+mn-cs"/>
              </a:rPr>
              <a:t>In </a:t>
            </a:r>
            <a:r>
              <a:rPr lang="en-US" sz="1200" b="0" i="0" u="none" strike="noStrike" kern="1200" smtClean="0">
                <a:solidFill>
                  <a:schemeClr val="tx1"/>
                </a:solidFill>
                <a:latin typeface="+mn-lt"/>
                <a:ea typeface="+mn-ea"/>
                <a:cs typeface="+mn-cs"/>
                <a:hlinkClick r:id="rId3" tooltip="Computer programming"/>
              </a:rPr>
              <a:t>computer programming</a:t>
            </a:r>
            <a:r>
              <a:rPr lang="en-US" sz="1200" b="0" i="0" kern="1200" smtClean="0">
                <a:solidFill>
                  <a:schemeClr val="tx1"/>
                </a:solidFill>
                <a:latin typeface="+mn-lt"/>
                <a:ea typeface="+mn-ea"/>
                <a:cs typeface="+mn-cs"/>
              </a:rPr>
              <a:t>, a </a:t>
            </a:r>
            <a:r>
              <a:rPr lang="en-US" sz="1200" b="1" i="0" kern="1200" smtClean="0">
                <a:solidFill>
                  <a:schemeClr val="tx1"/>
                </a:solidFill>
                <a:latin typeface="+mn-lt"/>
                <a:ea typeface="+mn-ea"/>
                <a:cs typeface="+mn-cs"/>
              </a:rPr>
              <a:t>parameter</a:t>
            </a:r>
            <a:r>
              <a:rPr lang="en-US" sz="1200" b="0" i="0" kern="1200" smtClean="0">
                <a:solidFill>
                  <a:schemeClr val="tx1"/>
                </a:solidFill>
                <a:latin typeface="+mn-lt"/>
                <a:ea typeface="+mn-ea"/>
                <a:cs typeface="+mn-cs"/>
              </a:rPr>
              <a:t> is a special kind of </a:t>
            </a:r>
            <a:r>
              <a:rPr lang="en-US" sz="1200" b="0" i="0" u="none" strike="noStrike" kern="1200" smtClean="0">
                <a:solidFill>
                  <a:schemeClr val="tx1"/>
                </a:solidFill>
                <a:latin typeface="+mn-lt"/>
                <a:ea typeface="+mn-ea"/>
                <a:cs typeface="+mn-cs"/>
                <a:hlinkClick r:id="rId4" tooltip="Variable (programming)"/>
              </a:rPr>
              <a:t>variable</a:t>
            </a:r>
            <a:r>
              <a:rPr lang="en-US" sz="1200" b="0" i="0" kern="1200" smtClean="0">
                <a:solidFill>
                  <a:schemeClr val="tx1"/>
                </a:solidFill>
                <a:latin typeface="+mn-lt"/>
                <a:ea typeface="+mn-ea"/>
                <a:cs typeface="+mn-cs"/>
              </a:rPr>
              <a:t>, used in a </a:t>
            </a:r>
            <a:r>
              <a:rPr lang="en-US" sz="1200" b="0" i="0" u="none" strike="noStrike" kern="1200" smtClean="0">
                <a:solidFill>
                  <a:schemeClr val="tx1"/>
                </a:solidFill>
                <a:latin typeface="+mn-lt"/>
                <a:ea typeface="+mn-ea"/>
                <a:cs typeface="+mn-cs"/>
                <a:hlinkClick r:id="rId5" tooltip="Subroutine"/>
              </a:rPr>
              <a:t>subroutine</a:t>
            </a:r>
            <a:r>
              <a:rPr lang="en-US" sz="1200" b="0" i="0" kern="1200" smtClean="0">
                <a:solidFill>
                  <a:schemeClr val="tx1"/>
                </a:solidFill>
                <a:latin typeface="+mn-lt"/>
                <a:ea typeface="+mn-ea"/>
                <a:cs typeface="+mn-cs"/>
              </a:rPr>
              <a:t> to refer to one of the pieces of data provided as input to the subroutine. These pieces of data are called </a:t>
            </a:r>
            <a:r>
              <a:rPr lang="en-US" sz="1200" b="1" i="0" kern="1200" smtClean="0">
                <a:solidFill>
                  <a:schemeClr val="tx1"/>
                </a:solidFill>
                <a:latin typeface="+mn-lt"/>
                <a:ea typeface="+mn-ea"/>
                <a:cs typeface="+mn-cs"/>
              </a:rPr>
              <a:t>arguments</a:t>
            </a:r>
            <a:r>
              <a:rPr lang="en-US" sz="1200" b="0" i="0" kern="120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latin typeface="+mn-lt"/>
                <a:ea typeface="+mn-ea"/>
                <a:cs typeface="+mn-cs"/>
              </a:rPr>
              <a:t>In </a:t>
            </a:r>
            <a:r>
              <a:rPr lang="en-US" sz="1200" b="0" i="0" u="none" strike="noStrike" kern="1200" smtClean="0">
                <a:solidFill>
                  <a:schemeClr val="tx1"/>
                </a:solidFill>
                <a:latin typeface="+mn-lt"/>
                <a:ea typeface="+mn-ea"/>
                <a:cs typeface="+mn-cs"/>
                <a:hlinkClick r:id="rId3" tooltip="Computer programming"/>
              </a:rPr>
              <a:t>computer programming</a:t>
            </a:r>
            <a:r>
              <a:rPr lang="en-US" sz="1200" b="0" i="0" kern="1200" smtClean="0">
                <a:solidFill>
                  <a:schemeClr val="tx1"/>
                </a:solidFill>
                <a:latin typeface="+mn-lt"/>
                <a:ea typeface="+mn-ea"/>
                <a:cs typeface="+mn-cs"/>
              </a:rPr>
              <a:t>, a </a:t>
            </a:r>
            <a:r>
              <a:rPr lang="en-US" sz="1200" b="1" i="0" kern="1200" smtClean="0">
                <a:solidFill>
                  <a:schemeClr val="tx1"/>
                </a:solidFill>
                <a:latin typeface="+mn-lt"/>
                <a:ea typeface="+mn-ea"/>
                <a:cs typeface="+mn-cs"/>
              </a:rPr>
              <a:t>variable</a:t>
            </a:r>
            <a:r>
              <a:rPr lang="en-US" sz="1200" b="0" i="0" kern="1200" smtClean="0">
                <a:solidFill>
                  <a:schemeClr val="tx1"/>
                </a:solidFill>
                <a:latin typeface="+mn-lt"/>
                <a:ea typeface="+mn-ea"/>
                <a:cs typeface="+mn-cs"/>
              </a:rPr>
              <a:t> or </a:t>
            </a:r>
            <a:r>
              <a:rPr lang="en-US" sz="1200" b="1" i="0" kern="1200" smtClean="0">
                <a:solidFill>
                  <a:schemeClr val="tx1"/>
                </a:solidFill>
                <a:latin typeface="+mn-lt"/>
                <a:ea typeface="+mn-ea"/>
                <a:cs typeface="+mn-cs"/>
              </a:rPr>
              <a:t>scalar</a:t>
            </a:r>
            <a:r>
              <a:rPr lang="en-US" sz="1200" b="0" i="0" kern="1200" smtClean="0">
                <a:solidFill>
                  <a:schemeClr val="tx1"/>
                </a:solidFill>
                <a:latin typeface="+mn-lt"/>
                <a:ea typeface="+mn-ea"/>
                <a:cs typeface="+mn-cs"/>
              </a:rPr>
              <a:t> is a </a:t>
            </a:r>
            <a:r>
              <a:rPr lang="en-US" sz="1200" b="0" i="0" u="none" strike="noStrike" kern="1200" smtClean="0">
                <a:solidFill>
                  <a:schemeClr val="tx1"/>
                </a:solidFill>
                <a:latin typeface="+mn-lt"/>
                <a:ea typeface="+mn-ea"/>
                <a:cs typeface="+mn-cs"/>
                <a:hlinkClick r:id="rId6" tooltip="Memory location"/>
              </a:rPr>
              <a:t>storage location</a:t>
            </a:r>
            <a:r>
              <a:rPr lang="en-US" sz="1200" b="0" i="0" kern="1200" smtClean="0">
                <a:solidFill>
                  <a:schemeClr val="tx1"/>
                </a:solidFill>
                <a:latin typeface="+mn-lt"/>
                <a:ea typeface="+mn-ea"/>
                <a:cs typeface="+mn-cs"/>
              </a:rPr>
              <a:t> paired with an associated </a:t>
            </a:r>
            <a:r>
              <a:rPr lang="en-US" sz="1200" b="0" i="0" u="none" strike="noStrike" kern="1200" smtClean="0">
                <a:solidFill>
                  <a:schemeClr val="tx1"/>
                </a:solidFill>
                <a:latin typeface="+mn-lt"/>
                <a:ea typeface="+mn-ea"/>
                <a:cs typeface="+mn-cs"/>
                <a:hlinkClick r:id="rId7" tooltip="Symbol"/>
              </a:rPr>
              <a:t>symbolic name</a:t>
            </a:r>
            <a:r>
              <a:rPr lang="en-US" sz="1200" b="0" i="0" kern="1200" smtClean="0">
                <a:solidFill>
                  <a:schemeClr val="tx1"/>
                </a:solidFill>
                <a:latin typeface="+mn-lt"/>
                <a:ea typeface="+mn-ea"/>
                <a:cs typeface="+mn-cs"/>
              </a:rPr>
              <a:t> (an </a:t>
            </a:r>
            <a:r>
              <a:rPr lang="en-US" sz="1200" b="0" i="1" u="none" strike="noStrike" kern="1200" smtClean="0">
                <a:solidFill>
                  <a:schemeClr val="tx1"/>
                </a:solidFill>
                <a:latin typeface="+mn-lt"/>
                <a:ea typeface="+mn-ea"/>
                <a:cs typeface="+mn-cs"/>
                <a:hlinkClick r:id="rId8" tooltip="Identifier (computer programming)"/>
              </a:rPr>
              <a:t>identifier</a:t>
            </a:r>
            <a:r>
              <a:rPr lang="en-US" sz="1200" b="0" i="0" kern="1200" smtClean="0">
                <a:solidFill>
                  <a:schemeClr val="tx1"/>
                </a:solidFill>
                <a:latin typeface="+mn-lt"/>
                <a:ea typeface="+mn-ea"/>
                <a:cs typeface="+mn-cs"/>
              </a:rPr>
              <a:t>), which contains some known or unknown quantity of information referred to as a </a:t>
            </a:r>
            <a:r>
              <a:rPr lang="en-US" sz="1200" b="0" i="1" u="none" strike="noStrike" kern="1200" smtClean="0">
                <a:solidFill>
                  <a:schemeClr val="tx1"/>
                </a:solidFill>
                <a:latin typeface="+mn-lt"/>
                <a:ea typeface="+mn-ea"/>
                <a:cs typeface="+mn-cs"/>
                <a:hlinkClick r:id="rId9" tooltip="Value (computer science)"/>
              </a:rPr>
              <a:t>value</a:t>
            </a:r>
            <a:r>
              <a:rPr lang="en-US" sz="1200" b="0" i="0" kern="1200" smtClean="0">
                <a:solidFill>
                  <a:schemeClr val="tx1"/>
                </a:solidFill>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53</a:t>
            </a:fld>
            <a:endParaRPr lang="en-US"/>
          </a:p>
        </p:txBody>
      </p:sp>
    </p:spTree>
    <p:extLst>
      <p:ext uri="{BB962C8B-B14F-4D97-AF65-F5344CB8AC3E}">
        <p14:creationId xmlns:p14="http://schemas.microsoft.com/office/powerpoint/2010/main" val="1994518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WAPI</a:t>
            </a:r>
            <a:r>
              <a:rPr lang="en-US" baseline="0" smtClean="0"/>
              <a:t> use a</a:t>
            </a:r>
            <a:r>
              <a:rPr lang="en-US" smtClean="0"/>
              <a:t> parameter to describe property of another parameter</a:t>
            </a:r>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59</a:t>
            </a:fld>
            <a:endParaRPr lang="en-US"/>
          </a:p>
        </p:txBody>
      </p:sp>
    </p:spTree>
    <p:extLst>
      <p:ext uri="{BB962C8B-B14F-4D97-AF65-F5344CB8AC3E}">
        <p14:creationId xmlns:p14="http://schemas.microsoft.com/office/powerpoint/2010/main" val="25047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60</a:t>
            </a:fld>
            <a:endParaRPr lang="en-US"/>
          </a:p>
        </p:txBody>
      </p:sp>
    </p:spTree>
    <p:extLst>
      <p:ext uri="{BB962C8B-B14F-4D97-AF65-F5344CB8AC3E}">
        <p14:creationId xmlns:p14="http://schemas.microsoft.com/office/powerpoint/2010/main" val="133075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latin typeface="+mn-lt"/>
                <a:ea typeface="+mn-ea"/>
                <a:cs typeface="+mn-cs"/>
              </a:rPr>
              <a:t>The Windows API is primarily focused on the </a:t>
            </a:r>
            <a:r>
              <a:rPr lang="en-US" sz="1200" b="0" i="0" u="none" strike="noStrike" kern="1200" smtClean="0">
                <a:solidFill>
                  <a:schemeClr val="tx1"/>
                </a:solidFill>
                <a:latin typeface="+mn-lt"/>
                <a:ea typeface="+mn-ea"/>
                <a:cs typeface="+mn-cs"/>
                <a:hlinkClick r:id="rId3" tooltip="C programming language"/>
              </a:rPr>
              <a:t>C programming language</a:t>
            </a:r>
            <a:r>
              <a:rPr lang="en-US" sz="1200" b="0" i="0" u="none" strike="noStrike" kern="1200" baseline="30000" smtClean="0">
                <a:solidFill>
                  <a:schemeClr val="tx1"/>
                </a:solidFill>
                <a:latin typeface="+mn-lt"/>
                <a:ea typeface="+mn-ea"/>
                <a:cs typeface="+mn-cs"/>
                <a:hlinkClick r:id="rId4"/>
              </a:rPr>
              <a:t>[2]</a:t>
            </a:r>
            <a:r>
              <a:rPr lang="en-US" sz="1200" b="0" i="0" kern="1200" smtClean="0">
                <a:solidFill>
                  <a:schemeClr val="tx1"/>
                </a:solidFill>
                <a:latin typeface="+mn-lt"/>
                <a:ea typeface="+mn-ea"/>
                <a:cs typeface="+mn-cs"/>
              </a:rPr>
              <a:t> in that its exposed functions and data structures are described in that language in recent versions of its documentation. </a:t>
            </a:r>
            <a:endParaRPr lang="en-US" smtClean="0"/>
          </a:p>
          <a:p>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61</a:t>
            </a:fld>
            <a:endParaRPr lang="en-US"/>
          </a:p>
        </p:txBody>
      </p:sp>
    </p:spTree>
    <p:extLst>
      <p:ext uri="{BB962C8B-B14F-4D97-AF65-F5344CB8AC3E}">
        <p14:creationId xmlns:p14="http://schemas.microsoft.com/office/powerpoint/2010/main" val="296966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62</a:t>
            </a:fld>
            <a:endParaRPr lang="en-US"/>
          </a:p>
        </p:txBody>
      </p:sp>
    </p:spTree>
    <p:extLst>
      <p:ext uri="{BB962C8B-B14F-4D97-AF65-F5344CB8AC3E}">
        <p14:creationId xmlns:p14="http://schemas.microsoft.com/office/powerpoint/2010/main" val="146882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will be represented by a JSON string.</a:t>
            </a:r>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79</a:t>
            </a:fld>
            <a:endParaRPr lang="en-US"/>
          </a:p>
        </p:txBody>
      </p:sp>
    </p:spTree>
    <p:extLst>
      <p:ext uri="{BB962C8B-B14F-4D97-AF65-F5344CB8AC3E}">
        <p14:creationId xmlns:p14="http://schemas.microsoft.com/office/powerpoint/2010/main" val="4025299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will be represented by a JSON string.</a:t>
            </a:r>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80</a:t>
            </a:fld>
            <a:endParaRPr lang="en-US"/>
          </a:p>
        </p:txBody>
      </p:sp>
    </p:spTree>
    <p:extLst>
      <p:ext uri="{BB962C8B-B14F-4D97-AF65-F5344CB8AC3E}">
        <p14:creationId xmlns:p14="http://schemas.microsoft.com/office/powerpoint/2010/main" val="277936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When we've determined which shared library holds the methods to which we need access, create a class corresponding to that library</a:t>
            </a:r>
            <a:r>
              <a:rPr lang="en-US" sz="1200" baseline="0" smtClean="0"/>
              <a:t> if it’s not exist</a:t>
            </a:r>
            <a:endParaRPr lang="en-US" sz="1200" b="1" i="1" smtClean="0"/>
          </a:p>
          <a:p>
            <a:endParaRPr lang="en-US"/>
          </a:p>
        </p:txBody>
      </p:sp>
      <p:sp>
        <p:nvSpPr>
          <p:cNvPr id="4" name="Slide Number Placeholder 3"/>
          <p:cNvSpPr>
            <a:spLocks noGrp="1"/>
          </p:cNvSpPr>
          <p:nvPr>
            <p:ph type="sldNum" sz="quarter" idx="10"/>
          </p:nvPr>
        </p:nvSpPr>
        <p:spPr/>
        <p:txBody>
          <a:bodyPr/>
          <a:lstStyle/>
          <a:p>
            <a:fld id="{94B5ECFD-CEB1-4A00-BC94-61CC0C350323}" type="slidenum">
              <a:rPr lang="en-US" smtClean="0"/>
              <a:pPr/>
              <a:t>82</a:t>
            </a:fld>
            <a:endParaRPr lang="en-US"/>
          </a:p>
        </p:txBody>
      </p:sp>
    </p:spTree>
    <p:extLst>
      <p:ext uri="{BB962C8B-B14F-4D97-AF65-F5344CB8AC3E}">
        <p14:creationId xmlns:p14="http://schemas.microsoft.com/office/powerpoint/2010/main" val="421283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F71FF-778E-4572-8B98-7506B716489E}" type="datetime1">
              <a:rPr lang="en-US" smtClean="0"/>
              <a:t>12/24/2015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426081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0A583-5ECD-4964-B5FB-23D70A601CFF}" type="datetime1">
              <a:rPr lang="en-US" smtClean="0"/>
              <a:t>12/24/2015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464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A3FF2-91C8-4625-B4F6-246D52FF1D3F}" type="datetime1">
              <a:rPr lang="en-US" smtClean="0"/>
              <a:t>12/24/2015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133960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7D309-4FBD-4E00-8A13-6D3BEFF3FFFD}"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54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1C252-A257-4D0C-8159-7042E363C7B6}"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600"/>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FCA33-D1D7-4FC3-82B2-19FA2450960E}"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F1C65-202E-4DF2-B98C-184B1EA3608C}" type="datetime1">
              <a:rPr lang="en-US" smtClean="0">
                <a:solidFill>
                  <a:prstClr val="black">
                    <a:tint val="75000"/>
                  </a:prstClr>
                </a:solidFill>
              </a:rPr>
              <a:t>12/24/2015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CE41E-5ABD-4004-934A-48AA7A7E8353}" type="datetime1">
              <a:rPr lang="en-US" smtClean="0">
                <a:solidFill>
                  <a:prstClr val="black">
                    <a:tint val="75000"/>
                  </a:prstClr>
                </a:solidFill>
              </a:rPr>
              <a:t>12/24/2015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6EC99-776A-4E94-8EE4-F953F1870CD0}" type="datetime1">
              <a:rPr lang="en-US" smtClean="0">
                <a:solidFill>
                  <a:prstClr val="black">
                    <a:tint val="75000"/>
                  </a:prstClr>
                </a:solidFill>
              </a:rPr>
              <a:t>12/24/2015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22390-F814-40A3-B2B0-C8B39FC24B1E}" type="datetime1">
              <a:rPr lang="en-US" smtClean="0">
                <a:solidFill>
                  <a:prstClr val="black">
                    <a:tint val="75000"/>
                  </a:prstClr>
                </a:solidFill>
              </a:rPr>
              <a:t>12/24/2015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F4B5A-6343-457F-862D-0DF454B22115}" type="datetime1">
              <a:rPr lang="en-US" smtClean="0">
                <a:solidFill>
                  <a:prstClr val="black">
                    <a:tint val="75000"/>
                  </a:prstClr>
                </a:solidFill>
              </a:rPr>
              <a:t>12/24/2015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A30F9-FDAC-4B3D-99E8-E7B16629F4BD}" type="datetime1">
              <a:rPr lang="en-US" smtClean="0"/>
              <a:t>12/24/2015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07573" y="6356351"/>
            <a:ext cx="2057400" cy="365125"/>
          </a:xfrm>
        </p:spPr>
        <p:txBody>
          <a:bodyPr/>
          <a:lstStyle>
            <a:lvl1pPr>
              <a:defRPr sz="1600"/>
            </a:lvl1pPr>
          </a:lstStyle>
          <a:p>
            <a:fld id="{F5DBBDC1-4195-40F4-8EAF-5367D7983E89}" type="slidenum">
              <a:rPr lang="en-US" smtClean="0"/>
              <a:pPr/>
              <a:t>‹#›</a:t>
            </a:fld>
            <a:endParaRPr lang="en-US"/>
          </a:p>
        </p:txBody>
      </p:sp>
    </p:spTree>
    <p:extLst>
      <p:ext uri="{BB962C8B-B14F-4D97-AF65-F5344CB8AC3E}">
        <p14:creationId xmlns:p14="http://schemas.microsoft.com/office/powerpoint/2010/main" val="3853629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49431-D7CE-4EB1-A85F-FBDC0206B687}" type="datetime1">
              <a:rPr lang="en-US" smtClean="0">
                <a:solidFill>
                  <a:prstClr val="black">
                    <a:tint val="75000"/>
                  </a:prstClr>
                </a:solidFill>
              </a:rPr>
              <a:t>12/24/2015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AFCA4-673C-4C84-A89F-DB645EBCDCB8}"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F9615-4452-47CF-A1AF-58D038D48A48}"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46D1D5-3367-4926-9F85-B0EF4997B1F0}" type="datetime1">
              <a:rPr lang="en-US" smtClean="0"/>
              <a:t>12/24/2015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92002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FEF73D-F372-4629-AF5C-F03AEEC7DB87}" type="datetime1">
              <a:rPr lang="en-US" smtClean="0"/>
              <a:t>12/24/2015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181102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172F76-A721-4260-A99B-321A7AE3BD1C}" type="datetime1">
              <a:rPr lang="en-US" smtClean="0"/>
              <a:t>12/24/2015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21855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C3D04-D3C6-4AC4-A49E-27B887B1DD97}" type="datetime1">
              <a:rPr lang="en-US" smtClean="0"/>
              <a:t>12/24/2015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27037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C7051-4481-4FAB-A7F8-F08C73A6ACDD}" type="datetime1">
              <a:rPr lang="en-US" smtClean="0"/>
              <a:t>12/24/2015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6165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2A6D5-197E-4B97-8A8D-6E9142EF7A19}" type="datetime1">
              <a:rPr lang="en-US" smtClean="0"/>
              <a:t>12/24/2015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5439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8471A-0E0E-4A16-9F30-DB9B6A7DAB2B}" type="datetime1">
              <a:rPr lang="en-US" smtClean="0"/>
              <a:t>12/24/2015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val="30988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44DF7-1493-49F0-B21D-D8EFB7309AD4}" type="datetime1">
              <a:rPr lang="en-US" smtClean="0"/>
              <a:t>12/24/2015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F5DBBDC1-4195-40F4-8EAF-5367D7983E89}" type="slidenum">
              <a:rPr lang="en-US" smtClean="0"/>
              <a:pPr/>
              <a:t>‹#›</a:t>
            </a:fld>
            <a:endParaRPr lang="en-US"/>
          </a:p>
        </p:txBody>
      </p:sp>
    </p:spTree>
    <p:extLst>
      <p:ext uri="{BB962C8B-B14F-4D97-AF65-F5344CB8AC3E}">
        <p14:creationId xmlns:p14="http://schemas.microsoft.com/office/powerpoint/2010/main" val="197485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D9237-623F-4622-8864-FD16463A71B4}" type="datetime1">
              <a:rPr lang="en-US" smtClean="0">
                <a:solidFill>
                  <a:prstClr val="black">
                    <a:tint val="75000"/>
                  </a:prstClr>
                </a:solidFill>
              </a:rPr>
              <a:t>12/24/2015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65911" y="2924478"/>
            <a:ext cx="7772400" cy="1035423"/>
          </a:xfrm>
        </p:spPr>
        <p:txBody>
          <a:bodyPr>
            <a:normAutofit fontScale="90000"/>
          </a:bodyPr>
          <a:lstStyle/>
          <a:p>
            <a:pPr>
              <a:lnSpc>
                <a:spcPct val="114000"/>
              </a:lnSpc>
            </a:pPr>
            <a:r>
              <a:rPr lang="en-US" sz="4800" b="1" dirty="0" smtClean="0">
                <a:cs typeface="Times New Roman" panose="02020603050405020304" pitchFamily="18" charset="0"/>
              </a:rPr>
              <a:t>PHÁT TRIỂN</a:t>
            </a:r>
            <a:br>
              <a:rPr lang="en-US" sz="4800" b="1" dirty="0" smtClean="0">
                <a:cs typeface="Times New Roman" panose="02020603050405020304" pitchFamily="18" charset="0"/>
              </a:rPr>
            </a:br>
            <a:r>
              <a:rPr lang="en-US" sz="4800" b="1" dirty="0" smtClean="0">
                <a:cs typeface="Times New Roman" panose="02020603050405020304" pitchFamily="18" charset="0"/>
              </a:rPr>
              <a:t>HỆ THỐNG BE-PUM</a:t>
            </a:r>
            <a:endParaRPr lang="en-US" sz="4800" dirty="0">
              <a:cs typeface="Times New Roman" panose="02020603050405020304" pitchFamily="18" charset="0"/>
            </a:endParaRPr>
          </a:p>
        </p:txBody>
      </p:sp>
      <p:sp>
        <p:nvSpPr>
          <p:cNvPr id="8" name="Rectangle 1"/>
          <p:cNvSpPr>
            <a:spLocks noChangeArrowheads="1"/>
          </p:cNvSpPr>
          <p:nvPr/>
        </p:nvSpPr>
        <p:spPr bwMode="auto">
          <a:xfrm>
            <a:off x="2087766" y="4325026"/>
            <a:ext cx="6096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GVHD: 	PGS.TS. QUẢN THÀNH THƠ</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MINH HẢI</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LÊ ĐÌNH THUẬN	  </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GVPB: 	TS. BÙI HOÀI THẮNG</a:t>
            </a: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algn="just" eaLnBrk="0" fontAlgn="base" hangingPunct="0">
              <a:spcBef>
                <a:spcPct val="0"/>
              </a:spcBef>
              <a:spcAft>
                <a:spcPct val="0"/>
              </a:spcAft>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SVTH :	</a:t>
            </a:r>
            <a:r>
              <a:rPr lang="en-US" b="1" dirty="0" smtClean="0">
                <a:latin typeface="+mj-lt"/>
                <a:ea typeface="Calibri" pitchFamily="34" charset="0"/>
                <a:cs typeface="Times New Roman" panose="02020603050405020304" pitchFamily="18" charset="0"/>
              </a:rPr>
              <a:t> NGUYỄN XUÂN KHÁNH 		51101594</a:t>
            </a: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LÂM HOÀNG YÊN 	51104402</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p:txBody>
      </p:sp>
      <p:pic>
        <p:nvPicPr>
          <p:cNvPr id="9" name="Picture 8" descr="C:\Users\PHANHUUTHO\Desktop\diem-chuan-bk-tp-hc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495" y="671793"/>
            <a:ext cx="1735232" cy="1735232"/>
          </a:xfrm>
          <a:prstGeom prst="rect">
            <a:avLst/>
          </a:prstGeom>
          <a:noFill/>
          <a:ln>
            <a:noFill/>
          </a:ln>
        </p:spPr>
      </p:pic>
      <p:sp>
        <p:nvSpPr>
          <p:cNvPr id="12" name="Slide Number Placeholder 11"/>
          <p:cNvSpPr>
            <a:spLocks noGrp="1"/>
          </p:cNvSpPr>
          <p:nvPr>
            <p:ph type="sldNum" sz="quarter" idx="12"/>
          </p:nvPr>
        </p:nvSpPr>
        <p:spPr/>
        <p:txBody>
          <a:bodyPr/>
          <a:lstStyle/>
          <a:p>
            <a:fld id="{F5DBBDC1-4195-40F4-8EAF-5367D7983E89}" type="slidenum">
              <a:rPr lang="en-US" smtClean="0">
                <a:latin typeface="+mj-lt"/>
              </a:rPr>
              <a:pPr/>
              <a:t>1</a:t>
            </a:fld>
            <a:endParaRPr lang="en-US">
              <a:latin typeface="+mj-lt"/>
            </a:endParaRPr>
          </a:p>
        </p:txBody>
      </p:sp>
    </p:spTree>
    <p:extLst>
      <p:ext uri="{BB962C8B-B14F-4D97-AF65-F5344CB8AC3E}">
        <p14:creationId xmlns:p14="http://schemas.microsoft.com/office/powerpoint/2010/main" val="223759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931" y="1230875"/>
            <a:ext cx="7051182" cy="584775"/>
          </a:xfrm>
          <a:prstGeom prst="rect">
            <a:avLst/>
          </a:prstGeom>
          <a:noFill/>
        </p:spPr>
        <p:txBody>
          <a:bodyPr wrap="square" rtlCol="0">
            <a:spAutoFit/>
          </a:bodyPr>
          <a:lstStyle/>
          <a:p>
            <a:r>
              <a:rPr lang="en-GB" sz="3200" b="1" dirty="0" err="1">
                <a:latin typeface="+mj-lt"/>
                <a:cs typeface="Times New Roman" panose="02020603050405020304" pitchFamily="18" charset="0"/>
              </a:rPr>
              <a:t>Ví</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dụ</a:t>
            </a:r>
            <a:r>
              <a:rPr lang="en-GB" sz="3200" b="1" dirty="0">
                <a:latin typeface="+mj-lt"/>
                <a:cs typeface="Times New Roman" panose="02020603050405020304" pitchFamily="18" charset="0"/>
              </a:rPr>
              <a:t> so </a:t>
            </a:r>
            <a:r>
              <a:rPr lang="en-GB" sz="3200" b="1" dirty="0" err="1">
                <a:latin typeface="+mj-lt"/>
                <a:cs typeface="Times New Roman" panose="02020603050405020304" pitchFamily="18" charset="0"/>
              </a:rPr>
              <a:t>sánh</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giữa</a:t>
            </a:r>
            <a:r>
              <a:rPr lang="en-GB" sz="3200" b="1" dirty="0">
                <a:latin typeface="+mj-lt"/>
                <a:cs typeface="Times New Roman" panose="02020603050405020304" pitchFamily="18" charset="0"/>
              </a:rPr>
              <a:t> BE-PUM </a:t>
            </a:r>
            <a:r>
              <a:rPr lang="en-GB" sz="3200" b="1" dirty="0" err="1">
                <a:latin typeface="+mj-lt"/>
                <a:cs typeface="Times New Roman" panose="02020603050405020304" pitchFamily="18" charset="0"/>
              </a:rPr>
              <a:t>và</a:t>
            </a:r>
            <a:r>
              <a:rPr lang="en-GB" sz="3200" b="1" dirty="0">
                <a:latin typeface="+mj-lt"/>
                <a:cs typeface="Times New Roman" panose="02020603050405020304" pitchFamily="18" charset="0"/>
              </a:rPr>
              <a:t> IDA </a:t>
            </a:r>
            <a:r>
              <a:rPr lang="en-GB" sz="3200" b="1" dirty="0" smtClean="0">
                <a:latin typeface="+mj-lt"/>
                <a:cs typeface="Times New Roman" panose="02020603050405020304" pitchFamily="18" charset="0"/>
              </a:rPr>
              <a:t>Pro</a:t>
            </a:r>
            <a:endParaRPr lang="en-GB" sz="3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2628095" y="1769484"/>
            <a:ext cx="3314700" cy="50196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10</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(8)</a:t>
            </a:r>
            <a:endParaRPr lang="en-US" dirty="0"/>
          </a:p>
        </p:txBody>
      </p:sp>
    </p:spTree>
    <p:extLst>
      <p:ext uri="{BB962C8B-B14F-4D97-AF65-F5344CB8AC3E}">
        <p14:creationId xmlns:p14="http://schemas.microsoft.com/office/powerpoint/2010/main" val="2619747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931" y="1230875"/>
            <a:ext cx="6352504" cy="1077218"/>
          </a:xfrm>
          <a:prstGeom prst="rect">
            <a:avLst/>
          </a:prstGeom>
          <a:noFill/>
        </p:spPr>
        <p:txBody>
          <a:bodyPr wrap="square" rtlCol="0">
            <a:spAutoFit/>
          </a:bodyPr>
          <a:lstStyle/>
          <a:p>
            <a:r>
              <a:rPr lang="en-GB" sz="3200" b="1" dirty="0" err="1">
                <a:latin typeface="+mj-lt"/>
                <a:cs typeface="Times New Roman" panose="02020603050405020304" pitchFamily="18" charset="0"/>
              </a:rPr>
              <a:t>Ví</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dụ</a:t>
            </a:r>
            <a:r>
              <a:rPr lang="en-GB" sz="3200" b="1" dirty="0">
                <a:latin typeface="+mj-lt"/>
                <a:cs typeface="Times New Roman" panose="02020603050405020304" pitchFamily="18" charset="0"/>
              </a:rPr>
              <a:t> so </a:t>
            </a:r>
            <a:r>
              <a:rPr lang="en-GB" sz="3200" b="1" dirty="0" err="1">
                <a:latin typeface="+mj-lt"/>
                <a:cs typeface="Times New Roman" panose="02020603050405020304" pitchFamily="18" charset="0"/>
              </a:rPr>
              <a:t>sánh</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giữa</a:t>
            </a:r>
            <a:r>
              <a:rPr lang="en-GB" sz="3200" b="1" dirty="0">
                <a:latin typeface="+mj-lt"/>
                <a:cs typeface="Times New Roman" panose="02020603050405020304" pitchFamily="18" charset="0"/>
              </a:rPr>
              <a:t> BE-PUM </a:t>
            </a:r>
            <a:r>
              <a:rPr lang="en-GB" sz="3200" b="1" dirty="0" err="1">
                <a:latin typeface="+mj-lt"/>
                <a:cs typeface="Times New Roman" panose="02020603050405020304" pitchFamily="18" charset="0"/>
              </a:rPr>
              <a:t>và</a:t>
            </a:r>
            <a:r>
              <a:rPr lang="en-GB" sz="3200" b="1" dirty="0">
                <a:latin typeface="+mj-lt"/>
                <a:cs typeface="Times New Roman" panose="02020603050405020304" pitchFamily="18" charset="0"/>
              </a:rPr>
              <a:t> IDA </a:t>
            </a:r>
            <a:r>
              <a:rPr lang="en-GB" sz="3200" b="1" dirty="0" smtClean="0">
                <a:latin typeface="+mj-lt"/>
                <a:cs typeface="Times New Roman" panose="02020603050405020304" pitchFamily="18" charset="0"/>
              </a:rPr>
              <a:t>Pro</a:t>
            </a:r>
            <a:endParaRPr lang="en-GB" sz="3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1342420" y="2588824"/>
            <a:ext cx="6256115" cy="348679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11</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(9)</a:t>
            </a:r>
            <a:endParaRPr lang="en-US" dirty="0"/>
          </a:p>
        </p:txBody>
      </p:sp>
    </p:spTree>
    <p:extLst>
      <p:ext uri="{BB962C8B-B14F-4D97-AF65-F5344CB8AC3E}">
        <p14:creationId xmlns:p14="http://schemas.microsoft.com/office/powerpoint/2010/main" val="1706211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864224" y="-23585"/>
            <a:ext cx="1965353" cy="6881586"/>
          </a:xfrm>
          <a:prstGeom prst="rect">
            <a:avLst/>
          </a:prstGeom>
        </p:spPr>
      </p:pic>
      <p:sp>
        <p:nvSpPr>
          <p:cNvPr id="5" name="Slide Number Placeholder 4"/>
          <p:cNvSpPr>
            <a:spLocks noGrp="1"/>
          </p:cNvSpPr>
          <p:nvPr>
            <p:ph type="sldNum" sz="quarter" idx="12"/>
          </p:nvPr>
        </p:nvSpPr>
        <p:spPr/>
        <p:txBody>
          <a:bodyPr/>
          <a:lstStyle/>
          <a:p>
            <a:fld id="{F5DBBDC1-4195-40F4-8EAF-5367D7983E89}" type="slidenum">
              <a:rPr lang="en-US" smtClean="0"/>
              <a:pPr/>
              <a:t>12</a:t>
            </a:fld>
            <a:endParaRPr lang="en-US"/>
          </a:p>
        </p:txBody>
      </p:sp>
    </p:spTree>
    <p:extLst>
      <p:ext uri="{BB962C8B-B14F-4D97-AF65-F5344CB8AC3E}">
        <p14:creationId xmlns:p14="http://schemas.microsoft.com/office/powerpoint/2010/main" val="31140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13</a:t>
            </a:fld>
            <a:endParaRPr lang="en-US">
              <a:latin typeface="+mj-lt"/>
            </a:endParaRPr>
          </a:p>
        </p:txBody>
      </p:sp>
      <p:sp>
        <p:nvSpPr>
          <p:cNvPr id="6" name="Content Placeholder 2"/>
          <p:cNvSpPr>
            <a:spLocks noGrp="1"/>
          </p:cNvSpPr>
          <p:nvPr>
            <p:ph idx="1"/>
          </p:nvPr>
        </p:nvSpPr>
        <p:spPr>
          <a:xfrm>
            <a:off x="914400" y="2438400"/>
            <a:ext cx="7772400" cy="3687763"/>
          </a:xfrm>
        </p:spPr>
        <p:txBody>
          <a:bodyPr/>
          <a:lstStyle/>
          <a:p>
            <a:pPr algn="just"/>
            <a:r>
              <a:rPr lang="en-US" dirty="0" err="1" smtClean="0">
                <a:latin typeface="+mj-lt"/>
              </a:rPr>
              <a:t>Tên</a:t>
            </a:r>
            <a:r>
              <a:rPr lang="en-US" dirty="0" smtClean="0">
                <a:latin typeface="+mj-lt"/>
              </a:rPr>
              <a:t> </a:t>
            </a:r>
            <a:r>
              <a:rPr lang="en-US" dirty="0" err="1" smtClean="0">
                <a:latin typeface="+mj-lt"/>
              </a:rPr>
              <a:t>đầy</a:t>
            </a:r>
            <a:r>
              <a:rPr lang="en-US" dirty="0" smtClean="0">
                <a:latin typeface="+mj-lt"/>
              </a:rPr>
              <a:t> </a:t>
            </a:r>
            <a:r>
              <a:rPr lang="en-US" dirty="0" err="1" smtClean="0">
                <a:latin typeface="+mj-lt"/>
              </a:rPr>
              <a:t>đủ</a:t>
            </a:r>
            <a:r>
              <a:rPr lang="en-US" dirty="0" smtClean="0">
                <a:latin typeface="+mj-lt"/>
              </a:rPr>
              <a:t>: Microsoft Windows application programming interface</a:t>
            </a:r>
          </a:p>
          <a:p>
            <a:pPr algn="just"/>
            <a:r>
              <a:rPr lang="en-US" dirty="0" smtClean="0">
                <a:latin typeface="+mj-lt"/>
              </a:rPr>
              <a:t>API </a:t>
            </a:r>
            <a:r>
              <a:rPr lang="en-US" dirty="0" err="1" smtClean="0">
                <a:latin typeface="+mj-lt"/>
              </a:rPr>
              <a:t>cốt</a:t>
            </a:r>
            <a:r>
              <a:rPr lang="en-US" dirty="0" smtClean="0">
                <a:latin typeface="+mj-lt"/>
              </a:rPr>
              <a:t> </a:t>
            </a:r>
            <a:r>
              <a:rPr lang="en-US" dirty="0" err="1" smtClean="0">
                <a:latin typeface="+mj-lt"/>
              </a:rPr>
              <a:t>lõi</a:t>
            </a:r>
            <a:r>
              <a:rPr lang="en-US" dirty="0" smtClean="0">
                <a:latin typeface="+mj-lt"/>
              </a:rPr>
              <a:t> </a:t>
            </a:r>
            <a:r>
              <a:rPr lang="en-US" dirty="0" err="1" smtClean="0">
                <a:latin typeface="+mj-lt"/>
              </a:rPr>
              <a:t>có</a:t>
            </a:r>
            <a:r>
              <a:rPr lang="en-US" dirty="0" smtClean="0">
                <a:latin typeface="+mj-lt"/>
              </a:rPr>
              <a:t> </a:t>
            </a:r>
            <a:r>
              <a:rPr lang="en-US" dirty="0" err="1" smtClean="0">
                <a:latin typeface="+mj-lt"/>
              </a:rPr>
              <a:t>sẵn</a:t>
            </a:r>
            <a:r>
              <a:rPr lang="en-US" dirty="0" smtClean="0">
                <a:latin typeface="+mj-lt"/>
              </a:rPr>
              <a:t> </a:t>
            </a:r>
            <a:r>
              <a:rPr lang="en-US" dirty="0" err="1" smtClean="0">
                <a:latin typeface="+mj-lt"/>
              </a:rPr>
              <a:t>trong</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hành</a:t>
            </a:r>
            <a:r>
              <a:rPr lang="en-US" dirty="0" smtClean="0">
                <a:latin typeface="+mj-lt"/>
              </a:rPr>
              <a:t> Microsoft Windows </a:t>
            </a:r>
            <a:endParaRPr lang="en-US" dirty="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13</a:t>
            </a:fld>
            <a:endParaRPr lang="en-US">
              <a:latin typeface="+mj-lt"/>
            </a:endParaRPr>
          </a:p>
        </p:txBody>
      </p:sp>
      <p:sp>
        <p:nvSpPr>
          <p:cNvPr id="8" name="Rectangle 7"/>
          <p:cNvSpPr/>
          <p:nvPr/>
        </p:nvSpPr>
        <p:spPr>
          <a:xfrm>
            <a:off x="457200" y="1524000"/>
            <a:ext cx="7543604" cy="707886"/>
          </a:xfrm>
          <a:prstGeom prst="rect">
            <a:avLst/>
          </a:prstGeom>
        </p:spPr>
        <p:txBody>
          <a:bodyPr wrap="none">
            <a:spAutoFit/>
          </a:bodyPr>
          <a:lstStyle/>
          <a:p>
            <a:r>
              <a:rPr lang="en-US" sz="4000" b="1" dirty="0" err="1" smtClean="0">
                <a:latin typeface="+mj-lt"/>
              </a:rPr>
              <a:t>Tổng</a:t>
            </a:r>
            <a:r>
              <a:rPr lang="en-US" sz="4000" b="1" dirty="0" smtClean="0">
                <a:latin typeface="+mj-lt"/>
              </a:rPr>
              <a:t> </a:t>
            </a:r>
            <a:r>
              <a:rPr lang="en-US" sz="4000" b="1" dirty="0" err="1" smtClean="0">
                <a:latin typeface="+mj-lt"/>
              </a:rPr>
              <a:t>quan</a:t>
            </a:r>
            <a:r>
              <a:rPr lang="en-US" sz="4000" b="1" dirty="0" smtClean="0">
                <a:latin typeface="+mj-lt"/>
              </a:rPr>
              <a:t> </a:t>
            </a:r>
            <a:r>
              <a:rPr lang="en-US" sz="4000" b="1" dirty="0" err="1" smtClean="0">
                <a:latin typeface="+mj-lt"/>
              </a:rPr>
              <a:t>về</a:t>
            </a:r>
            <a:r>
              <a:rPr lang="en-US" sz="4000" b="1" dirty="0" smtClean="0">
                <a:latin typeface="+mj-lt"/>
              </a:rPr>
              <a:t> Windows API (WAPI)</a:t>
            </a:r>
            <a:endParaRPr lang="en-US" sz="4000" b="1" dirty="0">
              <a:latin typeface="+mj-lt"/>
            </a:endParaRPr>
          </a:p>
        </p:txBody>
      </p:sp>
      <p:sp>
        <p:nvSpPr>
          <p:cNvPr id="9" name="Title 1"/>
          <p:cNvSpPr>
            <a:spLocks noGrp="1"/>
          </p:cNvSpPr>
          <p:nvPr>
            <p:ph type="title"/>
          </p:nvPr>
        </p:nvSpPr>
        <p:spPr>
          <a:xfrm>
            <a:off x="457200" y="274638"/>
            <a:ext cx="8229600" cy="1143000"/>
          </a:xfrm>
        </p:spPr>
        <p:txBody>
          <a:bodyPr/>
          <a:lstStyle/>
          <a:p>
            <a:r>
              <a:rPr lang="en-US" dirty="0" smtClean="0"/>
              <a:t>1</a:t>
            </a:r>
            <a:r>
              <a:rPr lang="en-US" dirty="0" smtClean="0"/>
              <a:t>. </a:t>
            </a:r>
            <a:r>
              <a:rPr lang="en-US" dirty="0" err="1" smtClean="0"/>
              <a:t>Giới</a:t>
            </a:r>
            <a:r>
              <a:rPr lang="en-US" dirty="0" smtClean="0"/>
              <a:t> </a:t>
            </a:r>
            <a:r>
              <a:rPr lang="en-US" dirty="0" err="1" smtClean="0"/>
              <a:t>thiệu</a:t>
            </a:r>
            <a:r>
              <a:rPr lang="en-US" dirty="0" smtClean="0"/>
              <a:t> (</a:t>
            </a:r>
            <a:r>
              <a:rPr lang="en-US" dirty="0" smtClean="0"/>
              <a:t>10)</a:t>
            </a:r>
            <a:endParaRPr lang="en-US" dirty="0"/>
          </a:p>
        </p:txBody>
      </p:sp>
    </p:spTree>
    <p:extLst>
      <p:ext uri="{BB962C8B-B14F-4D97-AF65-F5344CB8AC3E}">
        <p14:creationId xmlns:p14="http://schemas.microsoft.com/office/powerpoint/2010/main" val="57694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14</a:t>
            </a:fld>
            <a:endParaRPr lang="en-US">
              <a:latin typeface="+mj-lt"/>
            </a:endParaRPr>
          </a:p>
        </p:txBody>
      </p:sp>
      <p:sp>
        <p:nvSpPr>
          <p:cNvPr id="5" name="Title 1"/>
          <p:cNvSpPr>
            <a:spLocks noGrp="1"/>
          </p:cNvSpPr>
          <p:nvPr>
            <p:ph type="title"/>
          </p:nvPr>
        </p:nvSpPr>
        <p:spPr>
          <a:xfrm>
            <a:off x="457200" y="274638"/>
            <a:ext cx="8229600" cy="1143000"/>
          </a:xfrm>
        </p:spPr>
        <p:txBody>
          <a:bodyPr/>
          <a:lstStyle/>
          <a:p>
            <a:r>
              <a:rPr lang="en-US" dirty="0" smtClean="0"/>
              <a:t>1</a:t>
            </a:r>
            <a:r>
              <a:rPr lang="en-US" dirty="0" smtClean="0"/>
              <a:t>. </a:t>
            </a:r>
            <a:r>
              <a:rPr lang="en-US" dirty="0" err="1" smtClean="0"/>
              <a:t>Giới</a:t>
            </a:r>
            <a:r>
              <a:rPr lang="en-US" dirty="0" smtClean="0"/>
              <a:t> </a:t>
            </a:r>
            <a:r>
              <a:rPr lang="en-US" dirty="0" err="1" smtClean="0"/>
              <a:t>thiệu</a:t>
            </a:r>
            <a:r>
              <a:rPr lang="en-US" dirty="0" smtClean="0"/>
              <a:t> (</a:t>
            </a:r>
            <a:r>
              <a:rPr lang="en-US" dirty="0" smtClean="0"/>
              <a:t>11)</a:t>
            </a:r>
            <a:endParaRPr lang="en-US" dirty="0"/>
          </a:p>
        </p:txBody>
      </p:sp>
      <p:sp>
        <p:nvSpPr>
          <p:cNvPr id="6" name="Content Placeholder 2"/>
          <p:cNvSpPr>
            <a:spLocks noGrp="1"/>
          </p:cNvSpPr>
          <p:nvPr>
            <p:ph idx="1"/>
          </p:nvPr>
        </p:nvSpPr>
        <p:spPr>
          <a:xfrm>
            <a:off x="914400" y="2438400"/>
            <a:ext cx="7772400" cy="3687763"/>
          </a:xfrm>
        </p:spPr>
        <p:txBody>
          <a:bodyPr/>
          <a:lstStyle/>
          <a:p>
            <a:r>
              <a:rPr lang="en-US" dirty="0" err="1" smtClean="0">
                <a:latin typeface="+mj-lt"/>
              </a:rPr>
              <a:t>Một</a:t>
            </a:r>
            <a:r>
              <a:rPr lang="en-US" dirty="0" smtClean="0">
                <a:latin typeface="+mj-lt"/>
              </a:rPr>
              <a:t> </a:t>
            </a:r>
            <a:r>
              <a:rPr lang="en-US" dirty="0" err="1" smtClean="0">
                <a:latin typeface="+mj-lt"/>
              </a:rPr>
              <a:t>số</a:t>
            </a:r>
            <a:r>
              <a:rPr lang="en-US" dirty="0" smtClean="0">
                <a:latin typeface="+mj-lt"/>
              </a:rPr>
              <a:t> </a:t>
            </a:r>
            <a:r>
              <a:rPr lang="en-US" dirty="0" err="1" smtClean="0">
                <a:latin typeface="+mj-lt"/>
              </a:rPr>
              <a:t>phiên</a:t>
            </a:r>
            <a:r>
              <a:rPr lang="en-US" dirty="0" smtClean="0">
                <a:latin typeface="+mj-lt"/>
              </a:rPr>
              <a:t> </a:t>
            </a:r>
            <a:r>
              <a:rPr lang="en-US" dirty="0" err="1" smtClean="0">
                <a:latin typeface="+mj-lt"/>
              </a:rPr>
              <a:t>bản</a:t>
            </a:r>
            <a:r>
              <a:rPr lang="en-US" dirty="0" smtClean="0">
                <a:latin typeface="+mj-lt"/>
              </a:rPr>
              <a:t> </a:t>
            </a:r>
            <a:r>
              <a:rPr lang="en-US" dirty="0" err="1" smtClean="0">
                <a:latin typeface="+mj-lt"/>
              </a:rPr>
              <a:t>của</a:t>
            </a:r>
            <a:r>
              <a:rPr lang="en-US" dirty="0" smtClean="0">
                <a:latin typeface="+mj-lt"/>
              </a:rPr>
              <a:t> Windows API:</a:t>
            </a:r>
          </a:p>
          <a:p>
            <a:pPr lvl="1"/>
            <a:r>
              <a:rPr lang="en-US" dirty="0" smtClean="0">
                <a:latin typeface="+mj-lt"/>
              </a:rPr>
              <a:t>Win16</a:t>
            </a:r>
          </a:p>
          <a:p>
            <a:pPr lvl="1"/>
            <a:r>
              <a:rPr lang="en-US" dirty="0" smtClean="0">
                <a:latin typeface="+mj-lt"/>
              </a:rPr>
              <a:t>Win32</a:t>
            </a:r>
          </a:p>
          <a:p>
            <a:pPr lvl="1"/>
            <a:r>
              <a:rPr lang="en-US" dirty="0" smtClean="0">
                <a:latin typeface="+mj-lt"/>
              </a:rPr>
              <a:t>Win64</a:t>
            </a:r>
          </a:p>
          <a:p>
            <a:endParaRPr lang="en-US"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14</a:t>
            </a:fld>
            <a:endParaRPr lang="en-US">
              <a:latin typeface="+mj-lt"/>
            </a:endParaRPr>
          </a:p>
        </p:txBody>
      </p:sp>
      <p:sp>
        <p:nvSpPr>
          <p:cNvPr id="8" name="Rectangle 7"/>
          <p:cNvSpPr/>
          <p:nvPr/>
        </p:nvSpPr>
        <p:spPr>
          <a:xfrm>
            <a:off x="740535" y="1651020"/>
            <a:ext cx="4509568" cy="553998"/>
          </a:xfrm>
          <a:prstGeom prst="rect">
            <a:avLst/>
          </a:prstGeom>
        </p:spPr>
        <p:txBody>
          <a:bodyPr wrap="none">
            <a:spAutoFit/>
          </a:bodyPr>
          <a:lstStyle/>
          <a:p>
            <a:r>
              <a:rPr lang="en-US" sz="3000" b="1" dirty="0" err="1" smtClean="0">
                <a:latin typeface="+mj-lt"/>
              </a:rPr>
              <a:t>Tổng</a:t>
            </a:r>
            <a:r>
              <a:rPr lang="en-US" sz="3000" b="1" dirty="0" smtClean="0">
                <a:latin typeface="+mj-lt"/>
              </a:rPr>
              <a:t> </a:t>
            </a:r>
            <a:r>
              <a:rPr lang="en-US" sz="3000" b="1" dirty="0" err="1" smtClean="0">
                <a:latin typeface="+mj-lt"/>
              </a:rPr>
              <a:t>quan</a:t>
            </a:r>
            <a:r>
              <a:rPr lang="en-US" sz="3000" b="1" dirty="0" smtClean="0">
                <a:latin typeface="+mj-lt"/>
              </a:rPr>
              <a:t> </a:t>
            </a:r>
            <a:r>
              <a:rPr lang="en-US" sz="3000" b="1" dirty="0" err="1" smtClean="0">
                <a:latin typeface="+mj-lt"/>
              </a:rPr>
              <a:t>về</a:t>
            </a:r>
            <a:r>
              <a:rPr lang="en-US" sz="3000" b="1" dirty="0" smtClean="0">
                <a:latin typeface="+mj-lt"/>
              </a:rPr>
              <a:t> Windows API</a:t>
            </a:r>
            <a:endParaRPr lang="en-US" sz="3000" b="1" dirty="0">
              <a:latin typeface="+mj-lt"/>
            </a:endParaRPr>
          </a:p>
        </p:txBody>
      </p:sp>
    </p:spTree>
    <p:extLst>
      <p:ext uri="{BB962C8B-B14F-4D97-AF65-F5344CB8AC3E}">
        <p14:creationId xmlns:p14="http://schemas.microsoft.com/office/powerpoint/2010/main" val="9576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2849" y="1690688"/>
            <a:ext cx="3313090"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Giới</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hạn</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6" name="Rectangle 5"/>
          <p:cNvSpPr/>
          <p:nvPr/>
        </p:nvSpPr>
        <p:spPr>
          <a:xfrm>
            <a:off x="1052848" y="2651494"/>
            <a:ext cx="7305541" cy="3046988"/>
          </a:xfrm>
          <a:prstGeom prst="rect">
            <a:avLst/>
          </a:prstGeom>
        </p:spPr>
        <p:txBody>
          <a:bodyPr wrap="square">
            <a:spAutoFit/>
          </a:bodyPr>
          <a:lstStyle/>
          <a:p>
            <a:r>
              <a:rPr lang="vi-VN" sz="2400" dirty="0" smtClean="0">
                <a:solidFill>
                  <a:srgbClr val="000000"/>
                </a:solidFill>
                <a:latin typeface="Calibri" panose="020F0502020204030204" pitchFamily="34" charset="0"/>
              </a:rPr>
              <a:t>Trong </a:t>
            </a:r>
            <a:r>
              <a:rPr lang="vi-VN" sz="2400" dirty="0">
                <a:solidFill>
                  <a:srgbClr val="000000"/>
                </a:solidFill>
                <a:latin typeface="Calibri" panose="020F0502020204030204" pitchFamily="34" charset="0"/>
              </a:rPr>
              <a:t>phạm vi của đề tài luận văn tốt nghiệp, mục tiêu nhắm tới là hiện thực các </a:t>
            </a:r>
            <a:r>
              <a:rPr lang="vi-VN" sz="2400" dirty="0" smtClean="0">
                <a:solidFill>
                  <a:srgbClr val="000000"/>
                </a:solidFill>
                <a:latin typeface="Calibri" panose="020F0502020204030204" pitchFamily="34" charset="0"/>
              </a:rPr>
              <a:t>câu</a:t>
            </a:r>
            <a:r>
              <a:rPr lang="en-GB" sz="2400" dirty="0" smtClean="0">
                <a:solidFill>
                  <a:srgbClr val="000000"/>
                </a:solidFill>
                <a:latin typeface="Calibri" panose="020F0502020204030204" pitchFamily="34" charset="0"/>
              </a:rPr>
              <a:t> </a:t>
            </a:r>
            <a:r>
              <a:rPr lang="vi-VN" sz="2400" dirty="0" smtClean="0">
                <a:solidFill>
                  <a:srgbClr val="000000"/>
                </a:solidFill>
                <a:latin typeface="Calibri" panose="020F0502020204030204" pitchFamily="34" charset="0"/>
              </a:rPr>
              <a:t>lệnh </a:t>
            </a:r>
            <a:r>
              <a:rPr lang="vi-VN" sz="2400" dirty="0">
                <a:solidFill>
                  <a:srgbClr val="000000"/>
                </a:solidFill>
                <a:latin typeface="Calibri" panose="020F0502020204030204" pitchFamily="34" charset="0"/>
              </a:rPr>
              <a:t>hợp ngữ và Windows API với số lượng đạt mức như sau:</a:t>
            </a:r>
            <a:br>
              <a:rPr lang="vi-VN" sz="2400" dirty="0">
                <a:solidFill>
                  <a:srgbClr val="000000"/>
                </a:solidFill>
                <a:latin typeface="Calibri" panose="020F0502020204030204" pitchFamily="34" charset="0"/>
              </a:rPr>
            </a:br>
            <a:r>
              <a:rPr lang="vi-VN" sz="2400" i="1" dirty="0" smtClean="0">
                <a:solidFill>
                  <a:srgbClr val="000000"/>
                </a:solidFill>
                <a:latin typeface="Calibri" panose="020F0502020204030204" pitchFamily="34" charset="0"/>
              </a:rPr>
              <a:t>• </a:t>
            </a:r>
            <a:r>
              <a:rPr lang="vi-VN" sz="2400" dirty="0">
                <a:solidFill>
                  <a:srgbClr val="000000"/>
                </a:solidFill>
                <a:latin typeface="Calibri" panose="020F0502020204030204" pitchFamily="34" charset="0"/>
              </a:rPr>
              <a:t>Số lượng câu lệnh hợp ngữ được hỗ trợ đạt khoảng 250 câu lệnh.</a:t>
            </a:r>
            <a:br>
              <a:rPr lang="vi-VN" sz="2400" dirty="0">
                <a:solidFill>
                  <a:srgbClr val="000000"/>
                </a:solidFill>
                <a:latin typeface="Calibri" panose="020F0502020204030204" pitchFamily="34" charset="0"/>
              </a:rPr>
            </a:br>
            <a:r>
              <a:rPr lang="vi-VN" sz="2400" i="1" dirty="0" smtClean="0">
                <a:solidFill>
                  <a:srgbClr val="000000"/>
                </a:solidFill>
                <a:latin typeface="Calibri" panose="020F0502020204030204" pitchFamily="34" charset="0"/>
              </a:rPr>
              <a:t>• </a:t>
            </a:r>
            <a:r>
              <a:rPr lang="vi-VN" sz="2400" dirty="0">
                <a:solidFill>
                  <a:srgbClr val="000000"/>
                </a:solidFill>
                <a:latin typeface="Calibri" panose="020F0502020204030204" pitchFamily="34" charset="0"/>
              </a:rPr>
              <a:t>Số lượng câu lệnh Windows API được hỗ trợ đạt khoảng 400 câu lệnh.</a:t>
            </a:r>
            <a:br>
              <a:rPr lang="vi-VN" sz="2400" dirty="0">
                <a:solidFill>
                  <a:srgbClr val="000000"/>
                </a:solidFill>
                <a:latin typeface="Calibri" panose="020F0502020204030204" pitchFamily="34" charset="0"/>
              </a:rPr>
            </a:br>
            <a:endParaRPr lang="en-GB"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15</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(12)</a:t>
            </a:r>
            <a:endParaRPr lang="en-US" dirty="0"/>
          </a:p>
        </p:txBody>
      </p:sp>
    </p:spTree>
    <p:extLst>
      <p:ext uri="{BB962C8B-B14F-4D97-AF65-F5344CB8AC3E}">
        <p14:creationId xmlns:p14="http://schemas.microsoft.com/office/powerpoint/2010/main" val="11728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2849" y="1690688"/>
            <a:ext cx="3686576"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Mục</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tiêu</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2" name="Rectangle 1"/>
          <p:cNvSpPr/>
          <p:nvPr/>
        </p:nvSpPr>
        <p:spPr>
          <a:xfrm>
            <a:off x="784807" y="2429179"/>
            <a:ext cx="7730543" cy="4524315"/>
          </a:xfrm>
          <a:prstGeom prst="rect">
            <a:avLst/>
          </a:prstGeom>
        </p:spPr>
        <p:txBody>
          <a:bodyPr wrap="square">
            <a:spAutoFit/>
          </a:bodyPr>
          <a:lstStyle/>
          <a:p>
            <a:r>
              <a:rPr lang="en-ZA"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Trong </a:t>
            </a:r>
            <a:r>
              <a:rPr lang="vi-VN" sz="2400" dirty="0">
                <a:solidFill>
                  <a:srgbClr val="000000"/>
                </a:solidFill>
                <a:latin typeface="+mj-lt"/>
                <a:cs typeface="Times New Roman" panose="02020603050405020304" pitchFamily="18" charset="0"/>
              </a:rPr>
              <a:t>phạm vi của đề tài luận tốt nghiệp, mục tiêu nhắm tới là phát triển hệ </a:t>
            </a:r>
            <a:r>
              <a:rPr lang="vi-VN" sz="2400" dirty="0" smtClean="0">
                <a:solidFill>
                  <a:srgbClr val="000000"/>
                </a:solidFill>
                <a:latin typeface="+mj-lt"/>
                <a:cs typeface="Times New Roman" panose="02020603050405020304" pitchFamily="18" charset="0"/>
              </a:rPr>
              <a:t>thống</a:t>
            </a:r>
            <a:r>
              <a:rPr lang="en-GB"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xử </a:t>
            </a:r>
            <a:r>
              <a:rPr lang="vi-VN" sz="2400" dirty="0">
                <a:solidFill>
                  <a:srgbClr val="000000"/>
                </a:solidFill>
                <a:latin typeface="+mj-lt"/>
                <a:cs typeface="Times New Roman" panose="02020603050405020304" pitchFamily="18" charset="0"/>
              </a:rPr>
              <a:t>lý các câu lệnh hợp ngữ và Windows API cho BE-PUM</a:t>
            </a:r>
            <a:r>
              <a:rPr lang="vi-VN" sz="2400" dirty="0" smtClean="0">
                <a:solidFill>
                  <a:srgbClr val="000000"/>
                </a:solidFill>
                <a:latin typeface="+mj-lt"/>
                <a:cs typeface="Times New Roman" panose="02020603050405020304" pitchFamily="18" charset="0"/>
              </a:rPr>
              <a:t>.</a:t>
            </a:r>
            <a:r>
              <a:rPr lang="en-ZA" sz="2400" dirty="0" smtClean="0">
                <a:solidFill>
                  <a:srgbClr val="000000"/>
                </a:solidFill>
                <a:latin typeface="+mj-lt"/>
                <a:cs typeface="Times New Roman" panose="02020603050405020304" pitchFamily="18" charset="0"/>
              </a:rPr>
              <a:t> </a:t>
            </a:r>
          </a:p>
          <a:p>
            <a:endParaRPr lang="en-ZA" sz="2400" dirty="0">
              <a:solidFill>
                <a:srgbClr val="000000"/>
              </a:solidFill>
              <a:latin typeface="+mj-lt"/>
              <a:cs typeface="Times New Roman" panose="02020603050405020304" pitchFamily="18" charset="0"/>
            </a:endParaRPr>
          </a:p>
          <a:p>
            <a:r>
              <a:rPr lang="en-ZA"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Với </a:t>
            </a:r>
            <a:r>
              <a:rPr lang="vi-VN" sz="2400" dirty="0">
                <a:solidFill>
                  <a:srgbClr val="000000"/>
                </a:solidFill>
                <a:latin typeface="+mj-lt"/>
                <a:cs typeface="Times New Roman" panose="02020603050405020304" pitchFamily="18" charset="0"/>
              </a:rPr>
              <a:t>số lượng các </a:t>
            </a:r>
            <a:r>
              <a:rPr lang="vi-VN" sz="2400" dirty="0" smtClean="0">
                <a:solidFill>
                  <a:srgbClr val="000000"/>
                </a:solidFill>
                <a:latin typeface="+mj-lt"/>
                <a:cs typeface="Times New Roman" panose="02020603050405020304" pitchFamily="18" charset="0"/>
              </a:rPr>
              <a:t>API</a:t>
            </a:r>
            <a:r>
              <a:rPr lang="en-ZA" sz="2400" dirty="0" smtClean="0">
                <a:solidFill>
                  <a:srgbClr val="000000"/>
                </a:solidFill>
                <a:latin typeface="+mj-lt"/>
                <a:cs typeface="Times New Roman" panose="02020603050405020304" pitchFamily="18" charset="0"/>
              </a:rPr>
              <a:t> </a:t>
            </a:r>
            <a:r>
              <a:rPr lang="en-ZA" sz="2400" dirty="0" err="1" smtClean="0">
                <a:solidFill>
                  <a:srgbClr val="000000"/>
                </a:solidFill>
                <a:latin typeface="+mj-lt"/>
                <a:cs typeface="Times New Roman" panose="02020603050405020304" pitchFamily="18" charset="0"/>
              </a:rPr>
              <a:t>và</a:t>
            </a:r>
            <a:r>
              <a:rPr lang="en-ZA" sz="2400" dirty="0" smtClean="0">
                <a:solidFill>
                  <a:srgbClr val="000000"/>
                </a:solidFill>
                <a:latin typeface="+mj-lt"/>
                <a:cs typeface="Times New Roman" panose="02020603050405020304" pitchFamily="18" charset="0"/>
              </a:rPr>
              <a:t> </a:t>
            </a:r>
            <a:r>
              <a:rPr lang="en-ZA" sz="2400" dirty="0" err="1" smtClean="0">
                <a:solidFill>
                  <a:srgbClr val="000000"/>
                </a:solidFill>
                <a:latin typeface="+mj-lt"/>
                <a:cs typeface="Times New Roman" panose="02020603050405020304" pitchFamily="18" charset="0"/>
              </a:rPr>
              <a:t>câu</a:t>
            </a:r>
            <a:r>
              <a:rPr lang="en-ZA" sz="2400" dirty="0" smtClean="0">
                <a:solidFill>
                  <a:srgbClr val="000000"/>
                </a:solidFill>
                <a:latin typeface="+mj-lt"/>
                <a:cs typeface="Times New Roman" panose="02020603050405020304" pitchFamily="18" charset="0"/>
              </a:rPr>
              <a:t> </a:t>
            </a:r>
            <a:r>
              <a:rPr lang="en-ZA" sz="2400" dirty="0" err="1" smtClean="0">
                <a:solidFill>
                  <a:srgbClr val="000000"/>
                </a:solidFill>
                <a:latin typeface="+mj-lt"/>
                <a:cs typeface="Times New Roman" panose="02020603050405020304" pitchFamily="18" charset="0"/>
              </a:rPr>
              <a:t>lệnh</a:t>
            </a:r>
            <a:r>
              <a:rPr lang="en-ZA" sz="2400" dirty="0" smtClean="0">
                <a:solidFill>
                  <a:srgbClr val="000000"/>
                </a:solidFill>
                <a:latin typeface="+mj-lt"/>
                <a:cs typeface="Times New Roman" panose="02020603050405020304" pitchFamily="18" charset="0"/>
              </a:rPr>
              <a:t> assembly</a:t>
            </a:r>
            <a:r>
              <a:rPr lang="vi-VN" sz="2400" dirty="0" smtClean="0">
                <a:solidFill>
                  <a:srgbClr val="000000"/>
                </a:solidFill>
                <a:latin typeface="+mj-lt"/>
                <a:cs typeface="Times New Roman" panose="02020603050405020304" pitchFamily="18" charset="0"/>
              </a:rPr>
              <a:t> </a:t>
            </a:r>
            <a:r>
              <a:rPr lang="vi-VN" sz="2400" dirty="0">
                <a:solidFill>
                  <a:srgbClr val="000000"/>
                </a:solidFill>
                <a:latin typeface="+mj-lt"/>
                <a:cs typeface="Times New Roman" panose="02020603050405020304" pitchFamily="18" charset="0"/>
              </a:rPr>
              <a:t>rất lớn hiện có trong hệ điều hành Windows, hiện tại đề tài </a:t>
            </a:r>
            <a:r>
              <a:rPr lang="vi-VN" sz="2400" dirty="0" smtClean="0">
                <a:solidFill>
                  <a:srgbClr val="000000"/>
                </a:solidFill>
                <a:latin typeface="+mj-lt"/>
                <a:cs typeface="Times New Roman" panose="02020603050405020304" pitchFamily="18" charset="0"/>
              </a:rPr>
              <a:t>đang</a:t>
            </a:r>
            <a:r>
              <a:rPr lang="en-ZA"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tập </a:t>
            </a:r>
            <a:r>
              <a:rPr lang="vi-VN" sz="2400" dirty="0">
                <a:solidFill>
                  <a:srgbClr val="000000"/>
                </a:solidFill>
                <a:latin typeface="+mj-lt"/>
                <a:cs typeface="Times New Roman" panose="02020603050405020304" pitchFamily="18" charset="0"/>
              </a:rPr>
              <a:t>trung vào xử lý các API ở phiên bản Win32 </a:t>
            </a:r>
            <a:r>
              <a:rPr lang="vi-VN" sz="2400" dirty="0" smtClean="0">
                <a:solidFill>
                  <a:srgbClr val="000000"/>
                </a:solidFill>
                <a:latin typeface="+mj-lt"/>
                <a:cs typeface="Times New Roman" panose="02020603050405020304" pitchFamily="18" charset="0"/>
              </a:rPr>
              <a:t>API, </a:t>
            </a:r>
            <a:r>
              <a:rPr lang="vi-VN" sz="2400" dirty="0">
                <a:solidFill>
                  <a:srgbClr val="000000"/>
                </a:solidFill>
                <a:latin typeface="+mj-lt"/>
                <a:cs typeface="Times New Roman" panose="02020603050405020304" pitchFamily="18" charset="0"/>
              </a:rPr>
              <a:t>do hầu hết các phần mềm độc </a:t>
            </a:r>
            <a:r>
              <a:rPr lang="vi-VN" sz="2400" dirty="0" smtClean="0">
                <a:solidFill>
                  <a:srgbClr val="000000"/>
                </a:solidFill>
                <a:latin typeface="+mj-lt"/>
                <a:cs typeface="Times New Roman" panose="02020603050405020304" pitchFamily="18" charset="0"/>
              </a:rPr>
              <a:t>hại</a:t>
            </a:r>
            <a:r>
              <a:rPr lang="en-ZA"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mà </a:t>
            </a:r>
            <a:r>
              <a:rPr lang="vi-VN" sz="2400" dirty="0">
                <a:solidFill>
                  <a:srgbClr val="000000"/>
                </a:solidFill>
                <a:latin typeface="+mj-lt"/>
                <a:cs typeface="Times New Roman" panose="02020603050405020304" pitchFamily="18" charset="0"/>
              </a:rPr>
              <a:t>BE-PUM hướng tới vẫn đang dùng bộ API này; với sự ưu tiên từng bước xây </a:t>
            </a:r>
            <a:r>
              <a:rPr lang="vi-VN" sz="2400" dirty="0" smtClean="0">
                <a:solidFill>
                  <a:srgbClr val="000000"/>
                </a:solidFill>
                <a:latin typeface="+mj-lt"/>
                <a:cs typeface="Times New Roman" panose="02020603050405020304" pitchFamily="18" charset="0"/>
              </a:rPr>
              <a:t>dựng</a:t>
            </a:r>
            <a:r>
              <a:rPr lang="en-ZA" sz="2400" dirty="0" smtClean="0">
                <a:solidFill>
                  <a:srgbClr val="000000"/>
                </a:solidFill>
                <a:latin typeface="+mj-lt"/>
                <a:cs typeface="Times New Roman" panose="02020603050405020304" pitchFamily="18" charset="0"/>
              </a:rPr>
              <a:t> </a:t>
            </a:r>
            <a:r>
              <a:rPr lang="vi-VN" sz="2400" dirty="0" smtClean="0">
                <a:solidFill>
                  <a:srgbClr val="000000"/>
                </a:solidFill>
                <a:latin typeface="+mj-lt"/>
                <a:cs typeface="Times New Roman" panose="02020603050405020304" pitchFamily="18" charset="0"/>
              </a:rPr>
              <a:t>cho </a:t>
            </a:r>
            <a:r>
              <a:rPr lang="vi-VN" sz="2400" dirty="0">
                <a:solidFill>
                  <a:srgbClr val="000000"/>
                </a:solidFill>
                <a:latin typeface="+mj-lt"/>
                <a:cs typeface="Times New Roman" panose="02020603050405020304" pitchFamily="18" charset="0"/>
              </a:rPr>
              <a:t>các API được dùng phổ biến </a:t>
            </a:r>
            <a:r>
              <a:rPr lang="vi-VN" sz="2400" dirty="0" smtClean="0">
                <a:solidFill>
                  <a:srgbClr val="000000"/>
                </a:solidFill>
                <a:latin typeface="+mj-lt"/>
                <a:cs typeface="Times New Roman" panose="02020603050405020304" pitchFamily="18" charset="0"/>
              </a:rPr>
              <a:t>trước</a:t>
            </a:r>
            <a:r>
              <a:rPr lang="en-ZA" sz="2400" dirty="0" smtClean="0">
                <a:solidFill>
                  <a:srgbClr val="000000"/>
                </a:solidFill>
                <a:latin typeface="+mj-lt"/>
                <a:cs typeface="Times New Roman" panose="02020603050405020304" pitchFamily="18" charset="0"/>
              </a:rPr>
              <a:t> </a:t>
            </a:r>
            <a:r>
              <a:rPr lang="en-ZA" sz="2400" dirty="0" err="1" smtClean="0">
                <a:solidFill>
                  <a:srgbClr val="000000"/>
                </a:solidFill>
                <a:latin typeface="+mj-lt"/>
                <a:cs typeface="Times New Roman" panose="02020603050405020304" pitchFamily="18" charset="0"/>
              </a:rPr>
              <a:t>và</a:t>
            </a:r>
            <a:r>
              <a:rPr lang="en-ZA" sz="2400" dirty="0" smtClean="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các</a:t>
            </a:r>
            <a:r>
              <a:rPr lang="en-ZA" sz="2400" dirty="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câu</a:t>
            </a:r>
            <a:r>
              <a:rPr lang="en-ZA" sz="2400" dirty="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lệnh</a:t>
            </a:r>
            <a:r>
              <a:rPr lang="en-ZA" sz="2400" dirty="0">
                <a:solidFill>
                  <a:srgbClr val="000000"/>
                </a:solidFill>
                <a:latin typeface="+mj-lt"/>
                <a:cs typeface="Times New Roman" panose="02020603050405020304" pitchFamily="18" charset="0"/>
              </a:rPr>
              <a:t> assembly </a:t>
            </a:r>
            <a:r>
              <a:rPr lang="en-ZA" sz="2400" dirty="0" err="1">
                <a:solidFill>
                  <a:srgbClr val="000000"/>
                </a:solidFill>
                <a:latin typeface="+mj-lt"/>
                <a:cs typeface="Times New Roman" panose="02020603050405020304" pitchFamily="18" charset="0"/>
              </a:rPr>
              <a:t>thường</a:t>
            </a:r>
            <a:r>
              <a:rPr lang="en-ZA" sz="2400" dirty="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được</a:t>
            </a:r>
            <a:r>
              <a:rPr lang="en-ZA" sz="2400" dirty="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sử</a:t>
            </a:r>
            <a:r>
              <a:rPr lang="en-ZA" sz="2400" dirty="0">
                <a:solidFill>
                  <a:srgbClr val="000000"/>
                </a:solidFill>
                <a:latin typeface="+mj-lt"/>
                <a:cs typeface="Times New Roman" panose="02020603050405020304" pitchFamily="18" charset="0"/>
              </a:rPr>
              <a:t> </a:t>
            </a:r>
            <a:r>
              <a:rPr lang="en-ZA" sz="2400" dirty="0" err="1">
                <a:solidFill>
                  <a:srgbClr val="000000"/>
                </a:solidFill>
                <a:latin typeface="+mj-lt"/>
                <a:cs typeface="Times New Roman" panose="02020603050405020304" pitchFamily="18" charset="0"/>
              </a:rPr>
              <a:t>dụng</a:t>
            </a:r>
            <a:r>
              <a:rPr lang="vi-VN" sz="2400" dirty="0" smtClean="0">
                <a:solidFill>
                  <a:srgbClr val="000000"/>
                </a:solidFill>
                <a:latin typeface="+mj-lt"/>
                <a:cs typeface="Times New Roman" panose="02020603050405020304" pitchFamily="18" charset="0"/>
              </a:rPr>
              <a:t>.</a:t>
            </a:r>
            <a:r>
              <a:rPr lang="vi-VN" sz="2400" dirty="0">
                <a:solidFill>
                  <a:srgbClr val="000000"/>
                </a:solidFill>
                <a:latin typeface="+mj-lt"/>
                <a:cs typeface="Times New Roman" panose="02020603050405020304" pitchFamily="18" charset="0"/>
              </a:rPr>
              <a:t/>
            </a:r>
            <a:br>
              <a:rPr lang="vi-VN" sz="2400" dirty="0">
                <a:solidFill>
                  <a:srgbClr val="000000"/>
                </a:solidFill>
                <a:latin typeface="+mj-lt"/>
                <a:cs typeface="Times New Roman" panose="02020603050405020304" pitchFamily="18" charset="0"/>
              </a:rPr>
            </a:br>
            <a:endParaRPr lang="en-GB" sz="2400" dirty="0">
              <a:latin typeface="+mj-l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16</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(13)</a:t>
            </a:r>
            <a:endParaRPr lang="en-US" dirty="0"/>
          </a:p>
        </p:txBody>
      </p:sp>
    </p:spTree>
    <p:extLst>
      <p:ext uri="{BB962C8B-B14F-4D97-AF65-F5344CB8AC3E}">
        <p14:creationId xmlns:p14="http://schemas.microsoft.com/office/powerpoint/2010/main" val="404274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17</a:t>
            </a:fld>
            <a:endParaRPr lang="en-US">
              <a:latin typeface="+mj-lt"/>
            </a:endParaRPr>
          </a:p>
        </p:txBody>
      </p:sp>
      <p:sp>
        <p:nvSpPr>
          <p:cNvPr id="6" name="Content Placeholder 2"/>
          <p:cNvSpPr>
            <a:spLocks noGrp="1"/>
          </p:cNvSpPr>
          <p:nvPr>
            <p:ph idx="1"/>
          </p:nvPr>
        </p:nvSpPr>
        <p:spPr>
          <a:xfrm>
            <a:off x="753414" y="2444790"/>
            <a:ext cx="7772400" cy="3687763"/>
          </a:xfrm>
        </p:spPr>
        <p:txBody>
          <a:bodyPr>
            <a:normAutofit/>
          </a:bodyPr>
          <a:lstStyle/>
          <a:p>
            <a:pPr algn="just"/>
            <a:r>
              <a:rPr lang="en-US" dirty="0" err="1" smtClean="0">
                <a:latin typeface="+mj-lt"/>
              </a:rPr>
              <a:t>Phát</a:t>
            </a:r>
            <a:r>
              <a:rPr lang="en-US" dirty="0" smtClean="0">
                <a:latin typeface="+mj-lt"/>
              </a:rPr>
              <a:t> </a:t>
            </a:r>
            <a:r>
              <a:rPr lang="en-US" dirty="0" err="1" smtClean="0">
                <a:latin typeface="+mj-lt"/>
              </a:rPr>
              <a:t>triển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Windows API </a:t>
            </a:r>
            <a:r>
              <a:rPr lang="en-US" dirty="0" err="1" smtClean="0">
                <a:latin typeface="+mj-lt"/>
              </a:rPr>
              <a:t>cho</a:t>
            </a:r>
            <a:r>
              <a:rPr lang="en-US" dirty="0" smtClean="0">
                <a:latin typeface="+mj-lt"/>
              </a:rPr>
              <a:t> BE-PUM</a:t>
            </a:r>
          </a:p>
          <a:p>
            <a:pPr algn="just"/>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API ở </a:t>
            </a:r>
            <a:r>
              <a:rPr lang="en-US" dirty="0" err="1" smtClean="0">
                <a:latin typeface="+mj-lt"/>
              </a:rPr>
              <a:t>phiên</a:t>
            </a:r>
            <a:r>
              <a:rPr lang="en-US" dirty="0" smtClean="0">
                <a:latin typeface="+mj-lt"/>
              </a:rPr>
              <a:t> </a:t>
            </a:r>
            <a:r>
              <a:rPr lang="en-US" dirty="0" err="1" smtClean="0">
                <a:latin typeface="+mj-lt"/>
              </a:rPr>
              <a:t>bản</a:t>
            </a:r>
            <a:r>
              <a:rPr lang="en-US" dirty="0" smtClean="0">
                <a:latin typeface="+mj-lt"/>
              </a:rPr>
              <a:t> Win32</a:t>
            </a:r>
          </a:p>
          <a:p>
            <a:pPr algn="just"/>
            <a:r>
              <a:rPr lang="en-US" dirty="0" err="1" smtClean="0">
                <a:latin typeface="+mj-lt"/>
              </a:rPr>
              <a:t>Và</a:t>
            </a:r>
            <a:r>
              <a:rPr lang="en-US" dirty="0" smtClean="0">
                <a:latin typeface="+mj-lt"/>
              </a:rPr>
              <a:t> </a:t>
            </a:r>
            <a:r>
              <a:rPr lang="en-US" dirty="0" err="1" smtClean="0">
                <a:latin typeface="+mj-lt"/>
              </a:rPr>
              <a:t>phải</a:t>
            </a:r>
            <a:r>
              <a:rPr lang="en-US" dirty="0" smtClean="0">
                <a:latin typeface="+mj-lt"/>
              </a:rPr>
              <a:t> </a:t>
            </a:r>
            <a:r>
              <a:rPr lang="en-US" dirty="0" err="1" smtClean="0">
                <a:latin typeface="+mj-lt"/>
              </a:rPr>
              <a:t>đảm</a:t>
            </a:r>
            <a:r>
              <a:rPr lang="en-US" dirty="0" smtClean="0">
                <a:latin typeface="+mj-lt"/>
              </a:rPr>
              <a:t> </a:t>
            </a:r>
            <a:r>
              <a:rPr lang="en-US" dirty="0" err="1" smtClean="0">
                <a:latin typeface="+mj-lt"/>
              </a:rPr>
              <a:t>bảo</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xấu</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đang</a:t>
            </a:r>
            <a:r>
              <a:rPr lang="en-US" dirty="0" smtClean="0">
                <a:latin typeface="+mj-lt"/>
              </a:rPr>
              <a:t> </a:t>
            </a:r>
            <a:r>
              <a:rPr lang="en-US" dirty="0" err="1" smtClean="0">
                <a:latin typeface="+mj-lt"/>
              </a:rPr>
              <a:t>chạy</a:t>
            </a:r>
            <a:endParaRPr lang="en-US"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17</a:t>
            </a:fld>
            <a:endParaRPr lang="en-US">
              <a:latin typeface="+mj-lt"/>
            </a:endParaRPr>
          </a:p>
        </p:txBody>
      </p:sp>
      <p:sp>
        <p:nvSpPr>
          <p:cNvPr id="8" name="Rectangle 7"/>
          <p:cNvSpPr/>
          <p:nvPr/>
        </p:nvSpPr>
        <p:spPr>
          <a:xfrm>
            <a:off x="753414" y="1654215"/>
            <a:ext cx="3032625" cy="553998"/>
          </a:xfrm>
          <a:prstGeom prst="rect">
            <a:avLst/>
          </a:prstGeom>
        </p:spPr>
        <p:txBody>
          <a:bodyPr wrap="none">
            <a:spAutoFit/>
          </a:bodyPr>
          <a:lstStyle/>
          <a:p>
            <a:r>
              <a:rPr lang="en-US" sz="3000" b="1" dirty="0" err="1" smtClean="0">
                <a:latin typeface="+mj-lt"/>
              </a:rPr>
              <a:t>Mục</a:t>
            </a:r>
            <a:r>
              <a:rPr lang="en-US" sz="3000" b="1" dirty="0" smtClean="0">
                <a:latin typeface="+mj-lt"/>
              </a:rPr>
              <a:t> </a:t>
            </a:r>
            <a:r>
              <a:rPr lang="en-US" sz="3000" b="1" dirty="0" err="1" smtClean="0">
                <a:latin typeface="+mj-lt"/>
              </a:rPr>
              <a:t>tiêu</a:t>
            </a:r>
            <a:r>
              <a:rPr lang="en-US" sz="3000" b="1" dirty="0" smtClean="0">
                <a:latin typeface="+mj-lt"/>
              </a:rPr>
              <a:t> </a:t>
            </a:r>
            <a:r>
              <a:rPr lang="en-US" sz="3000" b="1" dirty="0" err="1" smtClean="0">
                <a:latin typeface="+mj-lt"/>
              </a:rPr>
              <a:t>đề</a:t>
            </a:r>
            <a:r>
              <a:rPr lang="en-US" sz="3000" b="1" dirty="0" smtClean="0">
                <a:latin typeface="+mj-lt"/>
              </a:rPr>
              <a:t> </a:t>
            </a:r>
            <a:r>
              <a:rPr lang="en-US" sz="3000" b="1" dirty="0" err="1" smtClean="0">
                <a:latin typeface="+mj-lt"/>
              </a:rPr>
              <a:t>tài</a:t>
            </a:r>
            <a:r>
              <a:rPr lang="en-US" sz="3000" b="1" dirty="0" smtClean="0">
                <a:latin typeface="+mj-lt"/>
              </a:rPr>
              <a:t> (I)</a:t>
            </a:r>
            <a:endParaRPr lang="en-US" sz="3000" b="1" dirty="0">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(14)</a:t>
            </a:r>
            <a:endParaRPr lang="en-US" dirty="0"/>
          </a:p>
        </p:txBody>
      </p:sp>
    </p:spTree>
    <p:extLst>
      <p:ext uri="{BB962C8B-B14F-4D97-AF65-F5344CB8AC3E}">
        <p14:creationId xmlns:p14="http://schemas.microsoft.com/office/powerpoint/2010/main" val="209997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pPr/>
              <a:t>18</a:t>
            </a:fld>
            <a:endParaRPr lang="en-US"/>
          </a:p>
        </p:txBody>
      </p:sp>
      <p:sp>
        <p:nvSpPr>
          <p:cNvPr id="6" name="Content Placeholder 2"/>
          <p:cNvSpPr>
            <a:spLocks noGrp="1"/>
          </p:cNvSpPr>
          <p:nvPr>
            <p:ph idx="1"/>
          </p:nvPr>
        </p:nvSpPr>
        <p:spPr>
          <a:xfrm>
            <a:off x="914400" y="2438400"/>
            <a:ext cx="7772400" cy="3687763"/>
          </a:xfrm>
        </p:spPr>
        <p:txBody>
          <a:bodyPr>
            <a:normAutofit/>
          </a:bodyPr>
          <a:lstStyle/>
          <a:p>
            <a:pPr algn="just"/>
            <a:r>
              <a:rPr lang="en-US" dirty="0" err="1" smtClean="0"/>
              <a:t>Cải</a:t>
            </a:r>
            <a:r>
              <a:rPr lang="en-US" dirty="0" smtClean="0"/>
              <a:t> </a:t>
            </a:r>
            <a:r>
              <a:rPr lang="en-US" dirty="0" err="1" smtClean="0"/>
              <a:t>thiện</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BE-PUM </a:t>
            </a:r>
            <a:r>
              <a:rPr lang="en-US" dirty="0" err="1" smtClean="0"/>
              <a:t>để</a:t>
            </a:r>
            <a:r>
              <a:rPr lang="en-US" dirty="0" smtClean="0"/>
              <a:t> </a:t>
            </a:r>
            <a:r>
              <a:rPr lang="en-US" dirty="0" err="1" smtClean="0"/>
              <a:t>giảm</a:t>
            </a:r>
            <a:r>
              <a:rPr lang="en-US" dirty="0" smtClean="0"/>
              <a:t> </a:t>
            </a:r>
            <a:r>
              <a:rPr lang="en-US" dirty="0" err="1" smtClean="0"/>
              <a:t>thiểu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tiêu</a:t>
            </a:r>
            <a:r>
              <a:rPr lang="en-US" dirty="0" smtClean="0"/>
              <a:t> </a:t>
            </a:r>
            <a:r>
              <a:rPr lang="en-US" dirty="0" err="1" smtClean="0"/>
              <a:t>tốn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một</a:t>
            </a:r>
            <a:r>
              <a:rPr lang="en-US" dirty="0" smtClean="0"/>
              <a:t> </a:t>
            </a:r>
            <a:r>
              <a:rPr lang="en-US" dirty="0" err="1" smtClean="0"/>
              <a:t>tập</a:t>
            </a:r>
            <a:r>
              <a:rPr lang="en-US" dirty="0" smtClean="0"/>
              <a:t> tin </a:t>
            </a:r>
            <a:r>
              <a:rPr lang="en-US" dirty="0" err="1" smtClean="0"/>
              <a:t>nhị</a:t>
            </a:r>
            <a:r>
              <a:rPr lang="en-US" dirty="0" smtClean="0"/>
              <a:t> </a:t>
            </a:r>
            <a:r>
              <a:rPr lang="en-US" dirty="0" err="1" smtClean="0"/>
              <a:t>phân</a:t>
            </a:r>
            <a:r>
              <a:rPr lang="en-US" dirty="0" smtClean="0"/>
              <a:t>.</a:t>
            </a: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18</a:t>
            </a:fld>
            <a:endParaRPr lang="en-US"/>
          </a:p>
        </p:txBody>
      </p:sp>
      <p:sp>
        <p:nvSpPr>
          <p:cNvPr id="8" name="Rectangle 7"/>
          <p:cNvSpPr/>
          <p:nvPr/>
        </p:nvSpPr>
        <p:spPr>
          <a:xfrm>
            <a:off x="792050" y="1651020"/>
            <a:ext cx="3135217" cy="553998"/>
          </a:xfrm>
          <a:prstGeom prst="rect">
            <a:avLst/>
          </a:prstGeom>
        </p:spPr>
        <p:txBody>
          <a:bodyPr wrap="none">
            <a:spAutoFit/>
          </a:bodyPr>
          <a:lstStyle/>
          <a:p>
            <a:r>
              <a:rPr lang="en-US" sz="3000" b="1" dirty="0" err="1" smtClean="0"/>
              <a:t>Mục</a:t>
            </a:r>
            <a:r>
              <a:rPr lang="en-US" sz="3000" b="1" dirty="0" smtClean="0"/>
              <a:t> </a:t>
            </a:r>
            <a:r>
              <a:rPr lang="en-US" sz="3000" b="1" dirty="0" err="1" smtClean="0"/>
              <a:t>tiêu</a:t>
            </a:r>
            <a:r>
              <a:rPr lang="en-US" sz="3000" b="1" dirty="0" smtClean="0"/>
              <a:t> </a:t>
            </a:r>
            <a:r>
              <a:rPr lang="en-US" sz="3000" b="1" dirty="0" err="1" smtClean="0"/>
              <a:t>đề</a:t>
            </a:r>
            <a:r>
              <a:rPr lang="en-US" sz="3000" b="1" dirty="0" smtClean="0"/>
              <a:t> </a:t>
            </a:r>
            <a:r>
              <a:rPr lang="en-US" sz="3000" b="1" dirty="0" err="1" smtClean="0"/>
              <a:t>tài</a:t>
            </a:r>
            <a:r>
              <a:rPr lang="en-US" sz="3000" b="1" dirty="0" smtClean="0"/>
              <a:t> (II)</a:t>
            </a:r>
            <a:endParaRPr lang="en-US" sz="3000" b="1" dirty="0"/>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(15)</a:t>
            </a:r>
            <a:endParaRPr lang="en-US" dirty="0"/>
          </a:p>
        </p:txBody>
      </p:sp>
    </p:spTree>
    <p:extLst>
      <p:ext uri="{BB962C8B-B14F-4D97-AF65-F5344CB8AC3E}">
        <p14:creationId xmlns:p14="http://schemas.microsoft.com/office/powerpoint/2010/main" val="196131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pPr/>
              <a:t>19</a:t>
            </a:fld>
            <a:endParaRPr lang="en-US"/>
          </a:p>
        </p:txBody>
      </p:sp>
      <p:sp>
        <p:nvSpPr>
          <p:cNvPr id="5"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smtClean="0"/>
              <a:t>16)</a:t>
            </a:r>
            <a:endParaRPr lang="en-US" dirty="0"/>
          </a:p>
        </p:txBody>
      </p:sp>
      <p:sp>
        <p:nvSpPr>
          <p:cNvPr id="6" name="Content Placeholder 2"/>
          <p:cNvSpPr>
            <a:spLocks noGrp="1"/>
          </p:cNvSpPr>
          <p:nvPr>
            <p:ph idx="1"/>
          </p:nvPr>
        </p:nvSpPr>
        <p:spPr>
          <a:xfrm>
            <a:off x="914400" y="2438400"/>
            <a:ext cx="7772400" cy="3687763"/>
          </a:xfrm>
        </p:spPr>
        <p:txBody>
          <a:bodyPr>
            <a:normAutofit/>
          </a:bodyPr>
          <a:lstStyle/>
          <a:p>
            <a:pPr algn="just"/>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tự</a:t>
            </a:r>
            <a:r>
              <a:rPr lang="en-US" dirty="0" smtClean="0"/>
              <a:t> </a:t>
            </a:r>
            <a:r>
              <a:rPr lang="en-US" dirty="0" err="1" smtClean="0"/>
              <a:t>sinh</a:t>
            </a:r>
            <a:r>
              <a:rPr lang="en-US" dirty="0" smtClean="0"/>
              <a:t> </a:t>
            </a:r>
            <a:r>
              <a:rPr lang="en-US" dirty="0" err="1" smtClean="0"/>
              <a:t>mã</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cho</a:t>
            </a:r>
            <a:r>
              <a:rPr lang="en-US" dirty="0" smtClean="0"/>
              <a:t>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Windows API </a:t>
            </a:r>
            <a:r>
              <a:rPr lang="en-US" dirty="0" err="1" smtClean="0"/>
              <a:t>trong</a:t>
            </a:r>
            <a:r>
              <a:rPr lang="en-US" dirty="0" smtClean="0"/>
              <a:t> BE-PUM.</a:t>
            </a: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19</a:t>
            </a:fld>
            <a:endParaRPr lang="en-US"/>
          </a:p>
        </p:txBody>
      </p:sp>
      <p:sp>
        <p:nvSpPr>
          <p:cNvPr id="8" name="Rectangle 7"/>
          <p:cNvSpPr/>
          <p:nvPr/>
        </p:nvSpPr>
        <p:spPr>
          <a:xfrm>
            <a:off x="457200" y="1524000"/>
            <a:ext cx="4256102" cy="707886"/>
          </a:xfrm>
          <a:prstGeom prst="rect">
            <a:avLst/>
          </a:prstGeom>
        </p:spPr>
        <p:txBody>
          <a:bodyPr wrap="none">
            <a:spAutoFit/>
          </a:bodyPr>
          <a:lstStyle/>
          <a:p>
            <a:r>
              <a:rPr lang="en-US" sz="4000" b="1" dirty="0" err="1" smtClean="0"/>
              <a:t>Mục</a:t>
            </a:r>
            <a:r>
              <a:rPr lang="en-US" sz="4000" b="1" dirty="0" smtClean="0"/>
              <a:t> </a:t>
            </a:r>
            <a:r>
              <a:rPr lang="en-US" sz="4000" b="1" dirty="0" err="1" smtClean="0"/>
              <a:t>tiêu</a:t>
            </a:r>
            <a:r>
              <a:rPr lang="en-US" sz="4000" b="1" dirty="0" smtClean="0"/>
              <a:t> </a:t>
            </a:r>
            <a:r>
              <a:rPr lang="en-US" sz="4000" b="1" dirty="0" err="1" smtClean="0"/>
              <a:t>đề</a:t>
            </a:r>
            <a:r>
              <a:rPr lang="en-US" sz="4000" b="1" dirty="0" smtClean="0"/>
              <a:t> </a:t>
            </a:r>
            <a:r>
              <a:rPr lang="en-US" sz="4000" b="1" dirty="0" err="1" smtClean="0"/>
              <a:t>tài</a:t>
            </a:r>
            <a:r>
              <a:rPr lang="en-US" sz="4000" b="1" dirty="0" smtClean="0"/>
              <a:t> (III)</a:t>
            </a:r>
            <a:endParaRPr lang="en-US" sz="4000" b="1" dirty="0"/>
          </a:p>
        </p:txBody>
      </p:sp>
    </p:spTree>
    <p:extLst>
      <p:ext uri="{BB962C8B-B14F-4D97-AF65-F5344CB8AC3E}">
        <p14:creationId xmlns:p14="http://schemas.microsoft.com/office/powerpoint/2010/main" val="34828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4800" b="1" dirty="0" err="1" smtClean="0">
                <a:latin typeface="Times New Roman" panose="02020603050405020304" pitchFamily="18" charset="0"/>
                <a:cs typeface="Times New Roman" panose="02020603050405020304" pitchFamily="18" charset="0"/>
              </a:rPr>
              <a:t>Danh</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mục</a:t>
            </a:r>
            <a:endParaRPr lang="en-US" sz="4800" b="1"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b="1" dirty="0" err="1" smtClean="0">
                <a:latin typeface="+mj-lt"/>
                <a:cs typeface="Times New Roman" panose="02020603050405020304" pitchFamily="18" charset="0"/>
              </a:rPr>
              <a:t>Giới</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thiệu</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2</a:t>
            </a:fld>
            <a:endParaRPr lang="en-US"/>
          </a:p>
        </p:txBody>
      </p:sp>
    </p:spTree>
    <p:extLst>
      <p:ext uri="{BB962C8B-B14F-4D97-AF65-F5344CB8AC3E}">
        <p14:creationId xmlns:p14="http://schemas.microsoft.com/office/powerpoint/2010/main" val="3760410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6996" y="1441209"/>
            <a:ext cx="8375576" cy="707886"/>
          </a:xfrm>
          <a:prstGeom prst="rect">
            <a:avLst/>
          </a:prstGeom>
          <a:noFill/>
        </p:spPr>
        <p:txBody>
          <a:bodyPr wrap="square" rtlCol="0">
            <a:spAutoFit/>
          </a:bodyPr>
          <a:lstStyle/>
          <a:p>
            <a:pPr lvl="0"/>
            <a:r>
              <a:rPr lang="en-GB" sz="4000" b="1" dirty="0">
                <a:latin typeface="+mj-lt"/>
                <a:cs typeface="Times New Roman" panose="02020603050405020304" pitchFamily="18" charset="0"/>
              </a:rPr>
              <a:t>Assembly </a:t>
            </a:r>
            <a:r>
              <a:rPr lang="en-GB" sz="4000" b="1" dirty="0" err="1">
                <a:latin typeface="+mj-lt"/>
                <a:cs typeface="Times New Roman" panose="02020603050405020304" pitchFamily="18" charset="0"/>
              </a:rPr>
              <a:t>ngôn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ngữ</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dùng</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để</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phân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tích</a:t>
            </a:r>
            <a:r>
              <a:rPr lang="en-GB" sz="4000" b="1" dirty="0">
                <a:latin typeface="+mj-lt"/>
                <a:cs typeface="Times New Roman" panose="02020603050405020304" pitchFamily="18" charset="0"/>
              </a:rPr>
              <a:t> </a:t>
            </a:r>
          </a:p>
        </p:txBody>
      </p:sp>
      <p:sp>
        <p:nvSpPr>
          <p:cNvPr id="6" name="Rectangle 5"/>
          <p:cNvSpPr/>
          <p:nvPr/>
        </p:nvSpPr>
        <p:spPr>
          <a:xfrm>
            <a:off x="1067336" y="3583309"/>
            <a:ext cx="7448014" cy="954107"/>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Chuyển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mã</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nhị</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sang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ngôn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ngữ</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dựa</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vào</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opcode</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dirty="0">
              <a:latin typeface="+mj-lt"/>
              <a:cs typeface="Times New Roman" panose="02020603050405020304" pitchFamily="18" charset="0"/>
            </a:endParaRPr>
          </a:p>
        </p:txBody>
      </p:sp>
      <p:sp>
        <p:nvSpPr>
          <p:cNvPr id="7" name="Rectangle 6"/>
          <p:cNvSpPr/>
          <p:nvPr/>
        </p:nvSpPr>
        <p:spPr>
          <a:xfrm>
            <a:off x="1067336" y="4627527"/>
            <a:ext cx="7448014" cy="954107"/>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Ngôn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ngữ</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có</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tính</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gợi</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nhớ</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có</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thể</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đọc</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hiểu</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được</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dirty="0">
              <a:latin typeface="+mj-lt"/>
              <a:cs typeface="Times New Roman" panose="02020603050405020304" pitchFamily="18" charset="0"/>
            </a:endParaRPr>
          </a:p>
        </p:txBody>
      </p:sp>
      <p:sp>
        <p:nvSpPr>
          <p:cNvPr id="8" name="Rectangle 7"/>
          <p:cNvSpPr/>
          <p:nvPr/>
        </p:nvSpPr>
        <p:spPr>
          <a:xfrm>
            <a:off x="1067336" y="2647849"/>
            <a:ext cx="7448014" cy="523220"/>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Vấn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đề</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mã</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nguồn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của</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20</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(1)</a:t>
            </a:r>
            <a:endParaRPr lang="en-US" dirty="0"/>
          </a:p>
        </p:txBody>
      </p:sp>
    </p:spTree>
    <p:extLst>
      <p:ext uri="{BB962C8B-B14F-4D97-AF65-F5344CB8AC3E}">
        <p14:creationId xmlns:p14="http://schemas.microsoft.com/office/powerpoint/2010/main" val="1401819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2849" y="1690688"/>
            <a:ext cx="5071056"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BE-PUM </a:t>
            </a:r>
            <a:r>
              <a:rPr lang="en-GB" sz="4000" b="1" dirty="0" err="1" smtClean="0">
                <a:latin typeface="+mj-lt"/>
                <a:cs typeface="Times New Roman" panose="02020603050405020304" pitchFamily="18" charset="0"/>
              </a:rPr>
              <a:t>và</a:t>
            </a:r>
            <a:r>
              <a:rPr lang="en-GB" sz="4000" b="1" dirty="0" smtClean="0">
                <a:latin typeface="+mj-lt"/>
                <a:cs typeface="Times New Roman" panose="02020603050405020304" pitchFamily="18" charset="0"/>
              </a:rPr>
              <a:t> Assembly</a:t>
            </a:r>
            <a:endParaRPr lang="en-GB" sz="4000" b="1" dirty="0">
              <a:latin typeface="+mj-lt"/>
              <a:cs typeface="Times New Roman" panose="02020603050405020304" pitchFamily="18" charset="0"/>
            </a:endParaRPr>
          </a:p>
        </p:txBody>
      </p:sp>
      <p:sp>
        <p:nvSpPr>
          <p:cNvPr id="6" name="Rectangle 5"/>
          <p:cNvSpPr/>
          <p:nvPr/>
        </p:nvSpPr>
        <p:spPr>
          <a:xfrm>
            <a:off x="729669" y="2702627"/>
            <a:ext cx="7785680"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là</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một</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ngôn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ngữ</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lập</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tập</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hợp</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u</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gợi</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nhớ</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công</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việc</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lập</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cực</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nhọc</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dễ</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xảy</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ra</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lỗi</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dirty="0">
              <a:latin typeface="+mj-lt"/>
              <a:cs typeface="Times New Roman" panose="02020603050405020304" pitchFamily="18" charset="0"/>
            </a:endParaRPr>
          </a:p>
        </p:txBody>
      </p:sp>
      <p:sp>
        <p:nvSpPr>
          <p:cNvPr id="7" name="Rectangle 6"/>
          <p:cNvSpPr/>
          <p:nvPr/>
        </p:nvSpPr>
        <p:spPr>
          <a:xfrm>
            <a:off x="808148" y="4204116"/>
            <a:ext cx="7707201"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BE-PUM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được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viết</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bằng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ngôn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ngữ</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Java,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hiện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biến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môi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trường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được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sử</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dụng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trong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hiện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a:t>
            </a:r>
            <a:endParaRPr lang="en-GB" sz="2800"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21</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(2)</a:t>
            </a:r>
            <a:endParaRPr lang="en-US" dirty="0"/>
          </a:p>
        </p:txBody>
      </p:sp>
    </p:spTree>
    <p:extLst>
      <p:ext uri="{BB962C8B-B14F-4D97-AF65-F5344CB8AC3E}">
        <p14:creationId xmlns:p14="http://schemas.microsoft.com/office/powerpoint/2010/main" val="297463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2849" y="1690688"/>
            <a:ext cx="7923726" cy="707886"/>
          </a:xfrm>
          <a:prstGeom prst="rect">
            <a:avLst/>
          </a:prstGeom>
          <a:noFill/>
        </p:spPr>
        <p:txBody>
          <a:bodyPr wrap="square" rtlCol="0">
            <a:spAutoFit/>
          </a:bodyPr>
          <a:lstStyle/>
          <a:p>
            <a:pPr lvl="0"/>
            <a:r>
              <a:rPr lang="en-GB" sz="4000" b="1" dirty="0" err="1">
                <a:latin typeface="+mj-lt"/>
                <a:cs typeface="Times New Roman" panose="02020603050405020304" pitchFamily="18" charset="0"/>
              </a:rPr>
              <a:t>Phân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tích</a:t>
            </a:r>
            <a:r>
              <a:rPr lang="en-GB" sz="4000" b="1" dirty="0">
                <a:latin typeface="+mj-lt"/>
                <a:cs typeface="Times New Roman" panose="02020603050405020304" pitchFamily="18" charset="0"/>
              </a:rPr>
              <a:t> Assembly </a:t>
            </a:r>
            <a:r>
              <a:rPr lang="en-GB" sz="4000" b="1" dirty="0" err="1">
                <a:latin typeface="+mj-lt"/>
                <a:cs typeface="Times New Roman" panose="02020603050405020304" pitchFamily="18" charset="0"/>
              </a:rPr>
              <a:t>trong</a:t>
            </a:r>
            <a:r>
              <a:rPr lang="en-GB" sz="4000" b="1" dirty="0">
                <a:latin typeface="+mj-lt"/>
                <a:cs typeface="Times New Roman" panose="02020603050405020304" pitchFamily="18" charset="0"/>
              </a:rPr>
              <a:t> BE-PUM</a:t>
            </a:r>
          </a:p>
        </p:txBody>
      </p:sp>
      <p:sp>
        <p:nvSpPr>
          <p:cNvPr id="6" name="Rectangle 5"/>
          <p:cNvSpPr/>
          <p:nvPr/>
        </p:nvSpPr>
        <p:spPr>
          <a:xfrm>
            <a:off x="821029" y="2457515"/>
            <a:ext cx="7357055" cy="954107"/>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lời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hỏi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này</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có</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nguy</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hại</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hay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không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7" name="Rectangle 6"/>
          <p:cNvSpPr/>
          <p:nvPr/>
        </p:nvSpPr>
        <p:spPr>
          <a:xfrm>
            <a:off x="821027" y="3537340"/>
            <a:ext cx="7241148" cy="523220"/>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vi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của</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đầu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vào</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8" name="Rectangle 7"/>
          <p:cNvSpPr/>
          <p:nvPr/>
        </p:nvSpPr>
        <p:spPr>
          <a:xfrm>
            <a:off x="821027" y="4322418"/>
            <a:ext cx="7460088"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a:latin typeface="+mj-lt"/>
                <a:ea typeface="Calibri" panose="020F0502020204030204" pitchFamily="34" charset="0"/>
                <a:cs typeface="Times New Roman" panose="02020603050405020304" pitchFamily="18" charset="0"/>
                <a:sym typeface="Wingdings" panose="05000000000000000000" pitchFamily="2" charset="2"/>
              </a:rPr>
              <a:t>p</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từng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cần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phải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xây</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dựng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thêm</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class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hỗ</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trong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quá</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hiện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22</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(3)</a:t>
            </a:r>
            <a:endParaRPr lang="en-US" dirty="0"/>
          </a:p>
        </p:txBody>
      </p:sp>
    </p:spTree>
    <p:extLst>
      <p:ext uri="{BB962C8B-B14F-4D97-AF65-F5344CB8AC3E}">
        <p14:creationId xmlns:p14="http://schemas.microsoft.com/office/powerpoint/2010/main" val="2328850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8605" y="1325139"/>
            <a:ext cx="5071056" cy="707886"/>
          </a:xfrm>
          <a:prstGeom prst="rect">
            <a:avLst/>
          </a:prstGeom>
          <a:noFill/>
        </p:spPr>
        <p:txBody>
          <a:bodyPr wrap="square" rtlCol="0">
            <a:spAutoFit/>
          </a:bodyPr>
          <a:lstStyle/>
          <a:p>
            <a:pPr lvl="0"/>
            <a:r>
              <a:rPr lang="en-GB" sz="4000" b="1" dirty="0" err="1">
                <a:latin typeface="+mj-lt"/>
                <a:cs typeface="Times New Roman" panose="02020603050405020304" pitchFamily="18" charset="0"/>
              </a:rPr>
              <a:t>Phân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tích</a:t>
            </a:r>
            <a:r>
              <a:rPr lang="en-GB" sz="4000" b="1" dirty="0">
                <a:latin typeface="+mj-lt"/>
                <a:cs typeface="Times New Roman" panose="02020603050405020304" pitchFamily="18" charset="0"/>
              </a:rPr>
              <a:t> </a:t>
            </a:r>
            <a:r>
              <a:rPr lang="en-GB" sz="4000" b="1" dirty="0" smtClean="0">
                <a:latin typeface="+mj-lt"/>
                <a:cs typeface="Times New Roman" panose="02020603050405020304" pitchFamily="18" charset="0"/>
              </a:rPr>
              <a:t>FPU register</a:t>
            </a:r>
            <a:endParaRPr lang="en-GB" sz="4000" b="1" dirty="0">
              <a:latin typeface="+mj-lt"/>
              <a:cs typeface="Times New Roman" panose="02020603050405020304" pitchFamily="18" charset="0"/>
            </a:endParaRPr>
          </a:p>
        </p:txBody>
      </p:sp>
      <p:sp>
        <p:nvSpPr>
          <p:cNvPr id="6" name="Rectangle 5"/>
          <p:cNvSpPr/>
          <p:nvPr/>
        </p:nvSpPr>
        <p:spPr>
          <a:xfrm>
            <a:off x="628650" y="2139919"/>
            <a:ext cx="7886699"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FPU (Float </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point unit):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nhóm</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chuyên</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xử</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lý</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biến</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giá</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trị</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thuộc</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kiểu</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dấu</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chấm</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động</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mj-lt"/>
              <a:cs typeface="Times New Roman" panose="02020603050405020304" pitchFamily="18" charset="0"/>
            </a:endParaRPr>
          </a:p>
        </p:txBody>
      </p:sp>
      <p:sp>
        <p:nvSpPr>
          <p:cNvPr id="8" name="Rectangle 7"/>
          <p:cNvSpPr/>
          <p:nvPr/>
        </p:nvSpPr>
        <p:spPr>
          <a:xfrm>
            <a:off x="628651" y="3439728"/>
            <a:ext cx="7886698"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FPU </a:t>
            </a:r>
            <a:r>
              <a:rPr lang="vi-VN" sz="2800" dirty="0" smtClean="0">
                <a:latin typeface="+mj-lt"/>
                <a:ea typeface="Calibri" panose="020F0502020204030204" pitchFamily="34" charset="0"/>
                <a:cs typeface="Times New Roman" panose="02020603050405020304" pitchFamily="18" charset="0"/>
                <a:sym typeface="Wingdings" panose="05000000000000000000" pitchFamily="2" charset="2"/>
              </a:rPr>
              <a:t>hỗ </a:t>
            </a:r>
            <a:r>
              <a:rPr lang="vi-VN" sz="2800" dirty="0">
                <a:latin typeface="+mj-lt"/>
                <a:ea typeface="Calibri" panose="020F0502020204030204" pitchFamily="34" charset="0"/>
                <a:cs typeface="Times New Roman" panose="02020603050405020304" pitchFamily="18" charset="0"/>
                <a:sym typeface="Wingdings" panose="05000000000000000000" pitchFamily="2" charset="2"/>
              </a:rPr>
              <a:t>trợ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các</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phép</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toán</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trên</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tập</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a:latin typeface="+mj-lt"/>
                <a:ea typeface="Calibri" panose="020F0502020204030204" pitchFamily="34" charset="0"/>
                <a:cs typeface="Times New Roman" panose="02020603050405020304" pitchFamily="18" charset="0"/>
                <a:sym typeface="Wingdings" panose="05000000000000000000" pitchFamily="2" charset="2"/>
              </a:rPr>
              <a:t>số</a:t>
            </a:r>
            <a:r>
              <a:rPr lang="vi-VN"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vi-VN" sz="2800" dirty="0">
                <a:latin typeface="+mj-lt"/>
                <a:ea typeface="Calibri" panose="020F0502020204030204" pitchFamily="34" charset="0"/>
                <a:cs typeface="Times New Roman" panose="02020603050405020304" pitchFamily="18" charset="0"/>
                <a:sym typeface="Wingdings" panose="05000000000000000000" pitchFamily="2" charset="2"/>
              </a:rPr>
              <a:t>thực, số </a:t>
            </a:r>
            <a:r>
              <a:rPr lang="vi-VN" sz="2800" dirty="0" smtClean="0">
                <a:latin typeface="+mj-lt"/>
                <a:ea typeface="Calibri" panose="020F0502020204030204" pitchFamily="34" charset="0"/>
                <a:cs typeface="Times New Roman" panose="02020603050405020304" pitchFamily="18" charset="0"/>
                <a:sym typeface="Wingdings" panose="05000000000000000000" pitchFamily="2" charset="2"/>
              </a:rPr>
              <a:t>nguyên</a:t>
            </a:r>
            <a:r>
              <a:rPr lang="vi-VN" sz="2800" dirty="0">
                <a:latin typeface="+mj-lt"/>
                <a:ea typeface="Calibri" panose="020F0502020204030204" pitchFamily="34" charset="0"/>
                <a:cs typeface="Times New Roman" panose="02020603050405020304" pitchFamily="18" charset="0"/>
                <a:sym typeface="Wingdings" panose="05000000000000000000" pitchFamily="2" charset="2"/>
              </a:rPr>
              <a:t>, và BCD-số nguyên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dựa</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trên</a:t>
            </a:r>
            <a:r>
              <a:rPr lang="en-US"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vi-VN" sz="2800" dirty="0" smtClean="0">
                <a:latin typeface="+mj-lt"/>
                <a:ea typeface="Calibri" panose="020F0502020204030204" pitchFamily="34" charset="0"/>
                <a:cs typeface="Times New Roman" panose="02020603050405020304" pitchFamily="18" charset="0"/>
                <a:sym typeface="Wingdings" panose="05000000000000000000" pitchFamily="2" charset="2"/>
              </a:rPr>
              <a:t>kiến trúc </a:t>
            </a:r>
            <a:r>
              <a:rPr lang="vi-VN" sz="2800" dirty="0">
                <a:latin typeface="+mj-lt"/>
                <a:ea typeface="Calibri" panose="020F0502020204030204" pitchFamily="34" charset="0"/>
                <a:cs typeface="Times New Roman" panose="02020603050405020304" pitchFamily="18" charset="0"/>
                <a:sym typeface="Wingdings" panose="05000000000000000000" pitchFamily="2" charset="2"/>
              </a:rPr>
              <a:t>IEEE 754 và </a:t>
            </a:r>
            <a:r>
              <a:rPr lang="en-US" sz="2800" dirty="0" smtClean="0">
                <a:latin typeface="+mj-lt"/>
                <a:ea typeface="Calibri" panose="020F0502020204030204" pitchFamily="34" charset="0"/>
                <a:cs typeface="Times New Roman" panose="02020603050405020304" pitchFamily="18" charset="0"/>
                <a:sym typeface="Wingdings" panose="05000000000000000000" pitchFamily="2" charset="2"/>
              </a:rPr>
              <a:t>854</a:t>
            </a:r>
            <a:endParaRPr lang="en-GB" sz="2800" i="1" dirty="0">
              <a:latin typeface="+mj-lt"/>
              <a:cs typeface="Times New Roman" panose="02020603050405020304" pitchFamily="18" charset="0"/>
            </a:endParaRPr>
          </a:p>
        </p:txBody>
      </p:sp>
      <p:sp>
        <p:nvSpPr>
          <p:cNvPr id="9" name="Rectangle 8"/>
          <p:cNvSpPr/>
          <p:nvPr/>
        </p:nvSpPr>
        <p:spPr>
          <a:xfrm>
            <a:off x="628649" y="4824722"/>
            <a:ext cx="7886699" cy="1384995"/>
          </a:xfrm>
          <a:prstGeom prst="rect">
            <a:avLst/>
          </a:prstGeom>
        </p:spPr>
        <p:txBody>
          <a:bodyPr wrap="square">
            <a:spAutoFit/>
          </a:bodyPr>
          <a:lstStyle/>
          <a:p>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IEEE 754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bộ</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chuẩn</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chuyển</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đổi</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sang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mã</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nhị</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và</a:t>
            </a:r>
            <a:r>
              <a:rPr lang="en-GB" sz="2800"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mj-lt"/>
                <a:ea typeface="Calibri" panose="020F0502020204030204" pitchFamily="34" charset="0"/>
                <a:cs typeface="Times New Roman" panose="02020603050405020304" pitchFamily="18" charset="0"/>
                <a:sym typeface="Wingdings" panose="05000000000000000000" pitchFamily="2" charset="2"/>
              </a:rPr>
              <a:t>ng</a:t>
            </a:r>
            <a:r>
              <a:rPr lang="vi-VN" sz="2800" dirty="0" smtClean="0">
                <a:latin typeface="+mj-lt"/>
                <a:ea typeface="Calibri" panose="020F0502020204030204" pitchFamily="34" charset="0"/>
                <a:cs typeface="Times New Roman" panose="02020603050405020304" pitchFamily="18" charset="0"/>
                <a:sym typeface="Wingdings" panose="05000000000000000000" pitchFamily="2" charset="2"/>
              </a:rPr>
              <a:t>ược</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lại</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từ</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mã</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nhị</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phân</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chuẩn</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smtClean="0">
                <a:latin typeface="+mj-lt"/>
                <a:ea typeface="Calibri" panose="020F0502020204030204" pitchFamily="34" charset="0"/>
                <a:cs typeface="Times New Roman" panose="02020603050405020304" pitchFamily="18" charset="0"/>
                <a:sym typeface="Wingdings" panose="05000000000000000000" pitchFamily="2" charset="2"/>
              </a:rPr>
              <a:t>IEEE </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754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chuyển</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về</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số</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thực</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với</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dấu</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chấm</a:t>
            </a:r>
            <a:r>
              <a:rPr lang="en-US" sz="2800" dirty="0">
                <a:latin typeface="+mj-lt"/>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mj-lt"/>
                <a:ea typeface="Calibri" panose="020F0502020204030204" pitchFamily="34" charset="0"/>
                <a:cs typeface="Times New Roman" panose="02020603050405020304" pitchFamily="18" charset="0"/>
                <a:sym typeface="Wingdings" panose="05000000000000000000" pitchFamily="2" charset="2"/>
              </a:rPr>
              <a:t>động</a:t>
            </a:r>
            <a:r>
              <a:rPr lang="en-US" sz="2800" dirty="0" smtClean="0">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23</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(4)</a:t>
            </a:r>
            <a:endParaRPr lang="en-US" dirty="0"/>
          </a:p>
        </p:txBody>
      </p:sp>
    </p:spTree>
    <p:extLst>
      <p:ext uri="{BB962C8B-B14F-4D97-AF65-F5344CB8AC3E}">
        <p14:creationId xmlns:p14="http://schemas.microsoft.com/office/powerpoint/2010/main" val="341227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5DBBDC1-4195-40F4-8EAF-5367D7983E89}" type="slidenum">
              <a:rPr lang="en-US" smtClean="0"/>
              <a:pPr/>
              <a:t>24</a:t>
            </a:fld>
            <a:endParaRPr lang="en-US"/>
          </a:p>
        </p:txBody>
      </p:sp>
      <p:sp>
        <p:nvSpPr>
          <p:cNvPr id="6"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(I)(</a:t>
            </a:r>
            <a:r>
              <a:rPr lang="en-US" dirty="0"/>
              <a:t>5</a:t>
            </a:r>
            <a:r>
              <a:rPr lang="en-US" dirty="0" smtClean="0"/>
              <a:t>)</a:t>
            </a:r>
            <a:endParaRPr lang="en-US" dirty="0"/>
          </a:p>
        </p:txBody>
      </p:sp>
      <p:sp>
        <p:nvSpPr>
          <p:cNvPr id="8" name="Content Placeholder 2"/>
          <p:cNvSpPr>
            <a:spLocks noGrp="1"/>
          </p:cNvSpPr>
          <p:nvPr>
            <p:ph idx="1"/>
          </p:nvPr>
        </p:nvSpPr>
        <p:spPr>
          <a:xfrm>
            <a:off x="914400" y="2438400"/>
            <a:ext cx="7772400" cy="3687763"/>
          </a:xfrm>
        </p:spPr>
        <p:txBody>
          <a:bodyPr>
            <a:normAutofit/>
          </a:bodyPr>
          <a:lstStyle/>
          <a:p>
            <a:pPr algn="just"/>
            <a:r>
              <a:rPr lang="en-US" dirty="0" smtClean="0"/>
              <a:t>Windows API </a:t>
            </a:r>
            <a:r>
              <a:rPr lang="en-US" dirty="0" err="1" smtClean="0"/>
              <a:t>cung</a:t>
            </a:r>
            <a:r>
              <a:rPr lang="en-US" dirty="0" smtClean="0"/>
              <a:t> </a:t>
            </a:r>
            <a:r>
              <a:rPr lang="en-US" dirty="0" err="1" smtClean="0"/>
              <a:t>cấp</a:t>
            </a:r>
            <a:r>
              <a:rPr lang="en-US" dirty="0" smtClean="0"/>
              <a:t> </a:t>
            </a:r>
            <a:r>
              <a:rPr lang="en-US" dirty="0" err="1" smtClean="0"/>
              <a:t>nhiều</a:t>
            </a:r>
            <a:r>
              <a:rPr lang="en-US" dirty="0" smtClean="0"/>
              <a:t> </a:t>
            </a:r>
            <a:r>
              <a:rPr lang="en-US" dirty="0" err="1" smtClean="0"/>
              <a:t>sức</a:t>
            </a:r>
            <a:r>
              <a:rPr lang="en-US" dirty="0" smtClean="0"/>
              <a:t> </a:t>
            </a:r>
            <a:r>
              <a:rPr lang="en-US" dirty="0" err="1" smtClean="0"/>
              <a:t>mạnh</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Microsoft Windows.</a:t>
            </a:r>
          </a:p>
          <a:p>
            <a:pPr algn="just"/>
            <a:r>
              <a:rPr lang="en-US" dirty="0" err="1" smtClean="0"/>
              <a:t>Là</a:t>
            </a:r>
            <a:r>
              <a:rPr lang="en-US" dirty="0" smtClean="0"/>
              <a:t> </a:t>
            </a:r>
            <a:r>
              <a:rPr lang="en-US" dirty="0" err="1" smtClean="0"/>
              <a:t>cánh</a:t>
            </a:r>
            <a:r>
              <a:rPr lang="en-US" dirty="0" smtClean="0"/>
              <a:t> </a:t>
            </a:r>
            <a:r>
              <a:rPr lang="en-US" dirty="0" err="1" smtClean="0"/>
              <a:t>cổng</a:t>
            </a:r>
            <a:r>
              <a:rPr lang="en-US" dirty="0" smtClean="0"/>
              <a:t> </a:t>
            </a:r>
            <a:r>
              <a:rPr lang="en-US" dirty="0" err="1" smtClean="0"/>
              <a:t>tốt</a:t>
            </a:r>
            <a:r>
              <a:rPr lang="en-US" dirty="0" smtClean="0"/>
              <a:t> </a:t>
            </a:r>
            <a:r>
              <a:rPr lang="en-US" dirty="0" err="1" smtClean="0"/>
              <a:t>để</a:t>
            </a:r>
            <a:r>
              <a:rPr lang="en-US" dirty="0" smtClean="0"/>
              <a:t> </a:t>
            </a:r>
            <a:r>
              <a:rPr lang="en-US" dirty="0" err="1" smtClean="0"/>
              <a:t>các</a:t>
            </a:r>
            <a:r>
              <a:rPr lang="en-US" dirty="0" smtClean="0"/>
              <a:t> tin </a:t>
            </a:r>
            <a:r>
              <a:rPr lang="en-US" dirty="0" err="1" smtClean="0"/>
              <a:t>tặc</a:t>
            </a:r>
            <a:r>
              <a:rPr lang="en-US" dirty="0" smtClean="0"/>
              <a:t> </a:t>
            </a:r>
            <a:r>
              <a:rPr lang="en-US" dirty="0" err="1" smtClean="0"/>
              <a:t>vận</a:t>
            </a:r>
            <a:r>
              <a:rPr lang="en-US" dirty="0" smtClean="0"/>
              <a:t> </a:t>
            </a:r>
            <a:r>
              <a:rPr lang="en-US" dirty="0" err="1" smtClean="0"/>
              <a:t>dụng</a:t>
            </a:r>
            <a:r>
              <a:rPr lang="en-US" dirty="0" smtClean="0"/>
              <a:t>.</a:t>
            </a:r>
          </a:p>
        </p:txBody>
      </p:sp>
      <p:sp>
        <p:nvSpPr>
          <p:cNvPr id="9"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24</a:t>
            </a:fld>
            <a:endParaRPr lang="en-US"/>
          </a:p>
        </p:txBody>
      </p:sp>
      <p:sp>
        <p:nvSpPr>
          <p:cNvPr id="10" name="Rectangle 9"/>
          <p:cNvSpPr/>
          <p:nvPr/>
        </p:nvSpPr>
        <p:spPr>
          <a:xfrm>
            <a:off x="457200" y="1524000"/>
            <a:ext cx="7568610" cy="707886"/>
          </a:xfrm>
          <a:prstGeom prst="rect">
            <a:avLst/>
          </a:prstGeom>
        </p:spPr>
        <p:txBody>
          <a:bodyPr wrap="none">
            <a:spAutoFit/>
          </a:bodyPr>
          <a:lstStyle/>
          <a:p>
            <a:r>
              <a:rPr lang="en-US" sz="4000" b="1" dirty="0" smtClean="0"/>
              <a:t>Windows API &amp; </a:t>
            </a:r>
            <a:r>
              <a:rPr lang="en-US" sz="4000" b="1" dirty="0" err="1" smtClean="0"/>
              <a:t>phần</a:t>
            </a:r>
            <a:r>
              <a:rPr lang="en-US" sz="4000" b="1" dirty="0" smtClean="0"/>
              <a:t> </a:t>
            </a:r>
            <a:r>
              <a:rPr lang="en-US" sz="4000" b="1" dirty="0" err="1" smtClean="0"/>
              <a:t>mềm</a:t>
            </a:r>
            <a:r>
              <a:rPr lang="en-US" sz="4000" b="1" dirty="0" smtClean="0"/>
              <a:t> </a:t>
            </a:r>
            <a:r>
              <a:rPr lang="en-US" sz="4000" b="1" dirty="0" err="1" smtClean="0"/>
              <a:t>độc</a:t>
            </a:r>
            <a:r>
              <a:rPr lang="en-US" sz="4000" b="1" dirty="0" smtClean="0"/>
              <a:t> </a:t>
            </a:r>
            <a:r>
              <a:rPr lang="en-US" sz="4000" b="1" dirty="0" err="1" smtClean="0"/>
              <a:t>hại</a:t>
            </a:r>
            <a:endParaRPr lang="en-US" sz="4000" b="1" dirty="0"/>
          </a:p>
        </p:txBody>
      </p:sp>
    </p:spTree>
    <p:extLst>
      <p:ext uri="{BB962C8B-B14F-4D97-AF65-F5344CB8AC3E}">
        <p14:creationId xmlns:p14="http://schemas.microsoft.com/office/powerpoint/2010/main" val="23434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pPr/>
              <a:t>25</a:t>
            </a:fld>
            <a:endParaRPr lang="en-US"/>
          </a:p>
        </p:txBody>
      </p:sp>
      <p:sp>
        <p:nvSpPr>
          <p:cNvPr id="9"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(I)(</a:t>
            </a:r>
            <a:r>
              <a:rPr lang="en-US" dirty="0"/>
              <a:t>6</a:t>
            </a:r>
            <a:r>
              <a:rPr lang="en-US" dirty="0" smtClean="0"/>
              <a:t>)</a:t>
            </a:r>
            <a:endParaRPr lang="en-US" dirty="0"/>
          </a:p>
        </p:txBody>
      </p:sp>
      <p:sp>
        <p:nvSpPr>
          <p:cNvPr id="10" name="Content Placeholder 2"/>
          <p:cNvSpPr>
            <a:spLocks noGrp="1"/>
          </p:cNvSpPr>
          <p:nvPr>
            <p:ph idx="1"/>
          </p:nvPr>
        </p:nvSpPr>
        <p:spPr>
          <a:xfrm>
            <a:off x="914400" y="2438400"/>
            <a:ext cx="7772400" cy="3687763"/>
          </a:xfrm>
        </p:spPr>
        <p:txBody>
          <a:bodyPr>
            <a:normAutofit/>
          </a:bodyPr>
          <a:lstStyle/>
          <a:p>
            <a:pPr algn="just"/>
            <a:r>
              <a:rPr lang="en-US" dirty="0" err="1" smtClean="0"/>
              <a:t>Để</a:t>
            </a:r>
            <a:r>
              <a:rPr lang="en-US" dirty="0" smtClean="0"/>
              <a:t> </a:t>
            </a:r>
            <a:r>
              <a:rPr lang="en-US" dirty="0" err="1" smtClean="0"/>
              <a:t>có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Windows API </a:t>
            </a:r>
            <a:r>
              <a:rPr lang="en-US" dirty="0" err="1" smtClean="0"/>
              <a:t>trong</a:t>
            </a:r>
            <a:r>
              <a:rPr lang="en-US" dirty="0" smtClean="0"/>
              <a:t> BE-PUM ta </a:t>
            </a:r>
            <a:r>
              <a:rPr lang="en-US" dirty="0" err="1" smtClean="0"/>
              <a:t>có</a:t>
            </a:r>
            <a:r>
              <a:rPr lang="en-US" dirty="0" smtClean="0"/>
              <a:t> </a:t>
            </a:r>
            <a:r>
              <a:rPr lang="en-US" dirty="0" err="1" smtClean="0"/>
              <a:t>thể</a:t>
            </a:r>
            <a:r>
              <a:rPr lang="en-US" dirty="0" smtClean="0"/>
              <a:t>:</a:t>
            </a:r>
          </a:p>
          <a:p>
            <a:pPr lvl="1" algn="just"/>
            <a:r>
              <a:rPr lang="en-US" dirty="0" err="1" smtClean="0"/>
              <a:t>Viết</a:t>
            </a:r>
            <a:r>
              <a:rPr lang="en-US" dirty="0" smtClean="0"/>
              <a:t> </a:t>
            </a:r>
            <a:r>
              <a:rPr lang="en-US" dirty="0" err="1" smtClean="0"/>
              <a:t>mã</a:t>
            </a:r>
            <a:r>
              <a:rPr lang="en-US" dirty="0" smtClean="0"/>
              <a:t> </a:t>
            </a:r>
            <a:r>
              <a:rPr lang="en-US" dirty="0" err="1" smtClean="0"/>
              <a:t>xử</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trong</a:t>
            </a:r>
            <a:r>
              <a:rPr lang="en-US" dirty="0" smtClean="0"/>
              <a:t> BE-PUM</a:t>
            </a:r>
          </a:p>
          <a:p>
            <a:pPr lvl="1" algn="just"/>
            <a:r>
              <a:rPr lang="en-US" dirty="0" err="1" smtClean="0"/>
              <a:t>Gọi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vào</a:t>
            </a:r>
            <a:r>
              <a:rPr lang="en-US" dirty="0" smtClean="0"/>
              <a:t> Windows API</a:t>
            </a:r>
          </a:p>
        </p:txBody>
      </p:sp>
      <p:sp>
        <p:nvSpPr>
          <p:cNvPr id="11"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25</a:t>
            </a:fld>
            <a:endParaRPr lang="en-US"/>
          </a:p>
        </p:txBody>
      </p:sp>
      <p:sp>
        <p:nvSpPr>
          <p:cNvPr id="12" name="Rectangle 11"/>
          <p:cNvSpPr/>
          <p:nvPr/>
        </p:nvSpPr>
        <p:spPr>
          <a:xfrm>
            <a:off x="457200" y="1524000"/>
            <a:ext cx="5362878" cy="707886"/>
          </a:xfrm>
          <a:prstGeom prst="rect">
            <a:avLst/>
          </a:prstGeom>
        </p:spPr>
        <p:txBody>
          <a:bodyPr wrap="none">
            <a:spAutoFit/>
          </a:bodyPr>
          <a:lstStyle/>
          <a:p>
            <a:r>
              <a:rPr lang="en-US" sz="4000" b="1" smtClean="0"/>
              <a:t>Windows API &amp; BE-PUM</a:t>
            </a:r>
            <a:endParaRPr lang="en-US" sz="4000" b="1"/>
          </a:p>
        </p:txBody>
      </p:sp>
    </p:spTree>
    <p:extLst>
      <p:ext uri="{BB962C8B-B14F-4D97-AF65-F5344CB8AC3E}">
        <p14:creationId xmlns:p14="http://schemas.microsoft.com/office/powerpoint/2010/main" val="122522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smtClean="0"/>
              <a:t>Mã nguồn của bộ Windows API được giấu kín, rất khó để bao quát mọi trường hợp.</a:t>
            </a:r>
          </a:p>
          <a:p>
            <a:pPr algn="just"/>
            <a:r>
              <a:rPr lang="en-US" smtClean="0"/>
              <a:t>BE-PUM xây dựng trên JakStab và được viết trên Java nên không thể gọi trực tiếp Windows API.</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26</a:t>
            </a:fld>
            <a:endParaRPr lang="en-US"/>
          </a:p>
        </p:txBody>
      </p:sp>
      <p:sp>
        <p:nvSpPr>
          <p:cNvPr id="5" name="Rectangle 4"/>
          <p:cNvSpPr/>
          <p:nvPr/>
        </p:nvSpPr>
        <p:spPr>
          <a:xfrm>
            <a:off x="457200" y="1524000"/>
            <a:ext cx="5362878" cy="707886"/>
          </a:xfrm>
          <a:prstGeom prst="rect">
            <a:avLst/>
          </a:prstGeom>
        </p:spPr>
        <p:txBody>
          <a:bodyPr wrap="none">
            <a:spAutoFit/>
          </a:bodyPr>
          <a:lstStyle/>
          <a:p>
            <a:r>
              <a:rPr lang="en-US" sz="4000" b="1" dirty="0" smtClean="0"/>
              <a:t>Windows API &amp; BE-PUM</a:t>
            </a:r>
            <a:endParaRPr lang="en-US" sz="4000" b="1" dirty="0"/>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a:t>
            </a:r>
            <a:r>
              <a:rPr lang="en-US" dirty="0"/>
              <a:t>I</a:t>
            </a:r>
            <a:r>
              <a:rPr lang="en-US" dirty="0" smtClean="0"/>
              <a:t>) (7)</a:t>
            </a:r>
            <a:endParaRPr lang="en-US" dirty="0"/>
          </a:p>
        </p:txBody>
      </p:sp>
    </p:spTree>
    <p:extLst>
      <p:ext uri="{BB962C8B-B14F-4D97-AF65-F5344CB8AC3E}">
        <p14:creationId xmlns:p14="http://schemas.microsoft.com/office/powerpoint/2010/main" val="414945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dirty="0" smtClean="0"/>
              <a:t>Java Native Access </a:t>
            </a:r>
            <a:r>
              <a:rPr lang="en-US" dirty="0" err="1" smtClean="0"/>
              <a:t>là</a:t>
            </a:r>
            <a:r>
              <a:rPr lang="en-US" dirty="0" smtClean="0"/>
              <a:t> </a:t>
            </a:r>
            <a:r>
              <a:rPr lang="en-US" dirty="0" err="1" smtClean="0"/>
              <a:t>một</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được</a:t>
            </a:r>
            <a:r>
              <a:rPr lang="en-US" dirty="0" smtClean="0"/>
              <a:t> </a:t>
            </a:r>
            <a:r>
              <a:rPr lang="en-US" dirty="0" err="1" smtClean="0"/>
              <a:t>cộng</a:t>
            </a:r>
            <a:r>
              <a:rPr lang="en-US" dirty="0" smtClean="0"/>
              <a:t> </a:t>
            </a:r>
            <a:r>
              <a:rPr lang="en-US" dirty="0" err="1" smtClean="0"/>
              <a:t>đồng</a:t>
            </a:r>
            <a:r>
              <a:rPr lang="en-US" dirty="0" smtClean="0"/>
              <a:t> </a:t>
            </a:r>
            <a:r>
              <a:rPr lang="en-US" dirty="0" err="1" smtClean="0"/>
              <a:t>phát</a:t>
            </a:r>
            <a:r>
              <a:rPr lang="en-US" dirty="0" smtClean="0"/>
              <a:t> </a:t>
            </a:r>
            <a:r>
              <a:rPr lang="en-US" dirty="0" err="1" smtClean="0"/>
              <a:t>triển</a:t>
            </a:r>
            <a:r>
              <a:rPr lang="en-US" dirty="0" smtClean="0"/>
              <a:t>.</a:t>
            </a:r>
          </a:p>
          <a:p>
            <a:pPr algn="just"/>
            <a:r>
              <a:rPr lang="en-US" dirty="0" err="1" smtClean="0"/>
              <a:t>Giúp</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bằng</a:t>
            </a:r>
            <a:r>
              <a:rPr lang="en-US" dirty="0" smtClean="0"/>
              <a:t> Java </a:t>
            </a:r>
            <a:r>
              <a:rPr lang="en-US" dirty="0" err="1" smtClean="0"/>
              <a:t>dễ</a:t>
            </a:r>
            <a:r>
              <a:rPr lang="en-US" dirty="0" smtClean="0"/>
              <a:t> </a:t>
            </a:r>
            <a:r>
              <a:rPr lang="en-US" dirty="0" err="1" smtClean="0"/>
              <a:t>dàng</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native shared.</a:t>
            </a:r>
          </a:p>
          <a:p>
            <a:pPr algn="just">
              <a:buNone/>
            </a:pPr>
            <a:r>
              <a:rPr lang="en-US" dirty="0" smtClean="0">
                <a:sym typeface="Wingdings" pitchFamily="2" charset="2"/>
              </a:rPr>
              <a:t> </a:t>
            </a:r>
            <a:r>
              <a:rPr lang="en-US" b="1" i="1" dirty="0" err="1" smtClean="0"/>
              <a:t>Giúp</a:t>
            </a:r>
            <a:r>
              <a:rPr lang="en-US" b="1" i="1" dirty="0" smtClean="0"/>
              <a:t> </a:t>
            </a:r>
            <a:r>
              <a:rPr lang="en-US" b="1" i="1" dirty="0" err="1" smtClean="0"/>
              <a:t>giải</a:t>
            </a:r>
            <a:r>
              <a:rPr lang="en-US" b="1" i="1" dirty="0" smtClean="0"/>
              <a:t> </a:t>
            </a:r>
            <a:r>
              <a:rPr lang="en-US" b="1" i="1" dirty="0" err="1" smtClean="0"/>
              <a:t>quyết</a:t>
            </a:r>
            <a:r>
              <a:rPr lang="en-US" b="1" i="1" dirty="0" smtClean="0"/>
              <a:t> </a:t>
            </a:r>
            <a:r>
              <a:rPr lang="en-US" b="1" i="1" dirty="0" err="1" smtClean="0"/>
              <a:t>mục</a:t>
            </a:r>
            <a:r>
              <a:rPr lang="en-US" b="1" i="1" dirty="0" smtClean="0"/>
              <a:t> </a:t>
            </a:r>
            <a:r>
              <a:rPr lang="en-US" b="1" i="1" dirty="0" err="1" smtClean="0"/>
              <a:t>tiêu</a:t>
            </a:r>
            <a:r>
              <a:rPr lang="en-US" b="1" i="1" dirty="0" smtClean="0"/>
              <a:t> (1)</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27</a:t>
            </a:fld>
            <a:endParaRPr lang="en-US"/>
          </a:p>
        </p:txBody>
      </p:sp>
      <p:sp>
        <p:nvSpPr>
          <p:cNvPr id="5" name="Rectangle 4"/>
          <p:cNvSpPr/>
          <p:nvPr/>
        </p:nvSpPr>
        <p:spPr>
          <a:xfrm>
            <a:off x="457200" y="1524000"/>
            <a:ext cx="5574283" cy="707886"/>
          </a:xfrm>
          <a:prstGeom prst="rect">
            <a:avLst/>
          </a:prstGeom>
        </p:spPr>
        <p:txBody>
          <a:bodyPr wrap="none">
            <a:spAutoFit/>
          </a:bodyPr>
          <a:lstStyle/>
          <a:p>
            <a:r>
              <a:rPr lang="en-US" sz="4000" b="1" smtClean="0"/>
              <a:t>Giải quyết thông qua JNA</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a:t>
            </a:r>
            <a:r>
              <a:rPr lang="en-US" dirty="0"/>
              <a:t>I</a:t>
            </a:r>
            <a:r>
              <a:rPr lang="en-US" dirty="0" smtClean="0"/>
              <a:t>) (8)</a:t>
            </a:r>
            <a:endParaRPr lang="en-US" dirty="0"/>
          </a:p>
        </p:txBody>
      </p:sp>
    </p:spTree>
    <p:extLst>
      <p:ext uri="{BB962C8B-B14F-4D97-AF65-F5344CB8AC3E}">
        <p14:creationId xmlns:p14="http://schemas.microsoft.com/office/powerpoint/2010/main" val="112025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dirty="0" err="1" smtClean="0"/>
              <a:t>Để</a:t>
            </a:r>
            <a:r>
              <a:rPr lang="en-US" dirty="0" smtClean="0"/>
              <a:t> </a:t>
            </a:r>
            <a:r>
              <a:rPr lang="en-US" dirty="0" err="1" smtClean="0"/>
              <a:t>đến</a:t>
            </a:r>
            <a:r>
              <a:rPr lang="en-US" dirty="0" smtClean="0"/>
              <a:t> </a:t>
            </a:r>
            <a:r>
              <a:rPr lang="en-US" dirty="0" err="1" smtClean="0"/>
              <a:t>được</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xử</a:t>
            </a:r>
            <a:r>
              <a:rPr lang="en-US" dirty="0" smtClean="0"/>
              <a:t> </a:t>
            </a:r>
            <a:r>
              <a:rPr lang="en-US" dirty="0" err="1" smtClean="0"/>
              <a:t>lý</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hợp</a:t>
            </a:r>
            <a:r>
              <a:rPr lang="en-US" dirty="0" smtClean="0"/>
              <a:t> </a:t>
            </a:r>
            <a:r>
              <a:rPr lang="en-US" dirty="0" err="1" smtClean="0"/>
              <a:t>ngữ</a:t>
            </a:r>
            <a:r>
              <a:rPr lang="en-US" dirty="0" smtClean="0"/>
              <a:t>, </a:t>
            </a:r>
            <a:r>
              <a:rPr lang="en-US" dirty="0" err="1" smtClean="0"/>
              <a:t>phải</a:t>
            </a:r>
            <a:r>
              <a:rPr lang="en-US" dirty="0" smtClean="0"/>
              <a:t> </a:t>
            </a:r>
            <a:r>
              <a:rPr lang="en-US" dirty="0" err="1" smtClean="0"/>
              <a:t>đi</a:t>
            </a:r>
            <a:r>
              <a:rPr lang="en-US" dirty="0" smtClean="0"/>
              <a:t> qua </a:t>
            </a:r>
            <a:r>
              <a:rPr lang="en-US" dirty="0" err="1" smtClean="0"/>
              <a:t>rất</a:t>
            </a:r>
            <a:r>
              <a:rPr lang="en-US" dirty="0" smtClean="0"/>
              <a:t> </a:t>
            </a:r>
            <a:r>
              <a:rPr lang="en-US" dirty="0" err="1" smtClean="0"/>
              <a:t>nhiều</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mã</a:t>
            </a:r>
            <a:r>
              <a:rPr lang="en-US" dirty="0" smtClean="0"/>
              <a:t> </a:t>
            </a:r>
            <a:r>
              <a:rPr lang="en-US" dirty="0" err="1" smtClean="0"/>
              <a:t>càng</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càng</a:t>
            </a:r>
            <a:r>
              <a:rPr lang="en-US" dirty="0" smtClean="0"/>
              <a:t> </a:t>
            </a:r>
            <a:r>
              <a:rPr lang="en-US" dirty="0" err="1" smtClean="0"/>
              <a:t>rối</a:t>
            </a:r>
            <a:r>
              <a:rPr lang="en-US" dirty="0" smtClean="0"/>
              <a:t>;</a:t>
            </a:r>
          </a:p>
          <a:p>
            <a:pPr algn="just"/>
            <a:r>
              <a:rPr lang="en-US" dirty="0" err="1" smtClean="0"/>
              <a:t>Bộ</a:t>
            </a:r>
            <a:r>
              <a:rPr lang="en-US" dirty="0" smtClean="0"/>
              <a:t> </a:t>
            </a:r>
            <a:r>
              <a:rPr lang="en-US" dirty="0" err="1" smtClean="0"/>
              <a:t>nhớ</a:t>
            </a:r>
            <a:r>
              <a:rPr lang="en-US" dirty="0" smtClean="0"/>
              <a:t> (memory) </a:t>
            </a:r>
            <a:r>
              <a:rPr lang="en-US" dirty="0" err="1" smtClean="0"/>
              <a:t>mô</a:t>
            </a:r>
            <a:r>
              <a:rPr lang="en-US" dirty="0" smtClean="0"/>
              <a:t> </a:t>
            </a:r>
            <a:r>
              <a:rPr lang="en-US" dirty="0" err="1" smtClean="0"/>
              <a:t>phỏng</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một</a:t>
            </a:r>
            <a:r>
              <a:rPr lang="en-US" dirty="0" smtClean="0"/>
              <a:t> </a:t>
            </a:r>
            <a:r>
              <a:rPr lang="en-US" dirty="0" err="1" smtClean="0"/>
              <a:t>mảng</a:t>
            </a:r>
            <a:r>
              <a:rPr lang="en-US" dirty="0" smtClean="0"/>
              <a:t>;</a:t>
            </a:r>
          </a:p>
          <a:p>
            <a:pPr algn="just"/>
            <a:r>
              <a:rPr lang="en-US" dirty="0" err="1" smtClean="0"/>
              <a:t>Quá</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a:t>
            </a:r>
            <a:r>
              <a:rPr lang="en-US" dirty="0" err="1" smtClean="0"/>
              <a:t>vẫn</a:t>
            </a:r>
            <a:r>
              <a:rPr lang="en-US" dirty="0" smtClean="0"/>
              <a:t> </a:t>
            </a:r>
            <a:r>
              <a:rPr lang="en-US" dirty="0" err="1" smtClean="0"/>
              <a:t>đơn</a:t>
            </a:r>
            <a:r>
              <a:rPr lang="en-US" dirty="0" smtClean="0"/>
              <a:t> </a:t>
            </a:r>
            <a:r>
              <a:rPr lang="en-US" dirty="0" err="1" smtClean="0"/>
              <a:t>luồng</a:t>
            </a:r>
            <a:r>
              <a:rPr lang="en-US" dirty="0" smtClean="0"/>
              <a:t>.</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28</a:t>
            </a:fld>
            <a:endParaRPr lang="en-US"/>
          </a:p>
        </p:txBody>
      </p:sp>
      <p:sp>
        <p:nvSpPr>
          <p:cNvPr id="5" name="Rectangle 4"/>
          <p:cNvSpPr/>
          <p:nvPr/>
        </p:nvSpPr>
        <p:spPr>
          <a:xfrm>
            <a:off x="457200" y="1524000"/>
            <a:ext cx="6286080" cy="707886"/>
          </a:xfrm>
          <a:prstGeom prst="rect">
            <a:avLst/>
          </a:prstGeom>
        </p:spPr>
        <p:txBody>
          <a:bodyPr wrap="none">
            <a:spAutoFit/>
          </a:bodyPr>
          <a:lstStyle/>
          <a:p>
            <a:r>
              <a:rPr lang="en-US" sz="4000" b="1" smtClean="0"/>
              <a:t>Các thành phần cần cải thiện</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(II) (</a:t>
            </a:r>
            <a:r>
              <a:rPr lang="en-US" dirty="0"/>
              <a:t>9</a:t>
            </a:r>
            <a:r>
              <a:rPr lang="en-US" dirty="0" smtClean="0"/>
              <a:t>)</a:t>
            </a:r>
            <a:endParaRPr lang="en-US" dirty="0"/>
          </a:p>
        </p:txBody>
      </p:sp>
    </p:spTree>
    <p:extLst>
      <p:ext uri="{BB962C8B-B14F-4D97-AF65-F5344CB8AC3E}">
        <p14:creationId xmlns:p14="http://schemas.microsoft.com/office/powerpoint/2010/main" val="232065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smtClean="0"/>
              <a:t>Áp dụng mẫu thiết kế (design pattern) để thay đổi cơ chế quản lý mã;</a:t>
            </a:r>
          </a:p>
          <a:p>
            <a:pPr algn="just"/>
            <a:r>
              <a:rPr lang="en-US" smtClean="0"/>
              <a:t>Áp dụng bảng băm (hash map) để cải thiện tốc độ xử lý;</a:t>
            </a:r>
          </a:p>
          <a:p>
            <a:pPr algn="just"/>
            <a:r>
              <a:rPr lang="en-US" smtClean="0"/>
              <a:t>Áp dụng xử lý đa luồng (multi-thread) cho BE-PUM.</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29</a:t>
            </a:fld>
            <a:endParaRPr lang="en-US"/>
          </a:p>
        </p:txBody>
      </p:sp>
      <p:sp>
        <p:nvSpPr>
          <p:cNvPr id="5" name="Rectangle 4"/>
          <p:cNvSpPr/>
          <p:nvPr/>
        </p:nvSpPr>
        <p:spPr>
          <a:xfrm>
            <a:off x="457200" y="1524000"/>
            <a:ext cx="5874044" cy="707886"/>
          </a:xfrm>
          <a:prstGeom prst="rect">
            <a:avLst/>
          </a:prstGeom>
        </p:spPr>
        <p:txBody>
          <a:bodyPr wrap="none">
            <a:spAutoFit/>
          </a:bodyPr>
          <a:lstStyle/>
          <a:p>
            <a:r>
              <a:rPr lang="en-US" sz="4000" b="1" smtClean="0"/>
              <a:t>Thay đổi mang tính khả thi</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(II) (10)</a:t>
            </a:r>
            <a:endParaRPr lang="en-US" dirty="0"/>
          </a:p>
        </p:txBody>
      </p:sp>
    </p:spTree>
    <p:extLst>
      <p:ext uri="{BB962C8B-B14F-4D97-AF65-F5344CB8AC3E}">
        <p14:creationId xmlns:p14="http://schemas.microsoft.com/office/powerpoint/2010/main" val="372570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dirty="0" err="1" smtClean="0">
                <a:latin typeface="+mj-lt"/>
              </a:rPr>
              <a:t>Tên</a:t>
            </a:r>
            <a:r>
              <a:rPr lang="en-US" dirty="0" smtClean="0">
                <a:latin typeface="+mj-lt"/>
              </a:rPr>
              <a:t> </a:t>
            </a:r>
            <a:r>
              <a:rPr lang="en-US" dirty="0" err="1" smtClean="0">
                <a:latin typeface="+mj-lt"/>
              </a:rPr>
              <a:t>đầy</a:t>
            </a:r>
            <a:r>
              <a:rPr lang="en-US" dirty="0" smtClean="0">
                <a:latin typeface="+mj-lt"/>
              </a:rPr>
              <a:t> </a:t>
            </a:r>
            <a:r>
              <a:rPr lang="en-US" dirty="0" err="1" smtClean="0">
                <a:latin typeface="+mj-lt"/>
              </a:rPr>
              <a:t>đủ</a:t>
            </a:r>
            <a:r>
              <a:rPr lang="en-US" dirty="0" smtClean="0">
                <a:latin typeface="+mj-lt"/>
              </a:rPr>
              <a:t>: </a:t>
            </a:r>
            <a:r>
              <a:rPr lang="en-US" b="1" dirty="0" smtClean="0">
                <a:latin typeface="+mj-lt"/>
              </a:rPr>
              <a:t>B</a:t>
            </a:r>
            <a:r>
              <a:rPr lang="en-US" dirty="0" smtClean="0">
                <a:latin typeface="+mj-lt"/>
              </a:rPr>
              <a:t>inary </a:t>
            </a:r>
            <a:r>
              <a:rPr lang="en-US" b="1" dirty="0" smtClean="0">
                <a:latin typeface="+mj-lt"/>
              </a:rPr>
              <a:t>E</a:t>
            </a:r>
            <a:r>
              <a:rPr lang="en-US" dirty="0" smtClean="0">
                <a:latin typeface="+mj-lt"/>
              </a:rPr>
              <a:t>mulation for </a:t>
            </a:r>
            <a:r>
              <a:rPr lang="en-US" b="1" dirty="0" smtClean="0">
                <a:latin typeface="+mj-lt"/>
              </a:rPr>
              <a:t>Pu</a:t>
            </a:r>
            <a:r>
              <a:rPr lang="en-US" dirty="0" smtClean="0">
                <a:latin typeface="+mj-lt"/>
              </a:rPr>
              <a:t>shdown </a:t>
            </a:r>
            <a:r>
              <a:rPr lang="en-US" b="1" dirty="0" smtClean="0">
                <a:latin typeface="+mj-lt"/>
              </a:rPr>
              <a:t>M</a:t>
            </a:r>
            <a:r>
              <a:rPr lang="en-US" dirty="0" smtClean="0">
                <a:latin typeface="+mj-lt"/>
              </a:rPr>
              <a:t>odel generation</a:t>
            </a:r>
          </a:p>
          <a:p>
            <a:pPr algn="just"/>
            <a:r>
              <a:rPr lang="en-US" dirty="0" err="1" smtClean="0">
                <a:latin typeface="+mj-lt"/>
              </a:rPr>
              <a:t>Phân</a:t>
            </a:r>
            <a:r>
              <a:rPr lang="en-US" dirty="0" smtClean="0">
                <a:latin typeface="+mj-lt"/>
              </a:rPr>
              <a:t> </a:t>
            </a:r>
            <a:r>
              <a:rPr lang="en-US" dirty="0" err="1" smtClean="0">
                <a:latin typeface="+mj-lt"/>
              </a:rPr>
              <a:t>tích</a:t>
            </a:r>
            <a:r>
              <a:rPr lang="en-US" dirty="0" smtClean="0">
                <a:latin typeface="+mj-lt"/>
              </a:rPr>
              <a:t> </a:t>
            </a:r>
            <a:r>
              <a:rPr lang="en-US" dirty="0" err="1" smtClean="0">
                <a:latin typeface="+mj-lt"/>
                <a:cs typeface="Times New Roman" panose="02020603050405020304" pitchFamily="18" charset="0"/>
              </a:rPr>
              <a:t>động</a:t>
            </a:r>
            <a:r>
              <a:rPr lang="en-US" dirty="0" smtClean="0">
                <a:latin typeface="+mj-lt"/>
              </a:rPr>
              <a:t> </a:t>
            </a:r>
            <a:r>
              <a:rPr lang="en-US" dirty="0" err="1" smtClean="0">
                <a:latin typeface="+mj-lt"/>
              </a:rPr>
              <a:t>mã</a:t>
            </a:r>
            <a:r>
              <a:rPr lang="en-US" dirty="0" smtClean="0">
                <a:latin typeface="+mj-lt"/>
              </a:rPr>
              <a:t> </a:t>
            </a:r>
            <a:r>
              <a:rPr lang="en-US" dirty="0" err="1" smtClean="0">
                <a:latin typeface="+mj-lt"/>
              </a:rPr>
              <a:t>nhị</a:t>
            </a:r>
            <a:r>
              <a:rPr lang="en-US" dirty="0" smtClean="0">
                <a:latin typeface="+mj-lt"/>
              </a:rPr>
              <a:t> </a:t>
            </a:r>
            <a:r>
              <a:rPr lang="en-US" dirty="0" err="1" smtClean="0">
                <a:latin typeface="+mj-lt"/>
              </a:rPr>
              <a:t>phân</a:t>
            </a:r>
            <a:r>
              <a:rPr lang="en-US" dirty="0" smtClean="0">
                <a:latin typeface="+mj-lt"/>
              </a:rPr>
              <a:t> (</a:t>
            </a:r>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kiến</a:t>
            </a:r>
            <a:r>
              <a:rPr lang="en-US" dirty="0" smtClean="0">
                <a:latin typeface="+mj-lt"/>
              </a:rPr>
              <a:t> </a:t>
            </a:r>
            <a:r>
              <a:rPr lang="en-US" dirty="0" err="1" smtClean="0">
                <a:latin typeface="+mj-lt"/>
              </a:rPr>
              <a:t>trúc</a:t>
            </a:r>
            <a:r>
              <a:rPr lang="en-US" dirty="0" smtClean="0">
                <a:latin typeface="+mj-lt"/>
              </a:rPr>
              <a:t> X86)</a:t>
            </a:r>
          </a:p>
          <a:p>
            <a:pPr algn="just"/>
            <a:r>
              <a:rPr lang="en-US" dirty="0" err="1" smtClean="0">
                <a:latin typeface="+mj-lt"/>
              </a:rPr>
              <a:t>Sinh</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mã</a:t>
            </a:r>
            <a:r>
              <a:rPr lang="en-US" dirty="0" smtClean="0">
                <a:latin typeface="+mj-lt"/>
              </a:rPr>
              <a:t> assembly </a:t>
            </a:r>
            <a:r>
              <a:rPr lang="en-US" dirty="0" err="1" smtClean="0">
                <a:latin typeface="+mj-lt"/>
              </a:rPr>
              <a:t>và</a:t>
            </a:r>
            <a:r>
              <a:rPr lang="en-US" dirty="0" smtClean="0">
                <a:latin typeface="+mj-lt"/>
              </a:rPr>
              <a:t> </a:t>
            </a:r>
            <a:r>
              <a:rPr lang="en-US" dirty="0" err="1" smtClean="0">
                <a:latin typeface="+mj-lt"/>
              </a:rPr>
              <a:t>đồ</a:t>
            </a:r>
            <a:r>
              <a:rPr lang="en-US" dirty="0" smtClean="0">
                <a:latin typeface="+mj-lt"/>
              </a:rPr>
              <a:t> </a:t>
            </a:r>
            <a:r>
              <a:rPr lang="en-US" dirty="0" err="1" smtClean="0">
                <a:latin typeface="+mj-lt"/>
              </a:rPr>
              <a:t>thị</a:t>
            </a:r>
            <a:r>
              <a:rPr lang="en-US" dirty="0" smtClean="0">
                <a:latin typeface="+mj-lt"/>
              </a:rPr>
              <a:t> </a:t>
            </a:r>
            <a:r>
              <a:rPr lang="en-US" dirty="0" err="1" smtClean="0">
                <a:latin typeface="+mj-lt"/>
              </a:rPr>
              <a:t>luồng</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khiển</a:t>
            </a:r>
            <a:endParaRPr lang="en-US" dirty="0">
              <a:latin typeface="+mj-lt"/>
            </a:endParaRPr>
          </a:p>
        </p:txBody>
      </p:sp>
      <p:sp>
        <p:nvSpPr>
          <p:cNvPr id="5" name="Rectangle 4"/>
          <p:cNvSpPr/>
          <p:nvPr/>
        </p:nvSpPr>
        <p:spPr>
          <a:xfrm>
            <a:off x="457200" y="1524000"/>
            <a:ext cx="4796569" cy="707886"/>
          </a:xfrm>
          <a:prstGeom prst="rect">
            <a:avLst/>
          </a:prstGeom>
        </p:spPr>
        <p:txBody>
          <a:bodyPr wrap="none">
            <a:spAutoFit/>
          </a:bodyPr>
          <a:lstStyle/>
          <a:p>
            <a:r>
              <a:rPr lang="en-US" sz="4000" b="1" dirty="0" err="1" smtClean="0">
                <a:solidFill>
                  <a:prstClr val="black"/>
                </a:solidFill>
                <a:latin typeface="+mj-lt"/>
                <a:cs typeface="Times New Roman" panose="02020603050405020304" pitchFamily="18" charset="0"/>
              </a:rPr>
              <a:t>Giới</a:t>
            </a:r>
            <a:r>
              <a:rPr lang="en-US" sz="4000" b="1" dirty="0" smtClean="0">
                <a:solidFill>
                  <a:prstClr val="black"/>
                </a:solidFill>
                <a:latin typeface="+mj-lt"/>
                <a:cs typeface="Times New Roman" panose="02020603050405020304" pitchFamily="18" charset="0"/>
              </a:rPr>
              <a:t> </a:t>
            </a:r>
            <a:r>
              <a:rPr lang="en-US" sz="4000" b="1" dirty="0" err="1" smtClean="0">
                <a:solidFill>
                  <a:prstClr val="black"/>
                </a:solidFill>
                <a:latin typeface="+mj-lt"/>
                <a:cs typeface="Times New Roman" panose="02020603050405020304" pitchFamily="18" charset="0"/>
              </a:rPr>
              <a:t>thiệu</a:t>
            </a:r>
            <a:r>
              <a:rPr lang="en-US" sz="4000" b="1" dirty="0" smtClean="0">
                <a:solidFill>
                  <a:prstClr val="black"/>
                </a:solidFill>
                <a:latin typeface="+mj-lt"/>
                <a:cs typeface="Times New Roman" panose="02020603050405020304" pitchFamily="18" charset="0"/>
              </a:rPr>
              <a:t> </a:t>
            </a:r>
            <a:r>
              <a:rPr lang="en-US" sz="4000" b="1" dirty="0" err="1" smtClean="0">
                <a:solidFill>
                  <a:prstClr val="black"/>
                </a:solidFill>
                <a:latin typeface="+mj-lt"/>
                <a:cs typeface="Times New Roman" panose="02020603050405020304" pitchFamily="18" charset="0"/>
              </a:rPr>
              <a:t>về</a:t>
            </a:r>
            <a:r>
              <a:rPr lang="en-US" sz="4000" b="1" dirty="0" smtClean="0">
                <a:solidFill>
                  <a:prstClr val="black"/>
                </a:solidFill>
                <a:latin typeface="+mj-lt"/>
                <a:cs typeface="Times New Roman" panose="02020603050405020304" pitchFamily="18" charset="0"/>
              </a:rPr>
              <a:t> BE-PUM</a:t>
            </a:r>
            <a:endParaRPr lang="en-US" sz="40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3</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smtClean="0"/>
              <a:t>Số lượng bộ Windows API chứa một số lượng rất lớn các hàm.</a:t>
            </a:r>
          </a:p>
          <a:p>
            <a:pPr algn="just"/>
            <a:r>
              <a:rPr lang="en-US" smtClean="0"/>
              <a:t>Công việc hỗ trợ bộ xử lý Windows API bằng tay đòi hỏi tiêu tốn thời gian và công sức rất nhiều.</a:t>
            </a:r>
          </a:p>
          <a:p>
            <a:pPr algn="just"/>
            <a:endParaRPr lang="en-US" smtClean="0"/>
          </a:p>
          <a:p>
            <a:pPr algn="just"/>
            <a:endParaRPr lang="en-US" smtClean="0"/>
          </a:p>
        </p:txBody>
      </p:sp>
      <p:sp>
        <p:nvSpPr>
          <p:cNvPr id="4" name="Slide Number Placeholder 3"/>
          <p:cNvSpPr>
            <a:spLocks noGrp="1"/>
          </p:cNvSpPr>
          <p:nvPr>
            <p:ph type="sldNum" sz="quarter" idx="12"/>
          </p:nvPr>
        </p:nvSpPr>
        <p:spPr/>
        <p:txBody>
          <a:bodyPr/>
          <a:lstStyle/>
          <a:p>
            <a:fld id="{B20118FD-9DCB-4A03-AB56-4B67D5E1178F}" type="slidenum">
              <a:rPr lang="en-US" smtClean="0"/>
              <a:pPr/>
              <a:t>30</a:t>
            </a:fld>
            <a:endParaRPr lang="en-US"/>
          </a:p>
        </p:txBody>
      </p:sp>
      <p:sp>
        <p:nvSpPr>
          <p:cNvPr id="5" name="Rectangle 4"/>
          <p:cNvSpPr/>
          <p:nvPr/>
        </p:nvSpPr>
        <p:spPr>
          <a:xfrm>
            <a:off x="457200" y="1524000"/>
            <a:ext cx="5758564" cy="707886"/>
          </a:xfrm>
          <a:prstGeom prst="rect">
            <a:avLst/>
          </a:prstGeom>
        </p:spPr>
        <p:txBody>
          <a:bodyPr wrap="none">
            <a:spAutoFit/>
          </a:bodyPr>
          <a:lstStyle/>
          <a:p>
            <a:r>
              <a:rPr lang="en-US" sz="4000" b="1" smtClean="0"/>
              <a:t>Lý do cần sinh mã tự động</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a:t>
            </a:r>
            <a:r>
              <a:rPr lang="en-US" dirty="0" smtClean="0"/>
              <a:t>(II) (</a:t>
            </a:r>
            <a:r>
              <a:rPr lang="en-US" dirty="0" smtClean="0"/>
              <a:t>11</a:t>
            </a:r>
            <a:r>
              <a:rPr lang="en-US" dirty="0" smtClean="0"/>
              <a:t>)</a:t>
            </a:r>
            <a:endParaRPr lang="en-US" dirty="0"/>
          </a:p>
        </p:txBody>
      </p:sp>
    </p:spTree>
    <p:extLst>
      <p:ext uri="{BB962C8B-B14F-4D97-AF65-F5344CB8AC3E}">
        <p14:creationId xmlns:p14="http://schemas.microsoft.com/office/powerpoint/2010/main" val="392399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38400"/>
            <a:ext cx="7772400" cy="3687763"/>
          </a:xfrm>
        </p:spPr>
        <p:txBody>
          <a:bodyPr>
            <a:normAutofit/>
          </a:bodyPr>
          <a:lstStyle/>
          <a:p>
            <a:pPr algn="just"/>
            <a:r>
              <a:rPr lang="en-US" smtClean="0"/>
              <a:t>Ngoài các Windows API đặc biệt, việc hiện thực bộ xử lý là tương đối trải qua các bước giống nhau.</a:t>
            </a:r>
          </a:p>
          <a:p>
            <a:pPr algn="just"/>
            <a:r>
              <a:rPr lang="en-US" smtClean="0"/>
              <a:t>Bộ xử lý Windows API đã được thiết kế để dễ dàng quản lý và bổ sung nên công việc sinh mã tự động cũng dễ dàng hơn.</a:t>
            </a:r>
          </a:p>
          <a:p>
            <a:pPr algn="just"/>
            <a:endParaRPr lang="en-US" smtClean="0"/>
          </a:p>
          <a:p>
            <a:pPr algn="just"/>
            <a:endParaRPr lang="en-US" smtClean="0"/>
          </a:p>
        </p:txBody>
      </p:sp>
      <p:sp>
        <p:nvSpPr>
          <p:cNvPr id="4" name="Slide Number Placeholder 3"/>
          <p:cNvSpPr>
            <a:spLocks noGrp="1"/>
          </p:cNvSpPr>
          <p:nvPr>
            <p:ph type="sldNum" sz="quarter" idx="12"/>
          </p:nvPr>
        </p:nvSpPr>
        <p:spPr/>
        <p:txBody>
          <a:bodyPr/>
          <a:lstStyle/>
          <a:p>
            <a:fld id="{B20118FD-9DCB-4A03-AB56-4B67D5E1178F}" type="slidenum">
              <a:rPr lang="en-US" smtClean="0"/>
              <a:pPr/>
              <a:t>31</a:t>
            </a:fld>
            <a:endParaRPr lang="en-US"/>
          </a:p>
        </p:txBody>
      </p:sp>
      <p:sp>
        <p:nvSpPr>
          <p:cNvPr id="5" name="Rectangle 4"/>
          <p:cNvSpPr/>
          <p:nvPr/>
        </p:nvSpPr>
        <p:spPr>
          <a:xfrm>
            <a:off x="457200" y="1524000"/>
            <a:ext cx="5758564" cy="707886"/>
          </a:xfrm>
          <a:prstGeom prst="rect">
            <a:avLst/>
          </a:prstGeom>
        </p:spPr>
        <p:txBody>
          <a:bodyPr wrap="none">
            <a:spAutoFit/>
          </a:bodyPr>
          <a:lstStyle/>
          <a:p>
            <a:r>
              <a:rPr lang="en-US" sz="4000" b="1" smtClean="0"/>
              <a:t>Lý do cần sinh mã tự động</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(III) (12)</a:t>
            </a:r>
            <a:endParaRPr lang="en-US" dirty="0"/>
          </a:p>
        </p:txBody>
      </p:sp>
    </p:spTree>
    <p:extLst>
      <p:ext uri="{BB962C8B-B14F-4D97-AF65-F5344CB8AC3E}">
        <p14:creationId xmlns:p14="http://schemas.microsoft.com/office/powerpoint/2010/main" val="1695719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32</a:t>
            </a:fld>
            <a:endParaRPr lang="en-US"/>
          </a:p>
        </p:txBody>
      </p:sp>
      <p:pic>
        <p:nvPicPr>
          <p:cNvPr id="5" name="Content Placeholder 4"/>
          <p:cNvPicPr>
            <a:picLocks noGrp="1"/>
          </p:cNvPicPr>
          <p:nvPr>
            <p:ph idx="1"/>
          </p:nvPr>
        </p:nvPicPr>
        <p:blipFill>
          <a:blip r:embed="rId2" cstate="print"/>
          <a:stretch>
            <a:fillRect/>
          </a:stretch>
        </p:blipFill>
        <p:spPr>
          <a:xfrm>
            <a:off x="1176337" y="1644511"/>
            <a:ext cx="6791325" cy="4152900"/>
          </a:xfrm>
          <a:prstGeom prst="rect">
            <a:avLst/>
          </a:prstGeom>
        </p:spPr>
      </p:pic>
      <p:sp>
        <p:nvSpPr>
          <p:cNvPr id="6" name="Rectangle 5"/>
          <p:cNvSpPr/>
          <p:nvPr/>
        </p:nvSpPr>
        <p:spPr>
          <a:xfrm>
            <a:off x="1524000" y="5725180"/>
            <a:ext cx="6322244" cy="523220"/>
          </a:xfrm>
          <a:prstGeom prst="rect">
            <a:avLst/>
          </a:prstGeom>
        </p:spPr>
        <p:txBody>
          <a:bodyPr wrap="none">
            <a:spAutoFit/>
          </a:bodyPr>
          <a:lstStyle/>
          <a:p>
            <a:r>
              <a:rPr lang="en-US" sz="2800" smtClean="0"/>
              <a:t>Kiến trúc tổng quan của hệ thống BE-PUM</a:t>
            </a:r>
            <a:endParaRPr lang="en-US" sz="2800"/>
          </a:p>
        </p:txBody>
      </p:sp>
      <p:sp>
        <p:nvSpPr>
          <p:cNvPr id="7" name="Oval 6"/>
          <p:cNvSpPr/>
          <p:nvPr/>
        </p:nvSpPr>
        <p:spPr>
          <a:xfrm>
            <a:off x="6858000" y="2590800"/>
            <a:ext cx="1219200" cy="16002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(1)</a:t>
            </a:r>
            <a:endParaRPr lang="en-US" dirty="0"/>
          </a:p>
        </p:txBody>
      </p:sp>
    </p:spTree>
    <p:extLst>
      <p:ext uri="{BB962C8B-B14F-4D97-AF65-F5344CB8AC3E}">
        <p14:creationId xmlns:p14="http://schemas.microsoft.com/office/powerpoint/2010/main" val="217361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IEEE 754</a:t>
            </a:r>
            <a:endParaRPr lang="en-GB" sz="4000" b="1" dirty="0">
              <a:latin typeface="+mj-lt"/>
              <a:cs typeface="Times New Roman" panose="02020603050405020304" pitchFamily="18" charset="0"/>
            </a:endParaRPr>
          </a:p>
        </p:txBody>
      </p:sp>
      <p:sp>
        <p:nvSpPr>
          <p:cNvPr id="8" name="TextBox 7"/>
          <p:cNvSpPr txBox="1"/>
          <p:nvPr/>
        </p:nvSpPr>
        <p:spPr>
          <a:xfrm>
            <a:off x="1109193" y="2050498"/>
            <a:ext cx="690790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Calibri (Headings)"/>
                <a:cs typeface="Times New Roman" panose="02020603050405020304" pitchFamily="18" charset="0"/>
              </a:rPr>
              <a:t>Mộ</a:t>
            </a:r>
            <a:r>
              <a:rPr lang="en-GB" sz="2800" dirty="0" smtClean="0">
                <a:latin typeface="Calibri (Headings)"/>
                <a:cs typeface="Times New Roman" panose="02020603050405020304" pitchFamily="18" charset="0"/>
              </a:rPr>
              <a:t>t </a:t>
            </a:r>
            <a:r>
              <a:rPr lang="vi-VN" sz="2800" dirty="0" smtClean="0">
                <a:latin typeface="Calibri" panose="020F0502020204030204" pitchFamily="34" charset="0"/>
                <a:cs typeface="Times New Roman" panose="02020603050405020304" pitchFamily="18" charset="0"/>
              </a:rPr>
              <a:t>số </a:t>
            </a:r>
            <a:r>
              <a:rPr lang="vi-VN" sz="2800" dirty="0">
                <a:latin typeface="Calibri" panose="020F0502020204030204" pitchFamily="34" charset="0"/>
                <a:cs typeface="Times New Roman" panose="02020603050405020304" pitchFamily="18" charset="0"/>
              </a:rPr>
              <a:t>thực X được biểu diễn theo kiểu số dấu phẩy động như sau: X = M*R</a:t>
            </a:r>
            <a:r>
              <a:rPr lang="vi-VN" sz="2800" baseline="30000" dirty="0">
                <a:latin typeface="Calibri" panose="020F0502020204030204" pitchFamily="34" charset="0"/>
                <a:cs typeface="Times New Roman" panose="02020603050405020304" pitchFamily="18" charset="0"/>
              </a:rPr>
              <a:t>e</a:t>
            </a:r>
            <a:r>
              <a:rPr lang="vi-VN" sz="2800" dirty="0" smtClean="0">
                <a:latin typeface="Calibri" panose="020F0502020204030204" pitchFamily="34" charset="0"/>
                <a:cs typeface="Times New Roman" panose="02020603050405020304" pitchFamily="18" charset="0"/>
              </a:rPr>
              <a:t>.</a:t>
            </a:r>
            <a:endParaRPr lang="vi-VN" sz="2800" dirty="0">
              <a:latin typeface="Calibri" panose="020F0502020204030204" pitchFamily="34" charset="0"/>
              <a:cs typeface="Times New Roman" panose="02020603050405020304" pitchFamily="18" charset="0"/>
            </a:endParaRPr>
          </a:p>
        </p:txBody>
      </p:sp>
      <p:sp>
        <p:nvSpPr>
          <p:cNvPr id="9" name="TextBox 8"/>
          <p:cNvSpPr txBox="1"/>
          <p:nvPr/>
        </p:nvSpPr>
        <p:spPr>
          <a:xfrm>
            <a:off x="1109193" y="3296993"/>
            <a:ext cx="5698380" cy="2246769"/>
          </a:xfrm>
          <a:prstGeom prst="rect">
            <a:avLst/>
          </a:prstGeom>
          <a:noFill/>
        </p:spPr>
        <p:txBody>
          <a:bodyPr wrap="square" rtlCol="0">
            <a:spAutoFit/>
          </a:bodyPr>
          <a:lstStyle/>
          <a:p>
            <a:pPr marL="342900" indent="-342900">
              <a:buFont typeface="Arial" panose="020B0604020202020204" pitchFamily="34" charset="0"/>
              <a:buChar char="•"/>
            </a:pPr>
            <a:r>
              <a:rPr lang="vi-VN" sz="2800" dirty="0">
                <a:latin typeface="Calibri (Headings)"/>
              </a:rPr>
              <a:t>Trong đó:</a:t>
            </a:r>
          </a:p>
          <a:p>
            <a:r>
              <a:rPr lang="en-US" sz="2800" dirty="0" smtClean="0">
                <a:latin typeface="Calibri (Headings)"/>
              </a:rPr>
              <a:t>	</a:t>
            </a:r>
            <a:r>
              <a:rPr lang="vi-VN" sz="2800" dirty="0" smtClean="0">
                <a:latin typeface="Calibri (Headings)"/>
              </a:rPr>
              <a:t>M </a:t>
            </a:r>
            <a:r>
              <a:rPr lang="vi-VN" sz="2800" dirty="0">
                <a:latin typeface="Calibri (Headings)"/>
              </a:rPr>
              <a:t>là phần định trị (Mantissa)</a:t>
            </a:r>
          </a:p>
          <a:p>
            <a:r>
              <a:rPr lang="en-US" sz="2800" dirty="0" smtClean="0">
                <a:latin typeface="Calibri (Headings)"/>
              </a:rPr>
              <a:t>	</a:t>
            </a:r>
            <a:r>
              <a:rPr lang="vi-VN" sz="2800" dirty="0" smtClean="0">
                <a:latin typeface="Calibri (Headings)"/>
              </a:rPr>
              <a:t>R </a:t>
            </a:r>
            <a:r>
              <a:rPr lang="vi-VN" sz="2800" dirty="0">
                <a:latin typeface="Calibri (Headings)"/>
              </a:rPr>
              <a:t>là cơ số (Radix)</a:t>
            </a:r>
          </a:p>
          <a:p>
            <a:r>
              <a:rPr lang="en-US" sz="2800" dirty="0" smtClean="0">
                <a:latin typeface="Calibri (Headings)"/>
              </a:rPr>
              <a:t>	</a:t>
            </a:r>
            <a:r>
              <a:rPr lang="vi-VN" sz="2800" dirty="0" smtClean="0">
                <a:latin typeface="Calibri (Headings)"/>
              </a:rPr>
              <a:t>E </a:t>
            </a:r>
            <a:r>
              <a:rPr lang="vi-VN" sz="2800" dirty="0">
                <a:latin typeface="Calibri (Headings)"/>
              </a:rPr>
              <a:t>là phần mũ (Exponent)</a:t>
            </a:r>
          </a:p>
          <a:p>
            <a:endParaRPr lang="en-US" sz="2800" dirty="0">
              <a:latin typeface="+mj-lt"/>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33</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(2)</a:t>
            </a:r>
            <a:endParaRPr lang="en-US" dirty="0"/>
          </a:p>
        </p:txBody>
      </p:sp>
    </p:spTree>
    <p:extLst>
      <p:ext uri="{BB962C8B-B14F-4D97-AF65-F5344CB8AC3E}">
        <p14:creationId xmlns:p14="http://schemas.microsoft.com/office/powerpoint/2010/main" val="1980110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IEEE 754</a:t>
            </a:r>
            <a:endParaRPr lang="en-GB" sz="4000" b="1" dirty="0">
              <a:latin typeface="+mj-lt"/>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65403810"/>
              </p:ext>
            </p:extLst>
          </p:nvPr>
        </p:nvGraphicFramePr>
        <p:xfrm>
          <a:off x="364500" y="2306574"/>
          <a:ext cx="8318410" cy="1501140"/>
        </p:xfrm>
        <a:graphic>
          <a:graphicData uri="http://schemas.openxmlformats.org/drawingml/2006/table">
            <a:tbl>
              <a:tblPr firstRow="1" firstCol="1" bandRow="1">
                <a:tableStyleId>{5C22544A-7EE6-4342-B048-85BDC9FD1C3A}</a:tableStyleId>
              </a:tblPr>
              <a:tblGrid>
                <a:gridCol w="1017272"/>
                <a:gridCol w="1017272"/>
                <a:gridCol w="1395318"/>
                <a:gridCol w="1722438"/>
                <a:gridCol w="1445260"/>
                <a:gridCol w="1720850"/>
              </a:tblGrid>
              <a:tr h="331924">
                <a:tc>
                  <a:txBody>
                    <a:bodyPr/>
                    <a:lstStyle/>
                    <a:p>
                      <a:pPr algn="ctr" fontAlgn="ctr"/>
                      <a:r>
                        <a:rPr lang="en-US" sz="2400" u="none" strike="noStrike" dirty="0" err="1" smtClean="0">
                          <a:effectLst/>
                          <a:latin typeface="+mj-lt"/>
                          <a:cs typeface="Times New Roman" panose="02020603050405020304" pitchFamily="18" charset="0"/>
                        </a:rPr>
                        <a:t>Kiểu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Dấu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định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Tổng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bit</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cực</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vi-VN" sz="2400" u="none" strike="noStrike" dirty="0">
                          <a:effectLst/>
                          <a:latin typeface="+mj-lt"/>
                          <a:cs typeface="Times New Roman" panose="02020603050405020304" pitchFamily="18" charset="0"/>
                        </a:rPr>
                        <a:t>Đơn</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32</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127</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Kép</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52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64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1023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Bậc</a:t>
                      </a:r>
                      <a:r>
                        <a:rPr lang="en-US" sz="2400" u="none" strike="noStrike" dirty="0">
                          <a:effectLst/>
                          <a:latin typeface="+mj-lt"/>
                          <a:cs typeface="Times New Roman" panose="02020603050405020304" pitchFamily="18" charset="0"/>
                        </a:rPr>
                        <a:t> 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15</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128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16383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9" name="TextBox 8"/>
          <p:cNvSpPr txBox="1"/>
          <p:nvPr/>
        </p:nvSpPr>
        <p:spPr>
          <a:xfrm>
            <a:off x="2394950" y="4500936"/>
            <a:ext cx="5441323" cy="461665"/>
          </a:xfrm>
          <a:prstGeom prst="rect">
            <a:avLst/>
          </a:prstGeom>
          <a:noFill/>
        </p:spPr>
        <p:txBody>
          <a:bodyPr wrap="square" rtlCol="0">
            <a:spAutoFit/>
          </a:bodyPr>
          <a:lstStyle/>
          <a:p>
            <a:r>
              <a:rPr lang="en-US" sz="2400" i="1" dirty="0" smtClean="0">
                <a:latin typeface="Calibri (Headings)"/>
                <a:cs typeface="Times New Roman" panose="02020603050405020304" pitchFamily="18" charset="0"/>
              </a:rPr>
              <a:t>Bảng1</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các</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thành</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phần</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của</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chuỗi</a:t>
            </a:r>
            <a:r>
              <a:rPr lang="en-US" sz="2400" i="1" dirty="0" smtClean="0">
                <a:latin typeface="Calibri (Headings)"/>
                <a:cs typeface="Times New Roman" panose="02020603050405020304" pitchFamily="18" charset="0"/>
              </a:rPr>
              <a:t> bit</a:t>
            </a:r>
            <a:endParaRPr lang="en-US" sz="2400" i="1" dirty="0">
              <a:latin typeface="Calibri (Headings)"/>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34</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(3)</a:t>
            </a:r>
            <a:endParaRPr lang="en-US" dirty="0"/>
          </a:p>
        </p:txBody>
      </p:sp>
    </p:spTree>
    <p:extLst>
      <p:ext uri="{BB962C8B-B14F-4D97-AF65-F5344CB8AC3E}">
        <p14:creationId xmlns:p14="http://schemas.microsoft.com/office/powerpoint/2010/main" val="12370844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75575" y="1367524"/>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IEEE 754</a:t>
            </a:r>
            <a:endParaRPr lang="en-GB" sz="4000" b="1" dirty="0">
              <a:latin typeface="+mj-lt"/>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020989487"/>
              </p:ext>
            </p:extLst>
          </p:nvPr>
        </p:nvGraphicFramePr>
        <p:xfrm>
          <a:off x="3163776" y="2692778"/>
          <a:ext cx="2719857" cy="845820"/>
        </p:xfrm>
        <a:graphic>
          <a:graphicData uri="http://schemas.openxmlformats.org/drawingml/2006/table">
            <a:tbl>
              <a:tblPr/>
              <a:tblGrid>
                <a:gridCol w="906619"/>
                <a:gridCol w="906619"/>
                <a:gridCol w="906619"/>
              </a:tblGrid>
              <a:tr h="248448">
                <a:tc>
                  <a:txBody>
                    <a:bodyPr/>
                    <a:lstStyle/>
                    <a:p>
                      <a:pPr algn="ctr"/>
                      <a:r>
                        <a:rPr lang="en-US" sz="2400" dirty="0">
                          <a:latin typeface="+mj-lt"/>
                          <a:cs typeface="Times New Roman" panose="02020603050405020304" pitchFamily="18" charset="0"/>
                        </a:rPr>
                        <a:t>1 </a:t>
                      </a:r>
                      <a:r>
                        <a:rPr lang="en-US" sz="2400" dirty="0" smtClean="0">
                          <a:latin typeface="+mj-lt"/>
                          <a:cs typeface="Times New Roman" panose="02020603050405020304" pitchFamily="18" charset="0"/>
                        </a:rPr>
                        <a:t>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11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52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r>
              <a:tr h="248448">
                <a:tc>
                  <a:txBody>
                    <a:bodyPr/>
                    <a:lstStyle/>
                    <a:p>
                      <a:pPr algn="ctr"/>
                      <a:r>
                        <a:rPr lang="en-US" sz="2400" dirty="0">
                          <a:latin typeface="+mj-lt"/>
                          <a:cs typeface="Times New Roman" panose="02020603050405020304" pitchFamily="18" charset="0"/>
                        </a:rPr>
                        <a:t>S</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smtClean="0">
                          <a:latin typeface="+mj-lt"/>
                          <a:cs typeface="Times New Roman" panose="02020603050405020304" pitchFamily="18" charset="0"/>
                        </a:rPr>
                        <a:t>e</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a:latin typeface="+mj-lt"/>
                          <a:cs typeface="Times New Roman" panose="02020603050405020304" pitchFamily="18" charset="0"/>
                        </a:rPr>
                        <a:t>m</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
        <p:nvSpPr>
          <p:cNvPr id="13" name="Rectangle 1"/>
          <p:cNvSpPr>
            <a:spLocks noChangeArrowheads="1"/>
          </p:cNvSpPr>
          <p:nvPr/>
        </p:nvSpPr>
        <p:spPr bwMode="auto">
          <a:xfrm>
            <a:off x="628650" y="3736363"/>
            <a:ext cx="256464" cy="325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ndParaRPr>
          </a:p>
        </p:txBody>
      </p:sp>
      <p:sp>
        <p:nvSpPr>
          <p:cNvPr id="14" name="TextBox 13"/>
          <p:cNvSpPr txBox="1"/>
          <p:nvPr/>
        </p:nvSpPr>
        <p:spPr>
          <a:xfrm>
            <a:off x="1052848" y="1952298"/>
            <a:ext cx="2965360"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err="1" smtClean="0">
                <a:latin typeface="+mj-lt"/>
                <a:cs typeface="Times New Roman" panose="02020603050405020304" pitchFamily="18" charset="0"/>
              </a:rPr>
              <a:t>Ví</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dụ</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dạng</a:t>
            </a:r>
            <a:r>
              <a:rPr lang="en-US" sz="2500" dirty="0" smtClean="0">
                <a:latin typeface="+mj-lt"/>
                <a:cs typeface="Times New Roman" panose="02020603050405020304" pitchFamily="18" charset="0"/>
              </a:rPr>
              <a:t> 64 bit:</a:t>
            </a:r>
            <a:endParaRPr lang="en-US" sz="2500" dirty="0">
              <a:latin typeface="+mj-lt"/>
              <a:cs typeface="Times New Roman" panose="02020603050405020304" pitchFamily="18" charset="0"/>
            </a:endParaRPr>
          </a:p>
        </p:txBody>
      </p:sp>
      <p:sp>
        <p:nvSpPr>
          <p:cNvPr id="15" name="TextBox 14"/>
          <p:cNvSpPr txBox="1"/>
          <p:nvPr/>
        </p:nvSpPr>
        <p:spPr>
          <a:xfrm>
            <a:off x="1052848" y="3633332"/>
            <a:ext cx="7228267" cy="1569660"/>
          </a:xfrm>
          <a:prstGeom prst="rect">
            <a:avLst/>
          </a:prstGeom>
          <a:noFill/>
        </p:spPr>
        <p:txBody>
          <a:bodyPr wrap="square" rtlCol="0">
            <a:spAutoFit/>
          </a:bodyPr>
          <a:lstStyle/>
          <a:p>
            <a:pPr marL="342900" indent="-342900">
              <a:buFont typeface="Arial" panose="020B0604020202020204" pitchFamily="34" charset="0"/>
              <a:buChar char="•"/>
            </a:pPr>
            <a:r>
              <a:rPr lang="vi-VN" sz="2400" dirty="0">
                <a:latin typeface="Calibri (Headings)"/>
              </a:rPr>
              <a:t>S là bít dấu (số dương S = 0</a:t>
            </a:r>
            <a:r>
              <a:rPr lang="vi-VN" sz="2400" dirty="0" smtClean="0">
                <a:latin typeface="Calibri (Headings)"/>
              </a:rPr>
              <a:t>)</a:t>
            </a:r>
            <a:endParaRPr lang="vi-VN" sz="2400" dirty="0">
              <a:latin typeface="Calibri (Headings)"/>
            </a:endParaRPr>
          </a:p>
          <a:p>
            <a:pPr marL="342900" indent="-342900">
              <a:buFont typeface="Arial" panose="020B0604020202020204" pitchFamily="34" charset="0"/>
              <a:buChar char="•"/>
            </a:pPr>
            <a:r>
              <a:rPr lang="vi-VN" sz="2400" dirty="0">
                <a:latin typeface="Calibri (Headings)"/>
              </a:rPr>
              <a:t>e là mã excess của phần mũ E (e = </a:t>
            </a:r>
            <a:r>
              <a:rPr lang="vi-VN" sz="2400" dirty="0" smtClean="0">
                <a:latin typeface="Calibri (Headings)"/>
              </a:rPr>
              <a:t>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hay E </a:t>
            </a:r>
            <a:r>
              <a:rPr lang="vi-VN" sz="2400" dirty="0" smtClean="0">
                <a:latin typeface="Calibri (Headings)"/>
              </a:rPr>
              <a:t>= 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số </a:t>
            </a:r>
            <a:r>
              <a:rPr lang="vi-VN" sz="2400" dirty="0" smtClean="0">
                <a:latin typeface="Calibri (Headings)"/>
              </a:rPr>
              <a:t>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ở đây là độ lệch bias)</a:t>
            </a:r>
          </a:p>
          <a:p>
            <a:pPr marL="342900" indent="-342900">
              <a:buFont typeface="Arial" panose="020B0604020202020204" pitchFamily="34" charset="0"/>
              <a:buChar char="•"/>
            </a:pPr>
            <a:r>
              <a:rPr lang="vi-VN" sz="2400" dirty="0">
                <a:latin typeface="Calibri (Headings)"/>
              </a:rPr>
              <a:t>m là phần lẽ của phần định trị M (M = 1.m</a:t>
            </a:r>
            <a:r>
              <a:rPr lang="vi-VN" sz="2400" dirty="0" smtClean="0">
                <a:latin typeface="Calibri (Headings)"/>
              </a:rPr>
              <a:t>)</a:t>
            </a:r>
            <a:endParaRPr lang="en-US" sz="2400" dirty="0">
              <a:latin typeface="Calibri (Headings)"/>
            </a:endParaRPr>
          </a:p>
        </p:txBody>
      </p:sp>
      <p:sp>
        <p:nvSpPr>
          <p:cNvPr id="16" name="TextBox 15"/>
          <p:cNvSpPr txBox="1"/>
          <p:nvPr/>
        </p:nvSpPr>
        <p:spPr>
          <a:xfrm>
            <a:off x="1052849" y="5297726"/>
            <a:ext cx="7812124" cy="124649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mj-lt"/>
              </a:rPr>
              <a:t>C</a:t>
            </a:r>
            <a:r>
              <a:rPr lang="vi-VN" sz="2400" dirty="0" smtClean="0">
                <a:latin typeface="+mj-lt"/>
              </a:rPr>
              <a:t>ông </a:t>
            </a:r>
            <a:r>
              <a:rPr lang="vi-VN" sz="2400" dirty="0">
                <a:latin typeface="+mj-lt"/>
              </a:rPr>
              <a:t>thức xác định giá trị số thực như sau: </a:t>
            </a:r>
            <a:endParaRPr lang="en-GB" sz="2400" dirty="0" smtClean="0">
              <a:latin typeface="+mj-lt"/>
            </a:endParaRPr>
          </a:p>
          <a:p>
            <a:r>
              <a:rPr lang="en-GB" sz="2400" dirty="0">
                <a:latin typeface="+mj-lt"/>
              </a:rPr>
              <a:t>	</a:t>
            </a:r>
            <a:r>
              <a:rPr lang="en-GB" sz="2400" dirty="0" smtClean="0">
                <a:latin typeface="+mj-lt"/>
              </a:rPr>
              <a:t>	</a:t>
            </a:r>
            <a:r>
              <a:rPr lang="vi-VN" sz="2400" dirty="0" smtClean="0">
                <a:latin typeface="+mj-lt"/>
              </a:rPr>
              <a:t>X </a:t>
            </a:r>
            <a:r>
              <a:rPr lang="vi-VN" sz="2400" dirty="0">
                <a:latin typeface="+mj-lt"/>
              </a:rPr>
              <a:t>= (-1)</a:t>
            </a:r>
            <a:r>
              <a:rPr lang="vi-VN" sz="2400" baseline="30000" dirty="0">
                <a:latin typeface="+mj-lt"/>
              </a:rPr>
              <a:t>S</a:t>
            </a:r>
            <a:r>
              <a:rPr lang="vi-VN" sz="2400" dirty="0">
                <a:latin typeface="+mj-lt"/>
              </a:rPr>
              <a:t> * 1.m * </a:t>
            </a:r>
            <a:r>
              <a:rPr lang="vi-VN" sz="2400" dirty="0" smtClean="0">
                <a:latin typeface="+mj-lt"/>
              </a:rPr>
              <a:t>2</a:t>
            </a:r>
            <a:r>
              <a:rPr lang="vi-VN" sz="2400" baseline="30000" dirty="0" smtClean="0">
                <a:latin typeface="+mj-lt"/>
              </a:rPr>
              <a:t>e-1</a:t>
            </a:r>
            <a:r>
              <a:rPr lang="en-US" sz="2400" baseline="30000" dirty="0" smtClean="0">
                <a:latin typeface="+mj-lt"/>
              </a:rPr>
              <a:t>023</a:t>
            </a:r>
            <a:endParaRPr lang="vi-VN" sz="2400" dirty="0">
              <a:latin typeface="+mj-lt"/>
            </a:endParaRPr>
          </a:p>
          <a:p>
            <a:pPr marL="285750" indent="-285750">
              <a:buFont typeface="Arial" panose="020B0604020202020204" pitchFamily="34" charset="0"/>
              <a:buChar char="•"/>
            </a:pPr>
            <a:endParaRPr lang="en-US" sz="2400" dirty="0">
              <a:latin typeface="+mj-lt"/>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35</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(4)</a:t>
            </a:r>
            <a:endParaRPr lang="en-US" dirty="0"/>
          </a:p>
        </p:txBody>
      </p:sp>
    </p:spTree>
    <p:extLst>
      <p:ext uri="{BB962C8B-B14F-4D97-AF65-F5344CB8AC3E}">
        <p14:creationId xmlns:p14="http://schemas.microsoft.com/office/powerpoint/2010/main" val="3941733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4893" y="1265050"/>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err="1" smtClean="0">
                <a:latin typeface="+mj-lt"/>
                <a:cs typeface="Times New Roman" panose="02020603050405020304" pitchFamily="18" charset="0"/>
              </a:rPr>
              <a:t>Bộ</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nhớ</a:t>
            </a:r>
            <a:r>
              <a:rPr lang="en-GB" sz="4000" b="1" dirty="0" smtClean="0">
                <a:latin typeface="+mj-lt"/>
                <a:cs typeface="Times New Roman" panose="02020603050405020304" pitchFamily="18" charset="0"/>
              </a:rPr>
              <a:t> FPU register</a:t>
            </a:r>
            <a:endParaRPr lang="en-GB" sz="4000" b="1" dirty="0">
              <a:latin typeface="+mj-lt"/>
              <a:cs typeface="Times New Roman" panose="02020603050405020304" pitchFamily="18" charset="0"/>
            </a:endParaRPr>
          </a:p>
        </p:txBody>
      </p:sp>
      <p:sp>
        <p:nvSpPr>
          <p:cNvPr id="2" name="Rectangle 1"/>
          <p:cNvSpPr/>
          <p:nvPr/>
        </p:nvSpPr>
        <p:spPr>
          <a:xfrm>
            <a:off x="3441665" y="6061771"/>
            <a:ext cx="3010650" cy="461665"/>
          </a:xfrm>
          <a:prstGeom prst="rect">
            <a:avLst/>
          </a:prstGeom>
        </p:spPr>
        <p:txBody>
          <a:bodyPr wrap="square">
            <a:spAutoFit/>
          </a:bodyPr>
          <a:lstStyle/>
          <a:p>
            <a:pPr algn="ctr"/>
            <a:r>
              <a:rPr lang="en-GB" sz="2400" i="1" dirty="0" err="1">
                <a:solidFill>
                  <a:srgbClr val="000000"/>
                </a:solidFill>
                <a:latin typeface="+mj-lt"/>
                <a:ea typeface="Calibri" panose="020F0502020204030204" pitchFamily="34" charset="0"/>
              </a:rPr>
              <a:t>Hình</a:t>
            </a:r>
            <a:r>
              <a:rPr lang="en-GB" sz="2400" i="1" dirty="0">
                <a:solidFill>
                  <a:srgbClr val="000000"/>
                </a:solidFill>
                <a:latin typeface="+mj-lt"/>
                <a:ea typeface="Calibri" panose="020F0502020204030204" pitchFamily="34" charset="0"/>
              </a:rPr>
              <a:t> 1: </a:t>
            </a:r>
            <a:r>
              <a:rPr lang="en-GB" sz="2400" i="1" dirty="0" err="1">
                <a:solidFill>
                  <a:srgbClr val="000000"/>
                </a:solidFill>
                <a:latin typeface="+mj-lt"/>
                <a:ea typeface="Calibri" panose="020F0502020204030204" pitchFamily="34" charset="0"/>
              </a:rPr>
              <a:t>Thanh</a:t>
            </a:r>
            <a:r>
              <a:rPr lang="en-GB" sz="2400" i="1" dirty="0">
                <a:solidFill>
                  <a:srgbClr val="000000"/>
                </a:solidFill>
                <a:latin typeface="+mj-lt"/>
                <a:ea typeface="Calibri" panose="020F0502020204030204" pitchFamily="34" charset="0"/>
              </a:rPr>
              <a:t> </a:t>
            </a:r>
            <a:r>
              <a:rPr lang="en-GB" sz="2400" i="1" dirty="0" err="1">
                <a:solidFill>
                  <a:srgbClr val="000000"/>
                </a:solidFill>
                <a:latin typeface="+mj-lt"/>
                <a:ea typeface="Calibri" panose="020F0502020204030204" pitchFamily="34" charset="0"/>
              </a:rPr>
              <a:t>ghi</a:t>
            </a:r>
            <a:r>
              <a:rPr lang="en-GB" sz="2400" i="1" dirty="0">
                <a:solidFill>
                  <a:srgbClr val="000000"/>
                </a:solidFill>
                <a:latin typeface="+mj-lt"/>
                <a:ea typeface="Calibri" panose="020F0502020204030204" pitchFamily="34" charset="0"/>
              </a:rPr>
              <a:t> </a:t>
            </a:r>
            <a:r>
              <a:rPr lang="en-GB" sz="2400" i="1" dirty="0" smtClean="0">
                <a:latin typeface="+mj-lt"/>
                <a:ea typeface="Calibri" panose="020F0502020204030204" pitchFamily="34" charset="0"/>
              </a:rPr>
              <a:t>FPU</a:t>
            </a:r>
            <a:endParaRPr lang="en-GB" sz="2400" dirty="0">
              <a:latin typeface="+mj-lt"/>
            </a:endParaRPr>
          </a:p>
        </p:txBody>
      </p:sp>
      <p:pic>
        <p:nvPicPr>
          <p:cNvPr id="3" name="Picture 2"/>
          <p:cNvPicPr>
            <a:picLocks noChangeAspect="1"/>
          </p:cNvPicPr>
          <p:nvPr/>
        </p:nvPicPr>
        <p:blipFill>
          <a:blip r:embed="rId2" cstate="print"/>
          <a:stretch>
            <a:fillRect/>
          </a:stretch>
        </p:blipFill>
        <p:spPr>
          <a:xfrm>
            <a:off x="1999445" y="1916569"/>
            <a:ext cx="5531475" cy="3940850"/>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36</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(5)</a:t>
            </a:r>
            <a:endParaRPr lang="en-US" dirty="0"/>
          </a:p>
        </p:txBody>
      </p:sp>
    </p:spTree>
    <p:extLst>
      <p:ext uri="{BB962C8B-B14F-4D97-AF65-F5344CB8AC3E}">
        <p14:creationId xmlns:p14="http://schemas.microsoft.com/office/powerpoint/2010/main" val="35273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707886"/>
          </a:xfrm>
          <a:prstGeom prst="rect">
            <a:avLst/>
          </a:prstGeom>
          <a:noFill/>
        </p:spPr>
        <p:txBody>
          <a:bodyPr wrap="square" rtlCol="0">
            <a:spAutoFit/>
          </a:bodyPr>
          <a:lstStyle/>
          <a:p>
            <a:r>
              <a:rPr lang="en-GB" sz="4000"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Bộ</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nhớ</a:t>
            </a:r>
            <a:r>
              <a:rPr lang="en-GB" sz="4000" b="1" dirty="0" smtClean="0">
                <a:latin typeface="+mj-lt"/>
                <a:cs typeface="Times New Roman" panose="02020603050405020304" pitchFamily="18" charset="0"/>
              </a:rPr>
              <a:t> FPU register</a:t>
            </a:r>
            <a:endParaRPr lang="en-GB" sz="4000" b="1" dirty="0">
              <a:latin typeface="+mj-lt"/>
              <a:cs typeface="Times New Roman" panose="02020603050405020304" pitchFamily="18" charset="0"/>
            </a:endParaRPr>
          </a:p>
        </p:txBody>
      </p:sp>
      <p:sp>
        <p:nvSpPr>
          <p:cNvPr id="9" name="Rectangle 8"/>
          <p:cNvSpPr/>
          <p:nvPr/>
        </p:nvSpPr>
        <p:spPr>
          <a:xfrm>
            <a:off x="1439214" y="5886351"/>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2: </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Hoạt</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động</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của</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thanh</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ghi</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FPU</a:t>
            </a:r>
            <a:endParaRPr lang="en-GB" sz="2400" dirty="0">
              <a:effectLst/>
              <a:latin typeface="+mj-lt"/>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2601532" y="2075410"/>
            <a:ext cx="4365938" cy="3655689"/>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37</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(6)</a:t>
            </a:r>
            <a:endParaRPr lang="en-US" dirty="0"/>
          </a:p>
        </p:txBody>
      </p:sp>
    </p:spTree>
    <p:extLst>
      <p:ext uri="{BB962C8B-B14F-4D97-AF65-F5344CB8AC3E}">
        <p14:creationId xmlns:p14="http://schemas.microsoft.com/office/powerpoint/2010/main" val="208946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707886"/>
          </a:xfrm>
          <a:prstGeom prst="rect">
            <a:avLst/>
          </a:prstGeom>
          <a:noFill/>
        </p:spPr>
        <p:txBody>
          <a:bodyPr wrap="square" rtlCol="0">
            <a:spAutoFit/>
          </a:bodyPr>
          <a:lstStyle/>
          <a:p>
            <a:r>
              <a:rPr lang="en-GB" sz="4000" dirty="0" smtClean="0">
                <a:latin typeface="+mj-lt"/>
                <a:cs typeface="Times New Roman" panose="02020603050405020304" pitchFamily="18" charset="0"/>
              </a:rPr>
              <a:t> </a:t>
            </a:r>
            <a:r>
              <a:rPr lang="en-GB" sz="4000" b="1" dirty="0" smtClean="0">
                <a:latin typeface="+mj-lt"/>
                <a:cs typeface="Times New Roman" panose="02020603050405020304" pitchFamily="18" charset="0"/>
              </a:rPr>
              <a:t>FPU </a:t>
            </a:r>
            <a:r>
              <a:rPr lang="en-GB" sz="4000" b="1" dirty="0">
                <a:latin typeface="+mj-lt"/>
                <a:cs typeface="Times New Roman" panose="02020603050405020304" pitchFamily="18" charset="0"/>
              </a:rPr>
              <a:t>status </a:t>
            </a:r>
            <a:r>
              <a:rPr lang="en-GB" sz="4000" b="1" dirty="0" smtClean="0">
                <a:latin typeface="+mj-lt"/>
                <a:cs typeface="Times New Roman" panose="02020603050405020304" pitchFamily="18" charset="0"/>
              </a:rPr>
              <a:t>word</a:t>
            </a:r>
            <a:endParaRPr lang="en-GB" sz="4000" b="1" dirty="0">
              <a:latin typeface="+mj-lt"/>
              <a:cs typeface="Times New Roman" panose="02020603050405020304" pitchFamily="18" charset="0"/>
            </a:endParaRPr>
          </a:p>
        </p:txBody>
      </p:sp>
      <p:sp>
        <p:nvSpPr>
          <p:cNvPr id="6" name="Rectangle 5"/>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3: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status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385811" y="1952299"/>
            <a:ext cx="4607417" cy="37623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38</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(7)</a:t>
            </a:r>
            <a:endParaRPr lang="en-US" dirty="0"/>
          </a:p>
        </p:txBody>
      </p:sp>
    </p:spTree>
    <p:extLst>
      <p:ext uri="{BB962C8B-B14F-4D97-AF65-F5344CB8AC3E}">
        <p14:creationId xmlns:p14="http://schemas.microsoft.com/office/powerpoint/2010/main" val="1499292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553" y="1221813"/>
            <a:ext cx="5071056" cy="707886"/>
          </a:xfrm>
          <a:prstGeom prst="rect">
            <a:avLst/>
          </a:prstGeom>
          <a:noFill/>
        </p:spPr>
        <p:txBody>
          <a:bodyPr wrap="square" rtlCol="0">
            <a:spAutoFit/>
          </a:bodyPr>
          <a:lstStyle/>
          <a:p>
            <a:r>
              <a:rPr lang="en-GB" sz="4000" b="1" dirty="0">
                <a:latin typeface="+mj-lt"/>
                <a:cs typeface="Times New Roman" panose="02020603050405020304" pitchFamily="18" charset="0"/>
              </a:rPr>
              <a:t>FPU status word</a:t>
            </a:r>
          </a:p>
        </p:txBody>
      </p:sp>
      <p:pic>
        <p:nvPicPr>
          <p:cNvPr id="8" name="Picture 7"/>
          <p:cNvPicPr>
            <a:picLocks noChangeAspect="1"/>
          </p:cNvPicPr>
          <p:nvPr/>
        </p:nvPicPr>
        <p:blipFill>
          <a:blip r:embed="rId2" cstate="print"/>
          <a:stretch>
            <a:fillRect/>
          </a:stretch>
        </p:blipFill>
        <p:spPr>
          <a:xfrm>
            <a:off x="1668964" y="1806587"/>
            <a:ext cx="5709482" cy="4070126"/>
          </a:xfrm>
          <a:prstGeom prst="rect">
            <a:avLst/>
          </a:prstGeom>
        </p:spPr>
      </p:pic>
      <p:sp>
        <p:nvSpPr>
          <p:cNvPr id="9" name="Rectangle 8"/>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4: </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Truyền</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giá</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trị</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vào</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EFLAGS register</a:t>
            </a:r>
            <a:endParaRPr lang="en-GB" sz="2400" dirty="0">
              <a:effectLst/>
              <a:latin typeface="+mj-lt"/>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F5DBBDC1-4195-40F4-8EAF-5367D7983E89}" type="slidenum">
              <a:rPr lang="en-US" smtClean="0"/>
              <a:pPr/>
              <a:t>39</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(8)</a:t>
            </a:r>
            <a:endParaRPr lang="en-US" dirty="0"/>
          </a:p>
        </p:txBody>
      </p:sp>
    </p:spTree>
    <p:extLst>
      <p:ext uri="{BB962C8B-B14F-4D97-AF65-F5344CB8AC3E}">
        <p14:creationId xmlns:p14="http://schemas.microsoft.com/office/powerpoint/2010/main" val="109978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smtClean="0">
                <a:latin typeface="+mj-lt"/>
                <a:cs typeface="Times New Roman" panose="02020603050405020304" pitchFamily="18" charset="0"/>
              </a:rPr>
              <a:t>Phát triển dựa trên mã nguồn của JakStab</a:t>
            </a:r>
          </a:p>
          <a:p>
            <a:pPr algn="just"/>
            <a:r>
              <a:rPr lang="en-US" smtClean="0">
                <a:latin typeface="+mj-lt"/>
                <a:cs typeface="Times New Roman" panose="02020603050405020304" pitchFamily="18" charset="0"/>
              </a:rPr>
              <a:t>Đang được phát triển để tập trung vào phân tích những phần mềm bị nghi ngờ là phần mềm độc hại.</a:t>
            </a:r>
            <a:endParaRPr lang="en-US">
              <a:latin typeface="+mj-lt"/>
              <a:cs typeface="Times New Roman" panose="02020603050405020304" pitchFamily="18" charset="0"/>
            </a:endParaRPr>
          </a:p>
        </p:txBody>
      </p:sp>
      <p:sp>
        <p:nvSpPr>
          <p:cNvPr id="5" name="Rectangle 4"/>
          <p:cNvSpPr/>
          <p:nvPr/>
        </p:nvSpPr>
        <p:spPr>
          <a:xfrm>
            <a:off x="457200" y="1524000"/>
            <a:ext cx="4796569" cy="707886"/>
          </a:xfrm>
          <a:prstGeom prst="rect">
            <a:avLst/>
          </a:prstGeom>
        </p:spPr>
        <p:txBody>
          <a:bodyPr wrap="none">
            <a:spAutoFit/>
          </a:bodyPr>
          <a:lstStyle/>
          <a:p>
            <a:r>
              <a:rPr lang="en-US" sz="4000" b="1" dirty="0" err="1" smtClean="0">
                <a:solidFill>
                  <a:prstClr val="black"/>
                </a:solidFill>
                <a:latin typeface="+mj-lt"/>
                <a:cs typeface="Times New Roman" panose="02020603050405020304" pitchFamily="18" charset="0"/>
              </a:rPr>
              <a:t>Giới</a:t>
            </a:r>
            <a:r>
              <a:rPr lang="en-US" sz="4000" b="1" dirty="0" smtClean="0">
                <a:solidFill>
                  <a:prstClr val="black"/>
                </a:solidFill>
                <a:latin typeface="+mj-lt"/>
                <a:cs typeface="Times New Roman" panose="02020603050405020304" pitchFamily="18" charset="0"/>
              </a:rPr>
              <a:t> </a:t>
            </a:r>
            <a:r>
              <a:rPr lang="en-US" sz="4000" b="1" dirty="0" err="1" smtClean="0">
                <a:solidFill>
                  <a:prstClr val="black"/>
                </a:solidFill>
                <a:latin typeface="+mj-lt"/>
                <a:cs typeface="Times New Roman" panose="02020603050405020304" pitchFamily="18" charset="0"/>
              </a:rPr>
              <a:t>thiệu</a:t>
            </a:r>
            <a:r>
              <a:rPr lang="en-US" sz="4000" b="1" dirty="0" smtClean="0">
                <a:solidFill>
                  <a:prstClr val="black"/>
                </a:solidFill>
                <a:latin typeface="+mj-lt"/>
                <a:cs typeface="Times New Roman" panose="02020603050405020304" pitchFamily="18" charset="0"/>
              </a:rPr>
              <a:t> </a:t>
            </a:r>
            <a:r>
              <a:rPr lang="en-US" sz="4000" b="1" dirty="0" err="1" smtClean="0">
                <a:solidFill>
                  <a:prstClr val="black"/>
                </a:solidFill>
                <a:latin typeface="+mj-lt"/>
                <a:cs typeface="Times New Roman" panose="02020603050405020304" pitchFamily="18" charset="0"/>
              </a:rPr>
              <a:t>về</a:t>
            </a:r>
            <a:r>
              <a:rPr lang="en-US" sz="4000" b="1" dirty="0" smtClean="0">
                <a:solidFill>
                  <a:prstClr val="black"/>
                </a:solidFill>
                <a:latin typeface="+mj-lt"/>
                <a:cs typeface="Times New Roman" panose="02020603050405020304" pitchFamily="18" charset="0"/>
              </a:rPr>
              <a:t> BE-PUM</a:t>
            </a:r>
            <a:endParaRPr lang="en-US" sz="40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4</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(2)</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707886"/>
          </a:xfrm>
          <a:prstGeom prst="rect">
            <a:avLst/>
          </a:prstGeom>
          <a:noFill/>
        </p:spPr>
        <p:txBody>
          <a:bodyPr wrap="square" rtlCol="0">
            <a:spAutoFit/>
          </a:bodyPr>
          <a:lstStyle/>
          <a:p>
            <a:r>
              <a:rPr lang="en-GB" sz="4000" dirty="0" smtClean="0">
                <a:latin typeface="+mj-lt"/>
                <a:cs typeface="Times New Roman" panose="02020603050405020304" pitchFamily="18" charset="0"/>
              </a:rPr>
              <a:t> </a:t>
            </a:r>
            <a:r>
              <a:rPr lang="en-GB" sz="4000" b="1" dirty="0" smtClean="0">
                <a:latin typeface="+mj-lt"/>
                <a:cs typeface="Times New Roman" panose="02020603050405020304" pitchFamily="18" charset="0"/>
              </a:rPr>
              <a:t>FPU </a:t>
            </a:r>
            <a:r>
              <a:rPr lang="en-GB" sz="4000" b="1" dirty="0">
                <a:latin typeface="+mj-lt"/>
                <a:cs typeface="Times New Roman" panose="02020603050405020304" pitchFamily="18" charset="0"/>
              </a:rPr>
              <a:t>control </a:t>
            </a:r>
            <a:r>
              <a:rPr lang="en-GB" sz="4000" b="1" dirty="0" smtClean="0">
                <a:latin typeface="+mj-lt"/>
                <a:cs typeface="Times New Roman" panose="02020603050405020304" pitchFamily="18" charset="0"/>
              </a:rPr>
              <a:t>word</a:t>
            </a:r>
            <a:endParaRPr lang="en-GB" sz="4000" b="1" dirty="0">
              <a:latin typeface="+mj-lt"/>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036472" y="1929699"/>
            <a:ext cx="5071056" cy="4066179"/>
          </a:xfrm>
          <a:prstGeom prst="rect">
            <a:avLst/>
          </a:prstGeom>
        </p:spPr>
      </p:pic>
      <p:sp>
        <p:nvSpPr>
          <p:cNvPr id="10" name="Rectangle 9"/>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smtClean="0">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5: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control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pPr/>
              <a:t>40</a:t>
            </a:fld>
            <a:endParaRPr lang="en-US"/>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val="2149192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a:latin typeface="+mj-lt"/>
                <a:cs typeface="Times New Roman" panose="02020603050405020304" pitchFamily="18" charset="0"/>
              </a:rPr>
              <a:t>FPU control word</a:t>
            </a:r>
          </a:p>
        </p:txBody>
      </p:sp>
      <p:graphicFrame>
        <p:nvGraphicFramePr>
          <p:cNvPr id="6" name="Table 5"/>
          <p:cNvGraphicFramePr>
            <a:graphicFrameLocks noGrp="1"/>
          </p:cNvGraphicFramePr>
          <p:nvPr>
            <p:extLst>
              <p:ext uri="{D42A27DB-BD31-4B8C-83A1-F6EECF244321}">
                <p14:modId xmlns:p14="http://schemas.microsoft.com/office/powerpoint/2010/main" val="1173873043"/>
              </p:ext>
            </p:extLst>
          </p:nvPr>
        </p:nvGraphicFramePr>
        <p:xfrm>
          <a:off x="2061593" y="2204659"/>
          <a:ext cx="4159917" cy="2181225"/>
        </p:xfrm>
        <a:graphic>
          <a:graphicData uri="http://schemas.openxmlformats.org/drawingml/2006/table">
            <a:tbl>
              <a:tblPr firstRow="1">
                <a:tableStyleId>{B301B821-A1FF-4177-AEE7-76D212191A09}</a:tableStyleId>
              </a:tblPr>
              <a:tblGrid>
                <a:gridCol w="2980182"/>
                <a:gridCol w="1179735"/>
              </a:tblGrid>
              <a:tr h="370203">
                <a:tc>
                  <a:txBody>
                    <a:bodyPr/>
                    <a:lstStyle/>
                    <a:p>
                      <a:pPr algn="ctr" fontAlgn="ctr"/>
                      <a:r>
                        <a:rPr lang="en-US" sz="2800" u="none" strike="noStrike" dirty="0">
                          <a:effectLst/>
                          <a:latin typeface="+mj-lt"/>
                          <a:cs typeface="Times New Roman" panose="02020603050405020304" pitchFamily="18" charset="0"/>
                        </a:rPr>
                        <a:t>Precision</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PC </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r>
              <a:tr h="389651">
                <a:tc>
                  <a:txBody>
                    <a:bodyPr/>
                    <a:lstStyle/>
                    <a:p>
                      <a:pPr algn="ctr" fontAlgn="ctr"/>
                      <a:r>
                        <a:rPr lang="en-US" sz="2800" u="none" strike="noStrike" dirty="0">
                          <a:effectLst/>
                          <a:latin typeface="+mj-lt"/>
                          <a:cs typeface="Times New Roman" panose="02020603050405020304" pitchFamily="18" charset="0"/>
                        </a:rPr>
                        <a:t>Single Precision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Reserved</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Double Precisian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Extended </a:t>
                      </a:r>
                      <a:r>
                        <a:rPr lang="en-US" sz="2800" u="none" strike="noStrike" dirty="0" err="1">
                          <a:effectLst/>
                          <a:latin typeface="+mj-lt"/>
                          <a:cs typeface="Times New Roman" panose="02020603050405020304" pitchFamily="18" charset="0"/>
                        </a:rPr>
                        <a:t>Prescision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7" name="TextBox 6"/>
          <p:cNvSpPr txBox="1"/>
          <p:nvPr/>
        </p:nvSpPr>
        <p:spPr>
          <a:xfrm>
            <a:off x="2843012" y="4842457"/>
            <a:ext cx="2849450"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2</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PC</a:t>
            </a: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41</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val="1015791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a:latin typeface="+mj-lt"/>
                <a:cs typeface="Times New Roman" panose="02020603050405020304" pitchFamily="18" charset="0"/>
              </a:rPr>
              <a:t>FPU control word</a:t>
            </a:r>
          </a:p>
        </p:txBody>
      </p:sp>
      <p:sp>
        <p:nvSpPr>
          <p:cNvPr id="7" name="TextBox 6"/>
          <p:cNvSpPr txBox="1"/>
          <p:nvPr/>
        </p:nvSpPr>
        <p:spPr>
          <a:xfrm>
            <a:off x="3056317" y="5938945"/>
            <a:ext cx="2934775"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3: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RC</a:t>
            </a:r>
          </a:p>
        </p:txBody>
      </p:sp>
      <p:graphicFrame>
        <p:nvGraphicFramePr>
          <p:cNvPr id="8" name="Table 7"/>
          <p:cNvGraphicFramePr>
            <a:graphicFrameLocks noGrp="1"/>
          </p:cNvGraphicFramePr>
          <p:nvPr>
            <p:extLst>
              <p:ext uri="{D42A27DB-BD31-4B8C-83A1-F6EECF244321}">
                <p14:modId xmlns:p14="http://schemas.microsoft.com/office/powerpoint/2010/main" val="296765292"/>
              </p:ext>
            </p:extLst>
          </p:nvPr>
        </p:nvGraphicFramePr>
        <p:xfrm>
          <a:off x="377796" y="1991254"/>
          <a:ext cx="8590208" cy="3705225"/>
        </p:xfrm>
        <a:graphic>
          <a:graphicData uri="http://schemas.openxmlformats.org/drawingml/2006/table">
            <a:tbl>
              <a:tblPr firstRow="1" firstCol="1" bandRow="1">
                <a:tableStyleId>{5C22544A-7EE6-4342-B048-85BDC9FD1C3A}</a:tableStyleId>
              </a:tblPr>
              <a:tblGrid>
                <a:gridCol w="1843090"/>
                <a:gridCol w="1200521"/>
                <a:gridCol w="5546597"/>
              </a:tblGrid>
              <a:tr h="200025">
                <a:tc>
                  <a:txBody>
                    <a:bodyPr/>
                    <a:lstStyle/>
                    <a:p>
                      <a:pPr algn="ctr" fontAlgn="b"/>
                      <a:r>
                        <a:rPr lang="en-US" sz="2400" b="1" u="none" strike="noStrike" dirty="0" err="1">
                          <a:effectLst/>
                          <a:latin typeface="+mj-lt"/>
                          <a:cs typeface="Times New Roman" panose="02020603050405020304" pitchFamily="18" charset="0"/>
                        </a:rPr>
                        <a:t>Cách</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thứ</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làm</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tròn</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a:effectLst/>
                          <a:latin typeface="+mj-lt"/>
                          <a:cs typeface="Times New Roman" panose="02020603050405020304" pitchFamily="18" charset="0"/>
                        </a:rPr>
                        <a:t>RC</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err="1">
                          <a:effectLst/>
                          <a:latin typeface="+mj-lt"/>
                          <a:cs typeface="Times New Roman" panose="02020603050405020304" pitchFamily="18" charset="0"/>
                        </a:rPr>
                        <a:t>Mô</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tả</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dirty="0" err="1">
                          <a:effectLst/>
                          <a:latin typeface="+mj-lt"/>
                          <a:cs typeface="Times New Roman" panose="02020603050405020304" pitchFamily="18" charset="0"/>
                        </a:rPr>
                        <a:t>Làm</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tròn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00B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là gần nhất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lên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lớn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xuống</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a:effectLst/>
                          <a:latin typeface="+mj-lt"/>
                          <a:cs typeface="Times New Roman" panose="02020603050405020304" pitchFamily="18" charset="0"/>
                        </a:rPr>
                        <a:t>10B</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nhỏ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chính xác</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11B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Kết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quả</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nhất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với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chính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xác</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42</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10)</a:t>
            </a:r>
            <a:endParaRPr lang="en-US" dirty="0"/>
          </a:p>
        </p:txBody>
      </p:sp>
    </p:spTree>
    <p:extLst>
      <p:ext uri="{BB962C8B-B14F-4D97-AF65-F5344CB8AC3E}">
        <p14:creationId xmlns:p14="http://schemas.microsoft.com/office/powerpoint/2010/main" val="1010073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4553" y="1221813"/>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FPU Tag word</a:t>
            </a:r>
            <a:endParaRPr lang="en-GB" sz="40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1622739" y="2326212"/>
            <a:ext cx="6068564" cy="2318594"/>
          </a:xfrm>
          <a:prstGeom prst="rect">
            <a:avLst/>
          </a:prstGeom>
        </p:spPr>
      </p:pic>
      <p:sp>
        <p:nvSpPr>
          <p:cNvPr id="8" name="TextBox 7"/>
          <p:cNvSpPr txBox="1"/>
          <p:nvPr/>
        </p:nvSpPr>
        <p:spPr>
          <a:xfrm>
            <a:off x="3306650" y="5164431"/>
            <a:ext cx="3248695" cy="461665"/>
          </a:xfrm>
          <a:prstGeom prst="rect">
            <a:avLst/>
          </a:prstGeom>
          <a:noFill/>
        </p:spPr>
        <p:txBody>
          <a:bodyPr wrap="square" rtlCol="0">
            <a:spAutoFit/>
          </a:bodyPr>
          <a:lstStyle/>
          <a:p>
            <a:r>
              <a:rPr lang="en-US" sz="2400" i="1" dirty="0" err="1">
                <a:latin typeface="+mj-lt"/>
                <a:cs typeface="Times New Roman" panose="02020603050405020304" pitchFamily="18" charset="0"/>
              </a:rPr>
              <a:t>Hình</a:t>
            </a:r>
            <a:r>
              <a:rPr lang="en-US" sz="2400" i="1" dirty="0">
                <a:latin typeface="+mj-lt"/>
                <a:cs typeface="Times New Roman" panose="02020603050405020304" pitchFamily="18" charset="0"/>
              </a:rPr>
              <a:t> 6</a:t>
            </a:r>
            <a:r>
              <a:rPr lang="en-US" sz="2400" i="1" dirty="0" smtClean="0">
                <a:latin typeface="+mj-lt"/>
                <a:cs typeface="Times New Roman" panose="02020603050405020304" pitchFamily="18" charset="0"/>
              </a:rPr>
              <a:t>: FPU Tag word</a:t>
            </a: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43</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11)</a:t>
            </a:r>
            <a:endParaRPr lang="en-US" dirty="0"/>
          </a:p>
        </p:txBody>
      </p:sp>
    </p:spTree>
    <p:extLst>
      <p:ext uri="{BB962C8B-B14F-4D97-AF65-F5344CB8AC3E}">
        <p14:creationId xmlns:p14="http://schemas.microsoft.com/office/powerpoint/2010/main" val="2844464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22" y="1144867"/>
            <a:ext cx="7559287"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err="1" smtClean="0">
                <a:latin typeface="+mj-lt"/>
                <a:cs typeface="Times New Roman" panose="02020603050405020304" pitchFamily="18" charset="0"/>
              </a:rPr>
              <a:t>Giá</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trị</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sử</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dụng</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trong</a:t>
            </a:r>
            <a:r>
              <a:rPr lang="en-GB" sz="4000" b="1" dirty="0" smtClean="0">
                <a:latin typeface="+mj-lt"/>
                <a:cs typeface="Times New Roman" panose="02020603050405020304" pitchFamily="18" charset="0"/>
              </a:rPr>
              <a:t> FPU register</a:t>
            </a:r>
            <a:endParaRPr lang="en-GB" sz="40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3906726"/>
              </p:ext>
            </p:extLst>
          </p:nvPr>
        </p:nvGraphicFramePr>
        <p:xfrm>
          <a:off x="812500" y="2112855"/>
          <a:ext cx="7847410" cy="3461306"/>
        </p:xfrm>
        <a:graphic>
          <a:graphicData uri="http://schemas.openxmlformats.org/drawingml/2006/table">
            <a:tbl>
              <a:tblPr firstRow="1" firstCol="1" bandRow="1">
                <a:tableStyleId>{5C22544A-7EE6-4342-B048-85BDC9FD1C3A}</a:tableStyleId>
              </a:tblPr>
              <a:tblGrid>
                <a:gridCol w="1819275"/>
                <a:gridCol w="6028135"/>
              </a:tblGrid>
              <a:tr h="360607">
                <a:tc>
                  <a:txBody>
                    <a:bodyPr/>
                    <a:lstStyle/>
                    <a:p>
                      <a:pPr algn="ctr" fontAlgn="b"/>
                      <a:r>
                        <a:rPr lang="en-US" sz="2400" u="none" strike="noStrike" dirty="0" err="1" smtClean="0">
                          <a:effectLst/>
                          <a:latin typeface="+mj-lt"/>
                          <a:cs typeface="Times New Roman" panose="02020603050405020304" pitchFamily="18" charset="0"/>
                        </a:rPr>
                        <a:t>Loại</a:t>
                      </a:r>
                      <a:r>
                        <a:rPr lang="en-US" sz="2400" u="none" strike="noStrike" dirty="0" smtClean="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err="1">
                          <a:effectLst/>
                          <a:latin typeface="+mj-lt"/>
                          <a:cs typeface="Times New Roman" panose="02020603050405020304" pitchFamily="18" charset="0"/>
                        </a:rPr>
                        <a:t>Mô</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tả</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396111">
                <a:tc>
                  <a:txBody>
                    <a:bodyPr/>
                    <a:lstStyle/>
                    <a:p>
                      <a:pPr algn="l" fontAlgn="b"/>
                      <a:r>
                        <a:rPr lang="en-US" sz="2400" u="none" strike="noStrike">
                          <a:effectLst/>
                          <a:latin typeface="+mj-lt"/>
                          <a:cs typeface="Times New Roman" panose="02020603050405020304" pitchFamily="18" charset="0"/>
                        </a:rPr>
                        <a:t>NaN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a:effectLst/>
                          <a:latin typeface="+mj-lt"/>
                          <a:cs typeface="Times New Roman" panose="02020603050405020304" pitchFamily="18" charset="0"/>
                        </a:rPr>
                        <a:t>Not a number. </a:t>
                      </a:r>
                      <a:r>
                        <a:rPr lang="en-US" sz="2400" u="none" strike="noStrike" dirty="0" err="1">
                          <a:effectLst/>
                          <a:latin typeface="+mj-lt"/>
                          <a:cs typeface="Times New Roman" panose="02020603050405020304" pitchFamily="18" charset="0"/>
                        </a:rPr>
                        <a:t>Không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phải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một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bất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kì</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66775">
                <a:tc>
                  <a:txBody>
                    <a:bodyPr/>
                    <a:lstStyle/>
                    <a:p>
                      <a:pPr algn="l" fontAlgn="b"/>
                      <a:r>
                        <a:rPr lang="en-US" sz="2400" u="none" strike="noStrike">
                          <a:effectLst/>
                          <a:latin typeface="+mj-lt"/>
                          <a:cs typeface="Times New Roman" panose="02020603050405020304" pitchFamily="18" charset="0"/>
                        </a:rPr>
                        <a:t>Infinity</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a:effectLst/>
                          <a:latin typeface="+mj-lt"/>
                          <a:cs typeface="Times New Roman" panose="02020603050405020304" pitchFamily="18" charset="0"/>
                        </a:rPr>
                        <a:t>Vô cùng: dương vô cùng, âm vô cùng</a:t>
                      </a:r>
                      <a:endParaRPr lang="vi-VN" sz="2400" b="0" i="0" u="none" strike="noStrike">
                        <a:solidFill>
                          <a:srgbClr val="000000"/>
                        </a:solidFill>
                        <a:effectLst/>
                        <a:latin typeface="+mj-lt"/>
                        <a:cs typeface="Times New Roman" panose="02020603050405020304" pitchFamily="18" charset="0"/>
                      </a:endParaRPr>
                    </a:p>
                  </a:txBody>
                  <a:tcPr marL="7144" marR="7144" marT="9525" marB="0" anchor="b"/>
                </a:tc>
              </a:tr>
              <a:tr h="476721">
                <a:tc>
                  <a:txBody>
                    <a:bodyPr/>
                    <a:lstStyle/>
                    <a:p>
                      <a:pPr algn="l" fontAlgn="b"/>
                      <a:r>
                        <a:rPr lang="en-US" sz="2400" u="none" strike="noStrike">
                          <a:effectLst/>
                          <a:latin typeface="+mj-lt"/>
                          <a:cs typeface="Times New Roman" panose="02020603050405020304" pitchFamily="18" charset="0"/>
                        </a:rPr>
                        <a:t>Numeric overflow</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a:effectLst/>
                          <a:latin typeface="+mj-lt"/>
                          <a:cs typeface="Times New Roman" panose="02020603050405020304" pitchFamily="18" charset="0"/>
                        </a:rPr>
                        <a:t>-1.0*2^102 </a:t>
                      </a:r>
                      <a:r>
                        <a:rPr lang="en-US" sz="2400" u="none" strike="noStrike" dirty="0" err="1">
                          <a:effectLst/>
                          <a:latin typeface="+mj-lt"/>
                          <a:cs typeface="Times New Roman" panose="02020603050405020304" pitchFamily="18" charset="0"/>
                        </a:rPr>
                        <a:t>đến</a:t>
                      </a:r>
                      <a:r>
                        <a:rPr lang="en-US" sz="2400" u="none" strike="noStrike" dirty="0">
                          <a:effectLst/>
                          <a:latin typeface="+mj-lt"/>
                          <a:cs typeface="Times New Roman" panose="02020603050405020304" pitchFamily="18" charset="0"/>
                        </a:rPr>
                        <a:t> 1.0*2^1022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12124">
                <a:tc>
                  <a:txBody>
                    <a:bodyPr/>
                    <a:lstStyle/>
                    <a:p>
                      <a:pPr algn="l" fontAlgn="b"/>
                      <a:r>
                        <a:rPr lang="en-US" sz="2400" u="none" strike="noStrike">
                          <a:effectLst/>
                          <a:latin typeface="+mj-lt"/>
                          <a:cs typeface="Times New Roman" panose="02020603050405020304" pitchFamily="18" charset="0"/>
                        </a:rPr>
                        <a:t>Numeric underflow</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a:effectLst/>
                          <a:latin typeface="+mj-lt"/>
                          <a:cs typeface="Times New Roman" panose="02020603050405020304" pitchFamily="18" charset="0"/>
                        </a:rPr>
                        <a:t>-1.0*2^-1022 đến 1.0*2^-1022</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r>
              <a:tr h="482375">
                <a:tc>
                  <a:txBody>
                    <a:bodyPr/>
                    <a:lstStyle/>
                    <a:p>
                      <a:pPr algn="l" fontAlgn="b"/>
                      <a:r>
                        <a:rPr lang="en-US" sz="2400" u="none" strike="noStrike">
                          <a:effectLst/>
                          <a:latin typeface="+mj-lt"/>
                          <a:cs typeface="Times New Roman" panose="02020603050405020304" pitchFamily="18" charset="0"/>
                        </a:rPr>
                        <a:t>Denormal</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có</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r>
                        <a:rPr lang="en-US" sz="2400" u="none" strike="noStrike" dirty="0">
                          <a:effectLst/>
                          <a:latin typeface="+mj-lt"/>
                          <a:cs typeface="Times New Roman" panose="02020603050405020304" pitchFamily="18" charset="0"/>
                        </a:rPr>
                        <a:t>  = -1022 hay </a:t>
                      </a:r>
                      <a:r>
                        <a:rPr lang="en-US" sz="2400" u="none" strike="noStrike" dirty="0" err="1">
                          <a:effectLst/>
                          <a:latin typeface="+mj-lt"/>
                          <a:cs typeface="Times New Roman" panose="02020603050405020304" pitchFamily="18" charset="0"/>
                        </a:rPr>
                        <a:t>chuỗi</a:t>
                      </a:r>
                      <a:r>
                        <a:rPr lang="en-US" sz="2400" u="none" strike="noStrike" dirty="0">
                          <a:effectLst/>
                          <a:latin typeface="+mj-lt"/>
                          <a:cs typeface="Times New Roman" panose="02020603050405020304" pitchFamily="18" charset="0"/>
                        </a:rPr>
                        <a:t> bit </a:t>
                      </a:r>
                      <a:r>
                        <a:rPr lang="en-US" sz="2400" u="none" strike="noStrike" dirty="0" err="1">
                          <a:effectLst/>
                          <a:latin typeface="+mj-lt"/>
                          <a:cs typeface="Times New Roman" panose="02020603050405020304" pitchFamily="18" charset="0"/>
                        </a:rPr>
                        <a:t>của</a:t>
                      </a:r>
                      <a:r>
                        <a:rPr lang="en-US" sz="2400" u="none" strike="noStrike" dirty="0">
                          <a:effectLst/>
                          <a:latin typeface="+mj-lt"/>
                          <a:cs typeface="Times New Roman" panose="02020603050405020304" pitchFamily="18" charset="0"/>
                        </a:rPr>
                        <a:t> exponent 0000 0000 000</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6" name="TextBox 5"/>
          <p:cNvSpPr txBox="1"/>
          <p:nvPr/>
        </p:nvSpPr>
        <p:spPr>
          <a:xfrm>
            <a:off x="3370217" y="5834263"/>
            <a:ext cx="3020096" cy="461665"/>
          </a:xfrm>
          <a:prstGeom prst="rect">
            <a:avLst/>
          </a:prstGeom>
          <a:noFill/>
        </p:spPr>
        <p:txBody>
          <a:bodyPr wrap="square" rtlCol="0">
            <a:spAutoFit/>
          </a:bodyPr>
          <a:lstStyle/>
          <a:p>
            <a:r>
              <a:rPr lang="en-US" sz="2400" i="1" dirty="0" err="1">
                <a:latin typeface="+mj-lt"/>
                <a:cs typeface="Times New Roman" panose="02020603050405020304" pitchFamily="18" charset="0"/>
              </a:rPr>
              <a:t>Bảng</a:t>
            </a:r>
            <a:r>
              <a:rPr lang="en-US" sz="2400" i="1" dirty="0" smtClean="0">
                <a:latin typeface="+mj-lt"/>
                <a:cs typeface="Times New Roman" panose="02020603050405020304" pitchFamily="18" charset="0"/>
              </a:rPr>
              <a:t> </a:t>
            </a:r>
            <a:r>
              <a:rPr lang="en-US" sz="2400" i="1" dirty="0">
                <a:latin typeface="+mj-lt"/>
                <a:cs typeface="Times New Roman" panose="02020603050405020304" pitchFamily="18" charset="0"/>
              </a:rPr>
              <a:t>4</a:t>
            </a:r>
            <a:r>
              <a:rPr lang="en-US" sz="2400" i="1" dirty="0" smtClean="0">
                <a:latin typeface="+mj-lt"/>
                <a:cs typeface="Times New Roman" panose="02020603050405020304" pitchFamily="18" charset="0"/>
              </a:rPr>
              <a:t>: </a:t>
            </a:r>
            <a:r>
              <a:rPr lang="en-US" sz="2400" i="1" dirty="0" err="1">
                <a:latin typeface="+mj-lt"/>
                <a:cs typeface="Times New Roman" panose="02020603050405020304" pitchFamily="18" charset="0"/>
              </a:rPr>
              <a:t>Các</a:t>
            </a:r>
            <a:r>
              <a:rPr lang="en-US" sz="2400" i="1" dirty="0" smtClean="0">
                <a:latin typeface="+mj-lt"/>
                <a:cs typeface="Times New Roman" panose="02020603050405020304" pitchFamily="18" charset="0"/>
              </a:rPr>
              <a:t> </a:t>
            </a:r>
            <a:r>
              <a:rPr lang="en-US" sz="2400" i="1" dirty="0" err="1" smtClean="0">
                <a:latin typeface="+mj-lt"/>
                <a:cs typeface="Times New Roman" panose="02020603050405020304" pitchFamily="18" charset="0"/>
              </a:rPr>
              <a:t>loại</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smtClean="0">
                <a:latin typeface="+mj-lt"/>
                <a:cs typeface="Times New Roman" panose="02020603050405020304" pitchFamily="18" charset="0"/>
              </a:rPr>
              <a:t> </a:t>
            </a: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44</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12)</a:t>
            </a:r>
            <a:endParaRPr lang="en-US" dirty="0"/>
          </a:p>
        </p:txBody>
      </p:sp>
    </p:spTree>
    <p:extLst>
      <p:ext uri="{BB962C8B-B14F-4D97-AF65-F5344CB8AC3E}">
        <p14:creationId xmlns:p14="http://schemas.microsoft.com/office/powerpoint/2010/main" val="1750825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331" y="850337"/>
            <a:ext cx="5071056" cy="707886"/>
          </a:xfrm>
          <a:prstGeom prst="rect">
            <a:avLst/>
          </a:prstGeom>
          <a:noFill/>
        </p:spPr>
        <p:txBody>
          <a:bodyPr wrap="square" rtlCol="0">
            <a:spAutoFit/>
          </a:bodyPr>
          <a:lstStyle/>
          <a:p>
            <a:pPr lvl="0"/>
            <a:r>
              <a:rPr lang="en-GB" sz="4000" dirty="0">
                <a:latin typeface="+mj-lt"/>
                <a:cs typeface="Times New Roman" panose="02020603050405020304" pitchFamily="18" charset="0"/>
              </a:rPr>
              <a:t> </a:t>
            </a:r>
            <a:r>
              <a:rPr lang="en-GB" sz="4000" b="1" dirty="0" err="1">
                <a:latin typeface="+mj-lt"/>
                <a:cs typeface="Times New Roman" panose="02020603050405020304" pitchFamily="18" charset="0"/>
              </a:rPr>
              <a:t>Tập</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giá</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trị</a:t>
            </a:r>
            <a:endParaRPr lang="en-GB" sz="40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575343"/>
              </p:ext>
            </p:extLst>
          </p:nvPr>
        </p:nvGraphicFramePr>
        <p:xfrm>
          <a:off x="609331" y="1584434"/>
          <a:ext cx="6450457" cy="5087563"/>
        </p:xfrm>
        <a:graphic>
          <a:graphicData uri="http://schemas.openxmlformats.org/drawingml/2006/table">
            <a:tbl>
              <a:tblPr firstRow="1" firstCol="1" bandRow="1">
                <a:tableStyleId>{5C22544A-7EE6-4342-B048-85BDC9FD1C3A}</a:tableStyleId>
              </a:tblPr>
              <a:tblGrid>
                <a:gridCol w="1347089"/>
                <a:gridCol w="5103368"/>
              </a:tblGrid>
              <a:tr h="368534">
                <a:tc>
                  <a:txBody>
                    <a:bodyPr/>
                    <a:lstStyle/>
                    <a:p>
                      <a:pPr algn="ctr">
                        <a:lnSpc>
                          <a:spcPct val="107000"/>
                        </a:lnSpc>
                        <a:spcAft>
                          <a:spcPts val="0"/>
                        </a:spcAft>
                      </a:pPr>
                      <a:r>
                        <a:rPr lang="en-GB" sz="2400" dirty="0" err="1">
                          <a:effectLst/>
                          <a:latin typeface="+mj-lt"/>
                          <a:cs typeface="Times New Roman" panose="02020603050405020304" pitchFamily="18" charset="0"/>
                        </a:rPr>
                        <a:t>Kiểu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07000"/>
                        </a:lnSpc>
                        <a:spcAft>
                          <a:spcPts val="0"/>
                        </a:spcAft>
                      </a:pPr>
                      <a:r>
                        <a:rPr lang="en-GB" sz="2400" dirty="0" err="1">
                          <a:effectLst/>
                          <a:latin typeface="+mj-lt"/>
                          <a:cs typeface="Times New Roman" panose="02020603050405020304" pitchFamily="18" charset="0"/>
                        </a:rPr>
                        <a:t>Cách</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sử</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dụng</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r>
              <a:tr h="209550">
                <a:tc>
                  <a:txBody>
                    <a:bodyPr/>
                    <a:lstStyle/>
                    <a:p>
                      <a:pPr>
                        <a:lnSpc>
                          <a:spcPct val="107000"/>
                        </a:lnSpc>
                        <a:spcAft>
                          <a:spcPts val="0"/>
                        </a:spcAft>
                      </a:pPr>
                      <a:r>
                        <a:rPr lang="en-GB" sz="2400" dirty="0">
                          <a:effectLst/>
                          <a:latin typeface="+mj-lt"/>
                          <a:cs typeface="Times New Roman" panose="02020603050405020304" pitchFamily="18" charset="0"/>
                        </a:rPr>
                        <a: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8-bit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không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32-bit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32-bit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FWORD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48-bit.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QWORD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64-bit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80-bit (10-byte)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REAL4</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32-bit (4-byte)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REAL8</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64-bit (8-byte)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REAL10</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80-bit (10-byte)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bl>
          </a:graphicData>
        </a:graphic>
      </p:graphicFrame>
      <p:sp>
        <p:nvSpPr>
          <p:cNvPr id="3" name="Rectangle 2"/>
          <p:cNvSpPr/>
          <p:nvPr/>
        </p:nvSpPr>
        <p:spPr>
          <a:xfrm>
            <a:off x="7059788" y="5257881"/>
            <a:ext cx="2084212" cy="959237"/>
          </a:xfrm>
          <a:prstGeom prst="rect">
            <a:avLst/>
          </a:prstGeom>
        </p:spPr>
        <p:txBody>
          <a:bodyPr wrap="squar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smtClean="0">
                <a:solidFill>
                  <a:srgbClr val="000000"/>
                </a:solidFill>
                <a:latin typeface="+mj-lt"/>
                <a:ea typeface="Calibri" panose="020F0502020204030204" pitchFamily="34" charset="0"/>
                <a:cs typeface="Times New Roman" panose="02020603050405020304" pitchFamily="18" charset="0"/>
              </a:rPr>
              <a:t>5: </a:t>
            </a: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endParaRPr lang="en-GB" sz="2400" i="1" dirty="0" smtClean="0">
              <a:solidFill>
                <a:srgbClr val="000000"/>
              </a:solidFill>
              <a:latin typeface="+mj-lt"/>
              <a:ea typeface="Calibri" panose="020F0502020204030204" pitchFamily="34" charset="0"/>
              <a:cs typeface="Times New Roman" panose="02020603050405020304" pitchFamily="18" charset="0"/>
            </a:endParaRPr>
          </a:p>
          <a:p>
            <a:pPr algn="ctr">
              <a:spcAft>
                <a:spcPts val="1000"/>
              </a:spcAft>
            </a:pPr>
            <a:r>
              <a:rPr lang="en-GB" sz="2400" i="1" dirty="0" err="1" smtClean="0">
                <a:solidFill>
                  <a:srgbClr val="000000"/>
                </a:solidFill>
                <a:latin typeface="+mj-lt"/>
                <a:ea typeface="Calibri" panose="020F0502020204030204" pitchFamily="34" charset="0"/>
                <a:cs typeface="Times New Roman" panose="02020603050405020304" pitchFamily="18" charset="0"/>
              </a:rPr>
              <a:t>kiểu</a:t>
            </a:r>
            <a:r>
              <a:rPr lang="en-GB" sz="2400" i="1" dirty="0" smtClean="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dữ</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liệu</a:t>
            </a:r>
            <a:endParaRPr lang="en-GB" sz="2400" i="1" dirty="0">
              <a:solidFill>
                <a:srgbClr val="44546A"/>
              </a:solidFill>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45</a:t>
            </a:fld>
            <a:endParaRPr lang="en-US">
              <a:latin typeface="+mj-lt"/>
            </a:endParaRPr>
          </a:p>
        </p:txBody>
      </p:sp>
      <p:sp>
        <p:nvSpPr>
          <p:cNvPr id="8" name="Title 1"/>
          <p:cNvSpPr txBox="1">
            <a:spLocks/>
          </p:cNvSpPr>
          <p:nvPr/>
        </p:nvSpPr>
        <p:spPr>
          <a:xfrm>
            <a:off x="444321" y="209221"/>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13)</a:t>
            </a:r>
            <a:endParaRPr lang="en-US" dirty="0"/>
          </a:p>
        </p:txBody>
      </p:sp>
    </p:spTree>
    <p:extLst>
      <p:ext uri="{BB962C8B-B14F-4D97-AF65-F5344CB8AC3E}">
        <p14:creationId xmlns:p14="http://schemas.microsoft.com/office/powerpoint/2010/main" val="3172706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46</a:t>
            </a:fld>
            <a:endParaRPr lang="en-US"/>
          </a:p>
        </p:txBody>
      </p:sp>
      <p:pic>
        <p:nvPicPr>
          <p:cNvPr id="5" name="Content Placeholder 4"/>
          <p:cNvPicPr>
            <a:picLocks noGrp="1"/>
          </p:cNvPicPr>
          <p:nvPr>
            <p:ph idx="1"/>
          </p:nvPr>
        </p:nvPicPr>
        <p:blipFill>
          <a:blip r:embed="rId2" cstate="print"/>
          <a:stretch>
            <a:fillRect/>
          </a:stretch>
        </p:blipFill>
        <p:spPr>
          <a:xfrm>
            <a:off x="1176337" y="1644511"/>
            <a:ext cx="6791325" cy="4152900"/>
          </a:xfrm>
          <a:prstGeom prst="rect">
            <a:avLst/>
          </a:prstGeom>
        </p:spPr>
      </p:pic>
      <p:sp>
        <p:nvSpPr>
          <p:cNvPr id="6" name="Rectangle 5"/>
          <p:cNvSpPr/>
          <p:nvPr/>
        </p:nvSpPr>
        <p:spPr>
          <a:xfrm>
            <a:off x="1524000" y="5725180"/>
            <a:ext cx="6322244" cy="523220"/>
          </a:xfrm>
          <a:prstGeom prst="rect">
            <a:avLst/>
          </a:prstGeom>
        </p:spPr>
        <p:txBody>
          <a:bodyPr wrap="none">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tổng</a:t>
            </a:r>
            <a:r>
              <a:rPr lang="en-US" sz="2800" dirty="0" smtClean="0"/>
              <a:t> </a:t>
            </a:r>
            <a:r>
              <a:rPr lang="en-US" sz="2800" dirty="0" err="1" smtClean="0"/>
              <a:t>quan</a:t>
            </a:r>
            <a:r>
              <a:rPr lang="en-US" sz="2800" dirty="0" smtClean="0"/>
              <a:t> </a:t>
            </a:r>
            <a:r>
              <a:rPr lang="en-US" sz="2800" dirty="0" err="1" smtClean="0"/>
              <a:t>của</a:t>
            </a:r>
            <a:r>
              <a:rPr lang="en-US" sz="2800" dirty="0" smtClean="0"/>
              <a:t> </a:t>
            </a:r>
            <a:r>
              <a:rPr lang="en-US" sz="2800" dirty="0" err="1" smtClean="0"/>
              <a:t>hệ</a:t>
            </a:r>
            <a:r>
              <a:rPr lang="en-US" sz="2800" dirty="0" smtClean="0"/>
              <a:t> </a:t>
            </a:r>
            <a:r>
              <a:rPr lang="en-US" sz="2800" dirty="0" err="1" smtClean="0"/>
              <a:t>thống</a:t>
            </a:r>
            <a:r>
              <a:rPr lang="en-US" sz="2800" dirty="0" smtClean="0"/>
              <a:t> BE-PUM</a:t>
            </a:r>
            <a:endParaRPr lang="en-US" sz="2800" dirty="0"/>
          </a:p>
        </p:txBody>
      </p:sp>
      <p:sp>
        <p:nvSpPr>
          <p:cNvPr id="7" name="Oval 6"/>
          <p:cNvSpPr/>
          <p:nvPr/>
        </p:nvSpPr>
        <p:spPr>
          <a:xfrm>
            <a:off x="6858000" y="2590800"/>
            <a:ext cx="1219200" cy="16002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14)</a:t>
            </a:r>
            <a:endParaRPr lang="en-US" dirty="0"/>
          </a:p>
        </p:txBody>
      </p:sp>
    </p:spTree>
    <p:extLst>
      <p:ext uri="{BB962C8B-B14F-4D97-AF65-F5344CB8AC3E}">
        <p14:creationId xmlns:p14="http://schemas.microsoft.com/office/powerpoint/2010/main" val="4251486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47</a:t>
            </a:fld>
            <a:endParaRPr lang="en-US"/>
          </a:p>
        </p:txBody>
      </p:sp>
      <p:sp>
        <p:nvSpPr>
          <p:cNvPr id="9" name="Content Placeholder 8"/>
          <p:cNvSpPr>
            <a:spLocks noGrp="1"/>
          </p:cNvSpPr>
          <p:nvPr>
            <p:ph idx="1"/>
          </p:nvPr>
        </p:nvSpPr>
        <p:spPr/>
        <p:txBody>
          <a:bodyPr>
            <a:noAutofit/>
          </a:bodyPr>
          <a:lstStyle/>
          <a:p>
            <a:pPr algn="just"/>
            <a:r>
              <a:rPr lang="vi-VN" dirty="0" smtClean="0">
                <a:latin typeface="Calibri" pitchFamily="34" charset="0"/>
              </a:rPr>
              <a:t>Trình tự các bước để ứng dụng JNA vào BE-PUM</a:t>
            </a:r>
          </a:p>
          <a:p>
            <a:pPr lvl="1" algn="just"/>
            <a:r>
              <a:rPr lang="vi-VN" dirty="0" smtClean="0">
                <a:latin typeface="Calibri" pitchFamily="34" charset="0"/>
              </a:rPr>
              <a:t>Ánh xạ thư viện</a:t>
            </a:r>
          </a:p>
          <a:p>
            <a:pPr lvl="1" algn="just"/>
            <a:r>
              <a:rPr lang="vi-VN" dirty="0" smtClean="0">
                <a:latin typeface="Calibri" pitchFamily="34" charset="0"/>
              </a:rPr>
              <a:t>Ánh xạ hàm và những kiểu dữ</a:t>
            </a:r>
            <a:r>
              <a:rPr lang="en-US" dirty="0" smtClean="0">
                <a:latin typeface="Calibri" pitchFamily="34" charset="0"/>
              </a:rPr>
              <a:t> </a:t>
            </a:r>
            <a:r>
              <a:rPr lang="en-US" dirty="0" err="1" smtClean="0">
                <a:latin typeface="Calibri" pitchFamily="34" charset="0"/>
              </a:rPr>
              <a:t>liệu</a:t>
            </a:r>
            <a:endParaRPr lang="vi-VN" dirty="0" smtClean="0">
              <a:latin typeface="Calibri" pitchFamily="34" charset="0"/>
            </a:endParaRPr>
          </a:p>
          <a:p>
            <a:pPr lvl="1" algn="just"/>
            <a:r>
              <a:rPr lang="en-US" dirty="0" smtClean="0">
                <a:latin typeface="Calibri" pitchFamily="34" charset="0"/>
              </a:rPr>
              <a:t>L</a:t>
            </a:r>
            <a:r>
              <a:rPr lang="vi-VN" dirty="0" smtClean="0">
                <a:latin typeface="Calibri" pitchFamily="34" charset="0"/>
              </a:rPr>
              <a:t>ấy giá trị bộ nhớ của các thông số đầu vào</a:t>
            </a:r>
          </a:p>
          <a:p>
            <a:pPr lvl="1" algn="just"/>
            <a:r>
              <a:rPr lang="vi-VN" dirty="0" smtClean="0">
                <a:latin typeface="Calibri" pitchFamily="34" charset="0"/>
              </a:rPr>
              <a:t>Truyền các giá trị, gọi API và lấy kết quả</a:t>
            </a:r>
          </a:p>
          <a:p>
            <a:pPr lvl="1" algn="just"/>
            <a:r>
              <a:rPr lang="vi-VN" dirty="0" smtClean="0">
                <a:latin typeface="Calibri" pitchFamily="34" charset="0"/>
              </a:rPr>
              <a:t>Lưu giá trị nhận được vào bộ nhớ của BE-PUM</a:t>
            </a:r>
          </a:p>
          <a:p>
            <a:pPr algn="just"/>
            <a:endParaRPr lang="vi-VN" dirty="0" smtClean="0">
              <a:latin typeface="Calibri"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15)</a:t>
            </a:r>
            <a:endParaRPr lang="en-US" dirty="0"/>
          </a:p>
        </p:txBody>
      </p:sp>
    </p:spTree>
    <p:extLst>
      <p:ext uri="{BB962C8B-B14F-4D97-AF65-F5344CB8AC3E}">
        <p14:creationId xmlns:p14="http://schemas.microsoft.com/office/powerpoint/2010/main" val="51709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48</a:t>
            </a:fld>
            <a:endParaRPr lang="en-US"/>
          </a:p>
        </p:txBody>
      </p:sp>
      <p:graphicFrame>
        <p:nvGraphicFramePr>
          <p:cNvPr id="6" name="Table 5"/>
          <p:cNvGraphicFramePr>
            <a:graphicFrameLocks noGrp="1"/>
          </p:cNvGraphicFramePr>
          <p:nvPr/>
        </p:nvGraphicFramePr>
        <p:xfrm>
          <a:off x="319187" y="2784760"/>
          <a:ext cx="8443813" cy="3539840"/>
        </p:xfrm>
        <a:graphic>
          <a:graphicData uri="http://schemas.openxmlformats.org/drawingml/2006/table">
            <a:tbl>
              <a:tblPr/>
              <a:tblGrid>
                <a:gridCol w="807228"/>
                <a:gridCol w="3536170"/>
                <a:gridCol w="4100415"/>
              </a:tblGrid>
              <a:tr h="304802">
                <a:tc>
                  <a:txBody>
                    <a:bodyPr/>
                    <a:lstStyle/>
                    <a:p>
                      <a:pPr algn="ctr">
                        <a:spcBef>
                          <a:spcPts val="200"/>
                        </a:spcBef>
                        <a:spcAft>
                          <a:spcPts val="200"/>
                        </a:spcAft>
                      </a:pPr>
                      <a:r>
                        <a:rPr lang="en-US" sz="2500" b="1">
                          <a:latin typeface="+mn-lt"/>
                          <a:ea typeface="Times New Roman"/>
                          <a:cs typeface="Times New Roman"/>
                        </a:rPr>
                        <a:t>STT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C</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Java</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1</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byte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2</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wchar_t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3</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5</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boolean</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6</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 long, __int64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7</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8</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04800" y="1437382"/>
            <a:ext cx="8458200" cy="1077218"/>
          </a:xfrm>
          <a:prstGeom prst="rect">
            <a:avLst/>
          </a:prstGeom>
        </p:spPr>
        <p:txBody>
          <a:bodyPr wrap="square">
            <a:spAutoFit/>
          </a:bodyPr>
          <a:lstStyle/>
          <a:p>
            <a:r>
              <a:rPr lang="en-US" sz="3200" dirty="0" err="1" smtClean="0"/>
              <a:t>Ánh</a:t>
            </a:r>
            <a:r>
              <a:rPr lang="en-US" sz="3200" dirty="0" smtClean="0"/>
              <a:t> </a:t>
            </a:r>
            <a:r>
              <a:rPr lang="en-US" sz="3200" dirty="0" err="1" smtClean="0"/>
              <a:t>xạ</a:t>
            </a:r>
            <a:r>
              <a:rPr lang="en-US" sz="3200" dirty="0" smtClean="0"/>
              <a:t> </a:t>
            </a:r>
            <a:r>
              <a:rPr lang="en-US" sz="3200" dirty="0" err="1" smtClean="0"/>
              <a:t>kiểu</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từ</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C sang Java </a:t>
            </a:r>
            <a:r>
              <a:rPr lang="en-US" sz="3200" dirty="0" err="1" smtClean="0"/>
              <a:t>được</a:t>
            </a:r>
            <a:r>
              <a:rPr lang="en-US" sz="3200" dirty="0" smtClean="0"/>
              <a:t> </a:t>
            </a:r>
            <a:r>
              <a:rPr lang="en-US" sz="3200" dirty="0" err="1" smtClean="0"/>
              <a:t>hỗ</a:t>
            </a:r>
            <a:r>
              <a:rPr lang="en-US" sz="3200" dirty="0" smtClean="0"/>
              <a:t> </a:t>
            </a:r>
            <a:r>
              <a:rPr lang="en-US" sz="3200" dirty="0" err="1" smtClean="0"/>
              <a:t>trợ</a:t>
            </a:r>
            <a:r>
              <a:rPr lang="en-US" sz="3200" dirty="0" smtClean="0"/>
              <a:t> </a:t>
            </a:r>
            <a:r>
              <a:rPr lang="en-US" sz="3200" dirty="0" err="1" smtClean="0"/>
              <a:t>bởi</a:t>
            </a:r>
            <a:r>
              <a:rPr lang="en-US" sz="3200" dirty="0" smtClean="0"/>
              <a:t> JNA:</a:t>
            </a:r>
            <a:endParaRPr lang="en-US" sz="3200" dirty="0"/>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16)</a:t>
            </a:r>
            <a:endParaRPr lang="en-US" dirty="0"/>
          </a:p>
        </p:txBody>
      </p:sp>
    </p:spTree>
    <p:extLst>
      <p:ext uri="{BB962C8B-B14F-4D97-AF65-F5344CB8AC3E}">
        <p14:creationId xmlns:p14="http://schemas.microsoft.com/office/powerpoint/2010/main" val="1838113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49</a:t>
            </a:fld>
            <a:endParaRPr lang="en-US"/>
          </a:p>
        </p:txBody>
      </p:sp>
      <p:sp>
        <p:nvSpPr>
          <p:cNvPr id="8" name="Content Placeholder 8"/>
          <p:cNvSpPr>
            <a:spLocks noGrp="1"/>
          </p:cNvSpPr>
          <p:nvPr>
            <p:ph idx="1"/>
          </p:nvPr>
        </p:nvSpPr>
        <p:spPr>
          <a:xfrm>
            <a:off x="482958" y="1548684"/>
            <a:ext cx="8229600" cy="4525963"/>
          </a:xfrm>
        </p:spPr>
        <p:txBody>
          <a:bodyPr>
            <a:noAutofit/>
          </a:bodyPr>
          <a:lstStyle/>
          <a:p>
            <a:pPr algn="just"/>
            <a:r>
              <a:rPr lang="en-US" smtClean="0"/>
              <a:t>Việc ánh xạ kiểu dữ liệu trong JNA được đáp ứng bằng việc kích thước dữ liệu được sử dụng giữa hai ngôn ngữ C và Java có </a:t>
            </a:r>
            <a:r>
              <a:rPr lang="en-US" i="1" smtClean="0"/>
              <a:t>kích thước bằng nhau</a:t>
            </a:r>
            <a:r>
              <a:rPr lang="en-US" smtClean="0"/>
              <a:t>.</a:t>
            </a:r>
          </a:p>
          <a:p>
            <a:pPr algn="just"/>
            <a:r>
              <a:rPr lang="en-US" smtClean="0"/>
              <a:t>Điểm hỗ trợ mạnh trong JNA đó là sử dụng và truy cập con trỏ của C thông qua đối tượng kiểu Pointer</a:t>
            </a:r>
            <a:endParaRPr lang="vi-VN" smtClean="0">
              <a:latin typeface="Calibri" pitchFamily="34" charset="0"/>
            </a:endParaRPr>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17)</a:t>
            </a:r>
            <a:endParaRPr lang="en-US" dirty="0"/>
          </a:p>
        </p:txBody>
      </p:sp>
    </p:spTree>
    <p:extLst>
      <p:ext uri="{BB962C8B-B14F-4D97-AF65-F5344CB8AC3E}">
        <p14:creationId xmlns:p14="http://schemas.microsoft.com/office/powerpoint/2010/main" val="1994738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5DBBDC1-4195-40F4-8EAF-5367D7983E8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20" name="Rectangle 19"/>
          <p:cNvSpPr/>
          <p:nvPr/>
        </p:nvSpPr>
        <p:spPr>
          <a:xfrm>
            <a:off x="457200" y="1524000"/>
            <a:ext cx="4439036" cy="707886"/>
          </a:xfrm>
          <a:prstGeom prst="rect">
            <a:avLst/>
          </a:prstGeom>
        </p:spPr>
        <p:txBody>
          <a:bodyPr wrap="none">
            <a:spAutoFit/>
          </a:bodyPr>
          <a:lstStyle/>
          <a:p>
            <a:r>
              <a:rPr lang="vi-VN" sz="4000" b="1" dirty="0" smtClean="0">
                <a:latin typeface="Calibri" panose="020F0502020204030204" pitchFamily="34" charset="0"/>
                <a:cs typeface="Times New Roman" panose="02020603050405020304" pitchFamily="18" charset="0"/>
              </a:rPr>
              <a:t>Các hướng tiếp cận</a:t>
            </a:r>
            <a:endParaRPr lang="en-GB" sz="4000" b="1" dirty="0">
              <a:latin typeface="Calibri" panose="020F0502020204030204" pitchFamily="34" charset="0"/>
              <a:cs typeface="Times New Roman" panose="02020603050405020304" pitchFamily="18" charset="0"/>
            </a:endParaRPr>
          </a:p>
        </p:txBody>
      </p:sp>
      <p:sp>
        <p:nvSpPr>
          <p:cNvPr id="25" name="Content Placeholder 2"/>
          <p:cNvSpPr>
            <a:spLocks noGrp="1"/>
          </p:cNvSpPr>
          <p:nvPr>
            <p:ph idx="1"/>
          </p:nvPr>
        </p:nvSpPr>
        <p:spPr>
          <a:xfrm>
            <a:off x="914400" y="2438400"/>
            <a:ext cx="7772400" cy="3687763"/>
          </a:xfrm>
        </p:spPr>
        <p:txBody>
          <a:bodyPr>
            <a:normAutofit/>
          </a:bodyPr>
          <a:lstStyle/>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trên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dấu</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hiệu</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nghiệp</a:t>
            </a:r>
            <a:endParaRPr lang="en-US" sz="2800" dirty="0" smtClean="0">
              <a:latin typeface="+mj-lt"/>
              <a:cs typeface="Times New Roman" panose="02020603050405020304" pitchFamily="18" charset="0"/>
            </a:endParaRP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giả</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lập</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Dựa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vào</a:t>
            </a:r>
            <a:r>
              <a:rPr lang="en-US" sz="2800" dirty="0" smtClean="0">
                <a:latin typeface="+mj-lt"/>
                <a:cs typeface="Times New Roman" panose="02020603050405020304" pitchFamily="18" charset="0"/>
              </a:rPr>
              <a:t> sandbox</a:t>
            </a: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sinh</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mô</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hình</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thức</a:t>
            </a:r>
            <a:endParaRPr lang="en-US" sz="2800" dirty="0" smtClean="0">
              <a:latin typeface="+mj-lt"/>
              <a:cs typeface="Times New Roman" panose="02020603050405020304" pitchFamily="18"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(3)</a:t>
            </a:r>
            <a:endParaRPr lang="en-US" dirty="0"/>
          </a:p>
        </p:txBody>
      </p:sp>
    </p:spTree>
    <p:extLst>
      <p:ext uri="{BB962C8B-B14F-4D97-AF65-F5344CB8AC3E}">
        <p14:creationId xmlns:p14="http://schemas.microsoft.com/office/powerpoint/2010/main" val="3756422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50</a:t>
            </a:fld>
            <a:endParaRPr lang="en-US"/>
          </a:p>
        </p:txBody>
      </p:sp>
      <p:sp>
        <p:nvSpPr>
          <p:cNvPr id="4917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9153" name="Group 1"/>
          <p:cNvGrpSpPr>
            <a:grpSpLocks noChangeAspect="1"/>
          </p:cNvGrpSpPr>
          <p:nvPr/>
        </p:nvGrpSpPr>
        <p:grpSpPr bwMode="auto">
          <a:xfrm>
            <a:off x="76200" y="1219200"/>
            <a:ext cx="6172200" cy="5117626"/>
            <a:chOff x="1342" y="5625"/>
            <a:chExt cx="8648" cy="7171"/>
          </a:xfrm>
        </p:grpSpPr>
        <p:sp>
          <p:nvSpPr>
            <p:cNvPr id="49174" name="AutoShape 22"/>
            <p:cNvSpPr>
              <a:spLocks noChangeAspect="1" noChangeArrowheads="1" noTextEdit="1"/>
            </p:cNvSpPr>
            <p:nvPr/>
          </p:nvSpPr>
          <p:spPr bwMode="auto">
            <a:xfrm>
              <a:off x="1342" y="5625"/>
              <a:ext cx="8648" cy="717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73" name="Text Box 21"/>
            <p:cNvSpPr txBox="1">
              <a:spLocks noChangeArrowheads="1"/>
            </p:cNvSpPr>
            <p:nvPr/>
          </p:nvSpPr>
          <p:spPr bwMode="auto">
            <a:xfrm>
              <a:off x="1965" y="6571"/>
              <a:ext cx="2100" cy="2364"/>
            </a:xfrm>
            <a:prstGeom prst="rect">
              <a:avLst/>
            </a:prstGeom>
            <a:solidFill>
              <a:srgbClr val="FFFFFF"/>
            </a:solidFill>
            <a:ln w="3175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typedef</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FF"/>
                  </a:solidFill>
                  <a:effectLst/>
                  <a:latin typeface="Consolas" pitchFamily="49" charset="0"/>
                  <a:cs typeface="Consolas" pitchFamily="49" charset="0"/>
                </a:rPr>
                <a:t>struct</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_</a:t>
              </a:r>
              <a:r>
                <a:rPr kumimoji="0" lang="en-US" sz="1250" b="0" i="1" u="none" strike="noStrike" cap="none" normalizeH="0" baseline="0" smtClean="0">
                  <a:ln>
                    <a:noFill/>
                  </a:ln>
                  <a:solidFill>
                    <a:srgbClr val="216F85"/>
                  </a:solidFill>
                  <a:effectLst/>
                  <a:latin typeface="Consolas" pitchFamily="49" charset="0"/>
                  <a:cs typeface="Consolas" pitchFamily="49" charset="0"/>
                </a:rPr>
                <a:t>customStruct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long</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a</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char</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b</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[2];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void</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cs typeface="Consolas" pitchFamily="49" charset="0"/>
                </a:rPr>
                <a:t>c</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CUS_STRUCT</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250" b="0" i="0" u="none" strike="noStrike" cap="none" normalizeH="0" baseline="0" smtClean="0">
                <a:ln>
                  <a:noFill/>
                </a:ln>
                <a:solidFill>
                  <a:schemeClr val="tx1"/>
                </a:solidFill>
                <a:effectLst/>
                <a:latin typeface="Arial" pitchFamily="34" charset="0"/>
                <a:cs typeface="Arial" pitchFamily="34" charset="0"/>
              </a:endParaRPr>
            </a:p>
          </p:txBody>
        </p:sp>
        <p:sp>
          <p:nvSpPr>
            <p:cNvPr id="49172" name="Text Box 20"/>
            <p:cNvSpPr txBox="1">
              <a:spLocks noChangeArrowheads="1"/>
            </p:cNvSpPr>
            <p:nvPr/>
          </p:nvSpPr>
          <p:spPr bwMode="auto">
            <a:xfrm>
              <a:off x="7876" y="663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4 bytes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71" name="Rectangle 19"/>
            <p:cNvSpPr>
              <a:spLocks noChangeArrowheads="1"/>
            </p:cNvSpPr>
            <p:nvPr/>
          </p:nvSpPr>
          <p:spPr bwMode="auto">
            <a:xfrm>
              <a:off x="6509" y="8625"/>
              <a:ext cx="1128" cy="1291"/>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Con trỏ đến</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0x0010</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70" name="Rectangle 18"/>
            <p:cNvSpPr>
              <a:spLocks noChangeArrowheads="1"/>
            </p:cNvSpPr>
            <p:nvPr/>
          </p:nvSpPr>
          <p:spPr bwMode="auto">
            <a:xfrm>
              <a:off x="6511" y="6225"/>
              <a:ext cx="1126" cy="1290"/>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21474</a:t>
              </a:r>
              <a:b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b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83647</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9" name="Rectangle 17"/>
            <p:cNvSpPr>
              <a:spLocks noChangeArrowheads="1"/>
            </p:cNvSpPr>
            <p:nvPr/>
          </p:nvSpPr>
          <p:spPr bwMode="auto">
            <a:xfrm>
              <a:off x="6509" y="7515"/>
              <a:ext cx="1128" cy="554"/>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B</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8" name="Rectangle 16"/>
            <p:cNvSpPr>
              <a:spLocks noChangeArrowheads="1"/>
            </p:cNvSpPr>
            <p:nvPr/>
          </p:nvSpPr>
          <p:spPr bwMode="auto">
            <a:xfrm>
              <a:off x="6509" y="8069"/>
              <a:ext cx="1128" cy="556"/>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ja-JP" sz="1200" b="1" smtClean="0">
                <a:solidFill>
                  <a:srgbClr val="F79646"/>
                </a:solidFill>
                <a:latin typeface="Arial"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P</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7" name="Rectangle 15"/>
            <p:cNvSpPr>
              <a:spLocks noChangeArrowheads="1"/>
            </p:cNvSpPr>
            <p:nvPr/>
          </p:nvSpPr>
          <p:spPr bwMode="auto">
            <a:xfrm>
              <a:off x="4669" y="11234"/>
              <a:ext cx="1126" cy="1292"/>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1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6" name="AutoShape 14"/>
            <p:cNvSpPr>
              <a:spLocks/>
            </p:cNvSpPr>
            <p:nvPr/>
          </p:nvSpPr>
          <p:spPr bwMode="auto">
            <a:xfrm>
              <a:off x="7682" y="6225"/>
              <a:ext cx="268" cy="1290"/>
            </a:xfrm>
            <a:prstGeom prst="rightBrace">
              <a:avLst>
                <a:gd name="adj1" fmla="val 40112"/>
                <a:gd name="adj2" fmla="val 50000"/>
              </a:avLst>
            </a:prstGeom>
            <a:solidFill>
              <a:srgbClr val="FFFFFF"/>
            </a:solidFill>
            <a:ln w="12700">
              <a:solidFill>
                <a:srgbClr val="4BACC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5" name="AutoShape 13"/>
            <p:cNvSpPr>
              <a:spLocks/>
            </p:cNvSpPr>
            <p:nvPr/>
          </p:nvSpPr>
          <p:spPr bwMode="auto">
            <a:xfrm>
              <a:off x="7682" y="7530"/>
              <a:ext cx="268" cy="539"/>
            </a:xfrm>
            <a:prstGeom prst="rightBrace">
              <a:avLst>
                <a:gd name="adj1" fmla="val 16760"/>
                <a:gd name="adj2" fmla="val 50000"/>
              </a:avLst>
            </a:prstGeom>
            <a:solidFill>
              <a:srgbClr val="FFFFFF"/>
            </a:solidFill>
            <a:ln w="12700">
              <a:solidFill>
                <a:srgbClr val="F7964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4" name="Text Box 12"/>
            <p:cNvSpPr txBox="1">
              <a:spLocks noChangeArrowheads="1"/>
            </p:cNvSpPr>
            <p:nvPr/>
          </p:nvSpPr>
          <p:spPr bwMode="auto">
            <a:xfrm>
              <a:off x="7860" y="756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1 byte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3" name="Text Box 11"/>
            <p:cNvSpPr txBox="1">
              <a:spLocks noChangeArrowheads="1"/>
            </p:cNvSpPr>
            <p:nvPr/>
          </p:nvSpPr>
          <p:spPr bwMode="auto">
            <a:xfrm>
              <a:off x="5790" y="754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2" name="Text Box 10"/>
            <p:cNvSpPr txBox="1">
              <a:spLocks noChangeArrowheads="1"/>
            </p:cNvSpPr>
            <p:nvPr/>
          </p:nvSpPr>
          <p:spPr bwMode="auto">
            <a:xfrm>
              <a:off x="5775" y="808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1" name="Text Box 9"/>
            <p:cNvSpPr txBox="1">
              <a:spLocks noChangeArrowheads="1"/>
            </p:cNvSpPr>
            <p:nvPr/>
          </p:nvSpPr>
          <p:spPr bwMode="auto">
            <a:xfrm>
              <a:off x="3544" y="1170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0x0010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0" name="AutoShape 8"/>
            <p:cNvSpPr>
              <a:spLocks noChangeShapeType="1"/>
            </p:cNvSpPr>
            <p:nvPr/>
          </p:nvSpPr>
          <p:spPr bwMode="auto">
            <a:xfrm rot="5400000">
              <a:off x="5477" y="10284"/>
              <a:ext cx="1939" cy="1253"/>
            </a:xfrm>
            <a:prstGeom prst="bentConnector2">
              <a:avLst/>
            </a:prstGeom>
            <a:noFill/>
            <a:ln w="31750">
              <a:solidFill>
                <a:srgbClr val="4BACC6"/>
              </a:solidFill>
              <a:miter lim="800000"/>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9" name="AutoShape 7"/>
            <p:cNvSpPr>
              <a:spLocks noChangeShapeType="1"/>
            </p:cNvSpPr>
            <p:nvPr/>
          </p:nvSpPr>
          <p:spPr bwMode="auto">
            <a:xfrm flipV="1">
              <a:off x="3338" y="6870"/>
              <a:ext cx="3148" cy="691"/>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8" name="AutoShape 6"/>
            <p:cNvSpPr>
              <a:spLocks noChangeShapeType="1"/>
            </p:cNvSpPr>
            <p:nvPr/>
          </p:nvSpPr>
          <p:spPr bwMode="auto">
            <a:xfrm>
              <a:off x="3613" y="7830"/>
              <a:ext cx="2017" cy="240"/>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7" name="AutoShape 5"/>
            <p:cNvSpPr>
              <a:spLocks/>
            </p:cNvSpPr>
            <p:nvPr/>
          </p:nvSpPr>
          <p:spPr bwMode="auto">
            <a:xfrm>
              <a:off x="5655" y="7515"/>
              <a:ext cx="240" cy="1110"/>
            </a:xfrm>
            <a:prstGeom prst="leftBrace">
              <a:avLst>
                <a:gd name="adj1" fmla="val 38542"/>
                <a:gd name="adj2" fmla="val 50000"/>
              </a:avLst>
            </a:prstGeom>
            <a:solidFill>
              <a:srgbClr val="FFFFFF"/>
            </a:solidFill>
            <a:ln w="31750">
              <a:solidFill>
                <a:srgbClr val="F79646"/>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6" name="AutoShape 4"/>
            <p:cNvSpPr>
              <a:spLocks noChangeShapeType="1"/>
            </p:cNvSpPr>
            <p:nvPr/>
          </p:nvSpPr>
          <p:spPr bwMode="auto">
            <a:xfrm>
              <a:off x="3420" y="8115"/>
              <a:ext cx="3064" cy="1156"/>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5" name="Rectangle 3"/>
            <p:cNvSpPr>
              <a:spLocks noChangeArrowheads="1"/>
            </p:cNvSpPr>
            <p:nvPr/>
          </p:nvSpPr>
          <p:spPr bwMode="auto">
            <a:xfrm>
              <a:off x="5295" y="5895"/>
              <a:ext cx="3916" cy="4740"/>
            </a:xfrm>
            <a:prstGeom prst="rect">
              <a:avLst/>
            </a:prstGeom>
            <a:no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4" name="Text Box 2"/>
            <p:cNvSpPr txBox="1">
              <a:spLocks noChangeArrowheads="1"/>
            </p:cNvSpPr>
            <p:nvPr/>
          </p:nvSpPr>
          <p:spPr bwMode="auto">
            <a:xfrm>
              <a:off x="7395" y="10170"/>
              <a:ext cx="1816" cy="465"/>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9BBB59"/>
                  </a:solidFill>
                  <a:effectLst/>
                  <a:latin typeface="Arial" pitchFamily="34" charset="0"/>
                  <a:ea typeface="Calibri" pitchFamily="34" charset="0"/>
                  <a:cs typeface="Times New Roman" pitchFamily="18" charset="0"/>
                </a:rPr>
                <a:t>CUS_STRUCT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 name="Rectangle 27"/>
          <p:cNvSpPr/>
          <p:nvPr/>
        </p:nvSpPr>
        <p:spPr>
          <a:xfrm>
            <a:off x="201902" y="6243935"/>
            <a:ext cx="5496120" cy="461665"/>
          </a:xfrm>
          <a:prstGeom prst="rect">
            <a:avLst/>
          </a:prstGeom>
        </p:spPr>
        <p:txBody>
          <a:bodyPr wrap="none">
            <a:spAutoFit/>
          </a:bodyPr>
          <a:lstStyle/>
          <a:p>
            <a:r>
              <a:rPr lang="en-US" sz="2400" b="1" smtClean="0"/>
              <a:t>Cách sắp xếp và lưu trữ bộ nhớ của struct</a:t>
            </a:r>
            <a:endParaRPr lang="en-US" sz="2400" b="1"/>
          </a:p>
        </p:txBody>
      </p:sp>
      <p:sp>
        <p:nvSpPr>
          <p:cNvPr id="29" name="Rectangle 28"/>
          <p:cNvSpPr/>
          <p:nvPr/>
        </p:nvSpPr>
        <p:spPr>
          <a:xfrm>
            <a:off x="6019800" y="1973282"/>
            <a:ext cx="2819400" cy="3970318"/>
          </a:xfrm>
          <a:prstGeom prst="rect">
            <a:avLst/>
          </a:prstGeom>
        </p:spPr>
        <p:txBody>
          <a:bodyPr wrap="square">
            <a:spAutoFit/>
          </a:bodyPr>
          <a:lstStyle/>
          <a:p>
            <a:pPr algn="just"/>
            <a:r>
              <a:rPr lang="en-US" sz="2800" smtClean="0"/>
              <a:t>Để nạp dữ liệu kiểu cấu trúc (struct), ta tạo ra một lớp mới, kế thừa từ lớp Structure của JNA.</a:t>
            </a:r>
          </a:p>
          <a:p>
            <a:pPr algn="just"/>
            <a:r>
              <a:rPr lang="en-US" sz="2800" smtClean="0">
                <a:sym typeface="Wingdings" pitchFamily="2" charset="2"/>
              </a:rPr>
              <a:t> Ánh xạ kiểu dữ liệu cấu trúc</a:t>
            </a:r>
            <a:endParaRPr lang="en-US" sz="2800"/>
          </a:p>
        </p:txBody>
      </p:sp>
      <p:sp>
        <p:nvSpPr>
          <p:cNvPr id="3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18)</a:t>
            </a:r>
            <a:endParaRPr lang="en-US" dirty="0"/>
          </a:p>
        </p:txBody>
      </p:sp>
    </p:spTree>
    <p:extLst>
      <p:ext uri="{BB962C8B-B14F-4D97-AF65-F5344CB8AC3E}">
        <p14:creationId xmlns:p14="http://schemas.microsoft.com/office/powerpoint/2010/main" val="923323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19)</a:t>
            </a:r>
            <a:endParaRPr lang="en-US" dirty="0"/>
          </a:p>
        </p:txBody>
      </p:sp>
      <p:sp>
        <p:nvSpPr>
          <p:cNvPr id="4" name="Flowchart: Direct Access Storage 3"/>
          <p:cNvSpPr/>
          <p:nvPr/>
        </p:nvSpPr>
        <p:spPr>
          <a:xfrm>
            <a:off x="228600" y="1676400"/>
            <a:ext cx="24384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Ngôn ngữ tự nhiên</a:t>
            </a:r>
            <a:endParaRPr lang="en-US" b="1">
              <a:solidFill>
                <a:schemeClr val="accent1"/>
              </a:solidFill>
            </a:endParaRPr>
          </a:p>
        </p:txBody>
      </p:sp>
      <p:sp>
        <p:nvSpPr>
          <p:cNvPr id="5" name="Rectangle 4"/>
          <p:cNvSpPr/>
          <p:nvPr/>
        </p:nvSpPr>
        <p:spPr>
          <a:xfrm>
            <a:off x="3429000" y="1676400"/>
            <a:ext cx="1905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chemeClr val="accent2"/>
                </a:solidFill>
              </a:rPr>
              <a:t>Bộ trích xuất thông tin</a:t>
            </a:r>
            <a:endParaRPr lang="en-US" b="1">
              <a:solidFill>
                <a:schemeClr val="accent2"/>
              </a:solidFill>
            </a:endParaRPr>
          </a:p>
        </p:txBody>
      </p:sp>
      <p:sp>
        <p:nvSpPr>
          <p:cNvPr id="6" name="Flowchart: Direct Access Storage 5"/>
          <p:cNvSpPr/>
          <p:nvPr/>
        </p:nvSpPr>
        <p:spPr>
          <a:xfrm>
            <a:off x="6096000" y="1676400"/>
            <a:ext cx="26670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Thông tin đã trích xuất</a:t>
            </a:r>
            <a:endParaRPr lang="en-US" b="1">
              <a:solidFill>
                <a:schemeClr val="accent1"/>
              </a:solidFill>
            </a:endParaRPr>
          </a:p>
        </p:txBody>
      </p:sp>
      <p:sp>
        <p:nvSpPr>
          <p:cNvPr id="7" name="Rectangle 6"/>
          <p:cNvSpPr/>
          <p:nvPr/>
        </p:nvSpPr>
        <p:spPr>
          <a:xfrm>
            <a:off x="3429000" y="3581400"/>
            <a:ext cx="1905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chemeClr val="accent2"/>
                </a:solidFill>
              </a:rPr>
              <a:t>Bộ sinh mã </a:t>
            </a:r>
          </a:p>
          <a:p>
            <a:pPr algn="ctr"/>
            <a:r>
              <a:rPr lang="en-US" b="1" smtClean="0">
                <a:solidFill>
                  <a:schemeClr val="accent2"/>
                </a:solidFill>
              </a:rPr>
              <a:t>tự động</a:t>
            </a:r>
            <a:endParaRPr lang="en-US" b="1">
              <a:solidFill>
                <a:schemeClr val="accent2"/>
              </a:solidFill>
            </a:endParaRPr>
          </a:p>
        </p:txBody>
      </p:sp>
      <p:cxnSp>
        <p:nvCxnSpPr>
          <p:cNvPr id="9" name="Straight Arrow Connector 8"/>
          <p:cNvCxnSpPr>
            <a:stCxn id="4" idx="4"/>
            <a:endCxn id="5" idx="1"/>
          </p:cNvCxnSpPr>
          <p:nvPr/>
        </p:nvCxnSpPr>
        <p:spPr>
          <a:xfrm>
            <a:off x="2667000" y="21717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3"/>
            <a:endCxn id="6" idx="1"/>
          </p:cNvCxnSpPr>
          <p:nvPr/>
        </p:nvCxnSpPr>
        <p:spPr>
          <a:xfrm>
            <a:off x="5334000" y="21717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6" idx="2"/>
            <a:endCxn id="7" idx="0"/>
          </p:cNvCxnSpPr>
          <p:nvPr/>
        </p:nvCxnSpPr>
        <p:spPr>
          <a:xfrm rot="5400000">
            <a:off x="5448300" y="1600200"/>
            <a:ext cx="914400" cy="30480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Flowchart: Direct Access Storage 13"/>
          <p:cNvSpPr/>
          <p:nvPr/>
        </p:nvSpPr>
        <p:spPr>
          <a:xfrm>
            <a:off x="2667000" y="5257800"/>
            <a:ext cx="3429000" cy="11430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Mã tích hợp xử lý Windows API vào BE-PUM</a:t>
            </a:r>
            <a:endParaRPr lang="en-US" b="1">
              <a:solidFill>
                <a:schemeClr val="accent1"/>
              </a:solidFill>
            </a:endParaRPr>
          </a:p>
        </p:txBody>
      </p:sp>
      <p:cxnSp>
        <p:nvCxnSpPr>
          <p:cNvPr id="16" name="Straight Arrow Connector 15"/>
          <p:cNvCxnSpPr>
            <a:stCxn id="7" idx="2"/>
            <a:endCxn id="14" idx="0"/>
          </p:cNvCxnSpPr>
          <p:nvPr/>
        </p:nvCxnSpPr>
        <p:spPr>
          <a:xfrm>
            <a:off x="4381500" y="4572000"/>
            <a:ext cx="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5867400" y="1219200"/>
            <a:ext cx="3124200" cy="1752600"/>
          </a:xfrm>
          <a:prstGeom prst="ellipse">
            <a:avLst/>
          </a:prstGeom>
          <a:no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2712A2BB-1AAA-4199-A250-7C88CEC4E35D}" type="slidenum">
              <a:rPr lang="en-US" smtClean="0"/>
              <a:pPr/>
              <a:t>51</a:t>
            </a:fld>
            <a:endParaRPr lang="en-US"/>
          </a:p>
        </p:txBody>
      </p:sp>
    </p:spTree>
    <p:extLst>
      <p:ext uri="{BB962C8B-B14F-4D97-AF65-F5344CB8AC3E}">
        <p14:creationId xmlns:p14="http://schemas.microsoft.com/office/powerpoint/2010/main" val="167999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(20)</a:t>
            </a:r>
            <a:endParaRPr lang="en-US" dirty="0"/>
          </a:p>
        </p:txBody>
      </p:sp>
      <p:sp>
        <p:nvSpPr>
          <p:cNvPr id="3" name="Content Placeholder 2"/>
          <p:cNvSpPr>
            <a:spLocks noGrp="1"/>
          </p:cNvSpPr>
          <p:nvPr>
            <p:ph idx="1"/>
          </p:nvPr>
        </p:nvSpPr>
        <p:spPr/>
        <p:txBody>
          <a:bodyPr>
            <a:noAutofit/>
          </a:bodyPr>
          <a:lstStyle/>
          <a:p>
            <a:pPr algn="just"/>
            <a:r>
              <a:rPr lang="en-US" sz="2800" smtClean="0"/>
              <a:t>Tên hàm Windows API</a:t>
            </a:r>
          </a:p>
          <a:p>
            <a:pPr algn="just"/>
            <a:r>
              <a:rPr lang="en-US" sz="2800" smtClean="0"/>
              <a:t>Kiểu trả về</a:t>
            </a:r>
          </a:p>
          <a:p>
            <a:pPr algn="just"/>
            <a:r>
              <a:rPr lang="en-US" sz="2800" smtClean="0"/>
              <a:t>Với từng tham số:</a:t>
            </a:r>
          </a:p>
          <a:p>
            <a:pPr lvl="1" algn="just"/>
            <a:r>
              <a:rPr lang="en-US" sz="2800" smtClean="0"/>
              <a:t>Kiểu dữ liệu</a:t>
            </a:r>
          </a:p>
          <a:p>
            <a:pPr lvl="1" algn="just"/>
            <a:r>
              <a:rPr lang="en-US" sz="2800" smtClean="0"/>
              <a:t>Được dùng như là đầu vào, đầu ra hoặc cả 2</a:t>
            </a:r>
          </a:p>
          <a:p>
            <a:pPr lvl="1" algn="just"/>
            <a:r>
              <a:rPr lang="en-US" sz="2800" smtClean="0"/>
              <a:t>Mối quan hệ giữa các tham số</a:t>
            </a:r>
          </a:p>
          <a:p>
            <a:pPr lvl="1"/>
            <a:r>
              <a:rPr lang="en-US" sz="2800" smtClean="0"/>
              <a:t>Quy định tên trong hàm mẫu </a:t>
            </a:r>
            <a:br>
              <a:rPr lang="en-US" sz="2800" smtClean="0"/>
            </a:br>
            <a:r>
              <a:rPr lang="en-US" sz="2800" smtClean="0"/>
              <a:t>(function prototype )</a:t>
            </a:r>
            <a:br>
              <a:rPr lang="en-US" sz="2800" smtClean="0"/>
            </a:br>
            <a:r>
              <a:rPr lang="en-US" sz="2800" i="1" smtClean="0"/>
              <a:t>(để thuận tiện và dễ đọc hiểu)</a:t>
            </a:r>
          </a:p>
          <a:p>
            <a:pPr algn="just"/>
            <a:r>
              <a:rPr lang="en-US" sz="2800" smtClean="0"/>
              <a:t>Tên bộ thư viện mà hàm WAPI đó thuộc về </a:t>
            </a:r>
          </a:p>
        </p:txBody>
      </p:sp>
      <p:sp>
        <p:nvSpPr>
          <p:cNvPr id="4" name="Slide Number Placeholder 3"/>
          <p:cNvSpPr>
            <a:spLocks noGrp="1"/>
          </p:cNvSpPr>
          <p:nvPr>
            <p:ph type="sldNum" sz="quarter" idx="12"/>
          </p:nvPr>
        </p:nvSpPr>
        <p:spPr/>
        <p:txBody>
          <a:bodyPr/>
          <a:lstStyle/>
          <a:p>
            <a:fld id="{2712A2BB-1AAA-4199-A250-7C88CEC4E35D}" type="slidenum">
              <a:rPr lang="en-US" smtClean="0"/>
              <a:pPr/>
              <a:t>52</a:t>
            </a:fld>
            <a:endParaRPr lang="en-US"/>
          </a:p>
        </p:txBody>
      </p:sp>
      <p:sp>
        <p:nvSpPr>
          <p:cNvPr id="5" name="Rectangle 4"/>
          <p:cNvSpPr/>
          <p:nvPr/>
        </p:nvSpPr>
        <p:spPr>
          <a:xfrm>
            <a:off x="4953000" y="1905000"/>
            <a:ext cx="2487540" cy="1077218"/>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sz="3200" b="1" smtClean="0"/>
              <a:t>Các thông tin</a:t>
            </a:r>
          </a:p>
          <a:p>
            <a:r>
              <a:rPr lang="en-US" sz="3200" b="1" smtClean="0"/>
              <a:t>cần trích xuất</a:t>
            </a:r>
            <a:endParaRPr lang="en-US" sz="3200" b="1"/>
          </a:p>
        </p:txBody>
      </p:sp>
    </p:spTree>
    <p:extLst>
      <p:ext uri="{BB962C8B-B14F-4D97-AF65-F5344CB8AC3E}">
        <p14:creationId xmlns:p14="http://schemas.microsoft.com/office/powerpoint/2010/main" val="38007108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21)</a:t>
            </a:r>
            <a:endParaRPr lang="en-US" dirty="0"/>
          </a:p>
        </p:txBody>
      </p:sp>
      <p:sp>
        <p:nvSpPr>
          <p:cNvPr id="5" name="Rectangle 4"/>
          <p:cNvSpPr/>
          <p:nvPr/>
        </p:nvSpPr>
        <p:spPr>
          <a:xfrm>
            <a:off x="711763" y="6034921"/>
            <a:ext cx="2315057" cy="400110"/>
          </a:xfrm>
          <a:prstGeom prst="rect">
            <a:avLst/>
          </a:prstGeom>
        </p:spPr>
        <p:txBody>
          <a:bodyPr wrap="none">
            <a:spAutoFit/>
          </a:bodyPr>
          <a:lstStyle/>
          <a:p>
            <a:r>
              <a:rPr lang="en-US" sz="2000" smtClean="0"/>
              <a:t>Library: </a:t>
            </a:r>
            <a:r>
              <a:rPr lang="en-US" sz="2000" b="1" i="1" smtClean="0"/>
              <a:t>kernel32</a:t>
            </a:r>
            <a:r>
              <a:rPr lang="en-US" sz="2000" i="1" smtClean="0"/>
              <a:t>.lib</a:t>
            </a:r>
            <a:r>
              <a:rPr lang="en-US" sz="2000" smtClean="0"/>
              <a:t> </a:t>
            </a:r>
            <a:endParaRPr lang="en-US" sz="2000"/>
          </a:p>
        </p:txBody>
      </p:sp>
      <p:sp>
        <p:nvSpPr>
          <p:cNvPr id="34819" name="Rectangle 3"/>
          <p:cNvSpPr>
            <a:spLocks noChangeArrowheads="1"/>
          </p:cNvSpPr>
          <p:nvPr/>
        </p:nvSpPr>
        <p:spPr bwMode="auto">
          <a:xfrm>
            <a:off x="685800" y="3200400"/>
            <a:ext cx="8077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smtClean="0">
                <a:ln>
                  <a:noFill/>
                </a:ln>
                <a:effectLst/>
                <a:latin typeface="Segoe UI" pitchFamily="34" charset="0"/>
                <a:cs typeface="Segoe UI" pitchFamily="34" charset="0"/>
              </a:rPr>
              <a:t>nBufferLength</a:t>
            </a:r>
            <a:r>
              <a:rPr kumimoji="0" lang="en-US" b="1" i="0" u="none" strike="noStrike" cap="none" normalizeH="0" baseline="0" smtClean="0">
                <a:ln>
                  <a:noFill/>
                </a:ln>
                <a:effectLst/>
                <a:latin typeface="Segoe UI" pitchFamily="34" charset="0"/>
                <a:cs typeface="Segoe UI" pitchFamily="34" charset="0"/>
              </a:rPr>
              <a:t> [in]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The length of the buffer for the current directory string, in </a:t>
            </a:r>
            <a:r>
              <a:rPr kumimoji="0" lang="en-US" i="0" u="none" strike="noStrike" cap="none" normalizeH="0" baseline="0" smtClean="0">
                <a:ln>
                  <a:noFill/>
                </a:ln>
                <a:effectLst/>
                <a:latin typeface="Segoe UI" pitchFamily="34" charset="0"/>
                <a:cs typeface="Segoe UI" pitchFamily="34" charset="0"/>
              </a:rPr>
              <a:t>TCHARs</a:t>
            </a:r>
            <a:r>
              <a:rPr kumimoji="0" lang="en-US" b="0" i="0" u="none" strike="noStrike" cap="none" normalizeH="0" baseline="0" smtClean="0">
                <a:ln>
                  <a:noFill/>
                </a:ln>
                <a:effectLst/>
                <a:latin typeface="Segoe UI" pitchFamily="34" charset="0"/>
                <a:cs typeface="Segoe UI" pitchFamily="34" charset="0"/>
              </a:rPr>
              <a:t>. The buffer length must include room for a terminating null character.</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smtClean="0">
                <a:ln>
                  <a:noFill/>
                </a:ln>
                <a:effectLst/>
                <a:latin typeface="Segoe UI" pitchFamily="34" charset="0"/>
                <a:cs typeface="Segoe UI" pitchFamily="34" charset="0"/>
              </a:rPr>
              <a:t>lpBuffer</a:t>
            </a:r>
            <a:r>
              <a:rPr kumimoji="0" lang="en-US" b="1" i="0" u="none" strike="noStrike" cap="none" normalizeH="0" baseline="0" smtClean="0">
                <a:ln>
                  <a:noFill/>
                </a:ln>
                <a:effectLst/>
                <a:latin typeface="Segoe UI" pitchFamily="34" charset="0"/>
                <a:cs typeface="Segoe UI" pitchFamily="34" charset="0"/>
              </a:rPr>
              <a:t> [out]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A pointer to the buffer that receives the current directory string. This null-terminated string specifies the absolute path to the current directory.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To determine the required buffer size, set this parameter to </a:t>
            </a:r>
            <a:r>
              <a:rPr kumimoji="0" lang="en-US" i="0" u="none" strike="noStrike" cap="none" normalizeH="0" baseline="0" smtClean="0">
                <a:ln>
                  <a:noFill/>
                </a:ln>
                <a:effectLst/>
                <a:latin typeface="Segoe UI" pitchFamily="34" charset="0"/>
                <a:cs typeface="Segoe UI" pitchFamily="34" charset="0"/>
              </a:rPr>
              <a:t>NULL</a:t>
            </a:r>
            <a:r>
              <a:rPr kumimoji="0" lang="en-US" b="0" i="0" u="none" strike="noStrike" cap="none" normalizeH="0" baseline="0" smtClean="0">
                <a:ln>
                  <a:noFill/>
                </a:ln>
                <a:effectLst/>
                <a:latin typeface="Segoe UI" pitchFamily="34" charset="0"/>
                <a:cs typeface="Segoe UI" pitchFamily="34" charset="0"/>
              </a:rPr>
              <a:t> and the </a:t>
            </a:r>
            <a:r>
              <a:rPr kumimoji="0" lang="en-US" b="0" i="1" u="none" strike="noStrike" cap="none" normalizeH="0" baseline="0" smtClean="0">
                <a:ln>
                  <a:noFill/>
                </a:ln>
                <a:effectLst/>
                <a:latin typeface="Segoe UI" pitchFamily="34" charset="0"/>
                <a:cs typeface="Segoe UI" pitchFamily="34" charset="0"/>
              </a:rPr>
              <a:t>nBufferLength</a:t>
            </a:r>
            <a:r>
              <a:rPr kumimoji="0" lang="en-US" b="0" i="0" u="none" strike="noStrike" cap="none" normalizeH="0" baseline="0" smtClean="0">
                <a:ln>
                  <a:noFill/>
                </a:ln>
                <a:effectLst/>
                <a:latin typeface="Segoe UI" pitchFamily="34" charset="0"/>
                <a:cs typeface="Segoe UI" pitchFamily="34" charset="0"/>
              </a:rPr>
              <a:t> parameter to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Arial" pitchFamily="34" charset="0"/>
              <a:cs typeface="Arial" pitchFamily="34" charset="0"/>
            </a:endParaRPr>
          </a:p>
        </p:txBody>
      </p:sp>
      <p:sp>
        <p:nvSpPr>
          <p:cNvPr id="9" name="Rectangle 1"/>
          <p:cNvSpPr>
            <a:spLocks noChangeArrowheads="1"/>
          </p:cNvSpPr>
          <p:nvPr/>
        </p:nvSpPr>
        <p:spPr bwMode="auto">
          <a:xfrm>
            <a:off x="1219200" y="2057400"/>
            <a:ext cx="6703758" cy="129266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C00000"/>
                </a:solidFill>
                <a:effectLst/>
                <a:latin typeface="Consolas" pitchFamily="49" charset="0"/>
                <a:cs typeface="Consolas" pitchFamily="49" charset="0"/>
              </a:rPr>
              <a:t>DWORD</a:t>
            </a:r>
            <a:r>
              <a:rPr kumimoji="0" lang="en-US" sz="2800" b="0" i="0" u="none" strike="noStrike" cap="none" normalizeH="0" baseline="0" smtClean="0">
                <a:ln>
                  <a:noFill/>
                </a:ln>
                <a:solidFill>
                  <a:srgbClr val="000000"/>
                </a:solidFill>
                <a:effectLst/>
                <a:latin typeface="Consolas" pitchFamily="49" charset="0"/>
                <a:cs typeface="Consolas" pitchFamily="49" charset="0"/>
              </a:rPr>
              <a:t> WINAPI </a:t>
            </a:r>
            <a:r>
              <a:rPr kumimoji="0" lang="en-US" sz="2800" b="1" i="0" u="none" strike="noStrike" cap="none" normalizeH="0" baseline="0" smtClean="0">
                <a:ln>
                  <a:noFill/>
                </a:ln>
                <a:solidFill>
                  <a:srgbClr val="C00000"/>
                </a:solidFill>
                <a:effectLst/>
                <a:latin typeface="Consolas" pitchFamily="49" charset="0"/>
                <a:cs typeface="Consolas" pitchFamily="49" charset="0"/>
              </a:rPr>
              <a:t>GetCurrentDirectory</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a:t>
            </a:r>
            <a:r>
              <a:rPr kumimoji="0" lang="en-US" sz="2800" b="1" i="0" u="none" strike="noStrike" cap="none" normalizeH="0" baseline="0" smtClean="0">
                <a:ln>
                  <a:noFill/>
                </a:ln>
                <a:solidFill>
                  <a:srgbClr val="C00000"/>
                </a:solidFill>
                <a:effectLst/>
                <a:latin typeface="Consolas" pitchFamily="49" charset="0"/>
                <a:cs typeface="Consolas" pitchFamily="49" charset="0"/>
              </a:rPr>
              <a:t>In</a:t>
            </a:r>
            <a:r>
              <a:rPr kumimoji="0" lang="en-US" sz="2800" b="0" i="0" u="none" strike="noStrike" cap="none" normalizeH="0" baseline="0" smtClean="0">
                <a:ln>
                  <a:noFill/>
                </a:ln>
                <a:solidFill>
                  <a:srgbClr val="000000"/>
                </a:solidFill>
                <a:effectLst/>
                <a:latin typeface="Consolas" pitchFamily="49" charset="0"/>
                <a:cs typeface="Consolas" pitchFamily="49" charset="0"/>
              </a:rPr>
              <a:t>_  </a:t>
            </a:r>
            <a:r>
              <a:rPr kumimoji="0" lang="en-US" sz="2800" b="1" i="0" u="none" strike="noStrike" cap="none" normalizeH="0" baseline="0" smtClean="0">
                <a:ln>
                  <a:noFill/>
                </a:ln>
                <a:solidFill>
                  <a:srgbClr val="C00000"/>
                </a:solidFill>
                <a:effectLst/>
                <a:latin typeface="Consolas" pitchFamily="49" charset="0"/>
                <a:cs typeface="Consolas" pitchFamily="49" charset="0"/>
              </a:rPr>
              <a:t>DWORD</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r>
              <a:rPr kumimoji="0" lang="en-US" sz="2800" i="1" u="none" strike="noStrike" cap="none" normalizeH="0" baseline="0" smtClean="0">
                <a:ln>
                  <a:noFill/>
                </a:ln>
                <a:effectLst/>
                <a:latin typeface="Consolas" pitchFamily="49" charset="0"/>
                <a:cs typeface="Consolas" pitchFamily="49" charset="0"/>
              </a:rPr>
              <a:t>nBufferLength</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a:t>
            </a:r>
            <a:r>
              <a:rPr kumimoji="0" lang="en-US" sz="2800" b="1" i="0" u="none" strike="noStrike" cap="none" normalizeH="0" baseline="0" smtClean="0">
                <a:ln>
                  <a:noFill/>
                </a:ln>
                <a:solidFill>
                  <a:srgbClr val="C00000"/>
                </a:solidFill>
                <a:effectLst/>
                <a:latin typeface="Consolas" pitchFamily="49" charset="0"/>
                <a:cs typeface="Consolas" pitchFamily="49" charset="0"/>
              </a:rPr>
              <a:t>Out</a:t>
            </a:r>
            <a:r>
              <a:rPr kumimoji="0" lang="en-US" sz="2800" b="0" i="0" u="none" strike="noStrike" cap="none" normalizeH="0" baseline="0" smtClean="0">
                <a:ln>
                  <a:noFill/>
                </a:ln>
                <a:solidFill>
                  <a:srgbClr val="000000"/>
                </a:solidFill>
                <a:effectLst/>
                <a:latin typeface="Consolas" pitchFamily="49" charset="0"/>
                <a:cs typeface="Consolas" pitchFamily="49" charset="0"/>
              </a:rPr>
              <a:t>_ </a:t>
            </a:r>
            <a:r>
              <a:rPr kumimoji="0" lang="en-US" sz="2800" b="1" i="0" u="none" strike="noStrike" cap="none" normalizeH="0" baseline="0" smtClean="0">
                <a:ln>
                  <a:noFill/>
                </a:ln>
                <a:solidFill>
                  <a:srgbClr val="C00000"/>
                </a:solidFill>
                <a:effectLst/>
                <a:latin typeface="Consolas" pitchFamily="49" charset="0"/>
                <a:cs typeface="Consolas" pitchFamily="49" charset="0"/>
              </a:rPr>
              <a:t>LPTSTR</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r>
              <a:rPr kumimoji="0" lang="en-US" sz="2800" i="1" u="none" strike="noStrike" cap="none" normalizeH="0" baseline="0" smtClean="0">
                <a:ln>
                  <a:noFill/>
                </a:ln>
                <a:effectLst/>
                <a:latin typeface="Consolas" pitchFamily="49" charset="0"/>
                <a:cs typeface="Consolas" pitchFamily="49" charset="0"/>
              </a:rPr>
              <a:t>lpBuffer</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r>
              <a:rPr kumimoji="0" lang="en-US" sz="2800" b="0" i="0" u="none" strike="noStrike" cap="none" normalizeH="0" baseline="0" smtClean="0">
                <a:ln>
                  <a:noFill/>
                </a:ln>
                <a:solidFill>
                  <a:schemeClr val="tx1"/>
                </a:solidFill>
                <a:effectLst/>
                <a:latin typeface="Arial" pitchFamily="34" charset="0"/>
                <a:cs typeface="Arial" pitchFamily="34" charset="0"/>
              </a:rPr>
              <a:t> </a:t>
            </a:r>
          </a:p>
        </p:txBody>
      </p:sp>
      <p:sp>
        <p:nvSpPr>
          <p:cNvPr id="7" name="Slide Number Placeholder 6"/>
          <p:cNvSpPr>
            <a:spLocks noGrp="1"/>
          </p:cNvSpPr>
          <p:nvPr>
            <p:ph type="sldNum" sz="quarter" idx="12"/>
          </p:nvPr>
        </p:nvSpPr>
        <p:spPr/>
        <p:txBody>
          <a:bodyPr/>
          <a:lstStyle/>
          <a:p>
            <a:fld id="{2712A2BB-1AAA-4199-A250-7C88CEC4E35D}" type="slidenum">
              <a:rPr lang="en-US" smtClean="0"/>
              <a:pPr/>
              <a:t>53</a:t>
            </a:fld>
            <a:endParaRPr lang="en-US"/>
          </a:p>
        </p:txBody>
      </p:sp>
      <p:sp>
        <p:nvSpPr>
          <p:cNvPr id="10" name="Rectangle 9"/>
          <p:cNvSpPr/>
          <p:nvPr/>
        </p:nvSpPr>
        <p:spPr>
          <a:xfrm>
            <a:off x="457200" y="1371600"/>
            <a:ext cx="4005392" cy="584775"/>
          </a:xfrm>
          <a:prstGeom prst="rect">
            <a:avLst/>
          </a:prstGeom>
        </p:spPr>
        <p:txBody>
          <a:bodyPr wrap="none">
            <a:spAutoFit/>
          </a:bodyPr>
          <a:lstStyle/>
          <a:p>
            <a:r>
              <a:rPr lang="en-US" sz="3200" b="1" smtClean="0"/>
              <a:t>Ví dụ đặc tả một WAPI</a:t>
            </a:r>
            <a:endParaRPr lang="en-US" sz="3200" b="1"/>
          </a:p>
        </p:txBody>
      </p:sp>
    </p:spTree>
    <p:extLst>
      <p:ext uri="{BB962C8B-B14F-4D97-AF65-F5344CB8AC3E}">
        <p14:creationId xmlns:p14="http://schemas.microsoft.com/office/powerpoint/2010/main" val="9357451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(22)</a:t>
            </a:r>
            <a:endParaRPr lang="en-US" dirty="0"/>
          </a:p>
        </p:txBody>
      </p:sp>
      <p:sp>
        <p:nvSpPr>
          <p:cNvPr id="3" name="Content Placeholder 2"/>
          <p:cNvSpPr>
            <a:spLocks noGrp="1"/>
          </p:cNvSpPr>
          <p:nvPr>
            <p:ph idx="1"/>
          </p:nvPr>
        </p:nvSpPr>
        <p:spPr/>
        <p:txBody>
          <a:bodyPr/>
          <a:lstStyle/>
          <a:p>
            <a:endParaRPr lang="en-US" smtClean="0"/>
          </a:p>
          <a:p>
            <a:r>
              <a:rPr lang="en-US" smtClean="0"/>
              <a:t>Windows API đặc tả một con trỏ theo các kiểu mẫu như sau:</a:t>
            </a:r>
          </a:p>
          <a:p>
            <a:pPr lvl="1"/>
            <a:r>
              <a:rPr lang="en-US" smtClean="0"/>
              <a:t>LPxxxx: một định danh bắt đầu với “LP”</a:t>
            </a:r>
          </a:p>
          <a:p>
            <a:pPr lvl="2"/>
            <a:r>
              <a:rPr lang="en-US" smtClean="0"/>
              <a:t>Ví dụ: LPCHAR, LPWORD,…</a:t>
            </a:r>
          </a:p>
          <a:p>
            <a:pPr lvl="1"/>
            <a:r>
              <a:rPr lang="en-US" smtClean="0"/>
              <a:t>type *: theo sau một kiểu bất kì là “*”</a:t>
            </a:r>
          </a:p>
          <a:p>
            <a:pPr lvl="2"/>
            <a:r>
              <a:rPr lang="en-US" smtClean="0"/>
              <a:t>Example: int*, char*, LPCHAR*,…</a:t>
            </a:r>
            <a:endParaRPr lang="en-US"/>
          </a:p>
        </p:txBody>
      </p:sp>
      <p:sp>
        <p:nvSpPr>
          <p:cNvPr id="4" name="Slide Number Placeholder 3"/>
          <p:cNvSpPr>
            <a:spLocks noGrp="1"/>
          </p:cNvSpPr>
          <p:nvPr>
            <p:ph type="sldNum" sz="quarter" idx="12"/>
          </p:nvPr>
        </p:nvSpPr>
        <p:spPr/>
        <p:txBody>
          <a:bodyPr/>
          <a:lstStyle/>
          <a:p>
            <a:fld id="{2712A2BB-1AAA-4199-A250-7C88CEC4E35D}" type="slidenum">
              <a:rPr lang="en-US" smtClean="0"/>
              <a:pPr/>
              <a:t>54</a:t>
            </a:fld>
            <a:endParaRPr lang="en-US"/>
          </a:p>
        </p:txBody>
      </p:sp>
      <p:sp>
        <p:nvSpPr>
          <p:cNvPr id="5" name="Rectangle 4"/>
          <p:cNvSpPr/>
          <p:nvPr/>
        </p:nvSpPr>
        <p:spPr>
          <a:xfrm>
            <a:off x="457200" y="1524000"/>
            <a:ext cx="7633180" cy="707886"/>
          </a:xfrm>
          <a:prstGeom prst="rect">
            <a:avLst/>
          </a:prstGeom>
        </p:spPr>
        <p:txBody>
          <a:bodyPr wrap="none">
            <a:spAutoFit/>
          </a:bodyPr>
          <a:lstStyle/>
          <a:p>
            <a:r>
              <a:rPr lang="en-US" sz="4000" b="1" smtClean="0"/>
              <a:t>Quy tắc đặt tên con trỏ trong WAPI</a:t>
            </a:r>
            <a:endParaRPr lang="en-US" sz="4000" b="1"/>
          </a:p>
        </p:txBody>
      </p:sp>
    </p:spTree>
    <p:extLst>
      <p:ext uri="{BB962C8B-B14F-4D97-AF65-F5344CB8AC3E}">
        <p14:creationId xmlns:p14="http://schemas.microsoft.com/office/powerpoint/2010/main" val="15672488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(23</a:t>
            </a:r>
            <a:r>
              <a:rPr lang="en-US" dirty="0" smtClean="0"/>
              <a:t>)</a:t>
            </a:r>
            <a:endParaRPr lang="en-US" dirty="0"/>
          </a:p>
        </p:txBody>
      </p:sp>
      <p:sp>
        <p:nvSpPr>
          <p:cNvPr id="4" name="Rectangle 3"/>
          <p:cNvSpPr/>
          <p:nvPr/>
        </p:nvSpPr>
        <p:spPr>
          <a:xfrm>
            <a:off x="762000" y="3352800"/>
            <a:ext cx="1295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CON TRỎ</a:t>
            </a:r>
            <a:endParaRPr lang="en-US" b="1">
              <a:solidFill>
                <a:schemeClr val="tx2"/>
              </a:solidFill>
            </a:endParaRPr>
          </a:p>
        </p:txBody>
      </p:sp>
      <p:sp>
        <p:nvSpPr>
          <p:cNvPr id="5" name="Rectangle 4"/>
          <p:cNvSpPr/>
          <p:nvPr/>
        </p:nvSpPr>
        <p:spPr>
          <a:xfrm>
            <a:off x="2209800" y="2362200"/>
            <a:ext cx="1295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Con trỏ đến dữ liệu</a:t>
            </a:r>
            <a:endParaRPr lang="en-US" b="1">
              <a:solidFill>
                <a:schemeClr val="tx2"/>
              </a:solidFill>
            </a:endParaRPr>
          </a:p>
        </p:txBody>
      </p:sp>
      <p:sp>
        <p:nvSpPr>
          <p:cNvPr id="6" name="Rectangle 5"/>
          <p:cNvSpPr/>
          <p:nvPr/>
        </p:nvSpPr>
        <p:spPr>
          <a:xfrm>
            <a:off x="2209800" y="4191000"/>
            <a:ext cx="1295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Con trỏ đến con trỏ</a:t>
            </a:r>
            <a:endParaRPr lang="en-US" b="1">
              <a:solidFill>
                <a:schemeClr val="tx2"/>
              </a:solidFill>
            </a:endParaRPr>
          </a:p>
        </p:txBody>
      </p:sp>
      <p:cxnSp>
        <p:nvCxnSpPr>
          <p:cNvPr id="8" name="Straight Arrow Connector 7"/>
          <p:cNvCxnSpPr>
            <a:stCxn id="4" idx="0"/>
            <a:endCxn id="5" idx="1"/>
          </p:cNvCxnSpPr>
          <p:nvPr/>
        </p:nvCxnSpPr>
        <p:spPr>
          <a:xfrm rot="5400000" flipH="1" flipV="1">
            <a:off x="1543050" y="2686050"/>
            <a:ext cx="5334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hape 9"/>
          <p:cNvCxnSpPr>
            <a:stCxn id="4" idx="2"/>
            <a:endCxn id="6" idx="1"/>
          </p:cNvCxnSpPr>
          <p:nvPr/>
        </p:nvCxnSpPr>
        <p:spPr>
          <a:xfrm rot="16200000" flipH="1">
            <a:off x="1543050" y="3981450"/>
            <a:ext cx="5334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3962400" y="1524000"/>
          <a:ext cx="4114800" cy="914400"/>
        </p:xfrm>
        <a:graphic>
          <a:graphicData uri="http://schemas.openxmlformats.org/drawingml/2006/table">
            <a:tbl>
              <a:tblPr firstRow="1" bandRow="1">
                <a:tableStyleId>{BDBED569-4797-4DF1-A0F4-6AAB3CD982D8}</a:tableStyleId>
              </a:tblPr>
              <a:tblGrid>
                <a:gridCol w="822960"/>
                <a:gridCol w="822960"/>
                <a:gridCol w="822960"/>
                <a:gridCol w="822960"/>
                <a:gridCol w="822960"/>
              </a:tblGrid>
              <a:tr h="370840">
                <a:tc>
                  <a:txBody>
                    <a:bodyPr/>
                    <a:lstStyle/>
                    <a:p>
                      <a:pPr algn="ctr"/>
                      <a:r>
                        <a:rPr lang="en-US" sz="2400" b="0" smtClean="0"/>
                        <a:t>0x1</a:t>
                      </a:r>
                      <a:endParaRPr lang="en-US" sz="2400" b="0"/>
                    </a:p>
                  </a:txBody>
                  <a:tcPr/>
                </a:tc>
                <a:tc>
                  <a:txBody>
                    <a:bodyPr/>
                    <a:lstStyle/>
                    <a:p>
                      <a:pPr algn="ctr"/>
                      <a:r>
                        <a:rPr lang="en-US" sz="2400" b="0" smtClean="0"/>
                        <a:t>0x2</a:t>
                      </a:r>
                      <a:endParaRPr lang="en-US" sz="2400" b="0"/>
                    </a:p>
                  </a:txBody>
                  <a:tcPr/>
                </a:tc>
                <a:tc>
                  <a:txBody>
                    <a:bodyPr/>
                    <a:lstStyle/>
                    <a:p>
                      <a:pPr algn="ctr"/>
                      <a:r>
                        <a:rPr lang="en-US" sz="2400" b="0" smtClean="0"/>
                        <a:t>0x3</a:t>
                      </a:r>
                      <a:endParaRPr lang="en-US" sz="2400" b="0"/>
                    </a:p>
                  </a:txBody>
                  <a:tcPr/>
                </a:tc>
                <a:tc>
                  <a:txBody>
                    <a:bodyPr/>
                    <a:lstStyle/>
                    <a:p>
                      <a:pPr algn="ctr"/>
                      <a:r>
                        <a:rPr lang="en-US" sz="2400" b="0" smtClean="0"/>
                        <a:t>0x4</a:t>
                      </a:r>
                      <a:endParaRPr lang="en-US" sz="2400" b="0"/>
                    </a:p>
                  </a:txBody>
                  <a:tcPr/>
                </a:tc>
                <a:tc>
                  <a:txBody>
                    <a:bodyPr/>
                    <a:lstStyle/>
                    <a:p>
                      <a:pPr algn="ctr"/>
                      <a:r>
                        <a:rPr lang="en-US" sz="2400" b="0" smtClean="0"/>
                        <a:t>0x5</a:t>
                      </a:r>
                      <a:endParaRPr lang="en-US" sz="2400" b="0"/>
                    </a:p>
                  </a:txBody>
                  <a:tcPr/>
                </a:tc>
              </a:tr>
              <a:tr h="370840">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r>
            </a:tbl>
          </a:graphicData>
        </a:graphic>
      </p:graphicFrame>
      <p:graphicFrame>
        <p:nvGraphicFramePr>
          <p:cNvPr id="12" name="Table 11"/>
          <p:cNvGraphicFramePr>
            <a:graphicFrameLocks noGrp="1"/>
          </p:cNvGraphicFramePr>
          <p:nvPr/>
        </p:nvGraphicFramePr>
        <p:xfrm>
          <a:off x="3810000" y="3200400"/>
          <a:ext cx="822960" cy="914400"/>
        </p:xfrm>
        <a:graphic>
          <a:graphicData uri="http://schemas.openxmlformats.org/drawingml/2006/table">
            <a:tbl>
              <a:tblPr firstRow="1" bandRow="1">
                <a:tableStyleId>{BDBED569-4797-4DF1-A0F4-6AAB3CD982D8}</a:tableStyleId>
              </a:tblPr>
              <a:tblGrid>
                <a:gridCol w="822960"/>
              </a:tblGrid>
              <a:tr h="370840">
                <a:tc>
                  <a:txBody>
                    <a:bodyPr/>
                    <a:lstStyle/>
                    <a:p>
                      <a:pPr algn="ctr"/>
                      <a:r>
                        <a:rPr lang="en-US" sz="2400" b="0" smtClean="0"/>
                        <a:t>0x1</a:t>
                      </a:r>
                      <a:endParaRPr lang="en-US" sz="2400" b="0"/>
                    </a:p>
                  </a:txBody>
                  <a:tcPr/>
                </a:tc>
              </a:tr>
              <a:tr h="370840">
                <a:tc>
                  <a:txBody>
                    <a:bodyPr/>
                    <a:lstStyle/>
                    <a:p>
                      <a:pPr algn="ctr"/>
                      <a:r>
                        <a:rPr lang="en-US" sz="2400" b="0" smtClean="0"/>
                        <a:t>?</a:t>
                      </a:r>
                      <a:endParaRPr lang="en-US" sz="2400" b="0"/>
                    </a:p>
                  </a:txBody>
                  <a:tcPr/>
                </a:tc>
              </a:tr>
            </a:tbl>
          </a:graphicData>
        </a:graphic>
      </p:graphicFrame>
      <p:cxnSp>
        <p:nvCxnSpPr>
          <p:cNvPr id="18" name="Shape 17"/>
          <p:cNvCxnSpPr>
            <a:stCxn id="5" idx="2"/>
          </p:cNvCxnSpPr>
          <p:nvPr/>
        </p:nvCxnSpPr>
        <p:spPr>
          <a:xfrm rot="16200000" flipH="1">
            <a:off x="3143250" y="2990850"/>
            <a:ext cx="381000" cy="952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5" idx="0"/>
          </p:cNvCxnSpPr>
          <p:nvPr/>
        </p:nvCxnSpPr>
        <p:spPr>
          <a:xfrm rot="5400000" flipH="1" flipV="1">
            <a:off x="3219450" y="1619250"/>
            <a:ext cx="381000" cy="1104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629400" y="2971800"/>
            <a:ext cx="2438400" cy="1066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mtClean="0">
                <a:solidFill>
                  <a:schemeClr val="accent5"/>
                </a:solidFill>
              </a:rPr>
              <a:t>Cố gắng tìm kích thước của bộ đệm (buffer)</a:t>
            </a:r>
          </a:p>
          <a:p>
            <a:pPr algn="ctr"/>
            <a:r>
              <a:rPr lang="en-US" b="1" i="1" smtClean="0">
                <a:solidFill>
                  <a:schemeClr val="accent5"/>
                </a:solidFill>
              </a:rPr>
              <a:t>(Mối quan hệ cấp phát)</a:t>
            </a:r>
          </a:p>
        </p:txBody>
      </p:sp>
      <p:cxnSp>
        <p:nvCxnSpPr>
          <p:cNvPr id="34" name="Shape 33"/>
          <p:cNvCxnSpPr>
            <a:endCxn id="23" idx="0"/>
          </p:cNvCxnSpPr>
          <p:nvPr/>
        </p:nvCxnSpPr>
        <p:spPr>
          <a:xfrm rot="16200000" flipH="1">
            <a:off x="7429500" y="2552700"/>
            <a:ext cx="5334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648200" y="4572000"/>
            <a:ext cx="1828800" cy="838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i="1" smtClean="0">
                <a:solidFill>
                  <a:schemeClr val="accent5"/>
                </a:solidFill>
              </a:rPr>
              <a:t>Tạm bỏ qua</a:t>
            </a:r>
          </a:p>
          <a:p>
            <a:pPr algn="ctr"/>
            <a:r>
              <a:rPr lang="en-US" i="1" smtClean="0">
                <a:solidFill>
                  <a:schemeClr val="accent5"/>
                </a:solidFill>
              </a:rPr>
              <a:t>(ít trường hợp)</a:t>
            </a:r>
            <a:endParaRPr lang="en-US" i="1">
              <a:solidFill>
                <a:schemeClr val="accent5"/>
              </a:solidFill>
            </a:endParaRPr>
          </a:p>
        </p:txBody>
      </p:sp>
      <p:cxnSp>
        <p:nvCxnSpPr>
          <p:cNvPr id="37" name="Elbow Connector 36"/>
          <p:cNvCxnSpPr>
            <a:stCxn id="6" idx="3"/>
            <a:endCxn id="35" idx="1"/>
          </p:cNvCxnSpPr>
          <p:nvPr/>
        </p:nvCxnSpPr>
        <p:spPr>
          <a:xfrm>
            <a:off x="3505200" y="4648200"/>
            <a:ext cx="11430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2712A2BB-1AAA-4199-A250-7C88CEC4E35D}" type="slidenum">
              <a:rPr lang="en-US" smtClean="0"/>
              <a:pPr/>
              <a:t>55</a:t>
            </a:fld>
            <a:endParaRPr lang="en-US"/>
          </a:p>
        </p:txBody>
      </p:sp>
      <p:sp>
        <p:nvSpPr>
          <p:cNvPr id="29" name="Rectangle 28"/>
          <p:cNvSpPr/>
          <p:nvPr/>
        </p:nvSpPr>
        <p:spPr>
          <a:xfrm>
            <a:off x="762000" y="5410200"/>
            <a:ext cx="1295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KHÁC</a:t>
            </a:r>
            <a:endParaRPr lang="en-US" b="1">
              <a:solidFill>
                <a:schemeClr val="tx2"/>
              </a:solidFill>
            </a:endParaRPr>
          </a:p>
        </p:txBody>
      </p:sp>
      <p:cxnSp>
        <p:nvCxnSpPr>
          <p:cNvPr id="31" name="Elbow Connector 30"/>
          <p:cNvCxnSpPr>
            <a:stCxn id="4" idx="1"/>
            <a:endCxn id="29" idx="1"/>
          </p:cNvCxnSpPr>
          <p:nvPr/>
        </p:nvCxnSpPr>
        <p:spPr>
          <a:xfrm rot="10800000" flipV="1">
            <a:off x="762000" y="3733800"/>
            <a:ext cx="12700" cy="2057400"/>
          </a:xfrm>
          <a:prstGeom prst="bentConnector3">
            <a:avLst>
              <a:gd name="adj1" fmla="val 180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953000" y="3276600"/>
            <a:ext cx="1373901"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i="1" smtClean="0">
                <a:solidFill>
                  <a:schemeClr val="accent5"/>
                </a:solidFill>
              </a:rPr>
              <a:t>Mối quan hệ khác</a:t>
            </a:r>
          </a:p>
        </p:txBody>
      </p:sp>
      <p:cxnSp>
        <p:nvCxnSpPr>
          <p:cNvPr id="48" name="Straight Arrow Connector 47"/>
          <p:cNvCxnSpPr>
            <a:endCxn id="44" idx="1"/>
          </p:cNvCxnSpPr>
          <p:nvPr/>
        </p:nvCxnSpPr>
        <p:spPr>
          <a:xfrm flipV="1">
            <a:off x="4648200" y="3599766"/>
            <a:ext cx="304800" cy="5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43200" y="5525869"/>
            <a:ext cx="1524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b="1" i="1" smtClean="0">
                <a:solidFill>
                  <a:schemeClr val="accent5"/>
                </a:solidFill>
              </a:rPr>
              <a:t>Không tồn tại mối liên hệ</a:t>
            </a:r>
          </a:p>
        </p:txBody>
      </p:sp>
      <p:cxnSp>
        <p:nvCxnSpPr>
          <p:cNvPr id="54" name="Straight Arrow Connector 53"/>
          <p:cNvCxnSpPr>
            <a:stCxn id="29" idx="3"/>
            <a:endCxn id="52" idx="1"/>
          </p:cNvCxnSpPr>
          <p:nvPr/>
        </p:nvCxnSpPr>
        <p:spPr>
          <a:xfrm>
            <a:off x="2057400" y="5791200"/>
            <a:ext cx="685800" cy="5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64943" y="1317248"/>
            <a:ext cx="2527422" cy="8925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lgn="ctr"/>
            <a:r>
              <a:rPr lang="en-US" sz="2600" b="1" smtClean="0"/>
              <a:t>Phân loại con trỏ</a:t>
            </a:r>
          </a:p>
          <a:p>
            <a:pPr algn="ctr"/>
            <a:r>
              <a:rPr lang="en-US" sz="2600" b="1" smtClean="0"/>
              <a:t>trong WAPI</a:t>
            </a:r>
            <a:endParaRPr lang="en-US" sz="2600" b="1"/>
          </a:p>
        </p:txBody>
      </p:sp>
    </p:spTree>
    <p:extLst>
      <p:ext uri="{BB962C8B-B14F-4D97-AF65-F5344CB8AC3E}">
        <p14:creationId xmlns:p14="http://schemas.microsoft.com/office/powerpoint/2010/main" val="1203850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(24</a:t>
            </a:r>
            <a:r>
              <a:rPr lang="en-US" dirty="0" smtClean="0"/>
              <a:t>)</a:t>
            </a:r>
            <a:endParaRPr lang="en-US" dirty="0"/>
          </a:p>
        </p:txBody>
      </p:sp>
      <p:sp>
        <p:nvSpPr>
          <p:cNvPr id="1026" name="Rectangle 2"/>
          <p:cNvSpPr>
            <a:spLocks noChangeArrowheads="1"/>
          </p:cNvSpPr>
          <p:nvPr/>
        </p:nvSpPr>
        <p:spPr bwMode="auto">
          <a:xfrm>
            <a:off x="1676400" y="2460010"/>
            <a:ext cx="5134419" cy="184665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nsolas" pitchFamily="49" charset="0"/>
                <a:cs typeface="Consolas" pitchFamily="49" charset="0"/>
              </a:rPr>
              <a:t>BOOL </a:t>
            </a:r>
            <a:r>
              <a:rPr kumimoji="0" lang="en-US" sz="2400" b="0" i="0" u="none" strike="noStrike" cap="none" normalizeH="0" baseline="0" dirty="0" err="1" smtClean="0">
                <a:ln>
                  <a:noFill/>
                </a:ln>
                <a:solidFill>
                  <a:srgbClr val="000000"/>
                </a:solidFill>
                <a:effectLst/>
                <a:latin typeface="Consolas" pitchFamily="49" charset="0"/>
                <a:cs typeface="Consolas" pitchFamily="49" charset="0"/>
              </a:rPr>
              <a:t>GetStringTypeW</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400" b="0" i="0" u="none" strike="noStrike" cap="none" normalizeH="0" baseline="0" dirty="0" smtClean="0">
                <a:ln>
                  <a:noFill/>
                </a:ln>
                <a:solidFill>
                  <a:srgbClr val="000000"/>
                </a:solidFill>
                <a:effectLst/>
                <a:latin typeface="Consolas" pitchFamily="49" charset="0"/>
                <a:cs typeface="Consolas" pitchFamily="49" charset="0"/>
              </a:rPr>
              <a:t>_In_  DWORD   </a:t>
            </a:r>
            <a:r>
              <a:rPr kumimoji="0" lang="en-US" sz="2400" b="0" i="0" u="none" strike="noStrike" cap="none" normalizeH="0" baseline="0" dirty="0" err="1" smtClean="0">
                <a:ln>
                  <a:noFill/>
                </a:ln>
                <a:solidFill>
                  <a:srgbClr val="000000"/>
                </a:solidFill>
                <a:effectLst/>
                <a:latin typeface="Consolas" pitchFamily="49" charset="0"/>
                <a:cs typeface="Consolas" pitchFamily="49" charset="0"/>
              </a:rPr>
              <a:t>dwInfoType</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400" b="0" i="0" u="none" strike="noStrike" cap="none" normalizeH="0" baseline="0" dirty="0" smtClean="0">
                <a:ln>
                  <a:noFill/>
                </a:ln>
                <a:solidFill>
                  <a:srgbClr val="000000"/>
                </a:solidFill>
                <a:effectLst/>
                <a:latin typeface="Consolas" pitchFamily="49" charset="0"/>
                <a:cs typeface="Consolas" pitchFamily="49" charset="0"/>
              </a:rPr>
              <a:t>_In_  LPCWSTR </a:t>
            </a:r>
            <a:r>
              <a:rPr kumimoji="0" lang="en-US" sz="2400" b="0" i="0" u="none" strike="noStrike" cap="none" normalizeH="0" baseline="0" dirty="0" err="1" smtClean="0">
                <a:ln>
                  <a:noFill/>
                </a:ln>
                <a:solidFill>
                  <a:srgbClr val="000000"/>
                </a:solidFill>
                <a:effectLst/>
                <a:latin typeface="Consolas" pitchFamily="49" charset="0"/>
                <a:cs typeface="Consolas" pitchFamily="49" charset="0"/>
              </a:rPr>
              <a:t>lpSrcStr</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400" b="0" i="0" u="none" strike="noStrike" cap="none" normalizeH="0" baseline="0" dirty="0" smtClean="0">
                <a:ln>
                  <a:noFill/>
                </a:ln>
                <a:solidFill>
                  <a:srgbClr val="000000"/>
                </a:solidFill>
                <a:effectLst/>
                <a:latin typeface="Consolas" pitchFamily="49" charset="0"/>
                <a:cs typeface="Consolas" pitchFamily="49" charset="0"/>
              </a:rPr>
              <a:t>_In_  </a:t>
            </a:r>
            <a:r>
              <a:rPr kumimoji="0" lang="en-US" sz="2400" b="0" i="0" u="none" strike="noStrike" cap="none" normalizeH="0" baseline="0" dirty="0" err="1" smtClean="0">
                <a:ln>
                  <a:noFill/>
                </a:ln>
                <a:solidFill>
                  <a:srgbClr val="0000FF"/>
                </a:solidFill>
                <a:effectLst/>
                <a:latin typeface="Consolas" pitchFamily="49" charset="0"/>
                <a:cs typeface="Consolas" pitchFamily="49" charset="0"/>
              </a:rPr>
              <a:t>int</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2400" b="0" i="0" u="none" strike="noStrike" cap="none" normalizeH="0" baseline="0" dirty="0" err="1" smtClean="0">
                <a:ln>
                  <a:noFill/>
                </a:ln>
                <a:solidFill>
                  <a:srgbClr val="000000"/>
                </a:solidFill>
                <a:effectLst/>
                <a:latin typeface="Consolas" pitchFamily="49" charset="0"/>
                <a:cs typeface="Consolas" pitchFamily="49" charset="0"/>
              </a:rPr>
              <a:t>cchSrc</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400" b="0" i="0" u="none" strike="noStrike" cap="none" normalizeH="0" baseline="0" dirty="0" smtClean="0">
                <a:ln>
                  <a:noFill/>
                </a:ln>
                <a:solidFill>
                  <a:srgbClr val="000000"/>
                </a:solidFill>
                <a:effectLst/>
                <a:latin typeface="Consolas" pitchFamily="49" charset="0"/>
                <a:cs typeface="Consolas" pitchFamily="49" charset="0"/>
              </a:rPr>
              <a:t>_Out_ LPWORD  </a:t>
            </a:r>
            <a:r>
              <a:rPr kumimoji="0" lang="en-US" sz="2400" b="0" i="0" u="none" strike="noStrike" cap="none" normalizeH="0" baseline="0" dirty="0" err="1" smtClean="0">
                <a:ln>
                  <a:noFill/>
                </a:ln>
                <a:solidFill>
                  <a:srgbClr val="000000"/>
                </a:solidFill>
                <a:effectLst/>
                <a:latin typeface="Consolas" pitchFamily="49" charset="0"/>
                <a:cs typeface="Consolas" pitchFamily="49" charset="0"/>
              </a:rPr>
              <a:t>lpCharType</a:t>
            </a:r>
            <a:r>
              <a:rPr kumimoji="0" lang="en-US" sz="2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27" name="Rectangle 3"/>
          <p:cNvSpPr>
            <a:spLocks noChangeArrowheads="1"/>
          </p:cNvSpPr>
          <p:nvPr/>
        </p:nvSpPr>
        <p:spPr bwMode="auto">
          <a:xfrm>
            <a:off x="457200" y="4473476"/>
            <a:ext cx="8305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err="1" smtClean="0">
                <a:ln>
                  <a:noFill/>
                </a:ln>
                <a:effectLst/>
                <a:latin typeface="Segoe UI" pitchFamily="34" charset="0"/>
                <a:cs typeface="Segoe UI" pitchFamily="34" charset="0"/>
              </a:rPr>
              <a:t>lpCharType</a:t>
            </a:r>
            <a:r>
              <a:rPr kumimoji="0" lang="en-US" sz="2400" b="0" i="0" u="none" strike="noStrike" cap="none" normalizeH="0" baseline="0" dirty="0" smtClean="0">
                <a:ln>
                  <a:noFill/>
                </a:ln>
                <a:effectLst/>
                <a:latin typeface="Segoe UI" pitchFamily="34" charset="0"/>
                <a:cs typeface="Segoe UI" pitchFamily="34" charset="0"/>
              </a:rPr>
              <a:t> [out]</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Segoe UI" pitchFamily="34" charset="0"/>
                <a:cs typeface="Segoe UI" pitchFamily="34" charset="0"/>
              </a:rPr>
              <a:t>	Pointer to an array of 16-bit values. The length of this array must be large enough to receive one 16-bit value for each character in the source string.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2712A2BB-1AAA-4199-A250-7C88CEC4E35D}" type="slidenum">
              <a:rPr lang="en-US" smtClean="0"/>
              <a:pPr/>
              <a:t>56</a:t>
            </a:fld>
            <a:endParaRPr lang="en-US"/>
          </a:p>
        </p:txBody>
      </p:sp>
      <p:sp>
        <p:nvSpPr>
          <p:cNvPr id="6" name="Rectangle 5"/>
          <p:cNvSpPr/>
          <p:nvPr/>
        </p:nvSpPr>
        <p:spPr>
          <a:xfrm>
            <a:off x="457200" y="1524000"/>
            <a:ext cx="6206443" cy="707886"/>
          </a:xfrm>
          <a:prstGeom prst="rect">
            <a:avLst/>
          </a:prstGeom>
        </p:spPr>
        <p:txBody>
          <a:bodyPr wrap="none">
            <a:spAutoFit/>
          </a:bodyPr>
          <a:lstStyle/>
          <a:p>
            <a:r>
              <a:rPr lang="en-US" sz="4000" b="1" dirty="0" err="1" smtClean="0"/>
              <a:t>Ví</a:t>
            </a:r>
            <a:r>
              <a:rPr lang="en-US" sz="4000" b="1" dirty="0" smtClean="0"/>
              <a:t> </a:t>
            </a:r>
            <a:r>
              <a:rPr lang="en-US" sz="4000" b="1" dirty="0" err="1" smtClean="0"/>
              <a:t>dụ</a:t>
            </a:r>
            <a:r>
              <a:rPr lang="en-US" sz="4000" b="1" dirty="0" smtClean="0"/>
              <a:t> </a:t>
            </a:r>
            <a:r>
              <a:rPr lang="en-US" sz="4000" b="1" dirty="0" err="1" smtClean="0"/>
              <a:t>về</a:t>
            </a:r>
            <a:r>
              <a:rPr lang="en-US" sz="4000" b="1" dirty="0" smtClean="0"/>
              <a:t> con </a:t>
            </a:r>
            <a:r>
              <a:rPr lang="en-US" sz="4000" b="1" dirty="0" err="1" smtClean="0"/>
              <a:t>trỏ</a:t>
            </a:r>
            <a:r>
              <a:rPr lang="en-US" sz="4000" b="1" dirty="0" smtClean="0"/>
              <a:t> </a:t>
            </a:r>
            <a:r>
              <a:rPr lang="en-US" sz="4000" b="1" dirty="0" err="1" smtClean="0"/>
              <a:t>đến</a:t>
            </a:r>
            <a:r>
              <a:rPr lang="en-US" sz="4000" b="1" dirty="0" smtClean="0"/>
              <a:t> </a:t>
            </a:r>
            <a:r>
              <a:rPr lang="en-US" sz="4000" b="1" dirty="0" err="1" smtClean="0"/>
              <a:t>bộ</a:t>
            </a:r>
            <a:r>
              <a:rPr lang="en-US" sz="4000" b="1" dirty="0" smtClean="0"/>
              <a:t> </a:t>
            </a:r>
            <a:r>
              <a:rPr lang="en-US" sz="4000" b="1" dirty="0" err="1" smtClean="0"/>
              <a:t>đệm</a:t>
            </a:r>
            <a:endParaRPr lang="en-US" sz="4000" b="1" dirty="0"/>
          </a:p>
        </p:txBody>
      </p:sp>
    </p:spTree>
    <p:extLst>
      <p:ext uri="{BB962C8B-B14F-4D97-AF65-F5344CB8AC3E}">
        <p14:creationId xmlns:p14="http://schemas.microsoft.com/office/powerpoint/2010/main" val="633685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602262" y="2745938"/>
            <a:ext cx="6017738" cy="129266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US" sz="2800" smtClean="0"/>
              <a:t>DWORD WINAPI GetFileSize( </a:t>
            </a:r>
          </a:p>
          <a:p>
            <a:pPr lvl="1" fontAlgn="base">
              <a:spcBef>
                <a:spcPct val="0"/>
              </a:spcBef>
              <a:spcAft>
                <a:spcPct val="0"/>
              </a:spcAft>
            </a:pPr>
            <a:r>
              <a:rPr lang="en-US" sz="2800" smtClean="0"/>
              <a:t>_In_      HANDLE  hFile, </a:t>
            </a:r>
          </a:p>
          <a:p>
            <a:pPr lvl="1" fontAlgn="base">
              <a:spcBef>
                <a:spcPct val="0"/>
              </a:spcBef>
              <a:spcAft>
                <a:spcPct val="0"/>
              </a:spcAft>
            </a:pPr>
            <a:r>
              <a:rPr lang="en-US" sz="2800" smtClean="0"/>
              <a:t>_Out_opt_ LPDWORD lpFileSizeHigh );</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6386" name="Rectangle 2"/>
          <p:cNvSpPr>
            <a:spLocks noChangeArrowheads="1"/>
          </p:cNvSpPr>
          <p:nvPr/>
        </p:nvSpPr>
        <p:spPr bwMode="auto">
          <a:xfrm>
            <a:off x="533400" y="4154269"/>
            <a:ext cx="80772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smtClean="0">
                <a:ln>
                  <a:noFill/>
                </a:ln>
                <a:effectLst/>
                <a:latin typeface="Segoe UI" pitchFamily="34" charset="0"/>
                <a:cs typeface="Segoe UI" pitchFamily="34" charset="0"/>
              </a:rPr>
              <a:t>lpFileSizeHigh</a:t>
            </a:r>
            <a:r>
              <a:rPr kumimoji="0" lang="en-US" sz="2800" b="0" i="0" u="none" strike="noStrike" cap="none" normalizeH="0" baseline="0" smtClean="0">
                <a:ln>
                  <a:noFill/>
                </a:ln>
                <a:effectLst/>
                <a:latin typeface="Segoe UI" pitchFamily="34" charset="0"/>
                <a:cs typeface="Segoe UI" pitchFamily="34" charset="0"/>
              </a:rPr>
              <a:t> [out, optional]</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effectLst/>
                <a:latin typeface="Segoe UI" pitchFamily="34" charset="0"/>
                <a:cs typeface="Segoe UI" pitchFamily="34" charset="0"/>
              </a:rPr>
              <a:t>	A pointer to the variable where the high-order doubleword of the file size is returned.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2712A2BB-1AAA-4199-A250-7C88CEC4E35D}" type="slidenum">
              <a:rPr lang="en-US" smtClean="0"/>
              <a:pPr/>
              <a:t>57</a:t>
            </a:fld>
            <a:endParaRPr lang="en-US"/>
          </a:p>
        </p:txBody>
      </p:sp>
      <p:sp>
        <p:nvSpPr>
          <p:cNvPr id="9" name="Title 1"/>
          <p:cNvSpPr>
            <a:spLocks noGrp="1"/>
          </p:cNvSpPr>
          <p:nvPr>
            <p:ph type="title"/>
          </p:nvPr>
        </p:nvSpPr>
        <p:spPr>
          <a:xfrm>
            <a:off x="457200" y="274638"/>
            <a:ext cx="8229600" cy="1143000"/>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(25</a:t>
            </a:r>
            <a:r>
              <a:rPr lang="en-US" dirty="0" smtClean="0"/>
              <a:t>)</a:t>
            </a:r>
            <a:endParaRPr lang="en-US" dirty="0"/>
          </a:p>
        </p:txBody>
      </p:sp>
      <p:sp>
        <p:nvSpPr>
          <p:cNvPr id="10" name="Rectangle 9"/>
          <p:cNvSpPr/>
          <p:nvPr/>
        </p:nvSpPr>
        <p:spPr>
          <a:xfrm>
            <a:off x="457200" y="1524000"/>
            <a:ext cx="6826805" cy="707886"/>
          </a:xfrm>
          <a:prstGeom prst="rect">
            <a:avLst/>
          </a:prstGeom>
        </p:spPr>
        <p:txBody>
          <a:bodyPr wrap="none">
            <a:spAutoFit/>
          </a:bodyPr>
          <a:lstStyle/>
          <a:p>
            <a:r>
              <a:rPr lang="en-US" sz="4000" b="1" smtClean="0"/>
              <a:t>Ví dụ về con trỏ đến một ô nhớ</a:t>
            </a:r>
            <a:endParaRPr lang="en-US" sz="4000" b="1"/>
          </a:p>
        </p:txBody>
      </p:sp>
    </p:spTree>
    <p:extLst>
      <p:ext uri="{BB962C8B-B14F-4D97-AF65-F5344CB8AC3E}">
        <p14:creationId xmlns:p14="http://schemas.microsoft.com/office/powerpoint/2010/main" val="41255850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a:t>
            </a:r>
            <a:r>
              <a:rPr lang="en-US" dirty="0" smtClean="0"/>
              <a:t>26</a:t>
            </a:r>
            <a:r>
              <a:rPr lang="en-US" dirty="0" smtClean="0"/>
              <a:t>)</a:t>
            </a:r>
            <a:r>
              <a:rPr lang="en-US" dirty="0" smtClean="0"/>
              <a:t/>
            </a:r>
            <a:br>
              <a:rPr lang="en-US" dirty="0" smtClean="0"/>
            </a:br>
            <a:r>
              <a:rPr lang="en-US" sz="3600" dirty="0" err="1" smtClean="0"/>
              <a:t>Phép</a:t>
            </a:r>
            <a:r>
              <a:rPr lang="en-US" sz="3600" dirty="0" smtClean="0"/>
              <a:t> </a:t>
            </a:r>
            <a:r>
              <a:rPr lang="en-US" sz="3600" dirty="0" err="1" smtClean="0"/>
              <a:t>nhận</a:t>
            </a:r>
            <a:r>
              <a:rPr lang="en-US" sz="3600" dirty="0" smtClean="0"/>
              <a:t> </a:t>
            </a:r>
            <a:r>
              <a:rPr lang="en-US" sz="3600" dirty="0" err="1" smtClean="0"/>
              <a:t>định</a:t>
            </a:r>
            <a:r>
              <a:rPr lang="en-US" sz="3600" dirty="0" smtClean="0"/>
              <a:t> </a:t>
            </a:r>
            <a:r>
              <a:rPr lang="en-US" sz="3600" dirty="0" err="1" smtClean="0"/>
              <a:t>tổng</a:t>
            </a:r>
            <a:r>
              <a:rPr lang="en-US" sz="3600" dirty="0" smtClean="0"/>
              <a:t> </a:t>
            </a:r>
            <a:r>
              <a:rPr lang="en-US" sz="3600" dirty="0" err="1" smtClean="0"/>
              <a:t>quát</a:t>
            </a:r>
            <a:endParaRPr lang="en-US" sz="3600" dirty="0"/>
          </a:p>
        </p:txBody>
      </p:sp>
      <p:sp>
        <p:nvSpPr>
          <p:cNvPr id="3" name="Content Placeholder 2"/>
          <p:cNvSpPr>
            <a:spLocks noGrp="1"/>
          </p:cNvSpPr>
          <p:nvPr>
            <p:ph idx="1"/>
          </p:nvPr>
        </p:nvSpPr>
        <p:spPr>
          <a:xfrm>
            <a:off x="457200" y="1981200"/>
            <a:ext cx="8229600" cy="4525963"/>
          </a:xfrm>
        </p:spPr>
        <p:txBody>
          <a:bodyPr>
            <a:normAutofit/>
          </a:bodyPr>
          <a:lstStyle/>
          <a:p>
            <a:r>
              <a:rPr lang="en-US" smtClean="0"/>
              <a:t>Mối quan hệ: Một tham số có thể được dùng để chỉ ra một thuộc tính của tham số khác.</a:t>
            </a:r>
          </a:p>
          <a:p>
            <a:r>
              <a:rPr lang="en-US" smtClean="0"/>
              <a:t>Sau khi trải qua việc hiện thực hơn 380 hàm WAPI, chúng ta có được một số nhận định như sau:</a:t>
            </a:r>
          </a:p>
          <a:p>
            <a:pPr lvl="1"/>
            <a:r>
              <a:rPr lang="en-US" smtClean="0"/>
              <a:t>Khoảng 78% WAPI: không có mối quan hệ</a:t>
            </a:r>
          </a:p>
          <a:p>
            <a:pPr lvl="1"/>
            <a:r>
              <a:rPr lang="en-US" smtClean="0"/>
              <a:t>Khoảng 18% WAPI: có mối quan hệ cấp phát</a:t>
            </a:r>
          </a:p>
          <a:p>
            <a:pPr lvl="1"/>
            <a:r>
              <a:rPr lang="en-US" smtClean="0"/>
              <a:t>Khoảng 4%: có mối quan hệ khác</a:t>
            </a:r>
            <a:endParaRPr lang="en-US"/>
          </a:p>
        </p:txBody>
      </p:sp>
      <p:sp>
        <p:nvSpPr>
          <p:cNvPr id="4" name="Slide Number Placeholder 3"/>
          <p:cNvSpPr>
            <a:spLocks noGrp="1"/>
          </p:cNvSpPr>
          <p:nvPr>
            <p:ph type="sldNum" sz="quarter" idx="12"/>
          </p:nvPr>
        </p:nvSpPr>
        <p:spPr/>
        <p:txBody>
          <a:bodyPr/>
          <a:lstStyle/>
          <a:p>
            <a:fld id="{2712A2BB-1AAA-4199-A250-7C88CEC4E35D}" type="slidenum">
              <a:rPr lang="en-US" smtClean="0"/>
              <a:pPr/>
              <a:t>58</a:t>
            </a:fld>
            <a:endParaRPr lang="en-US"/>
          </a:p>
        </p:txBody>
      </p:sp>
    </p:spTree>
    <p:extLst>
      <p:ext uri="{BB962C8B-B14F-4D97-AF65-F5344CB8AC3E}">
        <p14:creationId xmlns:p14="http://schemas.microsoft.com/office/powerpoint/2010/main" val="4324074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906963"/>
          </a:xfrm>
        </p:spPr>
        <p:txBody>
          <a:bodyPr>
            <a:normAutofit/>
          </a:bodyPr>
          <a:lstStyle/>
          <a:p>
            <a:pPr algn="just"/>
            <a:r>
              <a:rPr lang="en-US" smtClean="0"/>
              <a:t>Xảy ra khi một tham số được dùng như bộ đệm </a:t>
            </a:r>
            <a:r>
              <a:rPr lang="en-US" sz="2800" i="1" smtClean="0"/>
              <a:t>(được hiện thực bởi một mảng – được truyền bởi </a:t>
            </a:r>
            <a:r>
              <a:rPr lang="en-US" sz="2800" b="1" i="1" smtClean="0"/>
              <a:t>con trỏ</a:t>
            </a:r>
            <a:r>
              <a:rPr lang="en-US" sz="2800" i="1" smtClean="0"/>
              <a:t>) </a:t>
            </a:r>
            <a:r>
              <a:rPr lang="en-US" smtClean="0"/>
              <a:t>và WAPI muốn biết kích thước của bộ đệm đó.</a:t>
            </a:r>
          </a:p>
          <a:p>
            <a:pPr algn="just"/>
            <a:r>
              <a:rPr lang="en-US" smtClean="0"/>
              <a:t>Bộ xử lý WAPI cần biết tham số nào trong đặc tả được dùng để chỉ rõ kích thước của bộ đệm để từ có cấp phát chính xác bộ đệm và truyền vào JNA.</a:t>
            </a:r>
          </a:p>
        </p:txBody>
      </p:sp>
      <p:sp>
        <p:nvSpPr>
          <p:cNvPr id="4" name="Slide Number Placeholder 3"/>
          <p:cNvSpPr>
            <a:spLocks noGrp="1"/>
          </p:cNvSpPr>
          <p:nvPr>
            <p:ph type="sldNum" sz="quarter" idx="12"/>
          </p:nvPr>
        </p:nvSpPr>
        <p:spPr/>
        <p:txBody>
          <a:bodyPr/>
          <a:lstStyle/>
          <a:p>
            <a:fld id="{2712A2BB-1AAA-4199-A250-7C88CEC4E35D}" type="slidenum">
              <a:rPr lang="en-US" smtClean="0"/>
              <a:pPr/>
              <a:t>59</a:t>
            </a:fld>
            <a:endParaRPr lang="en-US"/>
          </a:p>
        </p:txBody>
      </p:sp>
      <p:sp>
        <p:nvSpPr>
          <p:cNvPr id="5" name="Title 1"/>
          <p:cNvSpPr>
            <a:spLocks noGrp="1"/>
          </p:cNvSpPr>
          <p:nvPr>
            <p:ph type="title"/>
          </p:nvPr>
        </p:nvSpPr>
        <p:spPr>
          <a:xfrm>
            <a:off x="457200" y="274638"/>
            <a:ext cx="8229600" cy="1782762"/>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(27</a:t>
            </a:r>
            <a:r>
              <a:rPr lang="en-US" dirty="0" smtClean="0"/>
              <a:t>)</a:t>
            </a:r>
            <a:br>
              <a:rPr lang="en-US" dirty="0" smtClean="0"/>
            </a:br>
            <a:r>
              <a:rPr lang="en-US" sz="3600" dirty="0" err="1" smtClean="0"/>
              <a:t>Mối</a:t>
            </a:r>
            <a:r>
              <a:rPr lang="en-US" sz="3600" dirty="0" smtClean="0"/>
              <a:t> </a:t>
            </a:r>
            <a:r>
              <a:rPr lang="en-US" sz="3600" dirty="0" err="1" smtClean="0"/>
              <a:t>quan</a:t>
            </a:r>
            <a:r>
              <a:rPr lang="en-US" sz="3600" dirty="0" smtClean="0"/>
              <a:t> </a:t>
            </a:r>
            <a:r>
              <a:rPr lang="en-US" sz="3600" dirty="0" err="1" smtClean="0"/>
              <a:t>hệ</a:t>
            </a:r>
            <a:r>
              <a:rPr lang="en-US" sz="3600" dirty="0" smtClean="0"/>
              <a:t> </a:t>
            </a:r>
            <a:r>
              <a:rPr lang="en-US" sz="3600" dirty="0" err="1" smtClean="0"/>
              <a:t>cấp</a:t>
            </a:r>
            <a:r>
              <a:rPr lang="en-US" sz="3600" dirty="0" smtClean="0"/>
              <a:t> </a:t>
            </a:r>
            <a:r>
              <a:rPr lang="en-US" sz="3600" dirty="0" err="1" smtClean="0"/>
              <a:t>phát</a:t>
            </a:r>
            <a:endParaRPr lang="en-US" sz="3600" dirty="0"/>
          </a:p>
        </p:txBody>
      </p:sp>
    </p:spTree>
    <p:extLst>
      <p:ext uri="{BB962C8B-B14F-4D97-AF65-F5344CB8AC3E}">
        <p14:creationId xmlns:p14="http://schemas.microsoft.com/office/powerpoint/2010/main" val="3865990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779" y="2301856"/>
            <a:ext cx="8032441" cy="4237057"/>
          </a:xfrm>
          <a:prstGeom prst="rect">
            <a:avLst/>
          </a:prstGeom>
        </p:spPr>
        <p:txBody>
          <a:bodyPr wrap="square">
            <a:spAutoFit/>
          </a:bodyPr>
          <a:lstStyle/>
          <a:p>
            <a:pPr algn="just"/>
            <a:r>
              <a:rPr lang="vi-VN" sz="3200" b="1" i="1" dirty="0">
                <a:solidFill>
                  <a:srgbClr val="000000"/>
                </a:solidFill>
                <a:latin typeface="Calibri" panose="020F0502020204030204" pitchFamily="34" charset="0"/>
              </a:rPr>
              <a:t>Đồ thị luồng điều khiển </a:t>
            </a:r>
            <a:r>
              <a:rPr lang="vi-VN" sz="3200" i="1" dirty="0">
                <a:solidFill>
                  <a:srgbClr val="000000"/>
                </a:solidFill>
                <a:latin typeface="Calibri" panose="020F0502020204030204" pitchFamily="34" charset="0"/>
              </a:rPr>
              <a:t>(control flow graph - CFG) </a:t>
            </a:r>
            <a:r>
              <a:rPr lang="vi-VN" sz="3200" dirty="0" smtClean="0">
                <a:solidFill>
                  <a:srgbClr val="000000"/>
                </a:solidFill>
                <a:latin typeface="Calibri" panose="020F0502020204030204" pitchFamily="34" charset="0"/>
              </a:rPr>
              <a:t>là một</a:t>
            </a:r>
            <a:r>
              <a:rPr lang="en-ZA" sz="3200" dirty="0" smtClean="0">
                <a:solidFill>
                  <a:srgbClr val="000000"/>
                </a:solidFill>
                <a:latin typeface="Calibri" panose="020F0502020204030204" pitchFamily="34" charset="0"/>
              </a:rPr>
              <a:t> </a:t>
            </a:r>
            <a:r>
              <a:rPr lang="vi-VN" sz="3200" dirty="0" smtClean="0">
                <a:solidFill>
                  <a:srgbClr val="000000"/>
                </a:solidFill>
                <a:latin typeface="Calibri" panose="020F0502020204030204" pitchFamily="34" charset="0"/>
              </a:rPr>
              <a:t>phép </a:t>
            </a:r>
            <a:r>
              <a:rPr lang="vi-VN" sz="3200" dirty="0">
                <a:solidFill>
                  <a:srgbClr val="000000"/>
                </a:solidFill>
                <a:latin typeface="Calibri" panose="020F0502020204030204" pitchFamily="34" charset="0"/>
              </a:rPr>
              <a:t>biểu diễn của tất cả các </a:t>
            </a:r>
            <a:r>
              <a:rPr lang="vi-VN" sz="3200" dirty="0" smtClean="0">
                <a:solidFill>
                  <a:srgbClr val="000000"/>
                </a:solidFill>
                <a:latin typeface="Calibri" panose="020F0502020204030204" pitchFamily="34" charset="0"/>
              </a:rPr>
              <a:t>đường</a:t>
            </a:r>
            <a:r>
              <a:rPr lang="en-US" sz="3200" dirty="0" smtClean="0">
                <a:solidFill>
                  <a:srgbClr val="000000"/>
                </a:solidFill>
                <a:latin typeface="Calibri" panose="020F0502020204030204" pitchFamily="34" charset="0"/>
              </a:rPr>
              <a:t> (</a:t>
            </a:r>
            <a:r>
              <a:rPr lang="en-US" sz="3200" dirty="0" smtClean="0">
                <a:solidFill>
                  <a:srgbClr val="000000"/>
                </a:solidFill>
                <a:latin typeface="Calibri" panose="020F0502020204030204" pitchFamily="34" charset="0"/>
                <a:cs typeface="Times New Roman" panose="02020603050405020304" pitchFamily="18" charset="0"/>
              </a:rPr>
              <a:t>path)</a:t>
            </a:r>
            <a:r>
              <a:rPr lang="vi-VN" sz="3200" dirty="0" smtClean="0">
                <a:solidFill>
                  <a:srgbClr val="000000"/>
                </a:solidFill>
                <a:latin typeface="Calibri" panose="020F0502020204030204" pitchFamily="34" charset="0"/>
                <a:cs typeface="Times New Roman" panose="02020603050405020304" pitchFamily="18" charset="0"/>
              </a:rPr>
              <a:t> </a:t>
            </a:r>
            <a:r>
              <a:rPr lang="vi-VN" sz="3200" dirty="0">
                <a:solidFill>
                  <a:srgbClr val="000000"/>
                </a:solidFill>
                <a:latin typeface="Calibri" panose="020F0502020204030204" pitchFamily="34" charset="0"/>
                <a:cs typeface="Times New Roman" panose="02020603050405020304" pitchFamily="18" charset="0"/>
              </a:rPr>
              <a:t>có thể được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vi-VN" sz="3200" dirty="0" smtClean="0">
                <a:solidFill>
                  <a:srgbClr val="000000"/>
                </a:solidFill>
                <a:latin typeface="Calibri" panose="020F0502020204030204" pitchFamily="34" charset="0"/>
                <a:cs typeface="Times New Roman" panose="02020603050405020304" pitchFamily="18" charset="0"/>
              </a:rPr>
              <a:t>trong </a:t>
            </a:r>
            <a:r>
              <a:rPr lang="vi-VN" sz="3200" dirty="0">
                <a:solidFill>
                  <a:srgbClr val="000000"/>
                </a:solidFill>
                <a:latin typeface="Calibri" panose="020F0502020204030204" pitchFamily="34" charset="0"/>
                <a:cs typeface="Times New Roman" panose="02020603050405020304" pitchFamily="18" charset="0"/>
              </a:rPr>
              <a:t>quá trình thực thi </a:t>
            </a:r>
            <a:r>
              <a:rPr lang="vi-VN" sz="3200" dirty="0" smtClean="0">
                <a:solidFill>
                  <a:srgbClr val="000000"/>
                </a:solidFill>
                <a:latin typeface="Calibri" panose="020F0502020204030204" pitchFamily="34" charset="0"/>
                <a:cs typeface="Times New Roman" panose="02020603050405020304" pitchFamily="18" charset="0"/>
              </a:rPr>
              <a:t>của</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một </a:t>
            </a:r>
            <a:r>
              <a:rPr lang="vi-VN" sz="3200" dirty="0">
                <a:solidFill>
                  <a:srgbClr val="000000"/>
                </a:solidFill>
                <a:latin typeface="Calibri" panose="020F0502020204030204" pitchFamily="34" charset="0"/>
                <a:cs typeface="Times New Roman" panose="02020603050405020304" pitchFamily="18" charset="0"/>
              </a:rPr>
              <a:t>chương trình</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685800" indent="-349250" algn="just">
              <a:spcBef>
                <a:spcPts val="800"/>
              </a:spcBef>
              <a:buFont typeface="Arial" pitchFamily="34" charset="0"/>
              <a:buChar char="•"/>
            </a:pPr>
            <a:r>
              <a:rPr lang="en-US" sz="3200" dirty="0" err="1" smtClean="0">
                <a:solidFill>
                  <a:srgbClr val="000000"/>
                </a:solidFill>
                <a:latin typeface="Calibri" panose="020F0502020204030204" pitchFamily="34" charset="0"/>
                <a:cs typeface="Times New Roman" panose="02020603050405020304" pitchFamily="18" charset="0"/>
              </a:rPr>
              <a:t>Mỗi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địa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chỉ</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trình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ứng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với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một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nút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đồ</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thị</a:t>
            </a:r>
            <a:r>
              <a:rPr lang="en-US" sz="3200" dirty="0" smtClean="0">
                <a:solidFill>
                  <a:srgbClr val="000000"/>
                </a:solidFill>
                <a:latin typeface="Calibri" panose="020F0502020204030204" pitchFamily="34" charset="0"/>
                <a:cs typeface="Times New Roman" panose="02020603050405020304" pitchFamily="18" charset="0"/>
              </a:rPr>
              <a:t>.</a:t>
            </a:r>
          </a:p>
          <a:p>
            <a:pPr marL="685800" indent="-349250" algn="just">
              <a:spcBef>
                <a:spcPts val="800"/>
              </a:spcBef>
              <a:buFont typeface="Arial" pitchFamily="34" charset="0"/>
              <a:buChar char="•"/>
            </a:pPr>
            <a:r>
              <a:rPr lang="en-GB" sz="3200" dirty="0" smtClean="0">
                <a:latin typeface="Calibri" panose="020F0502020204030204" pitchFamily="34" charset="0"/>
                <a:cs typeface="Times New Roman" panose="02020603050405020304" pitchFamily="18" charset="0"/>
              </a:rPr>
              <a:t>Cho </a:t>
            </a:r>
            <a:r>
              <a:rPr lang="en-GB" sz="3200" dirty="0" err="1" smtClean="0">
                <a:latin typeface="Calibri" panose="020F0502020204030204" pitchFamily="34" charset="0"/>
                <a:cs typeface="Times New Roman" panose="02020603050405020304" pitchFamily="18" charset="0"/>
              </a:rPr>
              <a:t>ra</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tất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cả</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điểm</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đích</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khi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duyệt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mọi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nhánh</a:t>
            </a:r>
            <a:r>
              <a:rPr lang="en-GB" sz="3200" dirty="0" smtClean="0">
                <a:latin typeface="Calibri" panose="020F0502020204030204" pitchFamily="34" charset="0"/>
                <a:cs typeface="Times New Roman" panose="02020603050405020304" pitchFamily="18" charset="0"/>
              </a:rPr>
              <a:t>.</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a:t>
            </a:fld>
            <a:endParaRPr lang="en-US">
              <a:latin typeface="+mj-lt"/>
            </a:endParaRPr>
          </a:p>
        </p:txBody>
      </p:sp>
      <p:sp>
        <p:nvSpPr>
          <p:cNvPr id="13" name="Rectangle 12"/>
          <p:cNvSpPr/>
          <p:nvPr/>
        </p:nvSpPr>
        <p:spPr>
          <a:xfrm>
            <a:off x="457200" y="1417638"/>
            <a:ext cx="6583277" cy="707886"/>
          </a:xfrm>
          <a:prstGeom prst="rect">
            <a:avLst/>
          </a:prstGeom>
        </p:spPr>
        <p:txBody>
          <a:bodyPr wrap="none">
            <a:spAutoFit/>
          </a:bodyPr>
          <a:lstStyle/>
          <a:p>
            <a:r>
              <a:rPr lang="vi-VN" sz="4000" b="1" dirty="0" smtClean="0">
                <a:latin typeface="Calibri" panose="020F0502020204030204" pitchFamily="34" charset="0"/>
              </a:rPr>
              <a:t>Đồ thị luồng điều khiển</a:t>
            </a:r>
            <a:r>
              <a:rPr lang="en-US" sz="4000" b="1" dirty="0" smtClean="0">
                <a:latin typeface="Calibri" panose="020F0502020204030204" pitchFamily="34" charset="0"/>
              </a:rPr>
              <a:t> (CFG)</a:t>
            </a:r>
            <a:endParaRPr lang="vi-VN" sz="4000" b="1" dirty="0" smtClean="0">
              <a:latin typeface="Calibri" panose="020F0502020204030204"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(4)</a:t>
            </a:r>
            <a:endParaRPr lang="en-US" dirty="0"/>
          </a:p>
        </p:txBody>
      </p:sp>
    </p:spTree>
    <p:extLst>
      <p:ext uri="{BB962C8B-B14F-4D97-AF65-F5344CB8AC3E}">
        <p14:creationId xmlns:p14="http://schemas.microsoft.com/office/powerpoint/2010/main" val="802189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533400" y="3413879"/>
            <a:ext cx="80772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smtClean="0">
                <a:ln>
                  <a:noFill/>
                </a:ln>
                <a:effectLst/>
                <a:latin typeface="Segoe UI" pitchFamily="34" charset="0"/>
                <a:cs typeface="Segoe UI" pitchFamily="34" charset="0"/>
              </a:rPr>
              <a:t>nBufferLength</a:t>
            </a:r>
            <a:r>
              <a:rPr kumimoji="0" lang="en-US" b="1" i="0" u="none" strike="noStrike" cap="none" normalizeH="0" baseline="0" smtClean="0">
                <a:ln>
                  <a:noFill/>
                </a:ln>
                <a:effectLst/>
                <a:latin typeface="Segoe UI" pitchFamily="34" charset="0"/>
                <a:cs typeface="Segoe UI" pitchFamily="34" charset="0"/>
              </a:rPr>
              <a:t> [in]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The length of the buffer for the current directory string, in </a:t>
            </a:r>
            <a:r>
              <a:rPr kumimoji="0" lang="en-US" i="0" u="none" strike="noStrike" cap="none" normalizeH="0" baseline="0" smtClean="0">
                <a:ln>
                  <a:noFill/>
                </a:ln>
                <a:effectLst/>
                <a:latin typeface="Segoe UI" pitchFamily="34" charset="0"/>
                <a:cs typeface="Segoe UI" pitchFamily="34" charset="0"/>
              </a:rPr>
              <a:t>TCHARs</a:t>
            </a:r>
            <a:r>
              <a:rPr kumimoji="0" lang="en-US" b="0" i="0" u="none" strike="noStrike" cap="none" normalizeH="0" baseline="0" smtClean="0">
                <a:ln>
                  <a:noFill/>
                </a:ln>
                <a:effectLst/>
                <a:latin typeface="Segoe UI" pitchFamily="34" charset="0"/>
                <a:cs typeface="Segoe UI" pitchFamily="34" charset="0"/>
              </a:rPr>
              <a:t>. The buffer length must include room for a terminating null character.</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smtClean="0">
                <a:ln>
                  <a:noFill/>
                </a:ln>
                <a:effectLst/>
                <a:latin typeface="Segoe UI" pitchFamily="34" charset="0"/>
                <a:cs typeface="Segoe UI" pitchFamily="34" charset="0"/>
              </a:rPr>
              <a:t>lpBuffer</a:t>
            </a:r>
            <a:r>
              <a:rPr kumimoji="0" lang="en-US" b="1" i="0" u="none" strike="noStrike" cap="none" normalizeH="0" baseline="0" smtClean="0">
                <a:ln>
                  <a:noFill/>
                </a:ln>
                <a:effectLst/>
                <a:latin typeface="Segoe UI" pitchFamily="34" charset="0"/>
                <a:cs typeface="Segoe UI" pitchFamily="34" charset="0"/>
              </a:rPr>
              <a:t> [out]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A pointer to the buffer that receives the current directory string. This null-terminated string specifies the absolute path to the current directory.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effectLst/>
                <a:latin typeface="Segoe UI" pitchFamily="34" charset="0"/>
                <a:cs typeface="Segoe UI" pitchFamily="34" charset="0"/>
              </a:rPr>
              <a:t>To determine the required buffer size, set this parameter to </a:t>
            </a:r>
            <a:r>
              <a:rPr kumimoji="0" lang="en-US" i="0" u="none" strike="noStrike" cap="none" normalizeH="0" baseline="0" smtClean="0">
                <a:ln>
                  <a:noFill/>
                </a:ln>
                <a:effectLst/>
                <a:latin typeface="Segoe UI" pitchFamily="34" charset="0"/>
                <a:cs typeface="Segoe UI" pitchFamily="34" charset="0"/>
              </a:rPr>
              <a:t>NULL</a:t>
            </a:r>
            <a:r>
              <a:rPr kumimoji="0" lang="en-US" b="0" i="0" u="none" strike="noStrike" cap="none" normalizeH="0" baseline="0" smtClean="0">
                <a:ln>
                  <a:noFill/>
                </a:ln>
                <a:effectLst/>
                <a:latin typeface="Segoe UI" pitchFamily="34" charset="0"/>
                <a:cs typeface="Segoe UI" pitchFamily="34" charset="0"/>
              </a:rPr>
              <a:t> and the </a:t>
            </a:r>
            <a:r>
              <a:rPr kumimoji="0" lang="en-US" b="0" i="1" u="none" strike="noStrike" cap="none" normalizeH="0" baseline="0" smtClean="0">
                <a:ln>
                  <a:noFill/>
                </a:ln>
                <a:effectLst/>
                <a:latin typeface="Segoe UI" pitchFamily="34" charset="0"/>
                <a:cs typeface="Segoe UI" pitchFamily="34" charset="0"/>
              </a:rPr>
              <a:t>nBufferLength</a:t>
            </a:r>
            <a:r>
              <a:rPr kumimoji="0" lang="en-US" b="0" i="0" u="none" strike="noStrike" cap="none" normalizeH="0" baseline="0" smtClean="0">
                <a:ln>
                  <a:noFill/>
                </a:ln>
                <a:effectLst/>
                <a:latin typeface="Segoe UI" pitchFamily="34" charset="0"/>
                <a:cs typeface="Segoe UI" pitchFamily="34" charset="0"/>
              </a:rPr>
              <a:t> parameter to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effectLst/>
              <a:latin typeface="Arial" pitchFamily="34" charset="0"/>
              <a:cs typeface="Arial" pitchFamily="34" charset="0"/>
            </a:endParaRPr>
          </a:p>
        </p:txBody>
      </p:sp>
      <p:sp>
        <p:nvSpPr>
          <p:cNvPr id="2049" name="Rectangle 1"/>
          <p:cNvSpPr>
            <a:spLocks noChangeArrowheads="1"/>
          </p:cNvSpPr>
          <p:nvPr/>
        </p:nvSpPr>
        <p:spPr bwMode="auto">
          <a:xfrm>
            <a:off x="914400" y="2042279"/>
            <a:ext cx="6703758" cy="129266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onsolas" pitchFamily="49" charset="0"/>
                <a:cs typeface="Consolas" pitchFamily="49" charset="0"/>
              </a:rPr>
              <a:t>DWORD WINAPI </a:t>
            </a:r>
            <a:r>
              <a:rPr kumimoji="0" lang="en-US" sz="2800" b="1" i="0" u="none" strike="noStrike" cap="none" normalizeH="0" baseline="0" smtClean="0">
                <a:ln>
                  <a:noFill/>
                </a:ln>
                <a:solidFill>
                  <a:srgbClr val="000000"/>
                </a:solidFill>
                <a:effectLst/>
                <a:latin typeface="Consolas" pitchFamily="49" charset="0"/>
                <a:cs typeface="Consolas" pitchFamily="49" charset="0"/>
              </a:rPr>
              <a:t>GetCurrentDirectory</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_In_  DWORD  </a:t>
            </a:r>
            <a:r>
              <a:rPr kumimoji="0" lang="en-US" sz="2800" b="1" i="1" u="none" strike="noStrike" cap="none" normalizeH="0" baseline="0" smtClean="0">
                <a:ln>
                  <a:noFill/>
                </a:ln>
                <a:solidFill>
                  <a:schemeClr val="accent2"/>
                </a:solidFill>
                <a:effectLst/>
                <a:latin typeface="Consolas" pitchFamily="49" charset="0"/>
                <a:cs typeface="Consolas" pitchFamily="49" charset="0"/>
              </a:rPr>
              <a:t>nBufferLength</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_Out_ LPTSTR </a:t>
            </a:r>
            <a:r>
              <a:rPr kumimoji="0" lang="en-US" sz="2800" b="1" i="1" u="none" strike="noStrike" cap="none" normalizeH="0" baseline="0" smtClean="0">
                <a:ln>
                  <a:noFill/>
                </a:ln>
                <a:solidFill>
                  <a:schemeClr val="accent5"/>
                </a:solidFill>
                <a:effectLst/>
                <a:latin typeface="Consolas" pitchFamily="49" charset="0"/>
                <a:cs typeface="Consolas" pitchFamily="49" charset="0"/>
              </a:rPr>
              <a:t>lpBuffer</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r>
              <a:rPr kumimoji="0" lang="en-US" sz="2800" b="0" i="0" u="none" strike="noStrike" cap="none" normalizeH="0" baseline="0" smtClean="0">
                <a:ln>
                  <a:noFill/>
                </a:ln>
                <a:solidFill>
                  <a:schemeClr val="tx1"/>
                </a:solidFill>
                <a:effectLst/>
                <a:latin typeface="Arial" pitchFamily="34" charset="0"/>
                <a:cs typeface="Arial" pitchFamily="34" charset="0"/>
              </a:rPr>
              <a:t> </a:t>
            </a:r>
          </a:p>
        </p:txBody>
      </p:sp>
      <p:sp>
        <p:nvSpPr>
          <p:cNvPr id="6" name="Rectangle 5"/>
          <p:cNvSpPr/>
          <p:nvPr/>
        </p:nvSpPr>
        <p:spPr>
          <a:xfrm>
            <a:off x="2514600" y="4099679"/>
            <a:ext cx="2209800" cy="10772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3200" smtClean="0"/>
              <a:t>con trỏ đến bộ đệm</a:t>
            </a:r>
            <a:endParaRPr lang="en-US" sz="3200"/>
          </a:p>
        </p:txBody>
      </p:sp>
      <p:sp>
        <p:nvSpPr>
          <p:cNvPr id="7" name="Rectangle 6"/>
          <p:cNvSpPr/>
          <p:nvPr/>
        </p:nvSpPr>
        <p:spPr>
          <a:xfrm>
            <a:off x="6324600" y="3413879"/>
            <a:ext cx="2209800"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3200" smtClean="0"/>
              <a:t>kích thước bộ đệm</a:t>
            </a:r>
            <a:endParaRPr lang="en-US" sz="3200"/>
          </a:p>
        </p:txBody>
      </p:sp>
      <p:cxnSp>
        <p:nvCxnSpPr>
          <p:cNvPr id="9" name="Straight Arrow Connector 8"/>
          <p:cNvCxnSpPr>
            <a:stCxn id="7" idx="0"/>
          </p:cNvCxnSpPr>
          <p:nvPr/>
        </p:nvCxnSpPr>
        <p:spPr>
          <a:xfrm flipH="1" flipV="1">
            <a:off x="6400800" y="2880479"/>
            <a:ext cx="10287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6" idx="0"/>
          </p:cNvCxnSpPr>
          <p:nvPr/>
        </p:nvCxnSpPr>
        <p:spPr>
          <a:xfrm flipV="1">
            <a:off x="3619500" y="3413879"/>
            <a:ext cx="876300" cy="6858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Slide Number Placeholder 9"/>
          <p:cNvSpPr>
            <a:spLocks noGrp="1"/>
          </p:cNvSpPr>
          <p:nvPr>
            <p:ph type="sldNum" sz="quarter" idx="12"/>
          </p:nvPr>
        </p:nvSpPr>
        <p:spPr/>
        <p:txBody>
          <a:bodyPr/>
          <a:lstStyle/>
          <a:p>
            <a:fld id="{2712A2BB-1AAA-4199-A250-7C88CEC4E35D}" type="slidenum">
              <a:rPr lang="en-US" smtClean="0"/>
              <a:pPr/>
              <a:t>60</a:t>
            </a:fld>
            <a:endParaRPr lang="en-US"/>
          </a:p>
        </p:txBody>
      </p:sp>
      <p:sp>
        <p:nvSpPr>
          <p:cNvPr id="14" name="Title 1"/>
          <p:cNvSpPr>
            <a:spLocks noGrp="1"/>
          </p:cNvSpPr>
          <p:nvPr>
            <p:ph type="title"/>
          </p:nvPr>
        </p:nvSpPr>
        <p:spPr>
          <a:xfrm>
            <a:off x="457200" y="274638"/>
            <a:ext cx="8229600" cy="1782762"/>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(27</a:t>
            </a:r>
            <a:r>
              <a:rPr lang="en-US" dirty="0" smtClean="0"/>
              <a:t>)</a:t>
            </a:r>
            <a:br>
              <a:rPr lang="en-US" dirty="0" smtClean="0"/>
            </a:br>
            <a:r>
              <a:rPr lang="en-US" sz="3600" dirty="0" err="1" smtClean="0"/>
              <a:t>Ví</a:t>
            </a:r>
            <a:r>
              <a:rPr lang="en-US" sz="3600" dirty="0" smtClean="0"/>
              <a:t> </a:t>
            </a:r>
            <a:r>
              <a:rPr lang="en-US" sz="3600" dirty="0" err="1" smtClean="0"/>
              <a:t>dụ</a:t>
            </a:r>
            <a:r>
              <a:rPr lang="en-US" sz="3600" dirty="0" smtClean="0"/>
              <a:t> </a:t>
            </a:r>
            <a:r>
              <a:rPr lang="en-US" sz="3600" dirty="0" err="1" smtClean="0"/>
              <a:t>mối</a:t>
            </a:r>
            <a:r>
              <a:rPr lang="en-US" sz="3600" dirty="0" smtClean="0"/>
              <a:t> </a:t>
            </a:r>
            <a:r>
              <a:rPr lang="en-US" sz="3600" dirty="0" err="1" smtClean="0"/>
              <a:t>quan</a:t>
            </a:r>
            <a:r>
              <a:rPr lang="en-US" sz="3600" dirty="0" smtClean="0"/>
              <a:t> </a:t>
            </a:r>
            <a:r>
              <a:rPr lang="en-US" sz="3600" dirty="0" err="1" smtClean="0"/>
              <a:t>hệ</a:t>
            </a:r>
            <a:r>
              <a:rPr lang="en-US" sz="3600" dirty="0" smtClean="0"/>
              <a:t> </a:t>
            </a:r>
            <a:r>
              <a:rPr lang="en-US" sz="3600" dirty="0" err="1" smtClean="0"/>
              <a:t>cấp</a:t>
            </a:r>
            <a:r>
              <a:rPr lang="en-US" sz="3600" dirty="0" smtClean="0"/>
              <a:t> </a:t>
            </a:r>
            <a:r>
              <a:rPr lang="en-US" sz="3600" dirty="0" err="1" smtClean="0"/>
              <a:t>phát</a:t>
            </a:r>
            <a:r>
              <a:rPr lang="en-US" sz="3600" dirty="0" smtClean="0"/>
              <a:t> (1)</a:t>
            </a:r>
            <a:endParaRPr lang="en-US" sz="3600" dirty="0"/>
          </a:p>
        </p:txBody>
      </p:sp>
    </p:spTree>
    <p:extLst>
      <p:ext uri="{BB962C8B-B14F-4D97-AF65-F5344CB8AC3E}">
        <p14:creationId xmlns:p14="http://schemas.microsoft.com/office/powerpoint/2010/main" val="121738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28600" y="3429000"/>
            <a:ext cx="8686800" cy="2971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nvGraphicFramePr>
        <p:xfrm>
          <a:off x="1295400" y="3962400"/>
          <a:ext cx="1447800" cy="2286000"/>
        </p:xfrm>
        <a:graphic>
          <a:graphicData uri="http://schemas.openxmlformats.org/drawingml/2006/table">
            <a:tbl>
              <a:tblPr firstRow="1" bandRow="1">
                <a:tableStyleId>{69CF1AB2-1976-4502-BF36-3FF5EA218861}</a:tableStyleId>
              </a:tblPr>
              <a:tblGrid>
                <a:gridCol w="1447800"/>
              </a:tblGrid>
              <a:tr h="370840">
                <a:tc>
                  <a:txBody>
                    <a:bodyPr/>
                    <a:lstStyle/>
                    <a:p>
                      <a:pPr algn="ctr"/>
                      <a:r>
                        <a:rPr lang="en-US" sz="2400" b="0" smtClean="0"/>
                        <a:t>255</a:t>
                      </a:r>
                      <a:endParaRPr lang="en-US" sz="2400" b="0"/>
                    </a:p>
                  </a:txBody>
                  <a:tcPr/>
                </a:tc>
              </a:tr>
              <a:tr h="370840">
                <a:tc>
                  <a:txBody>
                    <a:bodyPr/>
                    <a:lstStyle/>
                    <a:p>
                      <a:pPr algn="ctr"/>
                      <a:r>
                        <a:rPr lang="en-US" sz="2400" b="0" smtClean="0"/>
                        <a:t>0x1</a:t>
                      </a:r>
                      <a:endParaRPr lang="en-US" sz="2400" b="0"/>
                    </a:p>
                  </a:txBody>
                  <a:tcPr/>
                </a:tc>
              </a:tr>
              <a:tr h="370840">
                <a:tc>
                  <a:txBody>
                    <a:bodyPr/>
                    <a:lstStyle/>
                    <a:p>
                      <a:pPr algn="ctr"/>
                      <a:r>
                        <a:rPr lang="en-US" sz="2400" b="0" smtClean="0"/>
                        <a:t>???</a:t>
                      </a:r>
                      <a:endParaRPr lang="en-US" sz="2400" b="0"/>
                    </a:p>
                  </a:txBody>
                  <a:tcPr/>
                </a:tc>
              </a:tr>
              <a:tr h="370840">
                <a:tc>
                  <a:txBody>
                    <a:bodyPr/>
                    <a:lstStyle/>
                    <a:p>
                      <a:pPr algn="ctr"/>
                      <a:r>
                        <a:rPr lang="en-US" sz="2400" b="0" smtClean="0"/>
                        <a:t>…</a:t>
                      </a:r>
                      <a:endParaRPr lang="en-US" sz="2400" b="0"/>
                    </a:p>
                  </a:txBody>
                  <a:tcPr/>
                </a:tc>
              </a:tr>
              <a:tr h="370840">
                <a:tc>
                  <a:txBody>
                    <a:bodyPr/>
                    <a:lstStyle/>
                    <a:p>
                      <a:pPr algn="ctr"/>
                      <a:r>
                        <a:rPr lang="en-US" sz="2400" b="1" smtClean="0">
                          <a:solidFill>
                            <a:schemeClr val="accent1">
                              <a:lumMod val="50000"/>
                            </a:schemeClr>
                          </a:solidFill>
                        </a:rPr>
                        <a:t>stack</a:t>
                      </a:r>
                      <a:endParaRPr lang="en-US" sz="2400" b="1">
                        <a:solidFill>
                          <a:schemeClr val="accent1">
                            <a:lumMod val="50000"/>
                          </a:schemeClr>
                        </a:solidFill>
                      </a:endParaRPr>
                    </a:p>
                  </a:txBody>
                  <a:tcPr>
                    <a:lnL w="12700" cmpd="sng">
                      <a:noFill/>
                    </a:lnL>
                    <a:lnR w="12700" cmpd="sng">
                      <a:noFill/>
                    </a:lnR>
                    <a:lnB w="12700" cmpd="sng">
                      <a:noFill/>
                    </a:lnB>
                  </a:tcPr>
                </a:tc>
              </a:tr>
            </a:tbl>
          </a:graphicData>
        </a:graphic>
      </p:graphicFrame>
      <p:sp>
        <p:nvSpPr>
          <p:cNvPr id="43" name="Rectangle 42"/>
          <p:cNvSpPr/>
          <p:nvPr/>
        </p:nvSpPr>
        <p:spPr>
          <a:xfrm>
            <a:off x="304800" y="3962400"/>
            <a:ext cx="1003801" cy="461665"/>
          </a:xfrm>
          <a:prstGeom prst="rect">
            <a:avLst/>
          </a:prstGeom>
        </p:spPr>
        <p:txBody>
          <a:bodyPr wrap="none">
            <a:spAutoFit/>
          </a:bodyPr>
          <a:lstStyle/>
          <a:p>
            <a:r>
              <a:rPr lang="en-US" sz="2400" b="1" i="1" smtClean="0">
                <a:solidFill>
                  <a:schemeClr val="accent2"/>
                </a:solidFill>
              </a:rPr>
              <a:t>length</a:t>
            </a:r>
            <a:endParaRPr lang="en-US" sz="2400" b="1" i="1">
              <a:solidFill>
                <a:schemeClr val="accent2"/>
              </a:solidFill>
            </a:endParaRPr>
          </a:p>
        </p:txBody>
      </p:sp>
      <p:sp>
        <p:nvSpPr>
          <p:cNvPr id="44" name="Rectangle 43"/>
          <p:cNvSpPr/>
          <p:nvPr/>
        </p:nvSpPr>
        <p:spPr>
          <a:xfrm>
            <a:off x="304800" y="4415135"/>
            <a:ext cx="962379" cy="461665"/>
          </a:xfrm>
          <a:prstGeom prst="rect">
            <a:avLst/>
          </a:prstGeom>
        </p:spPr>
        <p:txBody>
          <a:bodyPr wrap="none">
            <a:spAutoFit/>
          </a:bodyPr>
          <a:lstStyle/>
          <a:p>
            <a:r>
              <a:rPr lang="en-US" sz="2400" b="1" i="1" smtClean="0">
                <a:solidFill>
                  <a:schemeClr val="accent5"/>
                </a:solidFill>
              </a:rPr>
              <a:t>buffer</a:t>
            </a:r>
            <a:endParaRPr lang="en-US" sz="2400" b="1" i="1">
              <a:solidFill>
                <a:schemeClr val="accent5"/>
              </a:solidFill>
            </a:endParaRPr>
          </a:p>
        </p:txBody>
      </p:sp>
      <p:graphicFrame>
        <p:nvGraphicFramePr>
          <p:cNvPr id="45" name="Table 44"/>
          <p:cNvGraphicFramePr>
            <a:graphicFrameLocks noGrp="1"/>
          </p:cNvGraphicFramePr>
          <p:nvPr/>
        </p:nvGraphicFramePr>
        <p:xfrm>
          <a:off x="4191000" y="3962400"/>
          <a:ext cx="4114800" cy="914400"/>
        </p:xfrm>
        <a:graphic>
          <a:graphicData uri="http://schemas.openxmlformats.org/drawingml/2006/table">
            <a:tbl>
              <a:tblPr firstRow="1" bandRow="1">
                <a:tableStyleId>{BDBED569-4797-4DF1-A0F4-6AAB3CD982D8}</a:tableStyleId>
              </a:tblPr>
              <a:tblGrid>
                <a:gridCol w="685800"/>
                <a:gridCol w="685800"/>
                <a:gridCol w="685800"/>
                <a:gridCol w="685800"/>
                <a:gridCol w="685800"/>
                <a:gridCol w="685800"/>
              </a:tblGrid>
              <a:tr h="370840">
                <a:tc>
                  <a:txBody>
                    <a:bodyPr/>
                    <a:lstStyle/>
                    <a:p>
                      <a:pPr algn="ctr"/>
                      <a:r>
                        <a:rPr lang="en-US" sz="2400" b="0" smtClean="0"/>
                        <a:t>0x1</a:t>
                      </a:r>
                      <a:endParaRPr lang="en-US" sz="2400" b="0"/>
                    </a:p>
                  </a:txBody>
                  <a:tcPr/>
                </a:tc>
                <a:tc>
                  <a:txBody>
                    <a:bodyPr/>
                    <a:lstStyle/>
                    <a:p>
                      <a:pPr algn="ctr"/>
                      <a:r>
                        <a:rPr lang="en-US" sz="2400" b="0" smtClean="0"/>
                        <a:t>0x2</a:t>
                      </a:r>
                      <a:endParaRPr lang="en-US" sz="2400" b="0"/>
                    </a:p>
                  </a:txBody>
                  <a:tcPr/>
                </a:tc>
                <a:tc>
                  <a:txBody>
                    <a:bodyPr/>
                    <a:lstStyle/>
                    <a:p>
                      <a:pPr algn="ctr"/>
                      <a:r>
                        <a:rPr lang="en-US" sz="2400" b="0" smtClean="0"/>
                        <a:t>0x3</a:t>
                      </a:r>
                      <a:endParaRPr lang="en-US" sz="2400" b="0"/>
                    </a:p>
                  </a:txBody>
                  <a:tcPr/>
                </a:tc>
                <a:tc>
                  <a:txBody>
                    <a:bodyPr/>
                    <a:lstStyle/>
                    <a:p>
                      <a:pPr algn="ctr"/>
                      <a:r>
                        <a:rPr lang="en-US" sz="2400" b="0" smtClean="0"/>
                        <a:t>0x4</a:t>
                      </a:r>
                      <a:endParaRPr lang="en-US" sz="2400" b="0"/>
                    </a:p>
                  </a:txBody>
                  <a:tcPr/>
                </a:tc>
                <a:tc>
                  <a:txBody>
                    <a:bodyPr/>
                    <a:lstStyle/>
                    <a:p>
                      <a:pPr algn="ctr"/>
                      <a:r>
                        <a:rPr lang="en-US" sz="2400" b="0" smtClean="0"/>
                        <a:t>0x5</a:t>
                      </a:r>
                      <a:endParaRPr lang="en-US" sz="2400" b="0"/>
                    </a:p>
                  </a:txBody>
                  <a:tcPr/>
                </a:tc>
                <a:tc>
                  <a:txBody>
                    <a:bodyPr/>
                    <a:lstStyle/>
                    <a:p>
                      <a:pPr algn="ctr"/>
                      <a:r>
                        <a:rPr lang="en-US" sz="2400" b="0" smtClean="0"/>
                        <a:t>…</a:t>
                      </a:r>
                      <a:endParaRPr lang="en-US" sz="2400" b="0"/>
                    </a:p>
                  </a:txBody>
                  <a:tcPr/>
                </a:tc>
              </a:tr>
              <a:tr h="370840">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r>
            </a:tbl>
          </a:graphicData>
        </a:graphic>
      </p:graphicFrame>
      <p:cxnSp>
        <p:nvCxnSpPr>
          <p:cNvPr id="47" name="Straight Arrow Connector 46"/>
          <p:cNvCxnSpPr/>
          <p:nvPr/>
        </p:nvCxnSpPr>
        <p:spPr>
          <a:xfrm>
            <a:off x="2743200" y="46482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rot="5400000">
            <a:off x="6096000" y="3200400"/>
            <a:ext cx="304800" cy="411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4953000" y="5486400"/>
            <a:ext cx="2590800" cy="830997"/>
          </a:xfrm>
          <a:prstGeom prst="rect">
            <a:avLst/>
          </a:prstGeom>
        </p:spPr>
        <p:txBody>
          <a:bodyPr wrap="square">
            <a:spAutoFit/>
          </a:bodyPr>
          <a:lstStyle/>
          <a:p>
            <a:pPr algn="ctr"/>
            <a:r>
              <a:rPr lang="en-US" sz="2400" smtClean="0"/>
              <a:t>đã cấp phát 5bytes trong bộ nhớ</a:t>
            </a:r>
            <a:endParaRPr lang="en-US" sz="2400"/>
          </a:p>
        </p:txBody>
      </p:sp>
      <p:sp>
        <p:nvSpPr>
          <p:cNvPr id="50" name="Rectangle 49"/>
          <p:cNvSpPr/>
          <p:nvPr/>
        </p:nvSpPr>
        <p:spPr>
          <a:xfrm>
            <a:off x="2681510" y="3453825"/>
            <a:ext cx="1936749" cy="523220"/>
          </a:xfrm>
          <a:prstGeom prst="rect">
            <a:avLst/>
          </a:prstGeom>
        </p:spPr>
        <p:txBody>
          <a:bodyPr wrap="none">
            <a:spAutoFit/>
          </a:bodyPr>
          <a:lstStyle/>
          <a:p>
            <a:r>
              <a:rPr lang="en-US" sz="2800" b="1" smtClean="0"/>
              <a:t>Môi trường</a:t>
            </a:r>
            <a:endParaRPr lang="en-US" sz="2800" b="1"/>
          </a:p>
        </p:txBody>
      </p:sp>
      <p:sp>
        <p:nvSpPr>
          <p:cNvPr id="15" name="Slide Number Placeholder 14"/>
          <p:cNvSpPr>
            <a:spLocks noGrp="1"/>
          </p:cNvSpPr>
          <p:nvPr>
            <p:ph type="sldNum" sz="quarter" idx="12"/>
          </p:nvPr>
        </p:nvSpPr>
        <p:spPr/>
        <p:txBody>
          <a:bodyPr/>
          <a:lstStyle/>
          <a:p>
            <a:fld id="{2712A2BB-1AAA-4199-A250-7C88CEC4E35D}" type="slidenum">
              <a:rPr lang="en-US" smtClean="0"/>
              <a:pPr/>
              <a:t>61</a:t>
            </a:fld>
            <a:endParaRPr lang="en-US"/>
          </a:p>
        </p:txBody>
      </p:sp>
      <p:sp>
        <p:nvSpPr>
          <p:cNvPr id="17" name="Rectangle 1"/>
          <p:cNvSpPr>
            <a:spLocks noChangeArrowheads="1"/>
          </p:cNvSpPr>
          <p:nvPr/>
        </p:nvSpPr>
        <p:spPr bwMode="auto">
          <a:xfrm>
            <a:off x="1219200" y="1828800"/>
            <a:ext cx="6703758" cy="129266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Consolas" pitchFamily="49" charset="0"/>
                <a:cs typeface="Consolas" pitchFamily="49" charset="0"/>
              </a:rPr>
              <a:t>DWORD WINAPI </a:t>
            </a:r>
            <a:r>
              <a:rPr kumimoji="0" lang="en-US" sz="2800" b="1" i="0" u="none" strike="noStrike" cap="none" normalizeH="0" baseline="0" smtClean="0">
                <a:ln>
                  <a:noFill/>
                </a:ln>
                <a:solidFill>
                  <a:srgbClr val="000000"/>
                </a:solidFill>
                <a:effectLst/>
                <a:latin typeface="Consolas" pitchFamily="49" charset="0"/>
                <a:cs typeface="Consolas" pitchFamily="49" charset="0"/>
              </a:rPr>
              <a:t>GetCurrentDirectory</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_In_  DWORD  </a:t>
            </a:r>
            <a:r>
              <a:rPr kumimoji="0" lang="en-US" sz="2800" b="1" i="1" u="none" strike="noStrike" cap="none" normalizeH="0" baseline="0" smtClean="0">
                <a:ln>
                  <a:noFill/>
                </a:ln>
                <a:solidFill>
                  <a:schemeClr val="accent2"/>
                </a:solidFill>
                <a:effectLst/>
                <a:latin typeface="Consolas" pitchFamily="49" charset="0"/>
                <a:cs typeface="Consolas" pitchFamily="49" charset="0"/>
              </a:rPr>
              <a:t>nBufferLength</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p>
          <a:p>
            <a:pPr lvl="1" fontAlgn="base">
              <a:spcBef>
                <a:spcPct val="0"/>
              </a:spcBef>
              <a:spcAft>
                <a:spcPct val="0"/>
              </a:spcAft>
            </a:pPr>
            <a:r>
              <a:rPr kumimoji="0" lang="en-US" sz="2800" b="0" i="0" u="none" strike="noStrike" cap="none" normalizeH="0" baseline="0" smtClean="0">
                <a:ln>
                  <a:noFill/>
                </a:ln>
                <a:solidFill>
                  <a:srgbClr val="000000"/>
                </a:solidFill>
                <a:effectLst/>
                <a:latin typeface="Consolas" pitchFamily="49" charset="0"/>
                <a:cs typeface="Consolas" pitchFamily="49" charset="0"/>
              </a:rPr>
              <a:t>_Out_ LPTSTR </a:t>
            </a:r>
            <a:r>
              <a:rPr kumimoji="0" lang="en-US" sz="2800" b="1" i="1" u="none" strike="noStrike" cap="none" normalizeH="0" baseline="0" smtClean="0">
                <a:ln>
                  <a:noFill/>
                </a:ln>
                <a:solidFill>
                  <a:schemeClr val="accent5"/>
                </a:solidFill>
                <a:effectLst/>
                <a:latin typeface="Consolas" pitchFamily="49" charset="0"/>
                <a:cs typeface="Consolas" pitchFamily="49" charset="0"/>
              </a:rPr>
              <a:t>lpBuffer</a:t>
            </a:r>
            <a:r>
              <a:rPr kumimoji="0" lang="en-US" sz="2800" b="0" i="0" u="none" strike="noStrike" cap="none" normalizeH="0" baseline="0" smtClean="0">
                <a:ln>
                  <a:noFill/>
                </a:ln>
                <a:solidFill>
                  <a:srgbClr val="000000"/>
                </a:solidFill>
                <a:effectLst/>
                <a:latin typeface="Consolas" pitchFamily="49" charset="0"/>
                <a:cs typeface="Consolas" pitchFamily="49" charset="0"/>
              </a:rPr>
              <a:t> );</a:t>
            </a:r>
            <a:r>
              <a:rPr kumimoji="0" lang="en-US" sz="2800" b="0" i="0" u="none" strike="noStrike" cap="none" normalizeH="0" baseline="0" smtClean="0">
                <a:ln>
                  <a:noFill/>
                </a:ln>
                <a:solidFill>
                  <a:schemeClr val="tx1"/>
                </a:solidFill>
                <a:effectLst/>
                <a:latin typeface="Arial" pitchFamily="34" charset="0"/>
                <a:cs typeface="Arial" pitchFamily="34" charset="0"/>
              </a:rPr>
              <a:t> </a:t>
            </a:r>
          </a:p>
        </p:txBody>
      </p:sp>
      <p:cxnSp>
        <p:nvCxnSpPr>
          <p:cNvPr id="19" name="Shape 18"/>
          <p:cNvCxnSpPr/>
          <p:nvPr/>
        </p:nvCxnSpPr>
        <p:spPr>
          <a:xfrm rot="10800000" flipV="1">
            <a:off x="1676400" y="2514598"/>
            <a:ext cx="2514602" cy="1676401"/>
          </a:xfrm>
          <a:prstGeom prst="curvedConnector3">
            <a:avLst>
              <a:gd name="adj1" fmla="val 11753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hape 21"/>
          <p:cNvCxnSpPr/>
          <p:nvPr/>
        </p:nvCxnSpPr>
        <p:spPr>
          <a:xfrm rot="10800000" flipV="1">
            <a:off x="2362200" y="2895600"/>
            <a:ext cx="1828800" cy="1676400"/>
          </a:xfrm>
          <a:prstGeom prst="curvedConnector3">
            <a:avLst>
              <a:gd name="adj1" fmla="val 36508"/>
            </a:avLst>
          </a:prstGeom>
          <a:ln>
            <a:tailEnd type="arrow"/>
          </a:ln>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p:nvPr>
        </p:nvSpPr>
        <p:spPr>
          <a:xfrm>
            <a:off x="457200" y="-76200"/>
            <a:ext cx="8229600" cy="1782762"/>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(27</a:t>
            </a:r>
            <a:r>
              <a:rPr lang="en-US" dirty="0" smtClean="0"/>
              <a:t>)</a:t>
            </a:r>
            <a:br>
              <a:rPr lang="en-US" dirty="0" smtClean="0"/>
            </a:br>
            <a:r>
              <a:rPr lang="en-US" sz="3600" dirty="0" err="1" smtClean="0"/>
              <a:t>Ví</a:t>
            </a:r>
            <a:r>
              <a:rPr lang="en-US" sz="3600" dirty="0" smtClean="0"/>
              <a:t> </a:t>
            </a:r>
            <a:r>
              <a:rPr lang="en-US" sz="3600" dirty="0" err="1" smtClean="0"/>
              <a:t>dụ</a:t>
            </a:r>
            <a:r>
              <a:rPr lang="en-US" sz="3600" dirty="0" smtClean="0"/>
              <a:t> </a:t>
            </a:r>
            <a:r>
              <a:rPr lang="en-US" sz="3600" dirty="0" err="1" smtClean="0"/>
              <a:t>mối</a:t>
            </a:r>
            <a:r>
              <a:rPr lang="en-US" sz="3600" dirty="0" smtClean="0"/>
              <a:t> </a:t>
            </a:r>
            <a:r>
              <a:rPr lang="en-US" sz="3600" dirty="0" err="1" smtClean="0"/>
              <a:t>quan</a:t>
            </a:r>
            <a:r>
              <a:rPr lang="en-US" sz="3600" dirty="0" smtClean="0"/>
              <a:t> </a:t>
            </a:r>
            <a:r>
              <a:rPr lang="en-US" sz="3600" dirty="0" err="1" smtClean="0"/>
              <a:t>hệ</a:t>
            </a:r>
            <a:r>
              <a:rPr lang="en-US" sz="3600" dirty="0" smtClean="0"/>
              <a:t> </a:t>
            </a:r>
            <a:r>
              <a:rPr lang="en-US" sz="3600" dirty="0" err="1" smtClean="0"/>
              <a:t>cấp</a:t>
            </a:r>
            <a:r>
              <a:rPr lang="en-US" sz="3600" dirty="0" smtClean="0"/>
              <a:t> </a:t>
            </a:r>
            <a:r>
              <a:rPr lang="en-US" sz="3600" dirty="0" err="1" smtClean="0"/>
              <a:t>phát</a:t>
            </a:r>
            <a:r>
              <a:rPr lang="en-US" sz="3600" dirty="0" smtClean="0"/>
              <a:t> (2)</a:t>
            </a:r>
            <a:endParaRPr lang="en-US" sz="3600" dirty="0"/>
          </a:p>
        </p:txBody>
      </p:sp>
    </p:spTree>
    <p:extLst>
      <p:ext uri="{BB962C8B-B14F-4D97-AF65-F5344CB8AC3E}">
        <p14:creationId xmlns:p14="http://schemas.microsoft.com/office/powerpoint/2010/main" val="1328358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8600" y="1981200"/>
            <a:ext cx="86868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28600" y="3429000"/>
            <a:ext cx="8686800" cy="2971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nvGraphicFramePr>
        <p:xfrm>
          <a:off x="1295400" y="3962400"/>
          <a:ext cx="1447800" cy="2286000"/>
        </p:xfrm>
        <a:graphic>
          <a:graphicData uri="http://schemas.openxmlformats.org/drawingml/2006/table">
            <a:tbl>
              <a:tblPr firstRow="1" bandRow="1">
                <a:tableStyleId>{69CF1AB2-1976-4502-BF36-3FF5EA218861}</a:tableStyleId>
              </a:tblPr>
              <a:tblGrid>
                <a:gridCol w="1447800"/>
              </a:tblGrid>
              <a:tr h="370840">
                <a:tc>
                  <a:txBody>
                    <a:bodyPr/>
                    <a:lstStyle/>
                    <a:p>
                      <a:pPr algn="ctr"/>
                      <a:r>
                        <a:rPr lang="en-US" sz="2400" b="0" smtClean="0"/>
                        <a:t>255</a:t>
                      </a:r>
                      <a:endParaRPr lang="en-US" sz="2400" b="0"/>
                    </a:p>
                  </a:txBody>
                  <a:tcPr/>
                </a:tc>
              </a:tr>
              <a:tr h="370840">
                <a:tc>
                  <a:txBody>
                    <a:bodyPr/>
                    <a:lstStyle/>
                    <a:p>
                      <a:pPr algn="ctr"/>
                      <a:r>
                        <a:rPr lang="en-US" sz="2400" b="0" smtClean="0"/>
                        <a:t>0x1</a:t>
                      </a:r>
                      <a:endParaRPr lang="en-US" sz="2400" b="0"/>
                    </a:p>
                  </a:txBody>
                  <a:tcPr/>
                </a:tc>
              </a:tr>
              <a:tr h="370840">
                <a:tc>
                  <a:txBody>
                    <a:bodyPr/>
                    <a:lstStyle/>
                    <a:p>
                      <a:pPr algn="ctr"/>
                      <a:r>
                        <a:rPr lang="en-US" sz="2400" b="0" smtClean="0"/>
                        <a:t>???</a:t>
                      </a:r>
                      <a:endParaRPr lang="en-US" sz="2400" b="0"/>
                    </a:p>
                  </a:txBody>
                  <a:tcPr/>
                </a:tc>
              </a:tr>
              <a:tr h="370840">
                <a:tc>
                  <a:txBody>
                    <a:bodyPr/>
                    <a:lstStyle/>
                    <a:p>
                      <a:pPr algn="ctr"/>
                      <a:r>
                        <a:rPr lang="en-US" sz="2400" b="0" smtClean="0"/>
                        <a:t>…</a:t>
                      </a:r>
                      <a:endParaRPr lang="en-US" sz="2400" b="0"/>
                    </a:p>
                  </a:txBody>
                  <a:tcPr/>
                </a:tc>
              </a:tr>
              <a:tr h="370840">
                <a:tc>
                  <a:txBody>
                    <a:bodyPr/>
                    <a:lstStyle/>
                    <a:p>
                      <a:pPr algn="ctr"/>
                      <a:r>
                        <a:rPr lang="en-US" sz="2400" b="1" smtClean="0">
                          <a:solidFill>
                            <a:schemeClr val="accent1">
                              <a:lumMod val="50000"/>
                            </a:schemeClr>
                          </a:solidFill>
                        </a:rPr>
                        <a:t>stack</a:t>
                      </a:r>
                      <a:endParaRPr lang="en-US" sz="2400" b="1">
                        <a:solidFill>
                          <a:schemeClr val="accent1">
                            <a:lumMod val="50000"/>
                          </a:schemeClr>
                        </a:solidFill>
                      </a:endParaRPr>
                    </a:p>
                  </a:txBody>
                  <a:tcPr>
                    <a:lnL w="12700" cmpd="sng">
                      <a:noFill/>
                    </a:lnL>
                    <a:lnR w="12700" cmpd="sng">
                      <a:noFill/>
                    </a:lnR>
                    <a:lnB w="12700" cmpd="sng">
                      <a:noFill/>
                    </a:lnB>
                  </a:tcPr>
                </a:tc>
              </a:tr>
            </a:tbl>
          </a:graphicData>
        </a:graphic>
      </p:graphicFrame>
      <p:graphicFrame>
        <p:nvGraphicFramePr>
          <p:cNvPr id="45" name="Table 44"/>
          <p:cNvGraphicFramePr>
            <a:graphicFrameLocks noGrp="1"/>
          </p:cNvGraphicFramePr>
          <p:nvPr/>
        </p:nvGraphicFramePr>
        <p:xfrm>
          <a:off x="4191000" y="3962400"/>
          <a:ext cx="4114800" cy="914400"/>
        </p:xfrm>
        <a:graphic>
          <a:graphicData uri="http://schemas.openxmlformats.org/drawingml/2006/table">
            <a:tbl>
              <a:tblPr firstRow="1" bandRow="1">
                <a:tableStyleId>{BDBED569-4797-4DF1-A0F4-6AAB3CD982D8}</a:tableStyleId>
              </a:tblPr>
              <a:tblGrid>
                <a:gridCol w="685800"/>
                <a:gridCol w="685800"/>
                <a:gridCol w="685800"/>
                <a:gridCol w="685800"/>
                <a:gridCol w="685800"/>
                <a:gridCol w="685800"/>
              </a:tblGrid>
              <a:tr h="370840">
                <a:tc>
                  <a:txBody>
                    <a:bodyPr/>
                    <a:lstStyle/>
                    <a:p>
                      <a:pPr algn="ctr"/>
                      <a:r>
                        <a:rPr lang="en-US" sz="2400" b="0" smtClean="0"/>
                        <a:t>0x1</a:t>
                      </a:r>
                      <a:endParaRPr lang="en-US" sz="2400" b="0"/>
                    </a:p>
                  </a:txBody>
                  <a:tcPr/>
                </a:tc>
                <a:tc>
                  <a:txBody>
                    <a:bodyPr/>
                    <a:lstStyle/>
                    <a:p>
                      <a:pPr algn="ctr"/>
                      <a:r>
                        <a:rPr lang="en-US" sz="2400" b="0" smtClean="0"/>
                        <a:t>0x2</a:t>
                      </a:r>
                      <a:endParaRPr lang="en-US" sz="2400" b="0"/>
                    </a:p>
                  </a:txBody>
                  <a:tcPr/>
                </a:tc>
                <a:tc>
                  <a:txBody>
                    <a:bodyPr/>
                    <a:lstStyle/>
                    <a:p>
                      <a:pPr algn="ctr"/>
                      <a:r>
                        <a:rPr lang="en-US" sz="2400" b="0" smtClean="0"/>
                        <a:t>0x3</a:t>
                      </a:r>
                      <a:endParaRPr lang="en-US" sz="2400" b="0"/>
                    </a:p>
                  </a:txBody>
                  <a:tcPr/>
                </a:tc>
                <a:tc>
                  <a:txBody>
                    <a:bodyPr/>
                    <a:lstStyle/>
                    <a:p>
                      <a:pPr algn="ctr"/>
                      <a:r>
                        <a:rPr lang="en-US" sz="2400" b="0" smtClean="0"/>
                        <a:t>0x4</a:t>
                      </a:r>
                      <a:endParaRPr lang="en-US" sz="2400" b="0"/>
                    </a:p>
                  </a:txBody>
                  <a:tcPr/>
                </a:tc>
                <a:tc>
                  <a:txBody>
                    <a:bodyPr/>
                    <a:lstStyle/>
                    <a:p>
                      <a:pPr algn="ctr"/>
                      <a:r>
                        <a:rPr lang="en-US" sz="2400" b="0" smtClean="0"/>
                        <a:t>0x5</a:t>
                      </a:r>
                      <a:endParaRPr lang="en-US" sz="2400" b="0"/>
                    </a:p>
                  </a:txBody>
                  <a:tcPr/>
                </a:tc>
                <a:tc>
                  <a:txBody>
                    <a:bodyPr/>
                    <a:lstStyle/>
                    <a:p>
                      <a:pPr algn="ctr"/>
                      <a:r>
                        <a:rPr lang="en-US" sz="2400" b="0" smtClean="0"/>
                        <a:t>…</a:t>
                      </a:r>
                      <a:endParaRPr lang="en-US" sz="2400" b="0"/>
                    </a:p>
                  </a:txBody>
                  <a:tcPr/>
                </a:tc>
              </a:tr>
              <a:tr h="370840">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r>
            </a:tbl>
          </a:graphicData>
        </a:graphic>
      </p:graphicFrame>
      <p:cxnSp>
        <p:nvCxnSpPr>
          <p:cNvPr id="47" name="Straight Arrow Connector 46"/>
          <p:cNvCxnSpPr/>
          <p:nvPr/>
        </p:nvCxnSpPr>
        <p:spPr>
          <a:xfrm>
            <a:off x="2743200" y="46482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rot="5400000">
            <a:off x="6096000" y="3200400"/>
            <a:ext cx="304800" cy="411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Table 14"/>
          <p:cNvGraphicFramePr>
            <a:graphicFrameLocks noGrp="1"/>
          </p:cNvGraphicFramePr>
          <p:nvPr/>
        </p:nvGraphicFramePr>
        <p:xfrm>
          <a:off x="4267200" y="2362200"/>
          <a:ext cx="4114800" cy="457200"/>
        </p:xfrm>
        <a:graphic>
          <a:graphicData uri="http://schemas.openxmlformats.org/drawingml/2006/table">
            <a:tbl>
              <a:tblPr firstRow="1" bandRow="1">
                <a:tableStyleId>{BDBED569-4797-4DF1-A0F4-6AAB3CD982D8}</a:tableStyleId>
              </a:tblPr>
              <a:tblGrid>
                <a:gridCol w="685800"/>
                <a:gridCol w="685800"/>
                <a:gridCol w="685800"/>
                <a:gridCol w="685800"/>
                <a:gridCol w="685800"/>
                <a:gridCol w="685800"/>
              </a:tblGrid>
              <a:tr h="370840">
                <a:tc>
                  <a:txBody>
                    <a:bodyPr/>
                    <a:lstStyle/>
                    <a:p>
                      <a:pPr algn="ctr"/>
                      <a:r>
                        <a:rPr lang="en-US" sz="2400" b="0" smtClean="0"/>
                        <a:t>C</a:t>
                      </a:r>
                      <a:endParaRPr lang="en-US" sz="2400" b="0"/>
                    </a:p>
                  </a:txBody>
                  <a:tcPr/>
                </a:tc>
                <a:tc>
                  <a:txBody>
                    <a:bodyPr/>
                    <a:lstStyle/>
                    <a:p>
                      <a:pPr algn="ctr"/>
                      <a:r>
                        <a:rPr lang="en-US" sz="2400" b="0" smtClean="0"/>
                        <a:t>:</a:t>
                      </a:r>
                      <a:endParaRPr lang="en-US" sz="2400" b="0"/>
                    </a:p>
                  </a:txBody>
                  <a:tcPr/>
                </a:tc>
                <a:tc>
                  <a:txBody>
                    <a:bodyPr/>
                    <a:lstStyle/>
                    <a:p>
                      <a:pPr algn="ctr"/>
                      <a:r>
                        <a:rPr lang="en-US" sz="2400" b="0" smtClean="0"/>
                        <a:t>\</a:t>
                      </a:r>
                      <a:endParaRPr lang="en-US" sz="2400" b="0"/>
                    </a:p>
                  </a:txBody>
                  <a:tcPr/>
                </a:tc>
                <a:tc>
                  <a:txBody>
                    <a:bodyPr/>
                    <a:lstStyle/>
                    <a:p>
                      <a:pPr algn="ctr"/>
                      <a:endParaRPr lang="en-US" sz="2400" b="0"/>
                    </a:p>
                  </a:txBody>
                  <a:tcPr/>
                </a:tc>
                <a:tc>
                  <a:txBody>
                    <a:bodyPr/>
                    <a:lstStyle/>
                    <a:p>
                      <a:pPr algn="ctr"/>
                      <a:endParaRPr lang="en-US" sz="2400" b="0"/>
                    </a:p>
                  </a:txBody>
                  <a:tcPr/>
                </a:tc>
                <a:tc>
                  <a:txBody>
                    <a:bodyPr/>
                    <a:lstStyle/>
                    <a:p>
                      <a:pPr algn="ctr"/>
                      <a:endParaRPr lang="en-US" sz="2400" b="0"/>
                    </a:p>
                  </a:txBody>
                  <a:tcPr/>
                </a:tc>
              </a:tr>
            </a:tbl>
          </a:graphicData>
        </a:graphic>
      </p:graphicFrame>
      <p:sp>
        <p:nvSpPr>
          <p:cNvPr id="17" name="Rectangle 16"/>
          <p:cNvSpPr/>
          <p:nvPr/>
        </p:nvSpPr>
        <p:spPr>
          <a:xfrm>
            <a:off x="302705" y="2234625"/>
            <a:ext cx="1742978" cy="584775"/>
          </a:xfrm>
          <a:prstGeom prst="rect">
            <a:avLst/>
          </a:prstGeom>
        </p:spPr>
        <p:txBody>
          <a:bodyPr wrap="none">
            <a:spAutoFit/>
          </a:bodyPr>
          <a:lstStyle/>
          <a:p>
            <a:r>
              <a:rPr lang="en-US" sz="3200" b="1" smtClean="0"/>
              <a:t>Emulator</a:t>
            </a:r>
            <a:endParaRPr lang="en-US" sz="3200" b="1"/>
          </a:p>
        </p:txBody>
      </p:sp>
      <p:cxnSp>
        <p:nvCxnSpPr>
          <p:cNvPr id="19" name="Straight Arrow Connector 18"/>
          <p:cNvCxnSpPr/>
          <p:nvPr/>
        </p:nvCxnSpPr>
        <p:spPr>
          <a:xfrm flipV="1">
            <a:off x="1600200" y="3048000"/>
            <a:ext cx="0" cy="381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2743200" y="2209800"/>
            <a:ext cx="1519583" cy="769441"/>
          </a:xfrm>
          <a:prstGeom prst="rect">
            <a:avLst/>
          </a:prstGeom>
        </p:spPr>
        <p:txBody>
          <a:bodyPr wrap="none">
            <a:spAutoFit/>
          </a:bodyPr>
          <a:lstStyle/>
          <a:p>
            <a:pPr algn="ctr"/>
            <a:r>
              <a:rPr lang="en-US" sz="2400" b="1" i="1" smtClean="0">
                <a:solidFill>
                  <a:schemeClr val="tx2"/>
                </a:solidFill>
              </a:rPr>
              <a:t>buffer</a:t>
            </a:r>
          </a:p>
          <a:p>
            <a:pPr algn="ctr"/>
            <a:r>
              <a:rPr lang="en-US" sz="2000" smtClean="0">
                <a:solidFill>
                  <a:schemeClr val="tx2"/>
                </a:solidFill>
              </a:rPr>
              <a:t>array in Java</a:t>
            </a:r>
            <a:endParaRPr lang="en-US" sz="2000">
              <a:solidFill>
                <a:schemeClr val="tx2"/>
              </a:solidFill>
            </a:endParaRPr>
          </a:p>
        </p:txBody>
      </p:sp>
      <p:sp>
        <p:nvSpPr>
          <p:cNvPr id="18" name="Slide Number Placeholder 17"/>
          <p:cNvSpPr>
            <a:spLocks noGrp="1"/>
          </p:cNvSpPr>
          <p:nvPr>
            <p:ph type="sldNum" sz="quarter" idx="12"/>
          </p:nvPr>
        </p:nvSpPr>
        <p:spPr/>
        <p:txBody>
          <a:bodyPr/>
          <a:lstStyle/>
          <a:p>
            <a:fld id="{2712A2BB-1AAA-4199-A250-7C88CEC4E35D}" type="slidenum">
              <a:rPr lang="en-US" smtClean="0"/>
              <a:pPr/>
              <a:t>62</a:t>
            </a:fld>
            <a:endParaRPr lang="en-US"/>
          </a:p>
        </p:txBody>
      </p:sp>
      <p:sp>
        <p:nvSpPr>
          <p:cNvPr id="21" name="Rectangle 20"/>
          <p:cNvSpPr/>
          <p:nvPr/>
        </p:nvSpPr>
        <p:spPr>
          <a:xfrm>
            <a:off x="4495800" y="1981200"/>
            <a:ext cx="304800" cy="400110"/>
          </a:xfrm>
          <a:prstGeom prst="rect">
            <a:avLst/>
          </a:prstGeom>
        </p:spPr>
        <p:txBody>
          <a:bodyPr wrap="square">
            <a:spAutoFit/>
          </a:bodyPr>
          <a:lstStyle/>
          <a:p>
            <a:r>
              <a:rPr lang="en-US" sz="2000" smtClean="0">
                <a:solidFill>
                  <a:schemeClr val="tx2"/>
                </a:solidFill>
              </a:rPr>
              <a:t>0</a:t>
            </a:r>
            <a:endParaRPr lang="en-US" sz="2000"/>
          </a:p>
        </p:txBody>
      </p:sp>
      <p:sp>
        <p:nvSpPr>
          <p:cNvPr id="22" name="Rectangle 21"/>
          <p:cNvSpPr/>
          <p:nvPr/>
        </p:nvSpPr>
        <p:spPr>
          <a:xfrm>
            <a:off x="5181600" y="1981200"/>
            <a:ext cx="304800" cy="400110"/>
          </a:xfrm>
          <a:prstGeom prst="rect">
            <a:avLst/>
          </a:prstGeom>
        </p:spPr>
        <p:txBody>
          <a:bodyPr wrap="square">
            <a:spAutoFit/>
          </a:bodyPr>
          <a:lstStyle/>
          <a:p>
            <a:r>
              <a:rPr lang="en-US" sz="2000" smtClean="0">
                <a:solidFill>
                  <a:schemeClr val="tx2"/>
                </a:solidFill>
              </a:rPr>
              <a:t>1</a:t>
            </a:r>
            <a:endParaRPr lang="en-US" sz="2000"/>
          </a:p>
        </p:txBody>
      </p:sp>
      <p:sp>
        <p:nvSpPr>
          <p:cNvPr id="23" name="Rectangle 22"/>
          <p:cNvSpPr/>
          <p:nvPr/>
        </p:nvSpPr>
        <p:spPr>
          <a:xfrm>
            <a:off x="5867400" y="1981200"/>
            <a:ext cx="304800" cy="400110"/>
          </a:xfrm>
          <a:prstGeom prst="rect">
            <a:avLst/>
          </a:prstGeom>
        </p:spPr>
        <p:txBody>
          <a:bodyPr wrap="square">
            <a:spAutoFit/>
          </a:bodyPr>
          <a:lstStyle/>
          <a:p>
            <a:r>
              <a:rPr lang="en-US" sz="2000" smtClean="0">
                <a:solidFill>
                  <a:schemeClr val="tx2"/>
                </a:solidFill>
              </a:rPr>
              <a:t>2</a:t>
            </a:r>
            <a:endParaRPr lang="en-US" sz="2000"/>
          </a:p>
        </p:txBody>
      </p:sp>
      <p:sp>
        <p:nvSpPr>
          <p:cNvPr id="24" name="Rectangle 23"/>
          <p:cNvSpPr/>
          <p:nvPr/>
        </p:nvSpPr>
        <p:spPr>
          <a:xfrm>
            <a:off x="6553200" y="1981200"/>
            <a:ext cx="304800" cy="400110"/>
          </a:xfrm>
          <a:prstGeom prst="rect">
            <a:avLst/>
          </a:prstGeom>
        </p:spPr>
        <p:txBody>
          <a:bodyPr wrap="square">
            <a:spAutoFit/>
          </a:bodyPr>
          <a:lstStyle/>
          <a:p>
            <a:r>
              <a:rPr lang="en-US" sz="2000" smtClean="0">
                <a:solidFill>
                  <a:schemeClr val="tx2"/>
                </a:solidFill>
              </a:rPr>
              <a:t>3</a:t>
            </a:r>
            <a:endParaRPr lang="en-US" sz="2000"/>
          </a:p>
        </p:txBody>
      </p:sp>
      <p:sp>
        <p:nvSpPr>
          <p:cNvPr id="25" name="Rectangle 24"/>
          <p:cNvSpPr/>
          <p:nvPr/>
        </p:nvSpPr>
        <p:spPr>
          <a:xfrm>
            <a:off x="7239000" y="1981200"/>
            <a:ext cx="304800" cy="400110"/>
          </a:xfrm>
          <a:prstGeom prst="rect">
            <a:avLst/>
          </a:prstGeom>
        </p:spPr>
        <p:txBody>
          <a:bodyPr wrap="square">
            <a:spAutoFit/>
          </a:bodyPr>
          <a:lstStyle/>
          <a:p>
            <a:r>
              <a:rPr lang="en-US" sz="2000" smtClean="0">
                <a:solidFill>
                  <a:schemeClr val="tx2"/>
                </a:solidFill>
              </a:rPr>
              <a:t>4</a:t>
            </a:r>
            <a:endParaRPr lang="en-US" sz="2000"/>
          </a:p>
        </p:txBody>
      </p:sp>
      <p:sp>
        <p:nvSpPr>
          <p:cNvPr id="28" name="Rectangle 27"/>
          <p:cNvSpPr/>
          <p:nvPr/>
        </p:nvSpPr>
        <p:spPr>
          <a:xfrm>
            <a:off x="304800" y="3962400"/>
            <a:ext cx="1003801" cy="461665"/>
          </a:xfrm>
          <a:prstGeom prst="rect">
            <a:avLst/>
          </a:prstGeom>
        </p:spPr>
        <p:txBody>
          <a:bodyPr wrap="none">
            <a:spAutoFit/>
          </a:bodyPr>
          <a:lstStyle/>
          <a:p>
            <a:r>
              <a:rPr lang="en-US" sz="2400" b="1" i="1" smtClean="0">
                <a:solidFill>
                  <a:schemeClr val="accent2"/>
                </a:solidFill>
              </a:rPr>
              <a:t>length</a:t>
            </a:r>
            <a:endParaRPr lang="en-US" sz="2400" b="1" i="1">
              <a:solidFill>
                <a:schemeClr val="accent2"/>
              </a:solidFill>
            </a:endParaRPr>
          </a:p>
        </p:txBody>
      </p:sp>
      <p:sp>
        <p:nvSpPr>
          <p:cNvPr id="29" name="Rectangle 28"/>
          <p:cNvSpPr/>
          <p:nvPr/>
        </p:nvSpPr>
        <p:spPr>
          <a:xfrm>
            <a:off x="304800" y="4415135"/>
            <a:ext cx="962379" cy="461665"/>
          </a:xfrm>
          <a:prstGeom prst="rect">
            <a:avLst/>
          </a:prstGeom>
        </p:spPr>
        <p:txBody>
          <a:bodyPr wrap="none">
            <a:spAutoFit/>
          </a:bodyPr>
          <a:lstStyle/>
          <a:p>
            <a:r>
              <a:rPr lang="en-US" sz="2400" b="1" i="1" smtClean="0">
                <a:solidFill>
                  <a:schemeClr val="accent5"/>
                </a:solidFill>
              </a:rPr>
              <a:t>buffer</a:t>
            </a:r>
            <a:endParaRPr lang="en-US" sz="2400" b="1" i="1">
              <a:solidFill>
                <a:schemeClr val="accent5"/>
              </a:solidFill>
            </a:endParaRPr>
          </a:p>
        </p:txBody>
      </p:sp>
      <p:sp>
        <p:nvSpPr>
          <p:cNvPr id="31" name="Rectangle 30"/>
          <p:cNvSpPr/>
          <p:nvPr/>
        </p:nvSpPr>
        <p:spPr>
          <a:xfrm>
            <a:off x="7924800" y="1981200"/>
            <a:ext cx="304800" cy="400110"/>
          </a:xfrm>
          <a:prstGeom prst="rect">
            <a:avLst/>
          </a:prstGeom>
        </p:spPr>
        <p:txBody>
          <a:bodyPr wrap="square">
            <a:spAutoFit/>
          </a:bodyPr>
          <a:lstStyle/>
          <a:p>
            <a:r>
              <a:rPr lang="en-US" sz="2000" smtClean="0">
                <a:solidFill>
                  <a:schemeClr val="tx2"/>
                </a:solidFill>
              </a:rPr>
              <a:t>…</a:t>
            </a:r>
            <a:endParaRPr lang="en-US" sz="2000"/>
          </a:p>
        </p:txBody>
      </p:sp>
      <p:sp>
        <p:nvSpPr>
          <p:cNvPr id="33" name="Title 1"/>
          <p:cNvSpPr>
            <a:spLocks noGrp="1"/>
          </p:cNvSpPr>
          <p:nvPr>
            <p:ph type="title"/>
          </p:nvPr>
        </p:nvSpPr>
        <p:spPr>
          <a:xfrm>
            <a:off x="457200" y="-76200"/>
            <a:ext cx="8229600" cy="1782762"/>
          </a:xfrm>
        </p:spPr>
        <p:txBody>
          <a:bodyPr/>
          <a:lstStyle/>
          <a:p>
            <a:r>
              <a:rPr lang="en-US" dirty="0" smtClean="0"/>
              <a:t>3.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(III) </a:t>
            </a:r>
            <a:r>
              <a:rPr lang="en-US" dirty="0" smtClean="0"/>
              <a:t>(30)</a:t>
            </a:r>
            <a:r>
              <a:rPr lang="en-US" dirty="0" smtClean="0"/>
              <a:t/>
            </a:r>
            <a:br>
              <a:rPr lang="en-US" dirty="0" smtClean="0"/>
            </a:br>
            <a:r>
              <a:rPr lang="en-US" sz="3600" dirty="0" err="1" smtClean="0"/>
              <a:t>Ví</a:t>
            </a:r>
            <a:r>
              <a:rPr lang="en-US" sz="3600" dirty="0" smtClean="0"/>
              <a:t> </a:t>
            </a:r>
            <a:r>
              <a:rPr lang="en-US" sz="3600" dirty="0" err="1" smtClean="0"/>
              <a:t>dụ</a:t>
            </a:r>
            <a:r>
              <a:rPr lang="en-US" sz="3600" dirty="0" smtClean="0"/>
              <a:t> </a:t>
            </a:r>
            <a:r>
              <a:rPr lang="en-US" sz="3600" dirty="0" err="1" smtClean="0"/>
              <a:t>mối</a:t>
            </a:r>
            <a:r>
              <a:rPr lang="en-US" sz="3600" dirty="0" smtClean="0"/>
              <a:t> </a:t>
            </a:r>
            <a:r>
              <a:rPr lang="en-US" sz="3600" dirty="0" err="1" smtClean="0"/>
              <a:t>quan</a:t>
            </a:r>
            <a:r>
              <a:rPr lang="en-US" sz="3600" dirty="0" smtClean="0"/>
              <a:t> </a:t>
            </a:r>
            <a:r>
              <a:rPr lang="en-US" sz="3600" dirty="0" err="1" smtClean="0"/>
              <a:t>hệ</a:t>
            </a:r>
            <a:r>
              <a:rPr lang="en-US" sz="3600" dirty="0" smtClean="0"/>
              <a:t> </a:t>
            </a:r>
            <a:r>
              <a:rPr lang="en-US" sz="3600" dirty="0" err="1" smtClean="0"/>
              <a:t>cấp</a:t>
            </a:r>
            <a:r>
              <a:rPr lang="en-US" sz="3600" dirty="0" smtClean="0"/>
              <a:t> </a:t>
            </a:r>
            <a:r>
              <a:rPr lang="en-US" sz="3600" dirty="0" err="1" smtClean="0"/>
              <a:t>phát</a:t>
            </a:r>
            <a:r>
              <a:rPr lang="en-US" sz="3600" dirty="0" smtClean="0"/>
              <a:t> (3)</a:t>
            </a:r>
            <a:endParaRPr lang="en-US" sz="3600" dirty="0"/>
          </a:p>
        </p:txBody>
      </p:sp>
      <p:sp>
        <p:nvSpPr>
          <p:cNvPr id="34" name="Rectangle 33"/>
          <p:cNvSpPr/>
          <p:nvPr/>
        </p:nvSpPr>
        <p:spPr>
          <a:xfrm>
            <a:off x="4953000" y="5486400"/>
            <a:ext cx="2590800" cy="830997"/>
          </a:xfrm>
          <a:prstGeom prst="rect">
            <a:avLst/>
          </a:prstGeom>
        </p:spPr>
        <p:txBody>
          <a:bodyPr wrap="square">
            <a:spAutoFit/>
          </a:bodyPr>
          <a:lstStyle/>
          <a:p>
            <a:pPr algn="ctr"/>
            <a:r>
              <a:rPr lang="en-US" sz="2400" smtClean="0"/>
              <a:t>đã cấp phát 5bytes trong bộ nhớ</a:t>
            </a:r>
            <a:endParaRPr lang="en-US" sz="2400"/>
          </a:p>
        </p:txBody>
      </p:sp>
      <p:sp>
        <p:nvSpPr>
          <p:cNvPr id="35" name="Rectangle 34"/>
          <p:cNvSpPr/>
          <p:nvPr/>
        </p:nvSpPr>
        <p:spPr>
          <a:xfrm>
            <a:off x="2681510" y="3453825"/>
            <a:ext cx="1936749" cy="523220"/>
          </a:xfrm>
          <a:prstGeom prst="rect">
            <a:avLst/>
          </a:prstGeom>
        </p:spPr>
        <p:txBody>
          <a:bodyPr wrap="none">
            <a:spAutoFit/>
          </a:bodyPr>
          <a:lstStyle/>
          <a:p>
            <a:r>
              <a:rPr lang="en-US" sz="2800" b="1" smtClean="0"/>
              <a:t>Môi trường</a:t>
            </a:r>
            <a:endParaRPr lang="en-US" sz="2800" b="1"/>
          </a:p>
        </p:txBody>
      </p:sp>
    </p:spTree>
    <p:extLst>
      <p:ext uri="{BB962C8B-B14F-4D97-AF65-F5344CB8AC3E}">
        <p14:creationId xmlns:p14="http://schemas.microsoft.com/office/powerpoint/2010/main" val="12604249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331" y="822068"/>
            <a:ext cx="6474853" cy="707886"/>
          </a:xfrm>
          <a:prstGeom prst="rect">
            <a:avLst/>
          </a:prstGeom>
          <a:noFill/>
        </p:spPr>
        <p:txBody>
          <a:bodyPr wrap="square" rtlCol="0">
            <a:spAutoFit/>
          </a:bodyPr>
          <a:lstStyle/>
          <a:p>
            <a:pPr lvl="0"/>
            <a:r>
              <a:rPr lang="en-GB" sz="4000" b="1" dirty="0" err="1">
                <a:latin typeface="+mj-lt"/>
                <a:cs typeface="Times New Roman" panose="02020603050405020304" pitchFamily="18" charset="0"/>
              </a:rPr>
              <a:t>Sơ</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đồ</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chương</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trình</a:t>
            </a:r>
            <a:r>
              <a:rPr lang="en-GB" sz="4000" b="1" dirty="0">
                <a:latin typeface="+mj-lt"/>
                <a:cs typeface="Times New Roman" panose="02020603050405020304" pitchFamily="18" charset="0"/>
              </a:rPr>
              <a:t> BE-PUM</a:t>
            </a:r>
          </a:p>
        </p:txBody>
      </p:sp>
      <p:sp>
        <p:nvSpPr>
          <p:cNvPr id="10" name="Rectangle 9"/>
          <p:cNvSpPr/>
          <p:nvPr/>
        </p:nvSpPr>
        <p:spPr>
          <a:xfrm>
            <a:off x="6586534" y="5261179"/>
            <a:ext cx="1909497" cy="959237"/>
          </a:xfrm>
          <a:prstGeom prst="rect">
            <a:avLst/>
          </a:prstGeom>
        </p:spPr>
        <p:txBody>
          <a:bodyPr wrap="non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Hình</a:t>
            </a:r>
            <a:r>
              <a:rPr lang="en-GB" sz="2400" i="1" dirty="0">
                <a:solidFill>
                  <a:srgbClr val="000000"/>
                </a:solidFill>
                <a:latin typeface="+mj-lt"/>
                <a:ea typeface="Calibri" panose="020F0502020204030204" pitchFamily="34" charset="0"/>
                <a:cs typeface="Times New Roman" panose="02020603050405020304" pitchFamily="18" charset="0"/>
              </a:rPr>
              <a:t> 7</a:t>
            </a:r>
            <a:r>
              <a:rPr lang="en-GB" sz="2400" i="1" dirty="0" smtClean="0">
                <a:solidFill>
                  <a:srgbClr val="000000"/>
                </a:solidFill>
                <a:latin typeface="+mj-lt"/>
                <a:ea typeface="Calibri" panose="020F0502020204030204" pitchFamily="34" charset="0"/>
                <a:cs typeface="Times New Roman" panose="02020603050405020304" pitchFamily="18" charset="0"/>
              </a:rPr>
              <a:t>: S</a:t>
            </a:r>
            <a:r>
              <a:rPr lang="vi-VN" sz="2400" i="1" dirty="0" smtClean="0">
                <a:solidFill>
                  <a:srgbClr val="000000"/>
                </a:solidFill>
                <a:latin typeface="+mj-lt"/>
                <a:ea typeface="Calibri" panose="020F0502020204030204" pitchFamily="34" charset="0"/>
                <a:cs typeface="Times New Roman" panose="02020603050405020304" pitchFamily="18" charset="0"/>
              </a:rPr>
              <a:t>ơ</a:t>
            </a:r>
            <a:r>
              <a:rPr lang="en-US" sz="2400" i="1" dirty="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đồ</a:t>
            </a:r>
            <a:r>
              <a:rPr lang="en-US" sz="2400" i="1" dirty="0" smtClean="0">
                <a:solidFill>
                  <a:srgbClr val="000000"/>
                </a:solidFill>
                <a:latin typeface="+mj-lt"/>
                <a:ea typeface="Calibri" panose="020F0502020204030204" pitchFamily="34" charset="0"/>
                <a:cs typeface="Times New Roman" panose="02020603050405020304" pitchFamily="18" charset="0"/>
              </a:rPr>
              <a:t> </a:t>
            </a:r>
          </a:p>
          <a:p>
            <a:pPr algn="ctr">
              <a:spcAft>
                <a:spcPts val="1000"/>
              </a:spcAft>
            </a:pPr>
            <a:r>
              <a:rPr lang="en-US" sz="2400" i="1" dirty="0" err="1" smtClean="0">
                <a:solidFill>
                  <a:srgbClr val="000000"/>
                </a:solidFill>
                <a:latin typeface="+mj-lt"/>
                <a:ea typeface="Calibri" panose="020F0502020204030204" pitchFamily="34" charset="0"/>
                <a:cs typeface="Times New Roman" panose="02020603050405020304" pitchFamily="18" charset="0"/>
              </a:rPr>
              <a:t>quan</a:t>
            </a:r>
            <a:r>
              <a:rPr lang="en-US" sz="2400" i="1" dirty="0" smtClean="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hệ</a:t>
            </a:r>
            <a:r>
              <a:rPr lang="en-US" sz="2400" i="1" dirty="0" smtClean="0">
                <a:solidFill>
                  <a:srgbClr val="000000"/>
                </a:solidFill>
                <a:latin typeface="+mj-lt"/>
                <a:ea typeface="Calibri" panose="020F0502020204030204" pitchFamily="34" charset="0"/>
                <a:cs typeface="Times New Roman" panose="02020603050405020304" pitchFamily="18" charset="0"/>
              </a:rPr>
              <a:t> class</a:t>
            </a:r>
            <a:endParaRPr lang="en-GB" sz="2400" i="1" dirty="0">
              <a:solidFill>
                <a:srgbClr val="44546A"/>
              </a:solidFill>
              <a:effectLst/>
              <a:latin typeface="+mj-lt"/>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430534" y="1385971"/>
            <a:ext cx="5648293" cy="5634641"/>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63</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smtClean="0"/>
              <a:t>1)</a:t>
            </a:r>
            <a:endParaRPr lang="en-US" dirty="0"/>
          </a:p>
        </p:txBody>
      </p:sp>
    </p:spTree>
    <p:extLst>
      <p:ext uri="{BB962C8B-B14F-4D97-AF65-F5344CB8AC3E}">
        <p14:creationId xmlns:p14="http://schemas.microsoft.com/office/powerpoint/2010/main" val="1418128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017" y="1190967"/>
            <a:ext cx="5071056"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Class </a:t>
            </a:r>
            <a:r>
              <a:rPr lang="en-GB" sz="4000" b="1" dirty="0" err="1" smtClean="0">
                <a:latin typeface="+mj-lt"/>
                <a:cs typeface="Times New Roman" panose="02020603050405020304" pitchFamily="18" charset="0"/>
              </a:rPr>
              <a:t>Environmet</a:t>
            </a:r>
            <a:endParaRPr lang="en-GB" sz="40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5318976" y="1373530"/>
            <a:ext cx="2714876" cy="5165383"/>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cs typeface="Times New Roman" panose="02020603050405020304" pitchFamily="18" charset="0"/>
              </a:rPr>
              <a:pPr/>
              <a:t>64</a:t>
            </a:fld>
            <a:endParaRPr lang="en-US">
              <a:latin typeface="+mj-lt"/>
              <a:cs typeface="Times New Roman" panose="02020603050405020304" pitchFamily="18" charset="0"/>
            </a:endParaRPr>
          </a:p>
        </p:txBody>
      </p:sp>
      <p:sp>
        <p:nvSpPr>
          <p:cNvPr id="9"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(2)</a:t>
            </a:r>
            <a:endParaRPr lang="en-US" dirty="0"/>
          </a:p>
        </p:txBody>
      </p:sp>
    </p:spTree>
    <p:extLst>
      <p:ext uri="{BB962C8B-B14F-4D97-AF65-F5344CB8AC3E}">
        <p14:creationId xmlns:p14="http://schemas.microsoft.com/office/powerpoint/2010/main" val="1190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9676" y="971620"/>
            <a:ext cx="6687897"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Class </a:t>
            </a:r>
            <a:r>
              <a:rPr lang="en-GB" sz="4000" b="1" dirty="0">
                <a:latin typeface="+mj-lt"/>
                <a:cs typeface="Times New Roman" panose="02020603050405020304" pitchFamily="18" charset="0"/>
              </a:rPr>
              <a:t>Simulation </a:t>
            </a:r>
            <a:r>
              <a:rPr lang="en-GB" sz="4000" b="1" dirty="0" smtClean="0">
                <a:latin typeface="+mj-lt"/>
                <a:cs typeface="Times New Roman" panose="02020603050405020304" pitchFamily="18" charset="0"/>
              </a:rPr>
              <a:t>Assembly</a:t>
            </a:r>
            <a:endParaRPr lang="en-GB" sz="4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609331" y="1514475"/>
            <a:ext cx="5933137" cy="534352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65</a:t>
            </a:fld>
            <a:endParaRPr lang="en-US"/>
          </a:p>
        </p:txBody>
      </p:sp>
      <p:sp>
        <p:nvSpPr>
          <p:cNvPr id="7" name="Title 1"/>
          <p:cNvSpPr>
            <a:spLocks noGrp="1"/>
          </p:cNvSpPr>
          <p:nvPr>
            <p:ph type="title"/>
          </p:nvPr>
        </p:nvSpPr>
        <p:spPr>
          <a:xfrm>
            <a:off x="731680"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3</a:t>
            </a:r>
            <a:r>
              <a:rPr lang="en-US" dirty="0" smtClean="0"/>
              <a:t>)</a:t>
            </a:r>
            <a:endParaRPr lang="en-US" dirty="0"/>
          </a:p>
        </p:txBody>
      </p:sp>
    </p:spTree>
    <p:extLst>
      <p:ext uri="{BB962C8B-B14F-4D97-AF65-F5344CB8AC3E}">
        <p14:creationId xmlns:p14="http://schemas.microsoft.com/office/powerpoint/2010/main" val="3666409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9434" y="1362190"/>
            <a:ext cx="6049850"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Class X86TransitionRule</a:t>
            </a:r>
            <a:endParaRPr lang="en-GB" sz="4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669169" y="1559014"/>
            <a:ext cx="2846181" cy="479733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66</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4</a:t>
            </a:r>
            <a:r>
              <a:rPr lang="en-US" dirty="0" smtClean="0"/>
              <a:t>)</a:t>
            </a:r>
            <a:endParaRPr lang="en-US" dirty="0"/>
          </a:p>
        </p:txBody>
      </p:sp>
    </p:spTree>
    <p:extLst>
      <p:ext uri="{BB962C8B-B14F-4D97-AF65-F5344CB8AC3E}">
        <p14:creationId xmlns:p14="http://schemas.microsoft.com/office/powerpoint/2010/main" val="3996168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950" y="1048311"/>
            <a:ext cx="5071056"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Class </a:t>
            </a:r>
            <a:r>
              <a:rPr lang="en-GB" sz="4000" b="1" dirty="0" err="1" smtClean="0">
                <a:latin typeface="+mj-lt"/>
                <a:cs typeface="Times New Roman" panose="02020603050405020304" pitchFamily="18" charset="0"/>
              </a:rPr>
              <a:t>FPUControlWord</a:t>
            </a:r>
            <a:endParaRPr lang="en-GB" sz="4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422006" y="1319069"/>
            <a:ext cx="2781836" cy="540240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67</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5</a:t>
            </a:r>
            <a:r>
              <a:rPr lang="en-US" dirty="0" smtClean="0"/>
              <a:t>)</a:t>
            </a:r>
            <a:endParaRPr lang="en-US" dirty="0"/>
          </a:p>
        </p:txBody>
      </p:sp>
    </p:spTree>
    <p:extLst>
      <p:ext uri="{BB962C8B-B14F-4D97-AF65-F5344CB8AC3E}">
        <p14:creationId xmlns:p14="http://schemas.microsoft.com/office/powerpoint/2010/main" val="1349470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8077" y="914400"/>
            <a:ext cx="5071056" cy="707886"/>
          </a:xfrm>
          <a:prstGeom prst="rect">
            <a:avLst/>
          </a:prstGeom>
          <a:noFill/>
        </p:spPr>
        <p:txBody>
          <a:bodyPr wrap="square" rtlCol="0">
            <a:spAutoFit/>
          </a:bodyPr>
          <a:lstStyle/>
          <a:p>
            <a:pPr lvl="0"/>
            <a:r>
              <a:rPr lang="en-GB" sz="4000" b="1" dirty="0" smtClean="0">
                <a:solidFill>
                  <a:srgbClr val="000000"/>
                </a:solidFill>
                <a:latin typeface="+mj-lt"/>
                <a:ea typeface="Calibri" panose="020F0502020204030204" pitchFamily="34" charset="0"/>
                <a:cs typeface="Times New Roman" panose="02020603050405020304" pitchFamily="18" charset="0"/>
              </a:rPr>
              <a:t>Class </a:t>
            </a:r>
            <a:r>
              <a:rPr lang="en-GB" sz="4000" b="1" dirty="0" err="1" smtClean="0">
                <a:solidFill>
                  <a:srgbClr val="000000"/>
                </a:solidFill>
                <a:latin typeface="+mj-lt"/>
                <a:ea typeface="Calibri" panose="020F0502020204030204" pitchFamily="34" charset="0"/>
                <a:cs typeface="Times New Roman" panose="02020603050405020304" pitchFamily="18" charset="0"/>
              </a:rPr>
              <a:t>FPUStatusWord</a:t>
            </a:r>
            <a:endParaRPr lang="en-GB" sz="4000" b="1" dirty="0">
              <a:latin typeface="+mj-lt"/>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1188076" y="1565013"/>
            <a:ext cx="2723882" cy="5067330"/>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68</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6</a:t>
            </a:r>
            <a:r>
              <a:rPr lang="en-US" dirty="0" smtClean="0"/>
              <a:t>)</a:t>
            </a:r>
            <a:endParaRPr lang="en-US" dirty="0"/>
          </a:p>
        </p:txBody>
      </p:sp>
    </p:spTree>
    <p:extLst>
      <p:ext uri="{BB962C8B-B14F-4D97-AF65-F5344CB8AC3E}">
        <p14:creationId xmlns:p14="http://schemas.microsoft.com/office/powerpoint/2010/main" val="3802103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104259" y="914400"/>
            <a:ext cx="3141439" cy="5808480"/>
          </a:xfrm>
          <a:prstGeom prst="rect">
            <a:avLst/>
          </a:prstGeom>
        </p:spPr>
      </p:pic>
      <p:sp>
        <p:nvSpPr>
          <p:cNvPr id="6" name="TextBox 5"/>
          <p:cNvSpPr txBox="1"/>
          <p:nvPr/>
        </p:nvSpPr>
        <p:spPr>
          <a:xfrm>
            <a:off x="479739" y="953036"/>
            <a:ext cx="5071056" cy="707886"/>
          </a:xfrm>
          <a:prstGeom prst="rect">
            <a:avLst/>
          </a:prstGeom>
          <a:noFill/>
        </p:spPr>
        <p:txBody>
          <a:bodyPr wrap="square" rtlCol="0">
            <a:spAutoFit/>
          </a:bodyPr>
          <a:lstStyle/>
          <a:p>
            <a:pPr lvl="0"/>
            <a:r>
              <a:rPr lang="en-GB" sz="4000" b="1" dirty="0" smtClean="0">
                <a:solidFill>
                  <a:srgbClr val="000000"/>
                </a:solidFill>
                <a:latin typeface="+mj-lt"/>
                <a:ea typeface="Calibri" panose="020F0502020204030204" pitchFamily="34" charset="0"/>
                <a:cs typeface="Times New Roman" panose="02020603050405020304" pitchFamily="18" charset="0"/>
              </a:rPr>
              <a:t>Class </a:t>
            </a:r>
            <a:r>
              <a:rPr lang="en-GB" sz="4000" b="1" dirty="0" err="1" smtClean="0">
                <a:solidFill>
                  <a:srgbClr val="000000"/>
                </a:solidFill>
                <a:latin typeface="+mj-lt"/>
                <a:ea typeface="Calibri" panose="020F0502020204030204" pitchFamily="34" charset="0"/>
                <a:cs typeface="Times New Roman" panose="02020603050405020304" pitchFamily="18" charset="0"/>
              </a:rPr>
              <a:t>FPUStatusWord</a:t>
            </a:r>
            <a:endParaRPr lang="en-GB" sz="4000" b="1" dirty="0">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69</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7</a:t>
            </a:r>
            <a:r>
              <a:rPr lang="en-US" dirty="0" smtClean="0"/>
              <a:t>)</a:t>
            </a:r>
            <a:endParaRPr lang="en-US" dirty="0"/>
          </a:p>
        </p:txBody>
      </p:sp>
    </p:spTree>
    <p:extLst>
      <p:ext uri="{BB962C8B-B14F-4D97-AF65-F5344CB8AC3E}">
        <p14:creationId xmlns:p14="http://schemas.microsoft.com/office/powerpoint/2010/main" val="366018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386840" y="2001235"/>
            <a:ext cx="4649202" cy="4476750"/>
          </a:xfrm>
          <a:prstGeom prst="rect">
            <a:avLst/>
          </a:prstGeom>
        </p:spPr>
      </p:pic>
      <p:pic>
        <p:nvPicPr>
          <p:cNvPr id="7" name="Picture 6"/>
          <p:cNvPicPr>
            <a:picLocks noChangeAspect="1"/>
          </p:cNvPicPr>
          <p:nvPr/>
        </p:nvPicPr>
        <p:blipFill>
          <a:blip r:embed="rId3" cstate="print"/>
          <a:stretch>
            <a:fillRect/>
          </a:stretch>
        </p:blipFill>
        <p:spPr>
          <a:xfrm>
            <a:off x="5203468" y="1888138"/>
            <a:ext cx="3785229" cy="4650775"/>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7</a:t>
            </a:fld>
            <a:endParaRPr lang="en-US">
              <a:latin typeface="+mj-lt"/>
            </a:endParaRPr>
          </a:p>
        </p:txBody>
      </p:sp>
      <p:sp>
        <p:nvSpPr>
          <p:cNvPr id="12" name="Rectangle 11"/>
          <p:cNvSpPr/>
          <p:nvPr/>
        </p:nvSpPr>
        <p:spPr>
          <a:xfrm>
            <a:off x="457200" y="1215794"/>
            <a:ext cx="2837123" cy="707886"/>
          </a:xfrm>
          <a:prstGeom prst="rect">
            <a:avLst/>
          </a:prstGeom>
        </p:spPr>
        <p:txBody>
          <a:bodyPr wrap="none">
            <a:spAutoFit/>
          </a:bodyPr>
          <a:lstStyle/>
          <a:p>
            <a:r>
              <a:rPr lang="en-US" sz="4000" b="1" dirty="0" err="1" smtClean="0">
                <a:latin typeface="+mj-lt"/>
                <a:ea typeface="Yu Gothic" panose="020B0400000000000000" pitchFamily="34" charset="-128"/>
                <a:cs typeface="Times New Roman" panose="02020603050405020304" pitchFamily="18" charset="0"/>
              </a:rPr>
              <a:t>Ví</a:t>
            </a:r>
            <a:r>
              <a:rPr lang="en-US" sz="4000" b="1" dirty="0" smtClean="0">
                <a:latin typeface="+mj-lt"/>
                <a:ea typeface="Yu Gothic" panose="020B0400000000000000" pitchFamily="34" charset="-128"/>
                <a:cs typeface="Times New Roman" panose="02020603050405020304" pitchFamily="18" charset="0"/>
              </a:rPr>
              <a:t> </a:t>
            </a:r>
            <a:r>
              <a:rPr lang="en-US" sz="4000" b="1" dirty="0" err="1" smtClean="0">
                <a:latin typeface="+mj-lt"/>
                <a:ea typeface="Yu Gothic" panose="020B0400000000000000" pitchFamily="34" charset="-128"/>
                <a:cs typeface="Times New Roman" panose="02020603050405020304" pitchFamily="18" charset="0"/>
              </a:rPr>
              <a:t>dụ</a:t>
            </a:r>
            <a:r>
              <a:rPr lang="en-US" sz="4000" b="1" dirty="0" smtClean="0">
                <a:latin typeface="+mj-lt"/>
                <a:ea typeface="Yu Gothic" panose="020B0400000000000000" pitchFamily="34" charset="-128"/>
                <a:cs typeface="Times New Roman" panose="02020603050405020304" pitchFamily="18" charset="0"/>
              </a:rPr>
              <a:t> </a:t>
            </a:r>
            <a:r>
              <a:rPr lang="en-US" sz="4000" b="1" dirty="0" err="1" smtClean="0">
                <a:latin typeface="+mj-lt"/>
                <a:ea typeface="Yu Gothic" panose="020B0400000000000000" pitchFamily="34" charset="-128"/>
                <a:cs typeface="Times New Roman" panose="02020603050405020304" pitchFamily="18" charset="0"/>
              </a:rPr>
              <a:t>về</a:t>
            </a:r>
            <a:r>
              <a:rPr lang="en-US" sz="4000" b="1" dirty="0" smtClean="0">
                <a:latin typeface="+mj-lt"/>
                <a:ea typeface="Yu Gothic" panose="020B0400000000000000" pitchFamily="34" charset="-128"/>
                <a:cs typeface="Times New Roman" panose="02020603050405020304" pitchFamily="18" charset="0"/>
              </a:rPr>
              <a:t> CFG</a:t>
            </a:r>
            <a:endParaRPr lang="vi-VN" sz="4000" b="1" dirty="0" smtClean="0">
              <a:latin typeface="+mj-lt"/>
              <a:ea typeface="Yu Gothic" panose="020B0400000000000000" pitchFamily="34" charset="-128"/>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(5)</a:t>
            </a:r>
            <a:endParaRPr lang="en-US" dirty="0"/>
          </a:p>
        </p:txBody>
      </p:sp>
    </p:spTree>
    <p:extLst>
      <p:ext uri="{BB962C8B-B14F-4D97-AF65-F5344CB8AC3E}">
        <p14:creationId xmlns:p14="http://schemas.microsoft.com/office/powerpoint/2010/main" val="2974430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8077" y="914400"/>
            <a:ext cx="5071056" cy="707886"/>
          </a:xfrm>
          <a:prstGeom prst="rect">
            <a:avLst/>
          </a:prstGeom>
          <a:noFill/>
        </p:spPr>
        <p:txBody>
          <a:bodyPr wrap="square" rtlCol="0">
            <a:spAutoFit/>
          </a:bodyPr>
          <a:lstStyle/>
          <a:p>
            <a:pPr lvl="0"/>
            <a:r>
              <a:rPr lang="en-GB" sz="4000" b="1" dirty="0" smtClean="0">
                <a:latin typeface="+mj-lt"/>
                <a:cs typeface="Times New Roman" panose="02020603050405020304" pitchFamily="18" charset="0"/>
              </a:rPr>
              <a:t>Class </a:t>
            </a:r>
            <a:r>
              <a:rPr lang="en-GB" sz="4000" b="1" dirty="0" err="1" smtClean="0">
                <a:latin typeface="+mj-lt"/>
                <a:cs typeface="Times New Roman" panose="02020603050405020304" pitchFamily="18" charset="0"/>
              </a:rPr>
              <a:t>FPUregister</a:t>
            </a:r>
            <a:endParaRPr lang="en-GB" sz="4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1298502" y="1648497"/>
            <a:ext cx="2536183" cy="5122729"/>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70</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a:t>
            </a:r>
            <a:r>
              <a:rPr lang="en-US" dirty="0"/>
              <a:t>8</a:t>
            </a:r>
            <a:r>
              <a:rPr lang="en-US" dirty="0" smtClean="0"/>
              <a:t>)</a:t>
            </a:r>
            <a:endParaRPr lang="en-US" dirty="0"/>
          </a:p>
        </p:txBody>
      </p:sp>
    </p:spTree>
    <p:extLst>
      <p:ext uri="{BB962C8B-B14F-4D97-AF65-F5344CB8AC3E}">
        <p14:creationId xmlns:p14="http://schemas.microsoft.com/office/powerpoint/2010/main" val="39453398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746375"/>
          </a:xfrm>
        </p:spPr>
        <p:txBody>
          <a:bodyPr>
            <a:noAutofit/>
          </a:bodyPr>
          <a:lstStyle/>
          <a:p>
            <a:pPr>
              <a:lnSpc>
                <a:spcPct val="110000"/>
              </a:lnSpc>
            </a:pPr>
            <a:endParaRPr lang="en-US" sz="2400" dirty="0" smtClean="0">
              <a:latin typeface="+mj-lt"/>
              <a:cs typeface="Times New Roman" panose="02020603050405020304" pitchFamily="18" charset="0"/>
            </a:endParaRPr>
          </a:p>
          <a:p>
            <a:pPr>
              <a:lnSpc>
                <a:spcPct val="110000"/>
              </a:lnSpc>
            </a:pPr>
            <a:r>
              <a:rPr lang="vi-VN" b="1" i="1" dirty="0" smtClean="0">
                <a:latin typeface="Calibri (Headings)"/>
                <a:cs typeface="Times New Roman" panose="02020603050405020304" pitchFamily="18" charset="0"/>
              </a:rPr>
              <a:t>Bước 1:</a:t>
            </a:r>
            <a:r>
              <a:rPr lang="vi-VN" dirty="0" smtClean="0">
                <a:latin typeface="Calibri (Headings)"/>
                <a:cs typeface="Times New Roman" panose="02020603050405020304" pitchFamily="18" charset="0"/>
              </a:rPr>
              <a:t> Lấy đoạn mã Hex 64 bit được tách thành 2 biến 32 bit var1, var2. </a:t>
            </a:r>
          </a:p>
          <a:p>
            <a:pPr>
              <a:lnSpc>
                <a:spcPct val="110000"/>
              </a:lnSpc>
            </a:pPr>
            <a:r>
              <a:rPr lang="vi-VN" b="1" i="1" dirty="0" smtClean="0">
                <a:latin typeface="Calibri (Headings)"/>
                <a:cs typeface="Times New Roman" panose="02020603050405020304" pitchFamily="18" charset="0"/>
              </a:rPr>
              <a:t>Bước 2:</a:t>
            </a:r>
            <a:r>
              <a:rPr lang="vi-VN" dirty="0" smtClean="0">
                <a:latin typeface="Calibri (Headings)"/>
                <a:cs typeface="Times New Roman" panose="02020603050405020304" pitchFamily="18" charset="0"/>
              </a:rPr>
              <a:t> Chuyển giá trị var1, var2 thành kiểu String.</a:t>
            </a:r>
          </a:p>
          <a:p>
            <a:pPr>
              <a:lnSpc>
                <a:spcPct val="110000"/>
              </a:lnSpc>
            </a:pPr>
            <a:endParaRPr lang="en-US" sz="2400" dirty="0">
              <a:latin typeface="+mj-lt"/>
              <a:cs typeface="Times New Roman" panose="02020603050405020304" pitchFamily="18" charset="0"/>
            </a:endParaRPr>
          </a:p>
        </p:txBody>
      </p:sp>
      <p:sp>
        <p:nvSpPr>
          <p:cNvPr id="5" name="Rectangle 4"/>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71</a:t>
            </a:fld>
            <a:endParaRPr lang="en-US">
              <a:latin typeface="+mj-lt"/>
            </a:endParaRPr>
          </a:p>
        </p:txBody>
      </p:sp>
      <p:sp>
        <p:nvSpPr>
          <p:cNvPr id="8"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(9)</a:t>
            </a:r>
            <a:endParaRPr lang="en-US" dirty="0"/>
          </a:p>
        </p:txBody>
      </p:sp>
    </p:spTree>
    <p:extLst>
      <p:ext uri="{BB962C8B-B14F-4D97-AF65-F5344CB8AC3E}">
        <p14:creationId xmlns:p14="http://schemas.microsoft.com/office/powerpoint/2010/main" val="777587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121459"/>
            <a:ext cx="7886700" cy="4351338"/>
          </a:xfrm>
        </p:spPr>
        <p:txBody>
          <a:bodyPr>
            <a:noAutofit/>
          </a:bodyPr>
          <a:lstStyle/>
          <a:p>
            <a:pPr>
              <a:lnSpc>
                <a:spcPct val="110000"/>
              </a:lnSpc>
            </a:pPr>
            <a:r>
              <a:rPr lang="vi-VN" sz="2400" b="1" i="1" dirty="0" smtClean="0">
                <a:latin typeface="Calibri (Headings)"/>
              </a:rPr>
              <a:t>Bước 3:</a:t>
            </a:r>
            <a:r>
              <a:rPr lang="vi-VN" sz="2400" dirty="0" smtClean="0">
                <a:latin typeface="Calibri (Headings)"/>
              </a:rPr>
              <a:t> Sử dụng hàm trong class Long (Long.valueOf(hexString, 16).longValue()) để lấy giá trị LongBit của đoạn mã đó.</a:t>
            </a:r>
          </a:p>
          <a:p>
            <a:pPr>
              <a:lnSpc>
                <a:spcPct val="110000"/>
              </a:lnSpc>
            </a:pPr>
            <a:r>
              <a:rPr lang="vi-VN" sz="2400" b="1" i="1" dirty="0" smtClean="0">
                <a:latin typeface="Calibri (Headings)"/>
              </a:rPr>
              <a:t>Bước 4:</a:t>
            </a:r>
            <a:r>
              <a:rPr lang="vi-VN" sz="2400" dirty="0" smtClean="0">
                <a:latin typeface="Calibri (Headings)"/>
              </a:rPr>
              <a:t> sử dụng hàm trong class Double (Double.longBitsToDouble())  để chuyển giá trị LongBit sang Double.</a:t>
            </a:r>
          </a:p>
        </p:txBody>
      </p:sp>
      <p:sp>
        <p:nvSpPr>
          <p:cNvPr id="4" name="Rectangle 3"/>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endParaRPr>
          </a:p>
        </p:txBody>
      </p:sp>
      <p:sp>
        <p:nvSpPr>
          <p:cNvPr id="6" name="Slide Number Placeholder 5"/>
          <p:cNvSpPr>
            <a:spLocks noGrp="1"/>
          </p:cNvSpPr>
          <p:nvPr>
            <p:ph type="sldNum" sz="quarter" idx="12"/>
          </p:nvPr>
        </p:nvSpPr>
        <p:spPr/>
        <p:txBody>
          <a:bodyPr/>
          <a:lstStyle/>
          <a:p>
            <a:fld id="{F5DBBDC1-4195-40F4-8EAF-5367D7983E89}" type="slidenum">
              <a:rPr lang="en-US" smtClean="0">
                <a:latin typeface="+mj-lt"/>
              </a:rPr>
              <a:pPr/>
              <a:t>72</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(10)</a:t>
            </a:r>
            <a:endParaRPr lang="en-US" dirty="0"/>
          </a:p>
        </p:txBody>
      </p:sp>
    </p:spTree>
    <p:extLst>
      <p:ext uri="{BB962C8B-B14F-4D97-AF65-F5344CB8AC3E}">
        <p14:creationId xmlns:p14="http://schemas.microsoft.com/office/powerpoint/2010/main" val="2834202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100726" y="1527474"/>
            <a:ext cx="6214474" cy="4999572"/>
          </a:xfrm>
          <a:prstGeom prst="rect">
            <a:avLst/>
          </a:prstGeom>
        </p:spPr>
      </p:pic>
      <p:sp>
        <p:nvSpPr>
          <p:cNvPr id="5" name="TextBox 4"/>
          <p:cNvSpPr txBox="1"/>
          <p:nvPr/>
        </p:nvSpPr>
        <p:spPr>
          <a:xfrm>
            <a:off x="1188077" y="914400"/>
            <a:ext cx="5071056" cy="707886"/>
          </a:xfrm>
          <a:prstGeom prst="rect">
            <a:avLst/>
          </a:prstGeom>
          <a:noFill/>
        </p:spPr>
        <p:txBody>
          <a:bodyPr wrap="square" rtlCol="0">
            <a:spAutoFit/>
          </a:bodyPr>
          <a:lstStyle/>
          <a:p>
            <a:pPr lvl="0"/>
            <a:r>
              <a:rPr lang="en-GB" sz="4000" b="1" dirty="0" smtClean="0">
                <a:solidFill>
                  <a:srgbClr val="000000"/>
                </a:solidFill>
                <a:latin typeface="+mj-lt"/>
                <a:cs typeface="Times New Roman" panose="02020603050405020304" pitchFamily="18" charset="0"/>
              </a:rPr>
              <a:t>L</a:t>
            </a:r>
            <a:r>
              <a:rPr lang="vi-VN" sz="4000" b="1" dirty="0" smtClean="0">
                <a:solidFill>
                  <a:srgbClr val="000000"/>
                </a:solidFill>
                <a:latin typeface="+mj-lt"/>
                <a:cs typeface="Times New Roman" panose="02020603050405020304" pitchFamily="18" charset="0"/>
              </a:rPr>
              <a:t>ược</a:t>
            </a:r>
            <a:r>
              <a:rPr lang="en-US" sz="4000" b="1" dirty="0">
                <a:solidFill>
                  <a:srgbClr val="000000"/>
                </a:solidFill>
                <a:latin typeface="+mj-lt"/>
                <a:cs typeface="Times New Roman" panose="02020603050405020304" pitchFamily="18" charset="0"/>
              </a:rPr>
              <a:t> </a:t>
            </a:r>
            <a:r>
              <a:rPr lang="en-US" sz="4000" b="1" dirty="0" err="1" smtClean="0">
                <a:solidFill>
                  <a:srgbClr val="000000"/>
                </a:solidFill>
                <a:latin typeface="+mj-lt"/>
                <a:cs typeface="Times New Roman" panose="02020603050405020304" pitchFamily="18" charset="0"/>
              </a:rPr>
              <a:t>đồ</a:t>
            </a:r>
            <a:r>
              <a:rPr lang="en-US" sz="4000" b="1" dirty="0" smtClean="0">
                <a:solidFill>
                  <a:srgbClr val="000000"/>
                </a:solidFill>
                <a:latin typeface="+mj-lt"/>
                <a:cs typeface="Times New Roman" panose="02020603050405020304" pitchFamily="18" charset="0"/>
              </a:rPr>
              <a:t> </a:t>
            </a:r>
            <a:r>
              <a:rPr lang="en-GB" sz="4000" b="1" dirty="0" err="1" smtClean="0">
                <a:solidFill>
                  <a:srgbClr val="000000"/>
                </a:solidFill>
                <a:latin typeface="+mj-lt"/>
                <a:cs typeface="Times New Roman" panose="02020603050405020304" pitchFamily="18" charset="0"/>
              </a:rPr>
              <a:t>thực</a:t>
            </a:r>
            <a:r>
              <a:rPr lang="en-GB" sz="4000" b="1" dirty="0">
                <a:solidFill>
                  <a:srgbClr val="000000"/>
                </a:solidFill>
                <a:latin typeface="+mj-lt"/>
                <a:cs typeface="Times New Roman" panose="02020603050405020304" pitchFamily="18" charset="0"/>
              </a:rPr>
              <a:t> </a:t>
            </a:r>
            <a:r>
              <a:rPr lang="en-GB" sz="4000" b="1" dirty="0" err="1">
                <a:solidFill>
                  <a:srgbClr val="000000"/>
                </a:solidFill>
                <a:latin typeface="+mj-lt"/>
                <a:cs typeface="Times New Roman" panose="02020603050405020304" pitchFamily="18" charset="0"/>
              </a:rPr>
              <a:t>hiện</a:t>
            </a:r>
            <a:endParaRPr lang="en-GB" sz="4000" b="1" dirty="0">
              <a:latin typeface="+mj-lt"/>
              <a:cs typeface="Times New Roman" panose="02020603050405020304" pitchFamily="18" charset="0"/>
            </a:endParaRPr>
          </a:p>
        </p:txBody>
      </p:sp>
      <p:sp>
        <p:nvSpPr>
          <p:cNvPr id="8" name="Rectangle 7"/>
          <p:cNvSpPr/>
          <p:nvPr/>
        </p:nvSpPr>
        <p:spPr>
          <a:xfrm>
            <a:off x="5328427" y="5588149"/>
            <a:ext cx="3536546" cy="461665"/>
          </a:xfrm>
          <a:prstGeom prst="rect">
            <a:avLst/>
          </a:prstGeom>
        </p:spPr>
        <p:txBody>
          <a:bodyPr wrap="non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Hình</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smtClean="0">
                <a:solidFill>
                  <a:srgbClr val="000000"/>
                </a:solidFill>
                <a:latin typeface="+mj-lt"/>
                <a:ea typeface="Calibri" panose="020F0502020204030204" pitchFamily="34" charset="0"/>
                <a:cs typeface="Times New Roman" panose="02020603050405020304" pitchFamily="18" charset="0"/>
              </a:rPr>
              <a:t>10: L</a:t>
            </a:r>
            <a:r>
              <a:rPr lang="vi-VN" sz="2400" i="1" dirty="0" smtClean="0">
                <a:solidFill>
                  <a:srgbClr val="000000"/>
                </a:solidFill>
                <a:latin typeface="+mj-lt"/>
                <a:ea typeface="Calibri" panose="020F0502020204030204" pitchFamily="34" charset="0"/>
                <a:cs typeface="Times New Roman" panose="02020603050405020304" pitchFamily="18" charset="0"/>
              </a:rPr>
              <a:t>ược</a:t>
            </a:r>
            <a:r>
              <a:rPr lang="en-US" sz="2400" i="1" dirty="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đồ</a:t>
            </a:r>
            <a:r>
              <a:rPr lang="en-US" sz="2400" i="1" dirty="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hiện</a:t>
            </a:r>
            <a:r>
              <a:rPr lang="en-US" sz="2400" i="1" dirty="0">
                <a:solidFill>
                  <a:srgbClr val="000000"/>
                </a:solidFill>
                <a:latin typeface="+mj-lt"/>
                <a:ea typeface="Calibri" panose="020F0502020204030204" pitchFamily="34" charset="0"/>
                <a:cs typeface="Times New Roman" panose="02020603050405020304" pitchFamily="18" charset="0"/>
              </a:rPr>
              <a:t> </a:t>
            </a:r>
            <a:r>
              <a:rPr lang="en-US" sz="2400" i="1" dirty="0" err="1">
                <a:solidFill>
                  <a:srgbClr val="000000"/>
                </a:solidFill>
                <a:latin typeface="+mj-lt"/>
                <a:ea typeface="Calibri" panose="020F0502020204030204" pitchFamily="34" charset="0"/>
                <a:cs typeface="Times New Roman" panose="02020603050405020304" pitchFamily="18" charset="0"/>
              </a:rPr>
              <a:t>thực</a:t>
            </a:r>
            <a:endParaRPr lang="en-GB" sz="2400" i="1" dirty="0">
              <a:solidFill>
                <a:srgbClr val="44546A"/>
              </a:solidFill>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73</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(11)</a:t>
            </a:r>
            <a:endParaRPr lang="en-US" dirty="0"/>
          </a:p>
        </p:txBody>
      </p:sp>
    </p:spTree>
    <p:extLst>
      <p:ext uri="{BB962C8B-B14F-4D97-AF65-F5344CB8AC3E}">
        <p14:creationId xmlns:p14="http://schemas.microsoft.com/office/powerpoint/2010/main" val="40526133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8076" y="914400"/>
            <a:ext cx="7955923" cy="707886"/>
          </a:xfrm>
          <a:prstGeom prst="rect">
            <a:avLst/>
          </a:prstGeom>
          <a:noFill/>
        </p:spPr>
        <p:txBody>
          <a:bodyPr wrap="square" rtlCol="0">
            <a:spAutoFit/>
          </a:bodyPr>
          <a:lstStyle/>
          <a:p>
            <a:pPr lvl="0"/>
            <a:r>
              <a:rPr lang="en-GB" sz="4000" b="1" dirty="0" err="1" smtClean="0">
                <a:solidFill>
                  <a:srgbClr val="000000"/>
                </a:solidFill>
                <a:latin typeface="+mj-lt"/>
                <a:cs typeface="Times New Roman" panose="02020603050405020304" pitchFamily="18" charset="0"/>
              </a:rPr>
              <a:t>Lược</a:t>
            </a:r>
            <a:r>
              <a:rPr lang="en-GB" sz="4000" b="1" dirty="0" smtClean="0">
                <a:solidFill>
                  <a:srgbClr val="000000"/>
                </a:solidFill>
                <a:latin typeface="+mj-lt"/>
                <a:cs typeface="Times New Roman" panose="02020603050405020304" pitchFamily="18" charset="0"/>
              </a:rPr>
              <a:t> </a:t>
            </a:r>
            <a:r>
              <a:rPr lang="en-GB" sz="4000" b="1" dirty="0" err="1" smtClean="0">
                <a:solidFill>
                  <a:srgbClr val="000000"/>
                </a:solidFill>
                <a:latin typeface="+mj-lt"/>
                <a:cs typeface="Times New Roman" panose="02020603050405020304" pitchFamily="18" charset="0"/>
              </a:rPr>
              <a:t>đồ</a:t>
            </a:r>
            <a:r>
              <a:rPr lang="en-GB" sz="4000" b="1" dirty="0" smtClean="0">
                <a:solidFill>
                  <a:srgbClr val="000000"/>
                </a:solidFill>
                <a:latin typeface="+mj-lt"/>
                <a:cs typeface="Times New Roman" panose="02020603050405020304" pitchFamily="18" charset="0"/>
              </a:rPr>
              <a:t> </a:t>
            </a:r>
            <a:r>
              <a:rPr lang="en-GB" sz="4000" b="1" dirty="0" err="1" smtClean="0">
                <a:solidFill>
                  <a:srgbClr val="000000"/>
                </a:solidFill>
                <a:latin typeface="+mj-lt"/>
                <a:cs typeface="Times New Roman" panose="02020603050405020304" pitchFamily="18" charset="0"/>
              </a:rPr>
              <a:t>phân</a:t>
            </a:r>
            <a:r>
              <a:rPr lang="en-GB" sz="4000" b="1" dirty="0" smtClean="0">
                <a:solidFill>
                  <a:srgbClr val="000000"/>
                </a:solidFill>
                <a:latin typeface="+mj-lt"/>
                <a:cs typeface="Times New Roman" panose="02020603050405020304" pitchFamily="18" charset="0"/>
              </a:rPr>
              <a:t> </a:t>
            </a:r>
            <a:r>
              <a:rPr lang="en-GB" sz="4000" b="1" dirty="0" err="1" smtClean="0">
                <a:solidFill>
                  <a:srgbClr val="000000"/>
                </a:solidFill>
                <a:latin typeface="+mj-lt"/>
                <a:cs typeface="Times New Roman" panose="02020603050405020304" pitchFamily="18" charset="0"/>
              </a:rPr>
              <a:t>tích</a:t>
            </a:r>
            <a:r>
              <a:rPr lang="en-GB" sz="4000" b="1" dirty="0" smtClean="0">
                <a:solidFill>
                  <a:srgbClr val="000000"/>
                </a:solidFill>
                <a:latin typeface="+mj-lt"/>
                <a:cs typeface="Times New Roman" panose="02020603050405020304" pitchFamily="18" charset="0"/>
              </a:rPr>
              <a:t> </a:t>
            </a:r>
            <a:r>
              <a:rPr lang="en-GB" sz="4000" b="1" dirty="0" err="1" smtClean="0">
                <a:solidFill>
                  <a:srgbClr val="000000"/>
                </a:solidFill>
                <a:latin typeface="+mj-lt"/>
                <a:cs typeface="Times New Roman" panose="02020603050405020304" pitchFamily="18" charset="0"/>
              </a:rPr>
              <a:t>mã</a:t>
            </a:r>
            <a:r>
              <a:rPr lang="en-GB" sz="4000" b="1" dirty="0" smtClean="0">
                <a:solidFill>
                  <a:srgbClr val="000000"/>
                </a:solidFill>
                <a:latin typeface="+mj-lt"/>
                <a:cs typeface="Times New Roman" panose="02020603050405020304" pitchFamily="18" charset="0"/>
              </a:rPr>
              <a:t> assembly:</a:t>
            </a:r>
            <a:endParaRPr lang="en-GB" sz="4000" b="1" dirty="0">
              <a:latin typeface="+mj-lt"/>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609331" y="1622286"/>
            <a:ext cx="5217459" cy="5292015"/>
          </a:xfrm>
          <a:prstGeom prst="rect">
            <a:avLst/>
          </a:prstGeom>
        </p:spPr>
      </p:pic>
      <p:sp>
        <p:nvSpPr>
          <p:cNvPr id="9" name="Rectangle 8"/>
          <p:cNvSpPr/>
          <p:nvPr/>
        </p:nvSpPr>
        <p:spPr>
          <a:xfrm>
            <a:off x="5962381" y="4689229"/>
            <a:ext cx="3046027" cy="959237"/>
          </a:xfrm>
          <a:prstGeom prst="rect">
            <a:avLst/>
          </a:prstGeom>
        </p:spPr>
        <p:txBody>
          <a:bodyPr wrap="non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Hình</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smtClean="0">
                <a:solidFill>
                  <a:srgbClr val="000000"/>
                </a:solidFill>
                <a:latin typeface="+mj-lt"/>
                <a:ea typeface="Calibri" panose="020F0502020204030204" pitchFamily="34" charset="0"/>
                <a:cs typeface="Times New Roman" panose="02020603050405020304" pitchFamily="18" charset="0"/>
              </a:rPr>
              <a:t>11: </a:t>
            </a:r>
            <a:r>
              <a:rPr lang="en-GB" sz="2400" i="1" dirty="0">
                <a:solidFill>
                  <a:srgbClr val="000000"/>
                </a:solidFill>
                <a:latin typeface="+mj-lt"/>
                <a:ea typeface="Calibri" panose="020F0502020204030204" pitchFamily="34" charset="0"/>
                <a:cs typeface="Times New Roman" panose="02020603050405020304" pitchFamily="18" charset="0"/>
              </a:rPr>
              <a:t>L</a:t>
            </a:r>
            <a:r>
              <a:rPr lang="vi-VN" sz="2400" i="1" dirty="0">
                <a:solidFill>
                  <a:srgbClr val="000000"/>
                </a:solidFill>
                <a:latin typeface="+mj-lt"/>
                <a:ea typeface="Calibri" panose="020F0502020204030204" pitchFamily="34" charset="0"/>
                <a:cs typeface="Times New Roman" panose="02020603050405020304" pitchFamily="18" charset="0"/>
              </a:rPr>
              <a:t>ược</a:t>
            </a:r>
            <a:r>
              <a:rPr lang="en-US" sz="2400" i="1" dirty="0">
                <a:solidFill>
                  <a:srgbClr val="000000"/>
                </a:solidFill>
                <a:latin typeface="+mj-lt"/>
                <a:ea typeface="Calibri" panose="020F0502020204030204" pitchFamily="34" charset="0"/>
                <a:cs typeface="Times New Roman" panose="02020603050405020304" pitchFamily="18" charset="0"/>
              </a:rPr>
              <a:t> </a:t>
            </a:r>
            <a:r>
              <a:rPr lang="en-US" sz="2400" i="1" dirty="0" err="1">
                <a:solidFill>
                  <a:srgbClr val="000000"/>
                </a:solidFill>
                <a:latin typeface="+mj-lt"/>
                <a:ea typeface="Calibri" panose="020F0502020204030204" pitchFamily="34" charset="0"/>
                <a:cs typeface="Times New Roman" panose="02020603050405020304" pitchFamily="18" charset="0"/>
              </a:rPr>
              <a:t>đồ</a:t>
            </a:r>
            <a:r>
              <a:rPr lang="en-US" sz="2400" i="1" dirty="0">
                <a:solidFill>
                  <a:srgbClr val="000000"/>
                </a:solidFill>
                <a:latin typeface="+mj-lt"/>
                <a:ea typeface="Calibri" panose="020F0502020204030204" pitchFamily="34" charset="0"/>
                <a:cs typeface="Times New Roman" panose="02020603050405020304" pitchFamily="18" charset="0"/>
              </a:rPr>
              <a:t> </a:t>
            </a:r>
            <a:endParaRPr lang="en-US" sz="2400" i="1" dirty="0" smtClean="0">
              <a:solidFill>
                <a:srgbClr val="000000"/>
              </a:solidFill>
              <a:latin typeface="+mj-lt"/>
              <a:ea typeface="Calibri" panose="020F0502020204030204" pitchFamily="34" charset="0"/>
              <a:cs typeface="Times New Roman" panose="02020603050405020304" pitchFamily="18" charset="0"/>
            </a:endParaRPr>
          </a:p>
          <a:p>
            <a:pPr algn="ctr">
              <a:spcAft>
                <a:spcPts val="1000"/>
              </a:spcAft>
            </a:pPr>
            <a:r>
              <a:rPr lang="en-US" sz="2400" i="1" dirty="0" err="1" smtClean="0">
                <a:solidFill>
                  <a:srgbClr val="000000"/>
                </a:solidFill>
                <a:latin typeface="+mj-lt"/>
                <a:ea typeface="Calibri" panose="020F0502020204030204" pitchFamily="34" charset="0"/>
                <a:cs typeface="Times New Roman" panose="02020603050405020304" pitchFamily="18" charset="0"/>
              </a:rPr>
              <a:t>phân</a:t>
            </a:r>
            <a:r>
              <a:rPr lang="en-US" sz="2400" i="1" dirty="0" smtClean="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tích</a:t>
            </a:r>
            <a:r>
              <a:rPr lang="en-US" sz="2400" i="1" dirty="0" smtClean="0">
                <a:solidFill>
                  <a:srgbClr val="000000"/>
                </a:solidFill>
                <a:latin typeface="+mj-lt"/>
                <a:ea typeface="Calibri" panose="020F0502020204030204" pitchFamily="34" charset="0"/>
                <a:cs typeface="Times New Roman" panose="02020603050405020304" pitchFamily="18" charset="0"/>
              </a:rPr>
              <a:t> </a:t>
            </a:r>
            <a:r>
              <a:rPr lang="en-US" sz="2400" i="1" dirty="0" err="1" smtClean="0">
                <a:solidFill>
                  <a:srgbClr val="000000"/>
                </a:solidFill>
                <a:latin typeface="+mj-lt"/>
                <a:ea typeface="Calibri" panose="020F0502020204030204" pitchFamily="34" charset="0"/>
                <a:cs typeface="Times New Roman" panose="02020603050405020304" pitchFamily="18" charset="0"/>
              </a:rPr>
              <a:t>mã</a:t>
            </a:r>
            <a:r>
              <a:rPr lang="en-US" sz="2400" i="1" dirty="0" smtClean="0">
                <a:solidFill>
                  <a:srgbClr val="000000"/>
                </a:solidFill>
                <a:latin typeface="+mj-lt"/>
                <a:ea typeface="Calibri" panose="020F0502020204030204" pitchFamily="34" charset="0"/>
                <a:cs typeface="Times New Roman" panose="02020603050405020304" pitchFamily="18" charset="0"/>
              </a:rPr>
              <a:t> assembly</a:t>
            </a:r>
            <a:endParaRPr lang="en-GB" sz="2400" i="1" dirty="0">
              <a:solidFill>
                <a:srgbClr val="44546A"/>
              </a:solidFill>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74</a:t>
            </a:fld>
            <a:endParaRPr lang="en-US">
              <a:latin typeface="+mj-lt"/>
            </a:endParaRPr>
          </a:p>
        </p:txBody>
      </p:sp>
      <p:sp>
        <p:nvSpPr>
          <p:cNvPr id="10"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smtClean="0"/>
              <a:t>(12)</a:t>
            </a:r>
            <a:endParaRPr lang="en-US" dirty="0"/>
          </a:p>
        </p:txBody>
      </p:sp>
    </p:spTree>
    <p:extLst>
      <p:ext uri="{BB962C8B-B14F-4D97-AF65-F5344CB8AC3E}">
        <p14:creationId xmlns:p14="http://schemas.microsoft.com/office/powerpoint/2010/main" val="3999561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 (</a:t>
            </a:r>
            <a:r>
              <a:rPr lang="en-US" dirty="0" smtClean="0"/>
              <a:t>13)</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75</a:t>
            </a:fld>
            <a:endParaRPr lang="en-US"/>
          </a:p>
        </p:txBody>
      </p:sp>
      <p:sp>
        <p:nvSpPr>
          <p:cNvPr id="9" name="Content Placeholder 8"/>
          <p:cNvSpPr>
            <a:spLocks noGrp="1"/>
          </p:cNvSpPr>
          <p:nvPr>
            <p:ph idx="1"/>
          </p:nvPr>
        </p:nvSpPr>
        <p:spPr/>
        <p:txBody>
          <a:bodyPr/>
          <a:lstStyle/>
          <a:p>
            <a:r>
              <a:rPr lang="en-US" smtClean="0"/>
              <a:t>Các thành phần chính của bộ xử lý Windows API:</a:t>
            </a:r>
          </a:p>
          <a:p>
            <a:pPr lvl="1"/>
            <a:r>
              <a:rPr lang="en-US" smtClean="0"/>
              <a:t>Những khai báo ánh xạ của bộ xử lý Windows API (ánh xạ các thư viện, kiểu dữ liệu cấu trúc)</a:t>
            </a:r>
          </a:p>
          <a:p>
            <a:pPr lvl="1"/>
            <a:r>
              <a:rPr lang="en-US" smtClean="0"/>
              <a:t>Các lớp (class) được viết riêng biệt cho từng Windows API để tích hợp vào BE-PUM</a:t>
            </a:r>
            <a:endParaRPr lang="en-US"/>
          </a:p>
        </p:txBody>
      </p:sp>
    </p:spTree>
    <p:extLst>
      <p:ext uri="{BB962C8B-B14F-4D97-AF65-F5344CB8AC3E}">
        <p14:creationId xmlns:p14="http://schemas.microsoft.com/office/powerpoint/2010/main" val="31157595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 </a:t>
            </a:r>
            <a:r>
              <a:rPr lang="en-US" dirty="0" smtClean="0"/>
              <a:t>(14)</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76</a:t>
            </a:fld>
            <a:endParaRPr lang="en-US"/>
          </a:p>
        </p:txBody>
      </p:sp>
      <p:pic>
        <p:nvPicPr>
          <p:cNvPr id="7" name="Content Placeholder 6" descr="C:\Users\SEGFRY\Desktop\a.gif"/>
          <p:cNvPicPr>
            <a:picLocks noGrp="1"/>
          </p:cNvPicPr>
          <p:nvPr>
            <p:ph idx="1"/>
          </p:nvPr>
        </p:nvPicPr>
        <p:blipFill>
          <a:blip r:embed="rId2" cstate="print"/>
          <a:srcRect/>
          <a:stretch>
            <a:fillRect/>
          </a:stretch>
        </p:blipFill>
        <p:spPr bwMode="auto">
          <a:xfrm>
            <a:off x="2362200" y="1196064"/>
            <a:ext cx="4642865" cy="4899936"/>
          </a:xfrm>
          <a:prstGeom prst="rect">
            <a:avLst/>
          </a:prstGeom>
          <a:noFill/>
          <a:ln w="9525">
            <a:noFill/>
            <a:miter lim="800000"/>
            <a:headEnd/>
            <a:tailEnd/>
          </a:ln>
        </p:spPr>
      </p:pic>
      <p:sp>
        <p:nvSpPr>
          <p:cNvPr id="8" name="Rectangle 7"/>
          <p:cNvSpPr/>
          <p:nvPr/>
        </p:nvSpPr>
        <p:spPr>
          <a:xfrm>
            <a:off x="838200" y="6182380"/>
            <a:ext cx="7543800" cy="523220"/>
          </a:xfrm>
          <a:prstGeom prst="rect">
            <a:avLst/>
          </a:prstGeom>
        </p:spPr>
        <p:txBody>
          <a:bodyPr wrap="square">
            <a:spAutoFit/>
          </a:bodyPr>
          <a:lstStyle/>
          <a:p>
            <a:r>
              <a:rPr lang="en-US" sz="2800" smtClean="0"/>
              <a:t>Giản đồ thể hiện mối liên hệ giữa các thành phần</a:t>
            </a:r>
            <a:endParaRPr lang="en-US" sz="2800"/>
          </a:p>
        </p:txBody>
      </p:sp>
      <p:sp>
        <p:nvSpPr>
          <p:cNvPr id="6" name="Rectangle 5"/>
          <p:cNvSpPr/>
          <p:nvPr/>
        </p:nvSpPr>
        <p:spPr>
          <a:xfrm>
            <a:off x="4648200" y="1524000"/>
            <a:ext cx="4224875" cy="46166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vi-VN" sz="2400" b="1" smtClean="0">
                <a:latin typeface="Calibri" pitchFamily="34" charset="0"/>
              </a:rPr>
              <a:t>mẫu điều hợp</a:t>
            </a:r>
            <a:r>
              <a:rPr lang="vi-VN" sz="2400" smtClean="0">
                <a:latin typeface="Calibri" pitchFamily="34" charset="0"/>
              </a:rPr>
              <a:t> (</a:t>
            </a:r>
            <a:r>
              <a:rPr lang="vi-VN" sz="2400" i="1" smtClean="0">
                <a:latin typeface="Calibri" pitchFamily="34" charset="0"/>
              </a:rPr>
              <a:t>adapter pattern</a:t>
            </a:r>
            <a:r>
              <a:rPr lang="vi-VN" sz="2400" smtClean="0">
                <a:latin typeface="Calibri" pitchFamily="34" charset="0"/>
              </a:rPr>
              <a:t>)</a:t>
            </a:r>
            <a:endParaRPr lang="en-US" sz="2400">
              <a:latin typeface="Calibri" pitchFamily="34" charset="0"/>
            </a:endParaRPr>
          </a:p>
        </p:txBody>
      </p:sp>
      <p:sp>
        <p:nvSpPr>
          <p:cNvPr id="9" name="Rectangle 8"/>
          <p:cNvSpPr/>
          <p:nvPr/>
        </p:nvSpPr>
        <p:spPr>
          <a:xfrm>
            <a:off x="990600" y="1676400"/>
            <a:ext cx="121920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smtClean="0"/>
              <a:t>Factory method pattern</a:t>
            </a:r>
            <a:endParaRPr lang="en-US" sz="2400"/>
          </a:p>
        </p:txBody>
      </p:sp>
    </p:spTree>
    <p:extLst>
      <p:ext uri="{BB962C8B-B14F-4D97-AF65-F5344CB8AC3E}">
        <p14:creationId xmlns:p14="http://schemas.microsoft.com/office/powerpoint/2010/main" val="1072122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 </a:t>
            </a:r>
            <a:r>
              <a:rPr lang="en-US" dirty="0" smtClean="0"/>
              <a:t>(15)</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77</a:t>
            </a:fld>
            <a:endParaRPr lang="en-US"/>
          </a:p>
        </p:txBody>
      </p:sp>
      <p:pic>
        <p:nvPicPr>
          <p:cNvPr id="10" name="Content Placeholder 9"/>
          <p:cNvPicPr>
            <a:picLocks noGrp="1"/>
          </p:cNvPicPr>
          <p:nvPr>
            <p:ph idx="1"/>
          </p:nvPr>
        </p:nvPicPr>
        <p:blipFill>
          <a:blip r:embed="rId2" cstate="print"/>
          <a:srcRect/>
          <a:stretch>
            <a:fillRect/>
          </a:stretch>
        </p:blipFill>
        <p:spPr bwMode="auto">
          <a:xfrm>
            <a:off x="228600" y="1295400"/>
            <a:ext cx="3047999" cy="5339905"/>
          </a:xfrm>
          <a:prstGeom prst="rect">
            <a:avLst/>
          </a:prstGeom>
          <a:noFill/>
          <a:ln w="9525">
            <a:noFill/>
            <a:miter lim="800000"/>
            <a:headEnd/>
            <a:tailEnd/>
          </a:ln>
        </p:spPr>
      </p:pic>
      <p:sp>
        <p:nvSpPr>
          <p:cNvPr id="11" name="Rectangle 10"/>
          <p:cNvSpPr/>
          <p:nvPr/>
        </p:nvSpPr>
        <p:spPr>
          <a:xfrm>
            <a:off x="2743200" y="5638800"/>
            <a:ext cx="5562600" cy="954107"/>
          </a:xfrm>
          <a:prstGeom prst="rect">
            <a:avLst/>
          </a:prstGeom>
        </p:spPr>
        <p:txBody>
          <a:bodyPr wrap="square">
            <a:spAutoFit/>
          </a:bodyPr>
          <a:lstStyle/>
          <a:p>
            <a:r>
              <a:rPr lang="en-US" sz="2800" smtClean="0"/>
              <a:t>Cây cấu trúc mô tả những thành phần trong đề tài</a:t>
            </a:r>
            <a:endParaRPr lang="en-US" sz="2800"/>
          </a:p>
        </p:txBody>
      </p:sp>
      <p:sp>
        <p:nvSpPr>
          <p:cNvPr id="13" name="Rectangle 12"/>
          <p:cNvSpPr/>
          <p:nvPr/>
        </p:nvSpPr>
        <p:spPr>
          <a:xfrm>
            <a:off x="3505200" y="1600200"/>
            <a:ext cx="5410200" cy="2553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"cryptdecrypt"</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"advapi32.functions.CryptDecrypt"</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"kernel32"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"closehandle"</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"winapi.kernel32.functions.CloseHandle"</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gn="just">
              <a:lnSpc>
                <a:spcPct val="115000"/>
              </a:lnSpc>
              <a:spcAft>
                <a:spcPts val="0"/>
              </a:spcAft>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a:latin typeface="Times New Roman"/>
              <a:ea typeface="Calibri"/>
              <a:cs typeface="Times New Roman"/>
            </a:endParaRPr>
          </a:p>
        </p:txBody>
      </p:sp>
      <p:sp>
        <p:nvSpPr>
          <p:cNvPr id="14" name="Rectangle 13"/>
          <p:cNvSpPr/>
          <p:nvPr/>
        </p:nvSpPr>
        <p:spPr>
          <a:xfrm>
            <a:off x="3818890" y="4191000"/>
            <a:ext cx="4944110" cy="461665"/>
          </a:xfrm>
          <a:prstGeom prst="rect">
            <a:avLst/>
          </a:prstGeom>
        </p:spPr>
        <p:txBody>
          <a:bodyPr wrap="none">
            <a:spAutoFit/>
          </a:bodyPr>
          <a:lstStyle/>
          <a:p>
            <a:r>
              <a:rPr lang="en-US" sz="2400" smtClean="0"/>
              <a:t>Nội dung do lớp XMLGenerator sinh ra</a:t>
            </a:r>
            <a:endParaRPr lang="en-US" sz="2400"/>
          </a:p>
        </p:txBody>
      </p:sp>
    </p:spTree>
    <p:extLst>
      <p:ext uri="{BB962C8B-B14F-4D97-AF65-F5344CB8AC3E}">
        <p14:creationId xmlns:p14="http://schemas.microsoft.com/office/powerpoint/2010/main" val="15598632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16)</a:t>
            </a:r>
            <a:endParaRPr lang="en-US" dirty="0"/>
          </a:p>
        </p:txBody>
      </p:sp>
      <p:sp>
        <p:nvSpPr>
          <p:cNvPr id="15" name="Slide Number Placeholder 14"/>
          <p:cNvSpPr>
            <a:spLocks noGrp="1"/>
          </p:cNvSpPr>
          <p:nvPr>
            <p:ph type="sldNum" sz="quarter" idx="12"/>
          </p:nvPr>
        </p:nvSpPr>
        <p:spPr/>
        <p:txBody>
          <a:bodyPr/>
          <a:lstStyle/>
          <a:p>
            <a:fld id="{2712A2BB-1AAA-4199-A250-7C88CEC4E35D}" type="slidenum">
              <a:rPr lang="en-US" smtClean="0"/>
              <a:pPr/>
              <a:t>78</a:t>
            </a:fld>
            <a:endParaRPr lang="en-US"/>
          </a:p>
        </p:txBody>
      </p:sp>
      <p:sp>
        <p:nvSpPr>
          <p:cNvPr id="17" name="Flowchart: Direct Access Storage 16"/>
          <p:cNvSpPr/>
          <p:nvPr/>
        </p:nvSpPr>
        <p:spPr>
          <a:xfrm>
            <a:off x="228600" y="1676400"/>
            <a:ext cx="24384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Ngôn ngữ tự nhiên</a:t>
            </a:r>
            <a:endParaRPr lang="en-US" b="1">
              <a:solidFill>
                <a:schemeClr val="accent1"/>
              </a:solidFill>
            </a:endParaRPr>
          </a:p>
        </p:txBody>
      </p:sp>
      <p:sp>
        <p:nvSpPr>
          <p:cNvPr id="18" name="Rectangle 17"/>
          <p:cNvSpPr/>
          <p:nvPr/>
        </p:nvSpPr>
        <p:spPr>
          <a:xfrm>
            <a:off x="3429000" y="1676400"/>
            <a:ext cx="1905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chemeClr val="accent2"/>
                </a:solidFill>
              </a:rPr>
              <a:t>Bộ trích xuất thông tin</a:t>
            </a:r>
            <a:endParaRPr lang="en-US" b="1">
              <a:solidFill>
                <a:schemeClr val="accent2"/>
              </a:solidFill>
            </a:endParaRPr>
          </a:p>
        </p:txBody>
      </p:sp>
      <p:sp>
        <p:nvSpPr>
          <p:cNvPr id="19" name="Flowchart: Direct Access Storage 18"/>
          <p:cNvSpPr/>
          <p:nvPr/>
        </p:nvSpPr>
        <p:spPr>
          <a:xfrm>
            <a:off x="6096000" y="1676400"/>
            <a:ext cx="26670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Thông tin đã trích xuất</a:t>
            </a:r>
            <a:endParaRPr lang="en-US" b="1">
              <a:solidFill>
                <a:schemeClr val="accent1"/>
              </a:solidFill>
            </a:endParaRPr>
          </a:p>
        </p:txBody>
      </p:sp>
      <p:sp>
        <p:nvSpPr>
          <p:cNvPr id="20" name="Rectangle 19"/>
          <p:cNvSpPr/>
          <p:nvPr/>
        </p:nvSpPr>
        <p:spPr>
          <a:xfrm>
            <a:off x="3429000" y="3581400"/>
            <a:ext cx="1905000" cy="990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smtClean="0">
                <a:solidFill>
                  <a:schemeClr val="accent2"/>
                </a:solidFill>
              </a:rPr>
              <a:t>Bộ sinh mã </a:t>
            </a:r>
          </a:p>
          <a:p>
            <a:pPr algn="ctr"/>
            <a:r>
              <a:rPr lang="en-US" b="1" smtClean="0">
                <a:solidFill>
                  <a:schemeClr val="accent2"/>
                </a:solidFill>
              </a:rPr>
              <a:t>tự động</a:t>
            </a:r>
            <a:endParaRPr lang="en-US" b="1">
              <a:solidFill>
                <a:schemeClr val="accent2"/>
              </a:solidFill>
            </a:endParaRPr>
          </a:p>
        </p:txBody>
      </p:sp>
      <p:cxnSp>
        <p:nvCxnSpPr>
          <p:cNvPr id="21" name="Straight Arrow Connector 20"/>
          <p:cNvCxnSpPr>
            <a:stCxn id="17" idx="4"/>
            <a:endCxn id="18" idx="1"/>
          </p:cNvCxnSpPr>
          <p:nvPr/>
        </p:nvCxnSpPr>
        <p:spPr>
          <a:xfrm>
            <a:off x="2667000" y="21717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8" idx="3"/>
            <a:endCxn id="19" idx="1"/>
          </p:cNvCxnSpPr>
          <p:nvPr/>
        </p:nvCxnSpPr>
        <p:spPr>
          <a:xfrm>
            <a:off x="5334000" y="2171700"/>
            <a:ext cx="762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12"/>
          <p:cNvCxnSpPr>
            <a:stCxn id="19" idx="2"/>
            <a:endCxn id="20" idx="0"/>
          </p:cNvCxnSpPr>
          <p:nvPr/>
        </p:nvCxnSpPr>
        <p:spPr>
          <a:xfrm rot="5400000">
            <a:off x="5448300" y="1600200"/>
            <a:ext cx="914400" cy="30480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Flowchart: Direct Access Storage 23"/>
          <p:cNvSpPr/>
          <p:nvPr/>
        </p:nvSpPr>
        <p:spPr>
          <a:xfrm>
            <a:off x="2667000" y="5257800"/>
            <a:ext cx="3429000" cy="11430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Mã tích hợp xử lý Windows API vào BE-PUM</a:t>
            </a:r>
            <a:endParaRPr lang="en-US" b="1">
              <a:solidFill>
                <a:schemeClr val="accent1"/>
              </a:solidFill>
            </a:endParaRPr>
          </a:p>
        </p:txBody>
      </p:sp>
      <p:cxnSp>
        <p:nvCxnSpPr>
          <p:cNvPr id="25" name="Straight Arrow Connector 24"/>
          <p:cNvCxnSpPr>
            <a:stCxn id="20" idx="2"/>
            <a:endCxn id="24" idx="0"/>
          </p:cNvCxnSpPr>
          <p:nvPr/>
        </p:nvCxnSpPr>
        <p:spPr>
          <a:xfrm>
            <a:off x="4381500" y="4572000"/>
            <a:ext cx="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Oval 25"/>
          <p:cNvSpPr/>
          <p:nvPr/>
        </p:nvSpPr>
        <p:spPr>
          <a:xfrm>
            <a:off x="2819400" y="3200400"/>
            <a:ext cx="3124200" cy="1752600"/>
          </a:xfrm>
          <a:prstGeom prst="ellipse">
            <a:avLst/>
          </a:prstGeom>
          <a:no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0261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914400"/>
            <a:ext cx="4419600" cy="5847755"/>
          </a:xfrm>
          <a:prstGeom prst="rect">
            <a:avLst/>
          </a:prstGeom>
        </p:spPr>
        <p:txBody>
          <a:bodyPr wrap="square">
            <a:spAutoFit/>
          </a:bodyPr>
          <a:lstStyle/>
          <a:p>
            <a:r>
              <a:rPr lang="en-US" sz="1700" smtClean="0"/>
              <a:t>{</a:t>
            </a:r>
          </a:p>
          <a:p>
            <a:r>
              <a:rPr lang="en-US" sz="1700" smtClean="0"/>
              <a:t>  "</a:t>
            </a:r>
            <a:r>
              <a:rPr lang="en-US" sz="1700" b="1" smtClean="0"/>
              <a:t>funcName</a:t>
            </a:r>
            <a:r>
              <a:rPr lang="en-US" sz="1700" smtClean="0"/>
              <a:t>": "</a:t>
            </a:r>
            <a:r>
              <a:rPr lang="en-US" sz="1700" i="1" smtClean="0"/>
              <a:t>GetCurrentDirectory</a:t>
            </a:r>
            <a:r>
              <a:rPr lang="en-US" sz="1700" smtClean="0"/>
              <a:t>",</a:t>
            </a:r>
          </a:p>
          <a:p>
            <a:r>
              <a:rPr lang="en-US" sz="1700" smtClean="0"/>
              <a:t>  "</a:t>
            </a:r>
            <a:r>
              <a:rPr lang="en-US" sz="1700" b="1" smtClean="0"/>
              <a:t>libName</a:t>
            </a:r>
            <a:r>
              <a:rPr lang="en-US" sz="1700" smtClean="0"/>
              <a:t>": "</a:t>
            </a:r>
            <a:r>
              <a:rPr lang="en-US" sz="1700" i="1" smtClean="0"/>
              <a:t>kernel32</a:t>
            </a:r>
            <a:r>
              <a:rPr lang="en-US" sz="1700" smtClean="0"/>
              <a:t>",</a:t>
            </a:r>
          </a:p>
          <a:p>
            <a:r>
              <a:rPr lang="en-US" sz="1700" smtClean="0"/>
              <a:t>  "</a:t>
            </a:r>
            <a:r>
              <a:rPr lang="en-US" sz="1700" b="1" smtClean="0"/>
              <a:t>returnType</a:t>
            </a:r>
            <a:r>
              <a:rPr lang="en-US" sz="1700" smtClean="0"/>
              <a:t>": "</a:t>
            </a:r>
            <a:r>
              <a:rPr lang="en-US" sz="1700" i="1" smtClean="0"/>
              <a:t>DWORD</a:t>
            </a:r>
            <a:r>
              <a:rPr lang="en-US" sz="1700" smtClean="0"/>
              <a:t>",</a:t>
            </a:r>
          </a:p>
          <a:p>
            <a:r>
              <a:rPr lang="en-US" sz="1700" smtClean="0"/>
              <a:t>  "</a:t>
            </a:r>
            <a:r>
              <a:rPr lang="en-US" sz="1700" b="1" smtClean="0"/>
              <a:t>paramList</a:t>
            </a:r>
            <a:r>
              <a:rPr lang="en-US" sz="1700" smtClean="0"/>
              <a:t>": [</a:t>
            </a:r>
          </a:p>
          <a:p>
            <a:r>
              <a:rPr lang="en-US" sz="1700" smtClean="0"/>
              <a:t>    {</a:t>
            </a:r>
          </a:p>
          <a:p>
            <a:r>
              <a:rPr lang="en-US" sz="1700" smtClean="0"/>
              <a:t>      "</a:t>
            </a:r>
            <a:r>
              <a:rPr lang="en-US" sz="1700" b="1" smtClean="0"/>
              <a:t>name</a:t>
            </a:r>
            <a:r>
              <a:rPr lang="en-US" sz="1700" smtClean="0"/>
              <a:t>": "</a:t>
            </a:r>
            <a:r>
              <a:rPr lang="en-US" sz="1700" i="1" smtClean="0"/>
              <a:t>nBufferLength</a:t>
            </a:r>
            <a:r>
              <a:rPr lang="en-US" sz="1700" smtClean="0"/>
              <a:t>",</a:t>
            </a:r>
          </a:p>
          <a:p>
            <a:r>
              <a:rPr lang="en-US" sz="1700" smtClean="0"/>
              <a:t>      "</a:t>
            </a:r>
            <a:r>
              <a:rPr lang="en-US" sz="1700" b="1" smtClean="0"/>
              <a:t>type</a:t>
            </a:r>
            <a:r>
              <a:rPr lang="en-US" sz="1700" smtClean="0"/>
              <a:t>": "</a:t>
            </a:r>
            <a:r>
              <a:rPr lang="en-US" sz="1700" i="1" smtClean="0"/>
              <a:t>DWORD</a:t>
            </a:r>
            <a:r>
              <a:rPr lang="en-US" sz="1700" smtClean="0"/>
              <a:t>", "</a:t>
            </a:r>
            <a:r>
              <a:rPr lang="en-US" sz="1700" b="1" smtClean="0"/>
              <a:t>pass</a:t>
            </a:r>
            <a:r>
              <a:rPr lang="en-US" sz="1700" smtClean="0"/>
              <a:t>": "</a:t>
            </a:r>
            <a:r>
              <a:rPr lang="en-US" sz="1700" i="1" smtClean="0"/>
              <a:t>out</a:t>
            </a:r>
            <a:r>
              <a:rPr lang="en-US" sz="1700" smtClean="0"/>
              <a:t>"</a:t>
            </a:r>
          </a:p>
          <a:p>
            <a:r>
              <a:rPr lang="en-US" sz="1700" smtClean="0"/>
              <a:t>    },</a:t>
            </a:r>
          </a:p>
          <a:p>
            <a:r>
              <a:rPr lang="en-US" sz="1700" smtClean="0"/>
              <a:t>    {</a:t>
            </a:r>
          </a:p>
          <a:p>
            <a:r>
              <a:rPr lang="en-US" sz="1700" smtClean="0"/>
              <a:t>      "</a:t>
            </a:r>
            <a:r>
              <a:rPr lang="en-US" sz="1700" b="1" smtClean="0"/>
              <a:t>name</a:t>
            </a:r>
            <a:r>
              <a:rPr lang="en-US" sz="1700" smtClean="0"/>
              <a:t>": "</a:t>
            </a:r>
            <a:r>
              <a:rPr lang="en-US" sz="1700" i="1" smtClean="0"/>
              <a:t>lpBuffer</a:t>
            </a:r>
            <a:r>
              <a:rPr lang="en-US" sz="1700" smtClean="0"/>
              <a:t>",</a:t>
            </a:r>
          </a:p>
          <a:p>
            <a:r>
              <a:rPr lang="en-US" sz="1700" smtClean="0"/>
              <a:t>      "</a:t>
            </a:r>
            <a:r>
              <a:rPr lang="en-US" sz="1700" b="1" smtClean="0"/>
              <a:t>type</a:t>
            </a:r>
            <a:r>
              <a:rPr lang="en-US" sz="1700" smtClean="0"/>
              <a:t>": "</a:t>
            </a:r>
            <a:r>
              <a:rPr lang="en-US" sz="1700" i="1" smtClean="0"/>
              <a:t>LPTSTR</a:t>
            </a:r>
            <a:r>
              <a:rPr lang="en-US" sz="1700" smtClean="0"/>
              <a:t> ", "</a:t>
            </a:r>
            <a:r>
              <a:rPr lang="en-US" sz="1700" b="1" smtClean="0"/>
              <a:t>pass</a:t>
            </a:r>
            <a:r>
              <a:rPr lang="en-US" sz="1700" smtClean="0"/>
              <a:t>": " </a:t>
            </a:r>
            <a:r>
              <a:rPr lang="en-US" sz="1700" i="1" smtClean="0"/>
              <a:t>in</a:t>
            </a:r>
            <a:r>
              <a:rPr lang="en-US" sz="1700" smtClean="0"/>
              <a:t>"</a:t>
            </a:r>
          </a:p>
          <a:p>
            <a:r>
              <a:rPr lang="en-US" sz="1700" smtClean="0"/>
              <a:t>    }</a:t>
            </a:r>
          </a:p>
          <a:p>
            <a:r>
              <a:rPr lang="en-US" sz="1700" smtClean="0"/>
              <a:t>  ],</a:t>
            </a:r>
          </a:p>
          <a:p>
            <a:r>
              <a:rPr lang="en-US" sz="1700" smtClean="0"/>
              <a:t>  "</a:t>
            </a:r>
            <a:r>
              <a:rPr lang="en-US" sz="1700" b="1" smtClean="0"/>
              <a:t>relationship</a:t>
            </a:r>
            <a:r>
              <a:rPr lang="en-US" sz="1700" smtClean="0"/>
              <a:t>": [</a:t>
            </a:r>
          </a:p>
          <a:p>
            <a:r>
              <a:rPr lang="en-US" sz="1700" smtClean="0"/>
              <a:t>    {</a:t>
            </a:r>
          </a:p>
          <a:p>
            <a:r>
              <a:rPr lang="en-US" sz="1700" smtClean="0"/>
              <a:t>      "</a:t>
            </a:r>
            <a:r>
              <a:rPr lang="en-US" sz="1700" b="1" smtClean="0"/>
              <a:t>source</a:t>
            </a:r>
            <a:r>
              <a:rPr lang="en-US" sz="1700" smtClean="0"/>
              <a:t>": "</a:t>
            </a:r>
            <a:r>
              <a:rPr lang="en-US" sz="1700" i="1" smtClean="0"/>
              <a:t>nBufferLength</a:t>
            </a:r>
            <a:r>
              <a:rPr lang="en-US" sz="1700" smtClean="0"/>
              <a:t>",</a:t>
            </a:r>
          </a:p>
          <a:p>
            <a:r>
              <a:rPr lang="en-US" sz="1700" smtClean="0"/>
              <a:t>      "</a:t>
            </a:r>
            <a:r>
              <a:rPr lang="en-US" sz="1700" b="1" smtClean="0"/>
              <a:t>destination</a:t>
            </a:r>
            <a:r>
              <a:rPr lang="en-US" sz="1700" smtClean="0"/>
              <a:t>": "</a:t>
            </a:r>
            <a:r>
              <a:rPr lang="en-US" sz="1700" i="1" smtClean="0"/>
              <a:t>lpBuffer</a:t>
            </a:r>
            <a:r>
              <a:rPr lang="en-US" sz="1700" smtClean="0"/>
              <a:t>",</a:t>
            </a:r>
          </a:p>
          <a:p>
            <a:r>
              <a:rPr lang="en-US" sz="1700" smtClean="0"/>
              <a:t>      "</a:t>
            </a:r>
            <a:r>
              <a:rPr lang="en-US" sz="1700" b="1" smtClean="0"/>
              <a:t>category</a:t>
            </a:r>
            <a:r>
              <a:rPr lang="en-US" sz="1700" smtClean="0"/>
              <a:t>": "</a:t>
            </a:r>
            <a:r>
              <a:rPr lang="en-US" sz="1700" i="1" smtClean="0"/>
              <a:t>allocation</a:t>
            </a:r>
            <a:r>
              <a:rPr lang="en-US" sz="1700" smtClean="0"/>
              <a:t>"</a:t>
            </a:r>
          </a:p>
          <a:p>
            <a:r>
              <a:rPr lang="en-US" sz="1700" smtClean="0"/>
              <a:t>    }</a:t>
            </a:r>
          </a:p>
          <a:p>
            <a:r>
              <a:rPr lang="en-US" sz="1700" smtClean="0"/>
              <a:t>  ]</a:t>
            </a:r>
          </a:p>
          <a:p>
            <a:r>
              <a:rPr lang="en-US" sz="1700" smtClean="0"/>
              <a:t>}</a:t>
            </a:r>
            <a:endParaRPr lang="en-US" sz="1700"/>
          </a:p>
        </p:txBody>
      </p:sp>
      <p:sp>
        <p:nvSpPr>
          <p:cNvPr id="7" name="Flowchart: Direct Access Storage 6"/>
          <p:cNvSpPr/>
          <p:nvPr/>
        </p:nvSpPr>
        <p:spPr>
          <a:xfrm>
            <a:off x="5334000" y="3200400"/>
            <a:ext cx="3505200" cy="12954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smtClean="0">
                <a:solidFill>
                  <a:schemeClr val="accent1"/>
                </a:solidFill>
              </a:rPr>
              <a:t>Thông tin đã trích xuất</a:t>
            </a:r>
            <a:endParaRPr lang="en-US" sz="2400" b="1">
              <a:solidFill>
                <a:schemeClr val="accent1"/>
              </a:solidFill>
            </a:endParaRPr>
          </a:p>
        </p:txBody>
      </p:sp>
      <p:sp>
        <p:nvSpPr>
          <p:cNvPr id="8" name="Right Brace 7"/>
          <p:cNvSpPr/>
          <p:nvPr/>
        </p:nvSpPr>
        <p:spPr>
          <a:xfrm>
            <a:off x="4648200" y="1066800"/>
            <a:ext cx="228600" cy="5638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2712A2BB-1AAA-4199-A250-7C88CEC4E35D}" type="slidenum">
              <a:rPr lang="en-US" smtClean="0"/>
              <a:pPr/>
              <a:t>79</a:t>
            </a:fld>
            <a:endParaRPr lang="en-US"/>
          </a:p>
        </p:txBody>
      </p:sp>
      <p:sp>
        <p:nvSpPr>
          <p:cNvPr id="10" name="Rectangle 9"/>
          <p:cNvSpPr/>
          <p:nvPr/>
        </p:nvSpPr>
        <p:spPr>
          <a:xfrm>
            <a:off x="5029201" y="4895671"/>
            <a:ext cx="3886200" cy="1200329"/>
          </a:xfrm>
          <a:prstGeom prst="rect">
            <a:avLst/>
          </a:prstGeom>
        </p:spPr>
        <p:txBody>
          <a:bodyPr wrap="square">
            <a:spAutoFit/>
          </a:bodyPr>
          <a:lstStyle/>
          <a:p>
            <a:pPr algn="ctr"/>
            <a:r>
              <a:rPr lang="en-US" sz="2400" smtClean="0"/>
              <a:t>Thông tin đưa ra sau khi đi qua bộ trích xuất và được đại diện bởi một chuỗi JSON </a:t>
            </a:r>
            <a:endParaRPr lang="en-US" sz="2400"/>
          </a:p>
        </p:txBody>
      </p:sp>
      <p:sp>
        <p:nvSpPr>
          <p:cNvPr id="13" name="Title 1"/>
          <p:cNvSpPr>
            <a:spLocks noGrp="1"/>
          </p:cNvSpPr>
          <p:nvPr>
            <p:ph type="title"/>
          </p:nvPr>
        </p:nvSpPr>
        <p:spPr>
          <a:xfrm>
            <a:off x="457200" y="76200"/>
            <a:ext cx="8229600" cy="1143000"/>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(17)</a:t>
            </a:r>
            <a:endParaRPr lang="en-US" dirty="0"/>
          </a:p>
        </p:txBody>
      </p:sp>
    </p:spTree>
    <p:extLst>
      <p:ext uri="{BB962C8B-B14F-4D97-AF65-F5344CB8AC3E}">
        <p14:creationId xmlns:p14="http://schemas.microsoft.com/office/powerpoint/2010/main" val="2609292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49588"/>
            <a:ext cx="7906871" cy="3990003"/>
          </a:xfrm>
          <a:prstGeom prst="rect">
            <a:avLst/>
          </a:prstGeom>
        </p:spPr>
        <p:txBody>
          <a:bodyPr wrap="square">
            <a:spAutoFit/>
          </a:bodyPr>
          <a:lstStyle/>
          <a:p>
            <a:pPr marL="457200" indent="-336550">
              <a:lnSpc>
                <a:spcPct val="114000"/>
              </a:lnSpc>
              <a:buFont typeface="Arial" pitchFamily="34" charset="0"/>
              <a:buChar char="•"/>
            </a:pPr>
            <a:r>
              <a:rPr lang="vi-VN" sz="3200" b="1" i="1" dirty="0">
                <a:solidFill>
                  <a:srgbClr val="000000"/>
                </a:solidFill>
                <a:latin typeface="Calibri" panose="020F0502020204030204" pitchFamily="34" charset="0"/>
                <a:cs typeface="Times New Roman" panose="02020603050405020304" pitchFamily="18" charset="0"/>
              </a:rPr>
              <a:t>On-the-fly model generation </a:t>
            </a:r>
            <a:r>
              <a:rPr lang="vi-VN" sz="3200" dirty="0">
                <a:solidFill>
                  <a:srgbClr val="000000"/>
                </a:solidFill>
                <a:latin typeface="Calibri" panose="020F0502020204030204" pitchFamily="34" charset="0"/>
                <a:cs typeface="Times New Roman" panose="02020603050405020304" pitchFamily="18" charset="0"/>
              </a:rPr>
              <a:t>là giải thuật chính trong hệ thống </a:t>
            </a:r>
            <a:r>
              <a:rPr lang="vi-VN" sz="3200" dirty="0" smtClean="0">
                <a:solidFill>
                  <a:srgbClr val="000000"/>
                </a:solidFill>
                <a:latin typeface="Calibri" panose="020F0502020204030204" pitchFamily="34" charset="0"/>
                <a:cs typeface="Times New Roman" panose="02020603050405020304" pitchFamily="18" charset="0"/>
              </a:rPr>
              <a:t>BE-PUM.</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lnSpc>
                <a:spcPct val="114000"/>
              </a:lnSpc>
              <a:buFont typeface="Arial" pitchFamily="34" charset="0"/>
              <a:buChar char="•"/>
            </a:pPr>
            <a:r>
              <a:rPr lang="vi-VN" sz="3200" dirty="0" smtClean="0">
                <a:solidFill>
                  <a:srgbClr val="000000"/>
                </a:solidFill>
                <a:latin typeface="Calibri" panose="020F0502020204030204" pitchFamily="34" charset="0"/>
                <a:cs typeface="Times New Roman" panose="02020603050405020304" pitchFamily="18" charset="0"/>
              </a:rPr>
              <a:t>Quá trình</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thực </a:t>
            </a:r>
            <a:r>
              <a:rPr lang="vi-VN" sz="3200" dirty="0">
                <a:solidFill>
                  <a:srgbClr val="000000"/>
                </a:solidFill>
                <a:latin typeface="Calibri" panose="020F0502020204030204" pitchFamily="34" charset="0"/>
                <a:cs typeface="Times New Roman" panose="02020603050405020304" pitchFamily="18" charset="0"/>
              </a:rPr>
              <a:t>thi của tập tin mã nhị phân là một </a:t>
            </a:r>
            <a:r>
              <a:rPr lang="vi-VN" sz="3200" i="1" dirty="0">
                <a:solidFill>
                  <a:srgbClr val="000000"/>
                </a:solidFill>
                <a:latin typeface="Calibri" panose="020F0502020204030204" pitchFamily="34" charset="0"/>
                <a:cs typeface="Times New Roman" panose="02020603050405020304" pitchFamily="18" charset="0"/>
              </a:rPr>
              <a:t>chuỗi thực thi động</a:t>
            </a:r>
            <a:r>
              <a:rPr lang="vi-VN" sz="3200" dirty="0">
                <a:solidFill>
                  <a:srgbClr val="000000"/>
                </a:solidFill>
                <a:latin typeface="Calibri" panose="020F0502020204030204" pitchFamily="34" charset="0"/>
                <a:cs typeface="Times New Roman" panose="02020603050405020304" pitchFamily="18" charset="0"/>
              </a:rPr>
              <a:t>, bắt đầu từ một </a:t>
            </a:r>
            <a:r>
              <a:rPr lang="vi-VN" sz="3200" dirty="0" smtClean="0">
                <a:solidFill>
                  <a:srgbClr val="000000"/>
                </a:solidFill>
                <a:latin typeface="Calibri" panose="020F0502020204030204" pitchFamily="34" charset="0"/>
                <a:cs typeface="Times New Roman" panose="02020603050405020304" pitchFamily="18" charset="0"/>
              </a:rPr>
              <a:t>giá </a:t>
            </a:r>
            <a:r>
              <a:rPr lang="vi-VN" sz="3200" dirty="0">
                <a:solidFill>
                  <a:srgbClr val="000000"/>
                </a:solidFill>
                <a:latin typeface="Calibri" panose="020F0502020204030204" pitchFamily="34" charset="0"/>
                <a:cs typeface="Times New Roman" panose="02020603050405020304" pitchFamily="18" charset="0"/>
              </a:rPr>
              <a:t>trị địa chỉ </a:t>
            </a:r>
            <a:r>
              <a:rPr lang="vi-VN" sz="3200" dirty="0" smtClean="0">
                <a:solidFill>
                  <a:srgbClr val="000000"/>
                </a:solidFill>
                <a:latin typeface="Calibri" panose="020F0502020204030204" pitchFamily="34" charset="0"/>
                <a:cs typeface="Times New Roman" panose="02020603050405020304" pitchFamily="18" charset="0"/>
              </a:rPr>
              <a:t>được </a:t>
            </a:r>
            <a:r>
              <a:rPr lang="vi-VN" sz="3200" dirty="0">
                <a:solidFill>
                  <a:srgbClr val="000000"/>
                </a:solidFill>
                <a:latin typeface="Calibri" panose="020F0502020204030204" pitchFamily="34" charset="0"/>
                <a:cs typeface="Times New Roman" panose="02020603050405020304" pitchFamily="18" charset="0"/>
              </a:rPr>
              <a:t>chỉ rõ bởi </a:t>
            </a:r>
            <a:r>
              <a:rPr lang="vi-VN" sz="3200" dirty="0" smtClean="0">
                <a:solidFill>
                  <a:srgbClr val="000000"/>
                </a:solidFill>
                <a:latin typeface="Calibri" panose="020F0502020204030204" pitchFamily="34" charset="0"/>
                <a:cs typeface="Times New Roman" panose="02020603050405020304" pitchFamily="18" charset="0"/>
              </a:rPr>
              <a:t>thanh </a:t>
            </a:r>
            <a:r>
              <a:rPr lang="vi-VN" sz="3200" dirty="0">
                <a:solidFill>
                  <a:srgbClr val="000000"/>
                </a:solidFill>
                <a:latin typeface="Calibri" panose="020F0502020204030204" pitchFamily="34" charset="0"/>
                <a:cs typeface="Times New Roman" panose="02020603050405020304" pitchFamily="18" charset="0"/>
              </a:rPr>
              <a:t>ghi EIP</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lnSpc>
                <a:spcPct val="114000"/>
              </a:lnSpc>
              <a:buFont typeface="Arial" pitchFamily="34" charset="0"/>
              <a:buChar char="•"/>
            </a:pPr>
            <a:r>
              <a:rPr lang="en-US" sz="3200" dirty="0" smtClean="0">
                <a:solidFill>
                  <a:srgbClr val="000000"/>
                </a:solidFill>
                <a:latin typeface="Calibri" panose="020F0502020204030204" pitchFamily="34" charset="0"/>
                <a:cs typeface="Times New Roman" panose="02020603050405020304" pitchFamily="18" charset="0"/>
              </a:rPr>
              <a:t>BE-PUM </a:t>
            </a:r>
            <a:r>
              <a:rPr lang="en-US" sz="3200" dirty="0" err="1" smtClean="0">
                <a:solidFill>
                  <a:srgbClr val="000000"/>
                </a:solidFill>
                <a:latin typeface="Calibri" panose="020F0502020204030204" pitchFamily="34" charset="0"/>
                <a:cs typeface="Times New Roman" panose="02020603050405020304" pitchFamily="18" charset="0"/>
              </a:rPr>
              <a:t>dựa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vào</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đó</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en-US" sz="3200" dirty="0" err="1" smtClean="0">
                <a:solidFill>
                  <a:srgbClr val="000000"/>
                </a:solidFill>
                <a:latin typeface="Calibri" panose="020F0502020204030204" pitchFamily="34" charset="0"/>
                <a:cs typeface="Times New Roman" panose="02020603050405020304" pitchFamily="18" charset="0"/>
              </a:rPr>
              <a:t>từng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câu</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lệnh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để</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xây</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dựng</a:t>
            </a:r>
            <a:r>
              <a:rPr lang="en-US" sz="3200" dirty="0" smtClean="0">
                <a:solidFill>
                  <a:srgbClr val="000000"/>
                </a:solidFill>
                <a:latin typeface="Calibri" panose="020F0502020204030204" pitchFamily="34" charset="0"/>
                <a:cs typeface="Times New Roman" panose="02020603050405020304" pitchFamily="18" charset="0"/>
              </a:rPr>
              <a:t> CFG</a:t>
            </a:r>
            <a:r>
              <a:rPr lang="vi-VN" sz="3200" dirty="0" smtClean="0">
                <a:solidFill>
                  <a:srgbClr val="000000"/>
                </a:solidFill>
                <a:latin typeface="Calibri" panose="020F0502020204030204" pitchFamily="34" charset="0"/>
                <a:cs typeface="Times New Roman" panose="02020603050405020304" pitchFamily="18" charset="0"/>
              </a:rPr>
              <a:t> </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8</a:t>
            </a:fld>
            <a:endParaRPr lang="en-US">
              <a:latin typeface="Calibri" panose="020F0502020204030204" pitchFamily="34" charset="0"/>
            </a:endParaRPr>
          </a:p>
        </p:txBody>
      </p:sp>
      <p:sp>
        <p:nvSpPr>
          <p:cNvPr id="13" name="Rectangle 12"/>
          <p:cNvSpPr/>
          <p:nvPr/>
        </p:nvSpPr>
        <p:spPr>
          <a:xfrm>
            <a:off x="457200" y="1224942"/>
            <a:ext cx="6429389" cy="707886"/>
          </a:xfrm>
          <a:prstGeom prst="rect">
            <a:avLst/>
          </a:prstGeom>
        </p:spPr>
        <p:txBody>
          <a:bodyPr wrap="none">
            <a:spAutoFit/>
          </a:bodyPr>
          <a:lstStyle/>
          <a:p>
            <a:r>
              <a:rPr lang="vi-VN" sz="4000" b="1" dirty="0" smtClean="0">
                <a:latin typeface="Calibri" panose="020F0502020204030204" pitchFamily="34" charset="0"/>
                <a:cs typeface="Times New Roman" panose="02020603050405020304" pitchFamily="18" charset="0"/>
              </a:rPr>
              <a:t>Đồ thị luồng điều khiển</a:t>
            </a:r>
            <a:r>
              <a:rPr lang="en-US" sz="4000" b="1" dirty="0" smtClean="0">
                <a:latin typeface="Calibri" panose="020F0502020204030204" pitchFamily="34" charset="0"/>
                <a:cs typeface="Times New Roman" panose="02020603050405020304" pitchFamily="18" charset="0"/>
              </a:rPr>
              <a:t> (CFG)</a:t>
            </a:r>
            <a:endParaRPr lang="vi-VN" sz="4000" b="1" dirty="0" smtClean="0">
              <a:latin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457200" y="274638"/>
            <a:ext cx="8229600" cy="1143000"/>
          </a:xfrm>
        </p:spPr>
        <p:txBody>
          <a:bodyPr/>
          <a:lstStyle/>
          <a:p>
            <a:r>
              <a:rPr lang="en-US" dirty="0" smtClean="0"/>
              <a:t>1</a:t>
            </a:r>
            <a:r>
              <a:rPr lang="en-US" dirty="0" smtClean="0"/>
              <a:t>. </a:t>
            </a:r>
            <a:r>
              <a:rPr lang="en-US" dirty="0" err="1" smtClean="0"/>
              <a:t>Giới</a:t>
            </a:r>
            <a:r>
              <a:rPr lang="en-US" dirty="0" smtClean="0"/>
              <a:t> </a:t>
            </a:r>
            <a:r>
              <a:rPr lang="en-US" dirty="0" err="1" smtClean="0"/>
              <a:t>thiệu</a:t>
            </a:r>
            <a:r>
              <a:rPr lang="en-US" dirty="0" smtClean="0"/>
              <a:t> </a:t>
            </a:r>
            <a:r>
              <a:rPr lang="en-US" dirty="0" smtClean="0"/>
              <a:t>(</a:t>
            </a:r>
            <a:r>
              <a:rPr lang="en-US" dirty="0"/>
              <a:t>6</a:t>
            </a:r>
            <a:r>
              <a:rPr lang="en-US" dirty="0" smtClean="0"/>
              <a:t>)</a:t>
            </a:r>
            <a:endParaRPr lang="en-US" dirty="0"/>
          </a:p>
        </p:txBody>
      </p:sp>
    </p:spTree>
    <p:extLst>
      <p:ext uri="{BB962C8B-B14F-4D97-AF65-F5344CB8AC3E}">
        <p14:creationId xmlns:p14="http://schemas.microsoft.com/office/powerpoint/2010/main" val="8021892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429000" y="1371600"/>
            <a:ext cx="5410200" cy="495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solidFill>
                <a:schemeClr val="accent2"/>
              </a:solidFill>
            </a:endParaRPr>
          </a:p>
        </p:txBody>
      </p:sp>
      <p:sp>
        <p:nvSpPr>
          <p:cNvPr id="7" name="Flowchart: Direct Access Storage 6"/>
          <p:cNvSpPr/>
          <p:nvPr/>
        </p:nvSpPr>
        <p:spPr>
          <a:xfrm>
            <a:off x="457200" y="1600200"/>
            <a:ext cx="26670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Thông tin đã trích xuất</a:t>
            </a:r>
            <a:endParaRPr lang="en-US" b="1">
              <a:solidFill>
                <a:schemeClr val="accent1"/>
              </a:solidFill>
            </a:endParaRPr>
          </a:p>
        </p:txBody>
      </p:sp>
      <p:sp>
        <p:nvSpPr>
          <p:cNvPr id="9" name="Rectangle 8"/>
          <p:cNvSpPr/>
          <p:nvPr/>
        </p:nvSpPr>
        <p:spPr>
          <a:xfrm>
            <a:off x="3886200" y="1600200"/>
            <a:ext cx="12954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Ánh xạ kiểu</a:t>
            </a:r>
            <a:endParaRPr lang="en-US" b="1">
              <a:solidFill>
                <a:schemeClr val="tx2"/>
              </a:solidFill>
            </a:endParaRPr>
          </a:p>
        </p:txBody>
      </p:sp>
      <p:sp>
        <p:nvSpPr>
          <p:cNvPr id="10" name="Rectangle 9"/>
          <p:cNvSpPr/>
          <p:nvPr/>
        </p:nvSpPr>
        <p:spPr>
          <a:xfrm>
            <a:off x="3886200" y="3276600"/>
            <a:ext cx="1295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Ánh xạ hàm</a:t>
            </a:r>
            <a:endParaRPr lang="en-US" b="1">
              <a:solidFill>
                <a:schemeClr val="tx2"/>
              </a:solidFill>
            </a:endParaRPr>
          </a:p>
        </p:txBody>
      </p:sp>
      <p:sp>
        <p:nvSpPr>
          <p:cNvPr id="11" name="Flowchart: Direct Access Storage 10"/>
          <p:cNvSpPr/>
          <p:nvPr/>
        </p:nvSpPr>
        <p:spPr>
          <a:xfrm>
            <a:off x="5867400" y="1600200"/>
            <a:ext cx="26670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Thông tin sau khi</a:t>
            </a:r>
            <a:br>
              <a:rPr lang="en-US" b="1" smtClean="0">
                <a:solidFill>
                  <a:schemeClr val="accent1"/>
                </a:solidFill>
              </a:rPr>
            </a:br>
            <a:r>
              <a:rPr lang="en-US" b="1" smtClean="0">
                <a:solidFill>
                  <a:schemeClr val="accent1"/>
                </a:solidFill>
              </a:rPr>
              <a:t>ánh xạ kiểu</a:t>
            </a:r>
            <a:endParaRPr lang="en-US" b="1">
              <a:solidFill>
                <a:schemeClr val="accent1"/>
              </a:solidFill>
            </a:endParaRPr>
          </a:p>
        </p:txBody>
      </p:sp>
      <p:sp>
        <p:nvSpPr>
          <p:cNvPr id="12" name="Rectangle 11"/>
          <p:cNvSpPr/>
          <p:nvPr/>
        </p:nvSpPr>
        <p:spPr>
          <a:xfrm>
            <a:off x="6553200" y="3276600"/>
            <a:ext cx="1295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tx2"/>
                </a:solidFill>
              </a:rPr>
              <a:t>Ánh xạ </a:t>
            </a:r>
            <a:br>
              <a:rPr lang="en-US" b="1" smtClean="0">
                <a:solidFill>
                  <a:schemeClr val="tx2"/>
                </a:solidFill>
              </a:rPr>
            </a:br>
            <a:r>
              <a:rPr lang="en-US" b="1" smtClean="0">
                <a:solidFill>
                  <a:schemeClr val="tx2"/>
                </a:solidFill>
              </a:rPr>
              <a:t>thư viện</a:t>
            </a:r>
            <a:endParaRPr lang="en-US" b="1">
              <a:solidFill>
                <a:schemeClr val="tx2"/>
              </a:solidFill>
            </a:endParaRPr>
          </a:p>
        </p:txBody>
      </p:sp>
      <p:sp>
        <p:nvSpPr>
          <p:cNvPr id="13" name="Rectangle 12"/>
          <p:cNvSpPr/>
          <p:nvPr/>
        </p:nvSpPr>
        <p:spPr>
          <a:xfrm>
            <a:off x="3733800" y="4953000"/>
            <a:ext cx="16002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a-DK" b="1" smtClean="0">
                <a:solidFill>
                  <a:schemeClr val="tx2"/>
                </a:solidFill>
              </a:rPr>
              <a:t>Bộ sinh mã tự động cho JNA</a:t>
            </a:r>
            <a:endParaRPr lang="en-US" b="1">
              <a:solidFill>
                <a:schemeClr val="tx2"/>
              </a:solidFill>
            </a:endParaRPr>
          </a:p>
        </p:txBody>
      </p:sp>
      <p:sp>
        <p:nvSpPr>
          <p:cNvPr id="16" name="Rectangle 15"/>
          <p:cNvSpPr/>
          <p:nvPr/>
        </p:nvSpPr>
        <p:spPr>
          <a:xfrm>
            <a:off x="7010400" y="5493603"/>
            <a:ext cx="1828800" cy="830997"/>
          </a:xfrm>
          <a:prstGeom prst="rect">
            <a:avLst/>
          </a:prstGeom>
        </p:spPr>
        <p:txBody>
          <a:bodyPr wrap="square">
            <a:spAutoFit/>
          </a:bodyPr>
          <a:lstStyle/>
          <a:p>
            <a:pPr algn="r"/>
            <a:r>
              <a:rPr lang="en-US" sz="2400" b="1" smtClean="0">
                <a:solidFill>
                  <a:schemeClr val="accent2"/>
                </a:solidFill>
              </a:rPr>
              <a:t>Bộ </a:t>
            </a:r>
            <a:br>
              <a:rPr lang="en-US" sz="2400" b="1" smtClean="0">
                <a:solidFill>
                  <a:schemeClr val="accent2"/>
                </a:solidFill>
              </a:rPr>
            </a:br>
            <a:r>
              <a:rPr lang="en-US" sz="2400" b="1" smtClean="0">
                <a:solidFill>
                  <a:schemeClr val="accent2"/>
                </a:solidFill>
              </a:rPr>
              <a:t>sinh mã</a:t>
            </a:r>
            <a:endParaRPr lang="en-US" sz="2400" b="1">
              <a:solidFill>
                <a:schemeClr val="accent2"/>
              </a:solidFill>
            </a:endParaRPr>
          </a:p>
        </p:txBody>
      </p:sp>
      <p:cxnSp>
        <p:nvCxnSpPr>
          <p:cNvPr id="18" name="Straight Arrow Connector 17"/>
          <p:cNvCxnSpPr>
            <a:stCxn id="7" idx="4"/>
            <a:endCxn id="9" idx="1"/>
          </p:cNvCxnSpPr>
          <p:nvPr/>
        </p:nvCxnSpPr>
        <p:spPr>
          <a:xfrm>
            <a:off x="3124200" y="20955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1"/>
          </p:cNvCxnSpPr>
          <p:nvPr/>
        </p:nvCxnSpPr>
        <p:spPr>
          <a:xfrm>
            <a:off x="5181600" y="20955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2" idx="0"/>
          </p:cNvCxnSpPr>
          <p:nvPr/>
        </p:nvCxnSpPr>
        <p:spPr>
          <a:xfrm>
            <a:off x="7200900" y="2590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1"/>
            <a:endCxn id="10" idx="3"/>
          </p:cNvCxnSpPr>
          <p:nvPr/>
        </p:nvCxnSpPr>
        <p:spPr>
          <a:xfrm flipH="1">
            <a:off x="5181600" y="37338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3" idx="0"/>
          </p:cNvCxnSpPr>
          <p:nvPr/>
        </p:nvCxnSpPr>
        <p:spPr>
          <a:xfrm>
            <a:off x="4533900" y="41910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Direct Access Storage 29"/>
          <p:cNvSpPr/>
          <p:nvPr/>
        </p:nvSpPr>
        <p:spPr>
          <a:xfrm>
            <a:off x="381000" y="5029200"/>
            <a:ext cx="2743200" cy="9906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solidFill>
                  <a:schemeClr val="accent1"/>
                </a:solidFill>
              </a:rPr>
              <a:t>Mã tích hợp vào BE-PUM</a:t>
            </a:r>
          </a:p>
        </p:txBody>
      </p:sp>
      <p:cxnSp>
        <p:nvCxnSpPr>
          <p:cNvPr id="32" name="Straight Arrow Connector 31"/>
          <p:cNvCxnSpPr>
            <a:stCxn id="13" idx="1"/>
            <a:endCxn id="30" idx="4"/>
          </p:cNvCxnSpPr>
          <p:nvPr/>
        </p:nvCxnSpPr>
        <p:spPr>
          <a:xfrm flipH="1">
            <a:off x="3124200" y="5524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2712A2BB-1AAA-4199-A250-7C88CEC4E35D}" type="slidenum">
              <a:rPr lang="en-US" smtClean="0"/>
              <a:pPr/>
              <a:t>80</a:t>
            </a:fld>
            <a:endParaRPr lang="en-US"/>
          </a:p>
        </p:txBody>
      </p:sp>
      <p:sp>
        <p:nvSpPr>
          <p:cNvPr id="22"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(III) (18)</a:t>
            </a:r>
            <a:endParaRPr lang="en-US" dirty="0"/>
          </a:p>
        </p:txBody>
      </p:sp>
    </p:spTree>
    <p:extLst>
      <p:ext uri="{BB962C8B-B14F-4D97-AF65-F5344CB8AC3E}">
        <p14:creationId xmlns:p14="http://schemas.microsoft.com/office/powerpoint/2010/main" val="1905122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(19)</a:t>
            </a:r>
            <a:endParaRPr lang="en-US" dirty="0"/>
          </a:p>
        </p:txBody>
      </p:sp>
      <p:sp>
        <p:nvSpPr>
          <p:cNvPr id="4" name="Rectangle 3"/>
          <p:cNvSpPr/>
          <p:nvPr/>
        </p:nvSpPr>
        <p:spPr>
          <a:xfrm>
            <a:off x="152400" y="1348800"/>
            <a:ext cx="4419600" cy="5509200"/>
          </a:xfrm>
          <a:prstGeom prst="rect">
            <a:avLst/>
          </a:prstGeom>
        </p:spPr>
        <p:txBody>
          <a:bodyPr wrap="square">
            <a:spAutoFit/>
          </a:bodyPr>
          <a:lstStyle/>
          <a:p>
            <a:r>
              <a:rPr lang="en-US" sz="1600" smtClean="0"/>
              <a:t>{</a:t>
            </a:r>
          </a:p>
          <a:p>
            <a:r>
              <a:rPr lang="en-US" sz="1600" smtClean="0"/>
              <a:t>  "</a:t>
            </a:r>
            <a:r>
              <a:rPr lang="en-US" sz="1600" b="1" smtClean="0"/>
              <a:t>funcName</a:t>
            </a:r>
            <a:r>
              <a:rPr lang="en-US" sz="1600" smtClean="0"/>
              <a:t>": "</a:t>
            </a:r>
            <a:r>
              <a:rPr lang="en-US" sz="1600" i="1" smtClean="0"/>
              <a:t>GetCurrentDirectory</a:t>
            </a:r>
            <a:r>
              <a:rPr lang="en-US" sz="1600" smtClean="0"/>
              <a:t>",</a:t>
            </a:r>
          </a:p>
          <a:p>
            <a:r>
              <a:rPr lang="en-US" sz="1600" smtClean="0"/>
              <a:t>  "</a:t>
            </a:r>
            <a:r>
              <a:rPr lang="en-US" sz="1600" b="1" smtClean="0"/>
              <a:t>libName</a:t>
            </a:r>
            <a:r>
              <a:rPr lang="en-US" sz="1600" smtClean="0"/>
              <a:t>": "</a:t>
            </a:r>
            <a:r>
              <a:rPr lang="en-US" sz="1600" i="1" smtClean="0"/>
              <a:t>kernel32</a:t>
            </a:r>
            <a:r>
              <a:rPr lang="en-US" sz="1600" smtClean="0"/>
              <a:t>",</a:t>
            </a:r>
          </a:p>
          <a:p>
            <a:r>
              <a:rPr lang="en-US" sz="1600" smtClean="0"/>
              <a:t>  "</a:t>
            </a:r>
            <a:r>
              <a:rPr lang="en-US" sz="1600" b="1" smtClean="0"/>
              <a:t>returnType</a:t>
            </a:r>
            <a:r>
              <a:rPr lang="en-US" sz="1600" smtClean="0"/>
              <a:t>": "</a:t>
            </a:r>
            <a:r>
              <a:rPr lang="en-US" sz="1600" i="1" smtClean="0">
                <a:solidFill>
                  <a:srgbClr val="FF0000"/>
                </a:solidFill>
              </a:rPr>
              <a:t>DWORD</a:t>
            </a:r>
            <a:r>
              <a:rPr lang="en-US" sz="1600" smtClean="0"/>
              <a:t>",</a:t>
            </a:r>
          </a:p>
          <a:p>
            <a:r>
              <a:rPr lang="en-US" sz="1600" smtClean="0"/>
              <a:t>  "</a:t>
            </a:r>
            <a:r>
              <a:rPr lang="en-US" sz="1600" b="1" smtClean="0"/>
              <a:t>paramList</a:t>
            </a:r>
            <a:r>
              <a:rPr lang="en-US" sz="1600" smtClean="0"/>
              <a:t>": [</a:t>
            </a:r>
          </a:p>
          <a:p>
            <a:r>
              <a:rPr lang="en-US" sz="1600" smtClean="0"/>
              <a:t>    {</a:t>
            </a:r>
          </a:p>
          <a:p>
            <a:r>
              <a:rPr lang="en-US" sz="1600" smtClean="0"/>
              <a:t>      "</a:t>
            </a:r>
            <a:r>
              <a:rPr lang="en-US" sz="1600" b="1" smtClean="0"/>
              <a:t>name</a:t>
            </a:r>
            <a:r>
              <a:rPr lang="en-US" sz="1600" smtClean="0"/>
              <a:t>": "</a:t>
            </a:r>
            <a:r>
              <a:rPr lang="en-US" sz="1600" i="1" smtClean="0"/>
              <a:t>nBufferLength</a:t>
            </a:r>
            <a:r>
              <a:rPr lang="en-US" sz="1600" smtClean="0"/>
              <a:t>",</a:t>
            </a:r>
          </a:p>
          <a:p>
            <a:r>
              <a:rPr lang="en-US" sz="1600" smtClean="0"/>
              <a:t>      "</a:t>
            </a:r>
            <a:r>
              <a:rPr lang="en-US" sz="1600" b="1" smtClean="0"/>
              <a:t>type</a:t>
            </a:r>
            <a:r>
              <a:rPr lang="en-US" sz="1600" smtClean="0"/>
              <a:t>": "</a:t>
            </a:r>
            <a:r>
              <a:rPr lang="en-US" sz="1600" i="1" smtClean="0">
                <a:solidFill>
                  <a:srgbClr val="FF0000"/>
                </a:solidFill>
              </a:rPr>
              <a:t>DWORD</a:t>
            </a:r>
            <a:r>
              <a:rPr lang="en-US" sz="1600" smtClean="0"/>
              <a:t>", "</a:t>
            </a:r>
            <a:r>
              <a:rPr lang="en-US" sz="1600" b="1" smtClean="0"/>
              <a:t>pass</a:t>
            </a:r>
            <a:r>
              <a:rPr lang="en-US" sz="1600" smtClean="0"/>
              <a:t>": "</a:t>
            </a:r>
            <a:r>
              <a:rPr lang="en-US" sz="1600" i="1" smtClean="0"/>
              <a:t>out</a:t>
            </a:r>
            <a:r>
              <a:rPr lang="en-US" sz="1600" smtClean="0"/>
              <a:t>"</a:t>
            </a:r>
          </a:p>
          <a:p>
            <a:r>
              <a:rPr lang="en-US" sz="1600" smtClean="0"/>
              <a:t>    },</a:t>
            </a:r>
          </a:p>
          <a:p>
            <a:r>
              <a:rPr lang="en-US" sz="1600" smtClean="0"/>
              <a:t>    {</a:t>
            </a:r>
          </a:p>
          <a:p>
            <a:r>
              <a:rPr lang="en-US" sz="1600" smtClean="0"/>
              <a:t>      "</a:t>
            </a:r>
            <a:r>
              <a:rPr lang="en-US" sz="1600" b="1" smtClean="0"/>
              <a:t>name</a:t>
            </a:r>
            <a:r>
              <a:rPr lang="en-US" sz="1600" smtClean="0"/>
              <a:t>": "</a:t>
            </a:r>
            <a:r>
              <a:rPr lang="en-US" sz="1600" i="1" smtClean="0"/>
              <a:t>lpBuffer</a:t>
            </a:r>
            <a:r>
              <a:rPr lang="en-US" sz="1600" smtClean="0"/>
              <a:t>",</a:t>
            </a:r>
          </a:p>
          <a:p>
            <a:r>
              <a:rPr lang="en-US" sz="1600" smtClean="0"/>
              <a:t>      "</a:t>
            </a:r>
            <a:r>
              <a:rPr lang="en-US" sz="1600" b="1" smtClean="0"/>
              <a:t>type</a:t>
            </a:r>
            <a:r>
              <a:rPr lang="en-US" sz="1600" smtClean="0"/>
              <a:t>": "</a:t>
            </a:r>
            <a:r>
              <a:rPr lang="en-US" sz="1600" i="1" smtClean="0">
                <a:solidFill>
                  <a:srgbClr val="FF0000"/>
                </a:solidFill>
              </a:rPr>
              <a:t>LPTSTR</a:t>
            </a:r>
            <a:r>
              <a:rPr lang="en-US" sz="1600" smtClean="0"/>
              <a:t> ", "</a:t>
            </a:r>
            <a:r>
              <a:rPr lang="en-US" sz="1600" b="1" smtClean="0"/>
              <a:t>pass</a:t>
            </a:r>
            <a:r>
              <a:rPr lang="en-US" sz="1600" smtClean="0"/>
              <a:t>": "</a:t>
            </a:r>
            <a:r>
              <a:rPr lang="en-US" sz="1600" i="1" smtClean="0"/>
              <a:t>in</a:t>
            </a:r>
            <a:r>
              <a:rPr lang="en-US" sz="1600" smtClean="0"/>
              <a:t>"</a:t>
            </a:r>
          </a:p>
          <a:p>
            <a:r>
              <a:rPr lang="en-US" sz="1600" smtClean="0"/>
              <a:t>    }</a:t>
            </a:r>
          </a:p>
          <a:p>
            <a:r>
              <a:rPr lang="en-US" sz="1600" smtClean="0"/>
              <a:t>  ],</a:t>
            </a:r>
          </a:p>
          <a:p>
            <a:r>
              <a:rPr lang="en-US" sz="1600" smtClean="0"/>
              <a:t>  "</a:t>
            </a:r>
            <a:r>
              <a:rPr lang="en-US" sz="1600" b="1" smtClean="0"/>
              <a:t>relationship</a:t>
            </a:r>
            <a:r>
              <a:rPr lang="en-US" sz="1600" smtClean="0"/>
              <a:t>": [</a:t>
            </a:r>
          </a:p>
          <a:p>
            <a:r>
              <a:rPr lang="en-US" sz="1600" smtClean="0"/>
              <a:t>    {</a:t>
            </a:r>
          </a:p>
          <a:p>
            <a:r>
              <a:rPr lang="en-US" sz="1600" smtClean="0"/>
              <a:t>      "</a:t>
            </a:r>
            <a:r>
              <a:rPr lang="en-US" sz="1600" b="1" smtClean="0"/>
              <a:t>source</a:t>
            </a:r>
            <a:r>
              <a:rPr lang="en-US" sz="1600" smtClean="0"/>
              <a:t>": "</a:t>
            </a:r>
            <a:r>
              <a:rPr lang="en-US" sz="1600" i="1" smtClean="0"/>
              <a:t>nBufferLength</a:t>
            </a:r>
            <a:r>
              <a:rPr lang="en-US" sz="1600" smtClean="0"/>
              <a:t>",</a:t>
            </a:r>
          </a:p>
          <a:p>
            <a:r>
              <a:rPr lang="en-US" sz="1600" smtClean="0"/>
              <a:t>      "</a:t>
            </a:r>
            <a:r>
              <a:rPr lang="en-US" sz="1600" b="1" smtClean="0"/>
              <a:t>destination</a:t>
            </a:r>
            <a:r>
              <a:rPr lang="en-US" sz="1600" smtClean="0"/>
              <a:t>": "</a:t>
            </a:r>
            <a:r>
              <a:rPr lang="en-US" sz="1600" i="1" smtClean="0"/>
              <a:t>lpBuffer</a:t>
            </a:r>
            <a:r>
              <a:rPr lang="en-US" sz="1600" smtClean="0"/>
              <a:t>",</a:t>
            </a:r>
          </a:p>
          <a:p>
            <a:r>
              <a:rPr lang="en-US" sz="1600" smtClean="0"/>
              <a:t>      "</a:t>
            </a:r>
            <a:r>
              <a:rPr lang="en-US" sz="1600" b="1" smtClean="0"/>
              <a:t>category</a:t>
            </a:r>
            <a:r>
              <a:rPr lang="en-US" sz="1600" smtClean="0"/>
              <a:t>": "</a:t>
            </a:r>
            <a:r>
              <a:rPr lang="en-US" sz="1600" i="1" smtClean="0"/>
              <a:t>allocation</a:t>
            </a:r>
            <a:r>
              <a:rPr lang="en-US" sz="1600" smtClean="0"/>
              <a:t>"</a:t>
            </a:r>
          </a:p>
          <a:p>
            <a:r>
              <a:rPr lang="en-US" sz="1600" smtClean="0"/>
              <a:t>    }</a:t>
            </a:r>
          </a:p>
          <a:p>
            <a:r>
              <a:rPr lang="en-US" sz="1600" smtClean="0"/>
              <a:t>  ]</a:t>
            </a:r>
          </a:p>
          <a:p>
            <a:r>
              <a:rPr lang="en-US" sz="1600" smtClean="0"/>
              <a:t>}</a:t>
            </a:r>
            <a:endParaRPr lang="en-US" sz="1600"/>
          </a:p>
        </p:txBody>
      </p:sp>
      <p:sp>
        <p:nvSpPr>
          <p:cNvPr id="7" name="Rectangle 6"/>
          <p:cNvSpPr/>
          <p:nvPr/>
        </p:nvSpPr>
        <p:spPr>
          <a:xfrm>
            <a:off x="5638800" y="1348800"/>
            <a:ext cx="4419600" cy="5509200"/>
          </a:xfrm>
          <a:prstGeom prst="rect">
            <a:avLst/>
          </a:prstGeom>
        </p:spPr>
        <p:txBody>
          <a:bodyPr wrap="square">
            <a:spAutoFit/>
          </a:bodyPr>
          <a:lstStyle/>
          <a:p>
            <a:r>
              <a:rPr lang="en-US" sz="1600" smtClean="0"/>
              <a:t>{</a:t>
            </a:r>
          </a:p>
          <a:p>
            <a:r>
              <a:rPr lang="en-US" sz="1600" smtClean="0"/>
              <a:t>  "</a:t>
            </a:r>
            <a:r>
              <a:rPr lang="en-US" sz="1600" b="1" smtClean="0"/>
              <a:t>funcName</a:t>
            </a:r>
            <a:r>
              <a:rPr lang="en-US" sz="1600" smtClean="0"/>
              <a:t>": "</a:t>
            </a:r>
            <a:r>
              <a:rPr lang="en-US" sz="1600" i="1" smtClean="0"/>
              <a:t>GetCurrentDirectory</a:t>
            </a:r>
            <a:r>
              <a:rPr lang="en-US" sz="1600" smtClean="0"/>
              <a:t>",</a:t>
            </a:r>
          </a:p>
          <a:p>
            <a:r>
              <a:rPr lang="en-US" sz="1600" smtClean="0"/>
              <a:t>  "</a:t>
            </a:r>
            <a:r>
              <a:rPr lang="en-US" sz="1600" b="1" smtClean="0"/>
              <a:t>libName</a:t>
            </a:r>
            <a:r>
              <a:rPr lang="en-US" sz="1600" smtClean="0"/>
              <a:t>": "</a:t>
            </a:r>
            <a:r>
              <a:rPr lang="en-US" sz="1600" i="1" smtClean="0"/>
              <a:t>kernel32</a:t>
            </a:r>
            <a:r>
              <a:rPr lang="en-US" sz="1600" smtClean="0"/>
              <a:t>",</a:t>
            </a:r>
          </a:p>
          <a:p>
            <a:r>
              <a:rPr lang="en-US" sz="1600" smtClean="0"/>
              <a:t>  "</a:t>
            </a:r>
            <a:r>
              <a:rPr lang="en-US" sz="1600" b="1" smtClean="0"/>
              <a:t>returnType</a:t>
            </a:r>
            <a:r>
              <a:rPr lang="en-US" sz="1600" smtClean="0"/>
              <a:t>": "</a:t>
            </a:r>
            <a:r>
              <a:rPr lang="en-US" sz="1600" i="1" smtClean="0">
                <a:solidFill>
                  <a:srgbClr val="FF0000"/>
                </a:solidFill>
              </a:rPr>
              <a:t>int</a:t>
            </a:r>
            <a:r>
              <a:rPr lang="en-US" sz="1600" smtClean="0"/>
              <a:t>",</a:t>
            </a:r>
          </a:p>
          <a:p>
            <a:r>
              <a:rPr lang="en-US" sz="1600" smtClean="0"/>
              <a:t>  "</a:t>
            </a:r>
            <a:r>
              <a:rPr lang="en-US" sz="1600" b="1" smtClean="0"/>
              <a:t>paramList</a:t>
            </a:r>
            <a:r>
              <a:rPr lang="en-US" sz="1600" smtClean="0"/>
              <a:t>": [</a:t>
            </a:r>
          </a:p>
          <a:p>
            <a:r>
              <a:rPr lang="en-US" sz="1600" smtClean="0"/>
              <a:t>    {</a:t>
            </a:r>
          </a:p>
          <a:p>
            <a:r>
              <a:rPr lang="en-US" sz="1600" smtClean="0"/>
              <a:t>      "</a:t>
            </a:r>
            <a:r>
              <a:rPr lang="en-US" sz="1600" b="1" smtClean="0"/>
              <a:t>name</a:t>
            </a:r>
            <a:r>
              <a:rPr lang="en-US" sz="1600" smtClean="0"/>
              <a:t>": "</a:t>
            </a:r>
            <a:r>
              <a:rPr lang="en-US" sz="1600" i="1" smtClean="0"/>
              <a:t>nBufferLength</a:t>
            </a:r>
            <a:r>
              <a:rPr lang="en-US" sz="1600" smtClean="0"/>
              <a:t>",</a:t>
            </a:r>
          </a:p>
          <a:p>
            <a:r>
              <a:rPr lang="en-US" sz="1600" smtClean="0"/>
              <a:t>      "</a:t>
            </a:r>
            <a:r>
              <a:rPr lang="en-US" sz="1600" b="1" smtClean="0"/>
              <a:t>type</a:t>
            </a:r>
            <a:r>
              <a:rPr lang="en-US" sz="1600" smtClean="0"/>
              <a:t>": "</a:t>
            </a:r>
            <a:r>
              <a:rPr lang="en-US" sz="1600" i="1" smtClean="0">
                <a:solidFill>
                  <a:srgbClr val="FF0000"/>
                </a:solidFill>
              </a:rPr>
              <a:t>int</a:t>
            </a:r>
            <a:r>
              <a:rPr lang="en-US" sz="1600" smtClean="0"/>
              <a:t>", "</a:t>
            </a:r>
            <a:r>
              <a:rPr lang="en-US" sz="1600" b="1" smtClean="0"/>
              <a:t>pass</a:t>
            </a:r>
            <a:r>
              <a:rPr lang="en-US" sz="1600" smtClean="0"/>
              <a:t>": "</a:t>
            </a:r>
            <a:r>
              <a:rPr lang="en-US" sz="1600" i="1" smtClean="0"/>
              <a:t>out</a:t>
            </a:r>
            <a:r>
              <a:rPr lang="en-US" sz="1600" smtClean="0"/>
              <a:t>"</a:t>
            </a:r>
          </a:p>
          <a:p>
            <a:r>
              <a:rPr lang="en-US" sz="1600" smtClean="0"/>
              <a:t>    },</a:t>
            </a:r>
          </a:p>
          <a:p>
            <a:r>
              <a:rPr lang="en-US" sz="1600" smtClean="0"/>
              <a:t>    {</a:t>
            </a:r>
          </a:p>
          <a:p>
            <a:r>
              <a:rPr lang="en-US" sz="1600" smtClean="0"/>
              <a:t>      "</a:t>
            </a:r>
            <a:r>
              <a:rPr lang="en-US" sz="1600" b="1" smtClean="0"/>
              <a:t>name</a:t>
            </a:r>
            <a:r>
              <a:rPr lang="en-US" sz="1600" smtClean="0"/>
              <a:t>": "</a:t>
            </a:r>
            <a:r>
              <a:rPr lang="en-US" sz="1600" i="1" smtClean="0"/>
              <a:t>lpBuffer</a:t>
            </a:r>
            <a:r>
              <a:rPr lang="en-US" sz="1600" smtClean="0"/>
              <a:t>",</a:t>
            </a:r>
          </a:p>
          <a:p>
            <a:r>
              <a:rPr lang="en-US" sz="1600" smtClean="0"/>
              <a:t>      "</a:t>
            </a:r>
            <a:r>
              <a:rPr lang="en-US" sz="1600" b="1" smtClean="0"/>
              <a:t>type</a:t>
            </a:r>
            <a:r>
              <a:rPr lang="en-US" sz="1600" smtClean="0"/>
              <a:t>": "</a:t>
            </a:r>
            <a:r>
              <a:rPr lang="en-US" sz="1600" i="1" smtClean="0">
                <a:solidFill>
                  <a:srgbClr val="FF0000"/>
                </a:solidFill>
              </a:rPr>
              <a:t>char[]</a:t>
            </a:r>
            <a:r>
              <a:rPr lang="en-US" sz="1600" smtClean="0"/>
              <a:t>", "</a:t>
            </a:r>
            <a:r>
              <a:rPr lang="en-US" sz="1600" b="1" smtClean="0"/>
              <a:t>pass</a:t>
            </a:r>
            <a:r>
              <a:rPr lang="en-US" sz="1600" smtClean="0"/>
              <a:t>": "</a:t>
            </a:r>
            <a:r>
              <a:rPr lang="en-US" sz="1600" i="1" smtClean="0"/>
              <a:t>in</a:t>
            </a:r>
            <a:r>
              <a:rPr lang="en-US" sz="1600" smtClean="0"/>
              <a:t>"</a:t>
            </a:r>
          </a:p>
          <a:p>
            <a:r>
              <a:rPr lang="en-US" sz="1600" smtClean="0"/>
              <a:t>    }</a:t>
            </a:r>
          </a:p>
          <a:p>
            <a:r>
              <a:rPr lang="en-US" sz="1600" smtClean="0"/>
              <a:t>  ],</a:t>
            </a:r>
          </a:p>
          <a:p>
            <a:r>
              <a:rPr lang="en-US" sz="1600" smtClean="0"/>
              <a:t>  "</a:t>
            </a:r>
            <a:r>
              <a:rPr lang="en-US" sz="1600" b="1" smtClean="0"/>
              <a:t>relationship</a:t>
            </a:r>
            <a:r>
              <a:rPr lang="en-US" sz="1600" smtClean="0"/>
              <a:t>": [</a:t>
            </a:r>
          </a:p>
          <a:p>
            <a:r>
              <a:rPr lang="en-US" sz="1600" smtClean="0"/>
              <a:t>    {</a:t>
            </a:r>
          </a:p>
          <a:p>
            <a:r>
              <a:rPr lang="en-US" sz="1600" smtClean="0"/>
              <a:t>      "</a:t>
            </a:r>
            <a:r>
              <a:rPr lang="en-US" sz="1600" b="1" smtClean="0"/>
              <a:t>source</a:t>
            </a:r>
            <a:r>
              <a:rPr lang="en-US" sz="1600" smtClean="0"/>
              <a:t>": "</a:t>
            </a:r>
            <a:r>
              <a:rPr lang="en-US" sz="1600" i="1" smtClean="0"/>
              <a:t>nBufferLength</a:t>
            </a:r>
            <a:r>
              <a:rPr lang="en-US" sz="1600" smtClean="0"/>
              <a:t>",</a:t>
            </a:r>
          </a:p>
          <a:p>
            <a:r>
              <a:rPr lang="en-US" sz="1600" smtClean="0"/>
              <a:t>      "</a:t>
            </a:r>
            <a:r>
              <a:rPr lang="en-US" sz="1600" b="1" smtClean="0"/>
              <a:t>destination</a:t>
            </a:r>
            <a:r>
              <a:rPr lang="en-US" sz="1600" smtClean="0"/>
              <a:t>": "</a:t>
            </a:r>
            <a:r>
              <a:rPr lang="en-US" sz="1600" i="1" smtClean="0"/>
              <a:t>lpBuffer</a:t>
            </a:r>
            <a:r>
              <a:rPr lang="en-US" sz="1600" smtClean="0"/>
              <a:t>",</a:t>
            </a:r>
          </a:p>
          <a:p>
            <a:r>
              <a:rPr lang="en-US" sz="1600" smtClean="0"/>
              <a:t>      "</a:t>
            </a:r>
            <a:r>
              <a:rPr lang="en-US" sz="1600" b="1" smtClean="0"/>
              <a:t>category</a:t>
            </a:r>
            <a:r>
              <a:rPr lang="en-US" sz="1600" smtClean="0"/>
              <a:t>": "</a:t>
            </a:r>
            <a:r>
              <a:rPr lang="en-US" sz="1600" i="1" smtClean="0"/>
              <a:t>allocation</a:t>
            </a:r>
            <a:r>
              <a:rPr lang="en-US" sz="1600" smtClean="0"/>
              <a:t>"</a:t>
            </a:r>
          </a:p>
          <a:p>
            <a:r>
              <a:rPr lang="en-US" sz="1600" smtClean="0"/>
              <a:t>    }</a:t>
            </a:r>
          </a:p>
          <a:p>
            <a:r>
              <a:rPr lang="en-US" sz="1600" smtClean="0"/>
              <a:t>  ]</a:t>
            </a:r>
          </a:p>
          <a:p>
            <a:r>
              <a:rPr lang="en-US" sz="1600" smtClean="0"/>
              <a:t>}</a:t>
            </a:r>
            <a:endParaRPr lang="en-US" sz="1600"/>
          </a:p>
        </p:txBody>
      </p:sp>
      <p:cxnSp>
        <p:nvCxnSpPr>
          <p:cNvPr id="9" name="Straight Arrow Connector 8"/>
          <p:cNvCxnSpPr/>
          <p:nvPr/>
        </p:nvCxnSpPr>
        <p:spPr>
          <a:xfrm>
            <a:off x="3200400" y="2743200"/>
            <a:ext cx="2362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2712A2BB-1AAA-4199-A250-7C88CEC4E35D}" type="slidenum">
              <a:rPr lang="en-US" smtClean="0"/>
              <a:pPr/>
              <a:t>81</a:t>
            </a:fld>
            <a:endParaRPr lang="en-US"/>
          </a:p>
        </p:txBody>
      </p:sp>
      <p:sp>
        <p:nvSpPr>
          <p:cNvPr id="8" name="Rectangle 7"/>
          <p:cNvSpPr/>
          <p:nvPr/>
        </p:nvSpPr>
        <p:spPr>
          <a:xfrm>
            <a:off x="3276600" y="2971800"/>
            <a:ext cx="2209800" cy="3108543"/>
          </a:xfrm>
          <a:prstGeom prst="rect">
            <a:avLst/>
          </a:prstGeom>
        </p:spPr>
        <p:txBody>
          <a:bodyPr wrap="square">
            <a:spAutoFit/>
          </a:bodyPr>
          <a:lstStyle/>
          <a:p>
            <a:pPr algn="ctr"/>
            <a:r>
              <a:rPr lang="en-US" sz="2800" smtClean="0">
                <a:solidFill>
                  <a:schemeClr val="accent2"/>
                </a:solidFill>
              </a:rPr>
              <a:t>Ánh xạ kiểu được dùng trong đặc tả WAPI sang kiểu Java được dùng trong JNA</a:t>
            </a:r>
            <a:endParaRPr lang="en-US" sz="2800">
              <a:solidFill>
                <a:schemeClr val="accent2"/>
              </a:solidFill>
            </a:endParaRPr>
          </a:p>
        </p:txBody>
      </p:sp>
    </p:spTree>
    <p:extLst>
      <p:ext uri="{BB962C8B-B14F-4D97-AF65-F5344CB8AC3E}">
        <p14:creationId xmlns:p14="http://schemas.microsoft.com/office/powerpoint/2010/main" val="5282899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(20)</a:t>
            </a:r>
            <a:endParaRPr lang="en-US" dirty="0"/>
          </a:p>
        </p:txBody>
      </p:sp>
      <p:sp>
        <p:nvSpPr>
          <p:cNvPr id="7" name="Rectangle 6"/>
          <p:cNvSpPr/>
          <p:nvPr/>
        </p:nvSpPr>
        <p:spPr>
          <a:xfrm>
            <a:off x="152400" y="1348800"/>
            <a:ext cx="4419600" cy="5509200"/>
          </a:xfrm>
          <a:prstGeom prst="rect">
            <a:avLst/>
          </a:prstGeom>
        </p:spPr>
        <p:txBody>
          <a:bodyPr wrap="square">
            <a:spAutoFit/>
          </a:bodyPr>
          <a:lstStyle/>
          <a:p>
            <a:r>
              <a:rPr lang="en-US" sz="1600" smtClean="0"/>
              <a:t>{</a:t>
            </a:r>
          </a:p>
          <a:p>
            <a:r>
              <a:rPr lang="en-US" sz="1600" smtClean="0"/>
              <a:t>  "</a:t>
            </a:r>
            <a:r>
              <a:rPr lang="en-US" sz="1600" b="1" smtClean="0"/>
              <a:t>funcName</a:t>
            </a:r>
            <a:r>
              <a:rPr lang="en-US" sz="1600" smtClean="0"/>
              <a:t>": "</a:t>
            </a:r>
            <a:r>
              <a:rPr lang="en-US" sz="1600" i="1" smtClean="0"/>
              <a:t>GetCurrentDirectory</a:t>
            </a:r>
            <a:r>
              <a:rPr lang="en-US" sz="1600" smtClean="0"/>
              <a:t>",</a:t>
            </a:r>
          </a:p>
          <a:p>
            <a:r>
              <a:rPr lang="en-US" sz="1600" smtClean="0"/>
              <a:t>  "</a:t>
            </a:r>
            <a:r>
              <a:rPr lang="en-US" sz="1600" b="1" smtClean="0"/>
              <a:t>libName</a:t>
            </a:r>
            <a:r>
              <a:rPr lang="en-US" sz="1600" smtClean="0"/>
              <a:t>": "</a:t>
            </a:r>
            <a:r>
              <a:rPr lang="en-US" sz="1600" i="1" smtClean="0">
                <a:solidFill>
                  <a:srgbClr val="FF0000"/>
                </a:solidFill>
              </a:rPr>
              <a:t>kernel32</a:t>
            </a:r>
            <a:r>
              <a:rPr lang="en-US" sz="1600" smtClean="0"/>
              <a:t>",</a:t>
            </a:r>
          </a:p>
          <a:p>
            <a:r>
              <a:rPr lang="en-US" sz="1600" smtClean="0"/>
              <a:t>  "</a:t>
            </a:r>
            <a:r>
              <a:rPr lang="en-US" sz="1600" b="1" smtClean="0"/>
              <a:t>returnType</a:t>
            </a:r>
            <a:r>
              <a:rPr lang="en-US" sz="1600" smtClean="0"/>
              <a:t>": "</a:t>
            </a:r>
            <a:r>
              <a:rPr lang="en-US" sz="1600" i="1" smtClean="0"/>
              <a:t>int</a:t>
            </a:r>
            <a:r>
              <a:rPr lang="en-US" sz="1600" smtClean="0"/>
              <a:t>",</a:t>
            </a:r>
          </a:p>
          <a:p>
            <a:r>
              <a:rPr lang="en-US" sz="1600" smtClean="0"/>
              <a:t>  "</a:t>
            </a:r>
            <a:r>
              <a:rPr lang="en-US" sz="1600" b="1" smtClean="0"/>
              <a:t>paramList</a:t>
            </a:r>
            <a:r>
              <a:rPr lang="en-US" sz="1600" smtClean="0"/>
              <a:t>": [</a:t>
            </a:r>
          </a:p>
          <a:p>
            <a:r>
              <a:rPr lang="en-US" sz="1600" smtClean="0"/>
              <a:t>    {</a:t>
            </a:r>
          </a:p>
          <a:p>
            <a:r>
              <a:rPr lang="en-US" sz="1600" smtClean="0"/>
              <a:t>      "</a:t>
            </a:r>
            <a:r>
              <a:rPr lang="en-US" sz="1600" b="1" smtClean="0"/>
              <a:t>name</a:t>
            </a:r>
            <a:r>
              <a:rPr lang="en-US" sz="1600" smtClean="0"/>
              <a:t>": "</a:t>
            </a:r>
            <a:r>
              <a:rPr lang="en-US" sz="1600" i="1" smtClean="0"/>
              <a:t>nBufferLength</a:t>
            </a:r>
            <a:r>
              <a:rPr lang="en-US" sz="1600" smtClean="0"/>
              <a:t>",</a:t>
            </a:r>
          </a:p>
          <a:p>
            <a:r>
              <a:rPr lang="en-US" sz="1600" smtClean="0"/>
              <a:t>      "</a:t>
            </a:r>
            <a:r>
              <a:rPr lang="en-US" sz="1600" b="1" smtClean="0"/>
              <a:t>type</a:t>
            </a:r>
            <a:r>
              <a:rPr lang="en-US" sz="1600" smtClean="0"/>
              <a:t>": "</a:t>
            </a:r>
            <a:r>
              <a:rPr lang="en-US" sz="1600" i="1" smtClean="0"/>
              <a:t>int</a:t>
            </a:r>
            <a:r>
              <a:rPr lang="en-US" sz="1600" smtClean="0"/>
              <a:t>", "</a:t>
            </a:r>
            <a:r>
              <a:rPr lang="en-US" sz="1600" b="1" smtClean="0"/>
              <a:t>pass</a:t>
            </a:r>
            <a:r>
              <a:rPr lang="en-US" sz="1600" smtClean="0"/>
              <a:t>": "</a:t>
            </a:r>
            <a:r>
              <a:rPr lang="en-US" sz="1600" i="1" smtClean="0"/>
              <a:t>out</a:t>
            </a:r>
            <a:r>
              <a:rPr lang="en-US" sz="1600" smtClean="0"/>
              <a:t>"</a:t>
            </a:r>
          </a:p>
          <a:p>
            <a:r>
              <a:rPr lang="en-US" sz="1600" smtClean="0"/>
              <a:t>    },</a:t>
            </a:r>
          </a:p>
          <a:p>
            <a:r>
              <a:rPr lang="en-US" sz="1600" smtClean="0"/>
              <a:t>    {</a:t>
            </a:r>
          </a:p>
          <a:p>
            <a:r>
              <a:rPr lang="en-US" sz="1600" smtClean="0"/>
              <a:t>      "</a:t>
            </a:r>
            <a:r>
              <a:rPr lang="en-US" sz="1600" b="1" smtClean="0"/>
              <a:t>name</a:t>
            </a:r>
            <a:r>
              <a:rPr lang="en-US" sz="1600" smtClean="0"/>
              <a:t>": "</a:t>
            </a:r>
            <a:r>
              <a:rPr lang="en-US" sz="1600" i="1" smtClean="0"/>
              <a:t>lpBuffer</a:t>
            </a:r>
            <a:r>
              <a:rPr lang="en-US" sz="1600" smtClean="0"/>
              <a:t>",</a:t>
            </a:r>
          </a:p>
          <a:p>
            <a:r>
              <a:rPr lang="en-US" sz="1600" smtClean="0"/>
              <a:t>      "</a:t>
            </a:r>
            <a:r>
              <a:rPr lang="en-US" sz="1600" b="1" smtClean="0"/>
              <a:t>type</a:t>
            </a:r>
            <a:r>
              <a:rPr lang="en-US" sz="1600" smtClean="0"/>
              <a:t>": "</a:t>
            </a:r>
            <a:r>
              <a:rPr lang="en-US" sz="1600" i="1" smtClean="0"/>
              <a:t>char[]</a:t>
            </a:r>
            <a:r>
              <a:rPr lang="en-US" sz="1600" smtClean="0"/>
              <a:t>", "</a:t>
            </a:r>
            <a:r>
              <a:rPr lang="en-US" sz="1600" b="1" smtClean="0"/>
              <a:t>pass</a:t>
            </a:r>
            <a:r>
              <a:rPr lang="en-US" sz="1600" smtClean="0"/>
              <a:t>": "</a:t>
            </a:r>
            <a:r>
              <a:rPr lang="en-US" sz="1600" i="1" smtClean="0"/>
              <a:t>in</a:t>
            </a:r>
            <a:r>
              <a:rPr lang="en-US" sz="1600" smtClean="0"/>
              <a:t>"</a:t>
            </a:r>
          </a:p>
          <a:p>
            <a:r>
              <a:rPr lang="en-US" sz="1600" smtClean="0"/>
              <a:t>    }</a:t>
            </a:r>
          </a:p>
          <a:p>
            <a:r>
              <a:rPr lang="en-US" sz="1600" smtClean="0"/>
              <a:t>  ],</a:t>
            </a:r>
          </a:p>
          <a:p>
            <a:r>
              <a:rPr lang="en-US" sz="1600" smtClean="0"/>
              <a:t>  "</a:t>
            </a:r>
            <a:r>
              <a:rPr lang="en-US" sz="1600" b="1" smtClean="0"/>
              <a:t>relationship</a:t>
            </a:r>
            <a:r>
              <a:rPr lang="en-US" sz="1600" smtClean="0"/>
              <a:t>": [</a:t>
            </a:r>
          </a:p>
          <a:p>
            <a:r>
              <a:rPr lang="en-US" sz="1600" smtClean="0"/>
              <a:t>    {</a:t>
            </a:r>
          </a:p>
          <a:p>
            <a:r>
              <a:rPr lang="en-US" sz="1600" smtClean="0"/>
              <a:t>      "</a:t>
            </a:r>
            <a:r>
              <a:rPr lang="en-US" sz="1600" b="1" smtClean="0"/>
              <a:t>source</a:t>
            </a:r>
            <a:r>
              <a:rPr lang="en-US" sz="1600" smtClean="0"/>
              <a:t>": "</a:t>
            </a:r>
            <a:r>
              <a:rPr lang="en-US" sz="1600" i="1" smtClean="0"/>
              <a:t>nBufferLength</a:t>
            </a:r>
            <a:r>
              <a:rPr lang="en-US" sz="1600" smtClean="0"/>
              <a:t>",</a:t>
            </a:r>
          </a:p>
          <a:p>
            <a:r>
              <a:rPr lang="en-US" sz="1600" smtClean="0"/>
              <a:t>      "</a:t>
            </a:r>
            <a:r>
              <a:rPr lang="en-US" sz="1600" b="1" smtClean="0"/>
              <a:t>destination</a:t>
            </a:r>
            <a:r>
              <a:rPr lang="en-US" sz="1600" smtClean="0"/>
              <a:t>": "</a:t>
            </a:r>
            <a:r>
              <a:rPr lang="en-US" sz="1600" i="1" smtClean="0"/>
              <a:t>lpBuffer</a:t>
            </a:r>
            <a:r>
              <a:rPr lang="en-US" sz="1600" smtClean="0"/>
              <a:t>",</a:t>
            </a:r>
          </a:p>
          <a:p>
            <a:r>
              <a:rPr lang="en-US" sz="1600" smtClean="0"/>
              <a:t>      "</a:t>
            </a:r>
            <a:r>
              <a:rPr lang="en-US" sz="1600" b="1" smtClean="0"/>
              <a:t>category</a:t>
            </a:r>
            <a:r>
              <a:rPr lang="en-US" sz="1600" smtClean="0"/>
              <a:t>": "</a:t>
            </a:r>
            <a:r>
              <a:rPr lang="en-US" sz="1600" i="1" smtClean="0"/>
              <a:t>allocation</a:t>
            </a:r>
            <a:r>
              <a:rPr lang="en-US" sz="1600" smtClean="0"/>
              <a:t>"</a:t>
            </a:r>
          </a:p>
          <a:p>
            <a:r>
              <a:rPr lang="en-US" sz="1600" smtClean="0"/>
              <a:t>    }</a:t>
            </a:r>
          </a:p>
          <a:p>
            <a:r>
              <a:rPr lang="en-US" sz="1600" smtClean="0"/>
              <a:t>  ]</a:t>
            </a:r>
          </a:p>
          <a:p>
            <a:r>
              <a:rPr lang="en-US" sz="1600" smtClean="0"/>
              <a:t>}</a:t>
            </a:r>
            <a:endParaRPr lang="en-US" sz="1600"/>
          </a:p>
        </p:txBody>
      </p:sp>
      <p:sp>
        <p:nvSpPr>
          <p:cNvPr id="6" name="Rectangle 5"/>
          <p:cNvSpPr/>
          <p:nvPr/>
        </p:nvSpPr>
        <p:spPr>
          <a:xfrm>
            <a:off x="3429000" y="2286000"/>
            <a:ext cx="54102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7F0055"/>
                </a:solidFill>
                <a:latin typeface="Consolas"/>
              </a:rPr>
              <a:t>public</a:t>
            </a:r>
            <a:r>
              <a:rPr lang="en-US" b="1" smtClean="0">
                <a:solidFill>
                  <a:srgbClr val="000000"/>
                </a:solidFill>
                <a:latin typeface="Consolas"/>
              </a:rPr>
              <a:t> </a:t>
            </a:r>
            <a:r>
              <a:rPr lang="en-US" b="1" smtClean="0">
                <a:solidFill>
                  <a:srgbClr val="7F0055"/>
                </a:solidFill>
                <a:latin typeface="Consolas"/>
              </a:rPr>
              <a:t>interface</a:t>
            </a:r>
            <a:r>
              <a:rPr lang="en-US" b="1" smtClean="0">
                <a:solidFill>
                  <a:srgbClr val="000000"/>
                </a:solidFill>
                <a:latin typeface="Consolas"/>
              </a:rPr>
              <a:t> Kernel32DLL </a:t>
            </a:r>
          </a:p>
          <a:p>
            <a:r>
              <a:rPr lang="en-US" b="1" smtClean="0">
                <a:solidFill>
                  <a:srgbClr val="000000"/>
                </a:solidFill>
                <a:latin typeface="Consolas"/>
              </a:rPr>
              <a:t>  </a:t>
            </a:r>
            <a:r>
              <a:rPr lang="en-US" b="1" smtClean="0">
                <a:solidFill>
                  <a:srgbClr val="7F0055"/>
                </a:solidFill>
                <a:latin typeface="Consolas"/>
              </a:rPr>
              <a:t>extends</a:t>
            </a:r>
            <a:r>
              <a:rPr lang="en-US" b="1" smtClean="0">
                <a:solidFill>
                  <a:srgbClr val="000000"/>
                </a:solidFill>
                <a:latin typeface="Consolas"/>
              </a:rPr>
              <a:t> StdCallLibrary {</a:t>
            </a:r>
          </a:p>
          <a:p>
            <a:pPr marL="457200"/>
            <a:r>
              <a:rPr lang="en-US" smtClean="0">
                <a:solidFill>
                  <a:srgbClr val="000000"/>
                </a:solidFill>
                <a:latin typeface="Consolas"/>
              </a:rPr>
              <a:t>Kernel32DLL </a:t>
            </a:r>
            <a:r>
              <a:rPr lang="en-US" b="1" i="1" smtClean="0">
                <a:solidFill>
                  <a:srgbClr val="0000C0"/>
                </a:solidFill>
                <a:latin typeface="Consolas"/>
              </a:rPr>
              <a:t>INSTANCE</a:t>
            </a:r>
            <a:r>
              <a:rPr lang="en-US" b="1" i="1" smtClean="0">
                <a:solidFill>
                  <a:srgbClr val="000000"/>
                </a:solidFill>
                <a:latin typeface="Consolas"/>
              </a:rPr>
              <a:t> = </a:t>
            </a:r>
          </a:p>
          <a:p>
            <a:pPr marL="457200"/>
            <a:r>
              <a:rPr lang="en-US" b="1" i="1" smtClean="0">
                <a:solidFill>
                  <a:srgbClr val="000000"/>
                </a:solidFill>
                <a:latin typeface="Consolas"/>
              </a:rPr>
              <a:t>    (Kernel32DLL) Native.loadLibrary(</a:t>
            </a:r>
          </a:p>
          <a:p>
            <a:pPr marL="457200"/>
            <a:r>
              <a:rPr lang="en-US" b="1" i="1" smtClean="0">
                <a:solidFill>
                  <a:srgbClr val="2A00FF"/>
                </a:solidFill>
                <a:latin typeface="Consolas"/>
              </a:rPr>
              <a:t>        </a:t>
            </a:r>
            <a:r>
              <a:rPr lang="en-US" b="1" i="1" smtClean="0">
                <a:solidFill>
                  <a:srgbClr val="FF0000"/>
                </a:solidFill>
                <a:latin typeface="Consolas"/>
              </a:rPr>
              <a:t>"kernel32"</a:t>
            </a:r>
            <a:r>
              <a:rPr lang="en-US" b="1" i="1" smtClean="0">
                <a:solidFill>
                  <a:srgbClr val="000000"/>
                </a:solidFill>
                <a:latin typeface="Consolas"/>
              </a:rPr>
              <a:t>, </a:t>
            </a:r>
          </a:p>
          <a:p>
            <a:pPr marL="457200"/>
            <a:r>
              <a:rPr lang="en-US" b="1" i="1" smtClean="0">
                <a:solidFill>
                  <a:srgbClr val="000000"/>
                </a:solidFill>
                <a:latin typeface="Consolas"/>
              </a:rPr>
              <a:t>        Kernel32DLL.</a:t>
            </a:r>
            <a:r>
              <a:rPr lang="en-US" b="1" i="1" smtClean="0">
                <a:solidFill>
                  <a:srgbClr val="7F0055"/>
                </a:solidFill>
                <a:latin typeface="Consolas"/>
              </a:rPr>
              <a:t>class</a:t>
            </a:r>
            <a:r>
              <a:rPr lang="en-US" b="1" i="1" smtClean="0">
                <a:solidFill>
                  <a:srgbClr val="000000"/>
                </a:solidFill>
                <a:latin typeface="Consolas"/>
              </a:rPr>
              <a:t>);</a:t>
            </a:r>
          </a:p>
          <a:p>
            <a:pPr marL="457200"/>
            <a:r>
              <a:rPr lang="en-US" b="1" i="1" smtClean="0">
                <a:solidFill>
                  <a:srgbClr val="000000"/>
                </a:solidFill>
                <a:latin typeface="Consolas"/>
              </a:rPr>
              <a:t>...</a:t>
            </a:r>
          </a:p>
          <a:p>
            <a:r>
              <a:rPr lang="en-US" b="1" smtClean="0">
                <a:solidFill>
                  <a:srgbClr val="000000"/>
                </a:solidFill>
                <a:latin typeface="Consolas"/>
              </a:rPr>
              <a:t>}</a:t>
            </a:r>
            <a:endParaRPr lang="en-US" b="1"/>
          </a:p>
        </p:txBody>
      </p:sp>
      <p:cxnSp>
        <p:nvCxnSpPr>
          <p:cNvPr id="10" name="Straight Arrow Connector 9"/>
          <p:cNvCxnSpPr/>
          <p:nvPr/>
        </p:nvCxnSpPr>
        <p:spPr>
          <a:xfrm>
            <a:off x="2209800" y="2133600"/>
            <a:ext cx="1066800" cy="1066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13" name="Table 12"/>
          <p:cNvGraphicFramePr>
            <a:graphicFrameLocks noGrp="1"/>
          </p:cNvGraphicFramePr>
          <p:nvPr/>
        </p:nvGraphicFramePr>
        <p:xfrm>
          <a:off x="3200400" y="5181600"/>
          <a:ext cx="5715000" cy="1483360"/>
        </p:xfrm>
        <a:graphic>
          <a:graphicData uri="http://schemas.openxmlformats.org/drawingml/2006/table">
            <a:tbl>
              <a:tblPr firstRow="1" bandRow="1">
                <a:tableStyleId>{5940675A-B579-460E-94D1-54222C63F5DA}</a:tableStyleId>
              </a:tblPr>
              <a:tblGrid>
                <a:gridCol w="1066800"/>
                <a:gridCol w="4648200"/>
              </a:tblGrid>
              <a:tr h="370840">
                <a:tc>
                  <a:txBody>
                    <a:bodyPr/>
                    <a:lstStyle/>
                    <a:p>
                      <a:r>
                        <a:rPr lang="en-US" smtClean="0"/>
                        <a:t>Thư viện</a:t>
                      </a:r>
                      <a:endParaRPr lang="en-US"/>
                    </a:p>
                  </a:txBody>
                  <a:tcPr/>
                </a:tc>
                <a:tc>
                  <a:txBody>
                    <a:bodyPr/>
                    <a:lstStyle/>
                    <a:p>
                      <a:r>
                        <a:rPr lang="en-US" smtClean="0"/>
                        <a:t>Tên đầy</a:t>
                      </a:r>
                      <a:r>
                        <a:rPr lang="en-US" baseline="0" smtClean="0"/>
                        <a:t> đủ của lớp chứa ánh xạ</a:t>
                      </a:r>
                      <a:endParaRPr lang="en-US"/>
                    </a:p>
                  </a:txBody>
                  <a:tcPr/>
                </a:tc>
              </a:tr>
              <a:tr h="370840">
                <a:tc>
                  <a:txBody>
                    <a:bodyPr/>
                    <a:lstStyle/>
                    <a:p>
                      <a:r>
                        <a:rPr lang="en-US" smtClean="0"/>
                        <a:t>kernel32</a:t>
                      </a:r>
                      <a:endParaRPr lang="en-US"/>
                    </a:p>
                  </a:txBody>
                  <a:tcPr/>
                </a:tc>
                <a:tc>
                  <a:txBody>
                    <a:bodyPr/>
                    <a:lstStyle/>
                    <a:p>
                      <a:r>
                        <a:rPr lang="en-US" sz="1800" kern="1200" smtClean="0">
                          <a:solidFill>
                            <a:schemeClr val="tx1"/>
                          </a:solidFill>
                          <a:latin typeface="+mn-lt"/>
                          <a:ea typeface="+mn-ea"/>
                          <a:cs typeface="+mn-cs"/>
                        </a:rPr>
                        <a:t>analysis.apihandle.winapi.kernel32.Kernel32DLL</a:t>
                      </a:r>
                      <a:endParaRPr lang="en-US"/>
                    </a:p>
                  </a:txBody>
                  <a:tcPr/>
                </a:tc>
              </a:tr>
              <a:tr h="370840">
                <a:tc>
                  <a:txBody>
                    <a:bodyPr/>
                    <a:lstStyle/>
                    <a:p>
                      <a:r>
                        <a:rPr lang="en-US" smtClean="0"/>
                        <a:t>user32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tx1"/>
                          </a:solidFill>
                          <a:latin typeface="+mn-lt"/>
                          <a:ea typeface="+mn-ea"/>
                          <a:cs typeface="+mn-cs"/>
                        </a:rPr>
                        <a:t>analysis.apihandle.winapi.kernel32.User32DLL</a:t>
                      </a:r>
                      <a:endParaRPr lang="en-US" smtClean="0"/>
                    </a:p>
                  </a:txBody>
                  <a:tcPr/>
                </a:tc>
              </a:tr>
              <a:tr h="370840">
                <a:tc>
                  <a:txBody>
                    <a:bodyPr/>
                    <a:lstStyle/>
                    <a:p>
                      <a:r>
                        <a:rPr lang="en-US" smtClean="0"/>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p>
                  </a:txBody>
                  <a:tcPr/>
                </a:tc>
              </a:tr>
            </a:tbl>
          </a:graphicData>
        </a:graphic>
      </p:graphicFrame>
      <p:sp>
        <p:nvSpPr>
          <p:cNvPr id="8" name="Slide Number Placeholder 7"/>
          <p:cNvSpPr>
            <a:spLocks noGrp="1"/>
          </p:cNvSpPr>
          <p:nvPr>
            <p:ph type="sldNum" sz="quarter" idx="12"/>
          </p:nvPr>
        </p:nvSpPr>
        <p:spPr/>
        <p:txBody>
          <a:bodyPr/>
          <a:lstStyle/>
          <a:p>
            <a:fld id="{2712A2BB-1AAA-4199-A250-7C88CEC4E35D}" type="slidenum">
              <a:rPr lang="en-US" smtClean="0"/>
              <a:pPr/>
              <a:t>82</a:t>
            </a:fld>
            <a:endParaRPr lang="en-US"/>
          </a:p>
        </p:txBody>
      </p:sp>
      <p:sp>
        <p:nvSpPr>
          <p:cNvPr id="9" name="Rectangle 8"/>
          <p:cNvSpPr/>
          <p:nvPr/>
        </p:nvSpPr>
        <p:spPr>
          <a:xfrm>
            <a:off x="3124200" y="4800600"/>
            <a:ext cx="3079305" cy="369332"/>
          </a:xfrm>
          <a:prstGeom prst="rect">
            <a:avLst/>
          </a:prstGeom>
        </p:spPr>
        <p:txBody>
          <a:bodyPr wrap="none">
            <a:spAutoFit/>
          </a:bodyPr>
          <a:lstStyle/>
          <a:p>
            <a:r>
              <a:rPr lang="en-US" b="1" smtClean="0"/>
              <a:t>Bảng thư viện đã được ánh xạ</a:t>
            </a:r>
            <a:endParaRPr lang="en-US" b="1"/>
          </a:p>
        </p:txBody>
      </p:sp>
      <p:sp>
        <p:nvSpPr>
          <p:cNvPr id="11" name="Rectangle 10"/>
          <p:cNvSpPr/>
          <p:nvPr/>
        </p:nvSpPr>
        <p:spPr>
          <a:xfrm>
            <a:off x="4191000" y="1447800"/>
            <a:ext cx="3226332" cy="646331"/>
          </a:xfrm>
          <a:prstGeom prst="rect">
            <a:avLst/>
          </a:prstGeom>
        </p:spPr>
        <p:txBody>
          <a:bodyPr wrap="none">
            <a:spAutoFit/>
          </a:bodyPr>
          <a:lstStyle/>
          <a:p>
            <a:r>
              <a:rPr lang="en-US" sz="3600" b="1" smtClean="0">
                <a:solidFill>
                  <a:schemeClr val="accent2"/>
                </a:solidFill>
              </a:rPr>
              <a:t>Ánh xạ thư viện</a:t>
            </a:r>
            <a:endParaRPr lang="en-US" sz="3600" b="1">
              <a:solidFill>
                <a:schemeClr val="accent2"/>
              </a:solidFill>
            </a:endParaRPr>
          </a:p>
        </p:txBody>
      </p:sp>
    </p:spTree>
    <p:extLst>
      <p:ext uri="{BB962C8B-B14F-4D97-AF65-F5344CB8AC3E}">
        <p14:creationId xmlns:p14="http://schemas.microsoft.com/office/powerpoint/2010/main" val="9539211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(21)</a:t>
            </a:r>
            <a:endParaRPr lang="en-US" dirty="0"/>
          </a:p>
        </p:txBody>
      </p:sp>
      <p:sp>
        <p:nvSpPr>
          <p:cNvPr id="7" name="Rectangle 6"/>
          <p:cNvSpPr/>
          <p:nvPr/>
        </p:nvSpPr>
        <p:spPr>
          <a:xfrm>
            <a:off x="152400" y="1348800"/>
            <a:ext cx="4419600" cy="5509200"/>
          </a:xfrm>
          <a:prstGeom prst="rect">
            <a:avLst/>
          </a:prstGeom>
        </p:spPr>
        <p:txBody>
          <a:bodyPr wrap="square">
            <a:spAutoFit/>
          </a:bodyPr>
          <a:lstStyle/>
          <a:p>
            <a:r>
              <a:rPr lang="en-US" sz="1600" smtClean="0"/>
              <a:t>{</a:t>
            </a:r>
          </a:p>
          <a:p>
            <a:r>
              <a:rPr lang="en-US" sz="1600" smtClean="0"/>
              <a:t>  "</a:t>
            </a:r>
            <a:r>
              <a:rPr lang="en-US" sz="1600" b="1" smtClean="0"/>
              <a:t>funcName</a:t>
            </a:r>
            <a:r>
              <a:rPr lang="en-US" sz="1600" smtClean="0"/>
              <a:t>": "</a:t>
            </a:r>
            <a:r>
              <a:rPr lang="en-US" sz="1600" i="1" smtClean="0">
                <a:solidFill>
                  <a:srgbClr val="FF0000"/>
                </a:solidFill>
              </a:rPr>
              <a:t>GetCurrentDirectory</a:t>
            </a:r>
            <a:r>
              <a:rPr lang="en-US" sz="1600" smtClean="0"/>
              <a:t>",</a:t>
            </a:r>
          </a:p>
          <a:p>
            <a:r>
              <a:rPr lang="en-US" sz="1600" smtClean="0"/>
              <a:t>  "</a:t>
            </a:r>
            <a:r>
              <a:rPr lang="en-US" sz="1600" b="1" smtClean="0"/>
              <a:t>libName</a:t>
            </a:r>
            <a:r>
              <a:rPr lang="en-US" sz="1600" smtClean="0"/>
              <a:t>": "</a:t>
            </a:r>
            <a:r>
              <a:rPr lang="en-US" sz="1600" i="1" smtClean="0"/>
              <a:t>kernel32</a:t>
            </a:r>
            <a:r>
              <a:rPr lang="en-US" sz="1600" smtClean="0"/>
              <a:t>",</a:t>
            </a:r>
          </a:p>
          <a:p>
            <a:r>
              <a:rPr lang="en-US" sz="1600" smtClean="0"/>
              <a:t>  "</a:t>
            </a:r>
            <a:r>
              <a:rPr lang="en-US" sz="1600" b="1" smtClean="0"/>
              <a:t>returnType</a:t>
            </a:r>
            <a:r>
              <a:rPr lang="en-US" sz="1600" smtClean="0"/>
              <a:t>": "</a:t>
            </a:r>
            <a:r>
              <a:rPr lang="en-US" sz="1600" i="1" smtClean="0">
                <a:solidFill>
                  <a:srgbClr val="FF0000"/>
                </a:solidFill>
              </a:rPr>
              <a:t>int</a:t>
            </a:r>
            <a:r>
              <a:rPr lang="en-US" sz="1600" smtClean="0"/>
              <a:t>",</a:t>
            </a:r>
          </a:p>
          <a:p>
            <a:r>
              <a:rPr lang="en-US" sz="1600" smtClean="0"/>
              <a:t>  "</a:t>
            </a:r>
            <a:r>
              <a:rPr lang="en-US" sz="1600" b="1" smtClean="0"/>
              <a:t>paramList</a:t>
            </a:r>
            <a:r>
              <a:rPr lang="en-US" sz="1600" smtClean="0"/>
              <a:t>": [</a:t>
            </a:r>
          </a:p>
          <a:p>
            <a:r>
              <a:rPr lang="en-US" sz="1600" smtClean="0"/>
              <a:t>    {</a:t>
            </a:r>
          </a:p>
          <a:p>
            <a:r>
              <a:rPr lang="en-US" sz="1600" smtClean="0"/>
              <a:t>      "</a:t>
            </a:r>
            <a:r>
              <a:rPr lang="en-US" sz="1600" b="1" smtClean="0"/>
              <a:t>name</a:t>
            </a:r>
            <a:r>
              <a:rPr lang="en-US" sz="1600" smtClean="0"/>
              <a:t>": "</a:t>
            </a:r>
            <a:r>
              <a:rPr lang="en-US" sz="1600" i="1" smtClean="0">
                <a:solidFill>
                  <a:srgbClr val="FF0000"/>
                </a:solidFill>
              </a:rPr>
              <a:t>nBufferLength</a:t>
            </a:r>
            <a:r>
              <a:rPr lang="en-US" sz="1600" smtClean="0"/>
              <a:t>",</a:t>
            </a:r>
          </a:p>
          <a:p>
            <a:r>
              <a:rPr lang="en-US" sz="1600" smtClean="0"/>
              <a:t>      "</a:t>
            </a:r>
            <a:r>
              <a:rPr lang="en-US" sz="1600" b="1" smtClean="0"/>
              <a:t>type</a:t>
            </a:r>
            <a:r>
              <a:rPr lang="en-US" sz="1600" smtClean="0"/>
              <a:t>": "</a:t>
            </a:r>
            <a:r>
              <a:rPr lang="en-US" sz="1600" i="1" smtClean="0">
                <a:solidFill>
                  <a:srgbClr val="FF0000"/>
                </a:solidFill>
              </a:rPr>
              <a:t>int</a:t>
            </a:r>
            <a:r>
              <a:rPr lang="en-US" sz="1600" smtClean="0"/>
              <a:t>", "</a:t>
            </a:r>
            <a:r>
              <a:rPr lang="en-US" sz="1600" b="1" smtClean="0"/>
              <a:t>pass</a:t>
            </a:r>
            <a:r>
              <a:rPr lang="en-US" sz="1600" smtClean="0"/>
              <a:t>": "</a:t>
            </a:r>
            <a:r>
              <a:rPr lang="en-US" sz="1600" i="1" smtClean="0"/>
              <a:t>out</a:t>
            </a:r>
            <a:r>
              <a:rPr lang="en-US" sz="1600" smtClean="0"/>
              <a:t>"</a:t>
            </a:r>
          </a:p>
          <a:p>
            <a:r>
              <a:rPr lang="en-US" sz="1600" smtClean="0"/>
              <a:t>    },</a:t>
            </a:r>
          </a:p>
          <a:p>
            <a:r>
              <a:rPr lang="en-US" sz="1600" smtClean="0"/>
              <a:t>    {</a:t>
            </a:r>
          </a:p>
          <a:p>
            <a:r>
              <a:rPr lang="en-US" sz="1600" smtClean="0"/>
              <a:t>      "</a:t>
            </a:r>
            <a:r>
              <a:rPr lang="en-US" sz="1600" b="1" smtClean="0"/>
              <a:t>name</a:t>
            </a:r>
            <a:r>
              <a:rPr lang="en-US" sz="1600" smtClean="0"/>
              <a:t>": "</a:t>
            </a:r>
            <a:r>
              <a:rPr lang="en-US" sz="1600" i="1" smtClean="0">
                <a:solidFill>
                  <a:srgbClr val="FF0000"/>
                </a:solidFill>
              </a:rPr>
              <a:t>lpBuffer</a:t>
            </a:r>
            <a:r>
              <a:rPr lang="en-US" sz="1600" smtClean="0"/>
              <a:t>",</a:t>
            </a:r>
          </a:p>
          <a:p>
            <a:r>
              <a:rPr lang="en-US" sz="1600" smtClean="0"/>
              <a:t>      "</a:t>
            </a:r>
            <a:r>
              <a:rPr lang="en-US" sz="1600" b="1" smtClean="0"/>
              <a:t>type</a:t>
            </a:r>
            <a:r>
              <a:rPr lang="en-US" sz="1600" smtClean="0"/>
              <a:t>": "</a:t>
            </a:r>
            <a:r>
              <a:rPr lang="en-US" sz="1600" i="1" smtClean="0">
                <a:solidFill>
                  <a:srgbClr val="FF0000"/>
                </a:solidFill>
              </a:rPr>
              <a:t>char[]</a:t>
            </a:r>
            <a:r>
              <a:rPr lang="en-US" sz="1600" smtClean="0"/>
              <a:t>", "</a:t>
            </a:r>
            <a:r>
              <a:rPr lang="en-US" sz="1600" b="1" smtClean="0"/>
              <a:t>pass</a:t>
            </a:r>
            <a:r>
              <a:rPr lang="en-US" sz="1600" smtClean="0"/>
              <a:t>": "</a:t>
            </a:r>
            <a:r>
              <a:rPr lang="en-US" sz="1600" i="1" smtClean="0"/>
              <a:t>in</a:t>
            </a:r>
            <a:r>
              <a:rPr lang="en-US" sz="1600" smtClean="0"/>
              <a:t>"</a:t>
            </a:r>
          </a:p>
          <a:p>
            <a:r>
              <a:rPr lang="en-US" sz="1600" smtClean="0"/>
              <a:t>    }</a:t>
            </a:r>
          </a:p>
          <a:p>
            <a:r>
              <a:rPr lang="en-US" sz="1600" smtClean="0"/>
              <a:t>  ],</a:t>
            </a:r>
          </a:p>
          <a:p>
            <a:r>
              <a:rPr lang="en-US" sz="1600" smtClean="0"/>
              <a:t>  "</a:t>
            </a:r>
            <a:r>
              <a:rPr lang="en-US" sz="1600" b="1" smtClean="0"/>
              <a:t>relationship</a:t>
            </a:r>
            <a:r>
              <a:rPr lang="en-US" sz="1600" smtClean="0"/>
              <a:t>": [</a:t>
            </a:r>
          </a:p>
          <a:p>
            <a:r>
              <a:rPr lang="en-US" sz="1600" smtClean="0"/>
              <a:t>    {</a:t>
            </a:r>
          </a:p>
          <a:p>
            <a:r>
              <a:rPr lang="en-US" sz="1600" smtClean="0"/>
              <a:t>      "</a:t>
            </a:r>
            <a:r>
              <a:rPr lang="en-US" sz="1600" b="1" smtClean="0"/>
              <a:t>source</a:t>
            </a:r>
            <a:r>
              <a:rPr lang="en-US" sz="1600" smtClean="0"/>
              <a:t>": "</a:t>
            </a:r>
            <a:r>
              <a:rPr lang="en-US" sz="1600" i="1" smtClean="0"/>
              <a:t>nBufferLength</a:t>
            </a:r>
            <a:r>
              <a:rPr lang="en-US" sz="1600" smtClean="0"/>
              <a:t>",</a:t>
            </a:r>
          </a:p>
          <a:p>
            <a:r>
              <a:rPr lang="en-US" sz="1600" smtClean="0"/>
              <a:t>      "</a:t>
            </a:r>
            <a:r>
              <a:rPr lang="en-US" sz="1600" b="1" smtClean="0"/>
              <a:t>destination</a:t>
            </a:r>
            <a:r>
              <a:rPr lang="en-US" sz="1600" smtClean="0"/>
              <a:t>": "</a:t>
            </a:r>
            <a:r>
              <a:rPr lang="en-US" sz="1600" i="1" smtClean="0"/>
              <a:t>lpBuffer</a:t>
            </a:r>
            <a:r>
              <a:rPr lang="en-US" sz="1600" smtClean="0"/>
              <a:t>",</a:t>
            </a:r>
          </a:p>
          <a:p>
            <a:r>
              <a:rPr lang="en-US" sz="1600" smtClean="0"/>
              <a:t>      "</a:t>
            </a:r>
            <a:r>
              <a:rPr lang="en-US" sz="1600" b="1" smtClean="0"/>
              <a:t>category</a:t>
            </a:r>
            <a:r>
              <a:rPr lang="en-US" sz="1600" smtClean="0"/>
              <a:t>": "</a:t>
            </a:r>
            <a:r>
              <a:rPr lang="en-US" sz="1600" i="1" smtClean="0"/>
              <a:t>allocation</a:t>
            </a:r>
            <a:r>
              <a:rPr lang="en-US" sz="1600" smtClean="0"/>
              <a:t>"</a:t>
            </a:r>
          </a:p>
          <a:p>
            <a:r>
              <a:rPr lang="en-US" sz="1600" smtClean="0"/>
              <a:t>    }</a:t>
            </a:r>
          </a:p>
          <a:p>
            <a:r>
              <a:rPr lang="en-US" sz="1600" smtClean="0"/>
              <a:t>  ]</a:t>
            </a:r>
          </a:p>
          <a:p>
            <a:r>
              <a:rPr lang="en-US" sz="1600" smtClean="0"/>
              <a:t>}</a:t>
            </a:r>
            <a:endParaRPr lang="en-US" sz="1600"/>
          </a:p>
        </p:txBody>
      </p:sp>
      <p:sp>
        <p:nvSpPr>
          <p:cNvPr id="6" name="Rectangle 5"/>
          <p:cNvSpPr/>
          <p:nvPr/>
        </p:nvSpPr>
        <p:spPr>
          <a:xfrm>
            <a:off x="3429000" y="2286000"/>
            <a:ext cx="54102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smtClean="0">
                <a:solidFill>
                  <a:srgbClr val="7F0055"/>
                </a:solidFill>
                <a:latin typeface="Consolas"/>
              </a:rPr>
              <a:t>public</a:t>
            </a:r>
            <a:r>
              <a:rPr lang="en-US" b="1" smtClean="0">
                <a:solidFill>
                  <a:srgbClr val="000000"/>
                </a:solidFill>
                <a:latin typeface="Consolas"/>
              </a:rPr>
              <a:t> </a:t>
            </a:r>
            <a:r>
              <a:rPr lang="en-US" b="1" smtClean="0">
                <a:solidFill>
                  <a:srgbClr val="7F0055"/>
                </a:solidFill>
                <a:latin typeface="Consolas"/>
              </a:rPr>
              <a:t>interface</a:t>
            </a:r>
            <a:r>
              <a:rPr lang="en-US" b="1" smtClean="0">
                <a:solidFill>
                  <a:srgbClr val="000000"/>
                </a:solidFill>
                <a:latin typeface="Consolas"/>
              </a:rPr>
              <a:t> Kernel32DLL </a:t>
            </a:r>
          </a:p>
          <a:p>
            <a:r>
              <a:rPr lang="en-US" b="1" smtClean="0">
                <a:solidFill>
                  <a:srgbClr val="000000"/>
                </a:solidFill>
                <a:latin typeface="Consolas"/>
              </a:rPr>
              <a:t>  </a:t>
            </a:r>
            <a:r>
              <a:rPr lang="en-US" b="1" smtClean="0">
                <a:solidFill>
                  <a:srgbClr val="7F0055"/>
                </a:solidFill>
                <a:latin typeface="Consolas"/>
              </a:rPr>
              <a:t>extends</a:t>
            </a:r>
            <a:r>
              <a:rPr lang="en-US" b="1" smtClean="0">
                <a:solidFill>
                  <a:srgbClr val="000000"/>
                </a:solidFill>
                <a:latin typeface="Consolas"/>
              </a:rPr>
              <a:t> StdCallLibrary {</a:t>
            </a:r>
          </a:p>
          <a:p>
            <a:pPr marL="457200"/>
            <a:r>
              <a:rPr lang="en-US" smtClean="0">
                <a:solidFill>
                  <a:srgbClr val="000000"/>
                </a:solidFill>
                <a:latin typeface="Consolas"/>
              </a:rPr>
              <a:t>Kernel32DLL </a:t>
            </a:r>
            <a:r>
              <a:rPr lang="en-US" b="1" i="1" smtClean="0">
                <a:solidFill>
                  <a:srgbClr val="0000C0"/>
                </a:solidFill>
                <a:latin typeface="Consolas"/>
              </a:rPr>
              <a:t>INSTANCE</a:t>
            </a:r>
            <a:r>
              <a:rPr lang="en-US" b="1" i="1" smtClean="0">
                <a:solidFill>
                  <a:srgbClr val="000000"/>
                </a:solidFill>
                <a:latin typeface="Consolas"/>
              </a:rPr>
              <a:t> = </a:t>
            </a:r>
          </a:p>
          <a:p>
            <a:pPr marL="457200"/>
            <a:r>
              <a:rPr lang="en-US" b="1" i="1" smtClean="0">
                <a:solidFill>
                  <a:srgbClr val="000000"/>
                </a:solidFill>
                <a:latin typeface="Consolas"/>
              </a:rPr>
              <a:t>    (Kernel32DLL) Native.loadLibrary(</a:t>
            </a:r>
          </a:p>
          <a:p>
            <a:pPr marL="457200"/>
            <a:r>
              <a:rPr lang="en-US" b="1" i="1" smtClean="0">
                <a:solidFill>
                  <a:srgbClr val="2A00FF"/>
                </a:solidFill>
                <a:latin typeface="Consolas"/>
              </a:rPr>
              <a:t>        "kernel32"</a:t>
            </a:r>
            <a:r>
              <a:rPr lang="en-US" b="1" i="1" smtClean="0">
                <a:solidFill>
                  <a:srgbClr val="000000"/>
                </a:solidFill>
                <a:latin typeface="Consolas"/>
              </a:rPr>
              <a:t>, </a:t>
            </a:r>
          </a:p>
          <a:p>
            <a:pPr marL="457200"/>
            <a:r>
              <a:rPr lang="en-US" b="1" i="1" smtClean="0">
                <a:solidFill>
                  <a:srgbClr val="000000"/>
                </a:solidFill>
                <a:latin typeface="Consolas"/>
              </a:rPr>
              <a:t>        Kernel32DLL.</a:t>
            </a:r>
            <a:r>
              <a:rPr lang="en-US" b="1" i="1" smtClean="0">
                <a:solidFill>
                  <a:srgbClr val="7F0055"/>
                </a:solidFill>
                <a:latin typeface="Consolas"/>
              </a:rPr>
              <a:t>class</a:t>
            </a:r>
            <a:r>
              <a:rPr lang="en-US" b="1" i="1" smtClean="0">
                <a:solidFill>
                  <a:srgbClr val="000000"/>
                </a:solidFill>
                <a:latin typeface="Consolas"/>
              </a:rPr>
              <a:t>);</a:t>
            </a:r>
          </a:p>
          <a:p>
            <a:pPr marL="457200"/>
            <a:endParaRPr lang="en-US" b="1" i="1" smtClean="0">
              <a:solidFill>
                <a:srgbClr val="000000"/>
              </a:solidFill>
              <a:latin typeface="Consolas"/>
            </a:endParaRPr>
          </a:p>
          <a:p>
            <a:r>
              <a:rPr lang="en-US" b="1" smtClean="0">
                <a:solidFill>
                  <a:srgbClr val="7F0055"/>
                </a:solidFill>
                <a:latin typeface="Consolas"/>
              </a:rPr>
              <a:t>    int</a:t>
            </a:r>
            <a:r>
              <a:rPr lang="en-US" b="1" smtClean="0">
                <a:solidFill>
                  <a:srgbClr val="000000"/>
                </a:solidFill>
                <a:latin typeface="Consolas"/>
              </a:rPr>
              <a:t> GetCurrentDirectory(</a:t>
            </a:r>
          </a:p>
          <a:p>
            <a:r>
              <a:rPr lang="en-US" b="1" smtClean="0">
                <a:solidFill>
                  <a:srgbClr val="7F0055"/>
                </a:solidFill>
                <a:latin typeface="Consolas"/>
              </a:rPr>
              <a:t>        int</a:t>
            </a:r>
            <a:r>
              <a:rPr lang="en-US" b="1" smtClean="0">
                <a:solidFill>
                  <a:srgbClr val="000000"/>
                </a:solidFill>
                <a:latin typeface="Consolas"/>
              </a:rPr>
              <a:t> </a:t>
            </a:r>
            <a:r>
              <a:rPr lang="en-US" b="1" smtClean="0">
                <a:solidFill>
                  <a:srgbClr val="6A3E3E"/>
                </a:solidFill>
                <a:latin typeface="Consolas"/>
              </a:rPr>
              <a:t>nBufferLength</a:t>
            </a:r>
            <a:r>
              <a:rPr lang="en-US" b="1" smtClean="0">
                <a:solidFill>
                  <a:srgbClr val="000000"/>
                </a:solidFill>
                <a:latin typeface="Consolas"/>
              </a:rPr>
              <a:t>, </a:t>
            </a:r>
          </a:p>
          <a:p>
            <a:r>
              <a:rPr lang="en-US" b="1" smtClean="0">
                <a:solidFill>
                  <a:srgbClr val="000000"/>
                </a:solidFill>
                <a:latin typeface="Consolas"/>
              </a:rPr>
              <a:t>        </a:t>
            </a:r>
            <a:r>
              <a:rPr lang="en-US" b="1" smtClean="0">
                <a:solidFill>
                  <a:srgbClr val="7F0055"/>
                </a:solidFill>
                <a:latin typeface="Consolas"/>
              </a:rPr>
              <a:t>char</a:t>
            </a:r>
            <a:r>
              <a:rPr lang="en-US" b="1" smtClean="0">
                <a:solidFill>
                  <a:srgbClr val="000000"/>
                </a:solidFill>
                <a:latin typeface="Consolas"/>
              </a:rPr>
              <a:t>[] </a:t>
            </a:r>
            <a:r>
              <a:rPr lang="en-US" b="1" smtClean="0">
                <a:solidFill>
                  <a:srgbClr val="6A3E3E"/>
                </a:solidFill>
                <a:latin typeface="Consolas"/>
              </a:rPr>
              <a:t>lpBuffer</a:t>
            </a:r>
            <a:r>
              <a:rPr lang="en-US" b="1" smtClean="0">
                <a:solidFill>
                  <a:srgbClr val="000000"/>
                </a:solidFill>
                <a:latin typeface="Consolas"/>
              </a:rPr>
              <a:t>);</a:t>
            </a:r>
          </a:p>
          <a:p>
            <a:r>
              <a:rPr lang="en-US" b="1" i="1" smtClean="0">
                <a:solidFill>
                  <a:srgbClr val="000000"/>
                </a:solidFill>
                <a:latin typeface="Consolas"/>
              </a:rPr>
              <a:t>...</a:t>
            </a:r>
          </a:p>
          <a:p>
            <a:r>
              <a:rPr lang="en-US" b="1" smtClean="0">
                <a:solidFill>
                  <a:srgbClr val="000000"/>
                </a:solidFill>
                <a:latin typeface="Consolas"/>
              </a:rPr>
              <a:t>}</a:t>
            </a:r>
            <a:endParaRPr lang="en-US" b="1"/>
          </a:p>
        </p:txBody>
      </p:sp>
      <p:cxnSp>
        <p:nvCxnSpPr>
          <p:cNvPr id="10" name="Straight Arrow Connector 9"/>
          <p:cNvCxnSpPr/>
          <p:nvPr/>
        </p:nvCxnSpPr>
        <p:spPr>
          <a:xfrm>
            <a:off x="2514600" y="3581400"/>
            <a:ext cx="1524000" cy="1066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8" name="Slide Number Placeholder 7"/>
          <p:cNvSpPr>
            <a:spLocks noGrp="1"/>
          </p:cNvSpPr>
          <p:nvPr>
            <p:ph type="sldNum" sz="quarter" idx="12"/>
          </p:nvPr>
        </p:nvSpPr>
        <p:spPr/>
        <p:txBody>
          <a:bodyPr/>
          <a:lstStyle/>
          <a:p>
            <a:fld id="{2712A2BB-1AAA-4199-A250-7C88CEC4E35D}" type="slidenum">
              <a:rPr lang="en-US" smtClean="0"/>
              <a:pPr/>
              <a:t>83</a:t>
            </a:fld>
            <a:endParaRPr lang="en-US"/>
          </a:p>
        </p:txBody>
      </p:sp>
      <p:sp>
        <p:nvSpPr>
          <p:cNvPr id="9" name="Rectangle 8"/>
          <p:cNvSpPr/>
          <p:nvPr/>
        </p:nvSpPr>
        <p:spPr>
          <a:xfrm>
            <a:off x="4861515" y="1447800"/>
            <a:ext cx="2453685" cy="646331"/>
          </a:xfrm>
          <a:prstGeom prst="rect">
            <a:avLst/>
          </a:prstGeom>
        </p:spPr>
        <p:txBody>
          <a:bodyPr wrap="none">
            <a:spAutoFit/>
          </a:bodyPr>
          <a:lstStyle/>
          <a:p>
            <a:r>
              <a:rPr lang="en-US" sz="3600" b="1" smtClean="0">
                <a:solidFill>
                  <a:schemeClr val="accent2"/>
                </a:solidFill>
              </a:rPr>
              <a:t>Ánh xạ hàm</a:t>
            </a:r>
            <a:endParaRPr lang="en-US" sz="3600" b="1">
              <a:solidFill>
                <a:schemeClr val="accent2"/>
              </a:solidFill>
            </a:endParaRPr>
          </a:p>
        </p:txBody>
      </p:sp>
    </p:spTree>
    <p:extLst>
      <p:ext uri="{BB962C8B-B14F-4D97-AF65-F5344CB8AC3E}">
        <p14:creationId xmlns:p14="http://schemas.microsoft.com/office/powerpoint/2010/main" val="12184402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712A2BB-1AAA-4199-A250-7C88CEC4E35D}" type="slidenum">
              <a:rPr lang="en-US" smtClean="0"/>
              <a:pPr/>
              <a:t>84</a:t>
            </a:fld>
            <a:endParaRPr lang="en-US"/>
          </a:p>
        </p:txBody>
      </p:sp>
      <p:sp>
        <p:nvSpPr>
          <p:cNvPr id="12" name="Rectangle 11"/>
          <p:cNvSpPr/>
          <p:nvPr/>
        </p:nvSpPr>
        <p:spPr>
          <a:xfrm>
            <a:off x="533400" y="1219200"/>
            <a:ext cx="7239000" cy="5909310"/>
          </a:xfrm>
          <a:prstGeom prst="rect">
            <a:avLst/>
          </a:prstGeom>
        </p:spPr>
        <p:txBody>
          <a:bodyPr wrap="square">
            <a:spAutoFit/>
          </a:bodyPr>
          <a:lstStyle/>
          <a:p>
            <a:r>
              <a:rPr lang="en-US" smtClean="0"/>
              <a:t>public class </a:t>
            </a:r>
            <a:r>
              <a:rPr lang="en-US" b="1" smtClean="0"/>
              <a:t>$funcName </a:t>
            </a:r>
            <a:r>
              <a:rPr lang="en-US" smtClean="0"/>
              <a:t>{</a:t>
            </a:r>
          </a:p>
          <a:p>
            <a:endParaRPr lang="en-US" smtClean="0"/>
          </a:p>
          <a:p>
            <a:pPr lvl="1"/>
            <a:r>
              <a:rPr lang="en-US" smtClean="0"/>
              <a:t>public </a:t>
            </a:r>
            <a:r>
              <a:rPr lang="en-US" b="1" smtClean="0"/>
              <a:t>$funcName </a:t>
            </a:r>
            <a:r>
              <a:rPr lang="en-US" smtClean="0"/>
              <a:t>() {</a:t>
            </a:r>
          </a:p>
          <a:p>
            <a:pPr lvl="2"/>
            <a:r>
              <a:rPr lang="en-US" smtClean="0"/>
              <a:t>super();</a:t>
            </a:r>
          </a:p>
          <a:p>
            <a:pPr lvl="2"/>
            <a:r>
              <a:rPr lang="en-US" smtClean="0"/>
              <a:t>NUM_OF_PARMS = </a:t>
            </a:r>
            <a:r>
              <a:rPr lang="en-US" b="1" smtClean="0"/>
              <a:t>$paramsList.size()</a:t>
            </a:r>
            <a:r>
              <a:rPr lang="en-US" smtClean="0"/>
              <a:t>;</a:t>
            </a:r>
          </a:p>
          <a:p>
            <a:pPr lvl="1"/>
            <a:r>
              <a:rPr lang="en-US" smtClean="0"/>
              <a:t>}</a:t>
            </a:r>
          </a:p>
          <a:p>
            <a:pPr lvl="1"/>
            <a:endParaRPr lang="en-US" smtClean="0"/>
          </a:p>
          <a:p>
            <a:pPr lvl="1"/>
            <a:r>
              <a:rPr lang="en-US" smtClean="0"/>
              <a:t>public void execute() {</a:t>
            </a:r>
          </a:p>
          <a:p>
            <a:pPr lvl="2"/>
            <a:r>
              <a:rPr lang="en-US" smtClean="0"/>
              <a:t>######### Get all values of parameters #########</a:t>
            </a:r>
          </a:p>
          <a:p>
            <a:pPr lvl="2"/>
            <a:r>
              <a:rPr lang="en-US" smtClean="0"/>
              <a:t>#foreach( </a:t>
            </a:r>
            <a:r>
              <a:rPr lang="en-US" b="1" smtClean="0"/>
              <a:t>$param</a:t>
            </a:r>
            <a:r>
              <a:rPr lang="en-US" smtClean="0"/>
              <a:t> in </a:t>
            </a:r>
            <a:r>
              <a:rPr lang="en-US" b="1" smtClean="0"/>
              <a:t>$paramsList</a:t>
            </a:r>
            <a:r>
              <a:rPr lang="en-US" smtClean="0"/>
              <a:t> )</a:t>
            </a:r>
          </a:p>
          <a:p>
            <a:pPr lvl="2"/>
            <a:r>
              <a:rPr lang="en-US" smtClean="0"/>
              <a:t>long t</a:t>
            </a:r>
            <a:r>
              <a:rPr lang="en-US" b="1" smtClean="0"/>
              <a:t>$param.order</a:t>
            </a:r>
            <a:r>
              <a:rPr lang="en-US" smtClean="0"/>
              <a:t> = this.params.get(</a:t>
            </a:r>
            <a:r>
              <a:rPr lang="en-US" b="1" smtClean="0"/>
              <a:t>$param.order</a:t>
            </a:r>
            <a:r>
              <a:rPr lang="en-US" smtClean="0"/>
              <a:t> - 1);</a:t>
            </a:r>
          </a:p>
          <a:p>
            <a:pPr lvl="2"/>
            <a:r>
              <a:rPr lang="en-US" smtClean="0"/>
              <a:t>#end</a:t>
            </a:r>
          </a:p>
          <a:p>
            <a:r>
              <a:rPr lang="en-US" smtClean="0"/>
              <a:t>	</a:t>
            </a:r>
          </a:p>
          <a:p>
            <a:r>
              <a:rPr lang="en-US" smtClean="0"/>
              <a:t>	</a:t>
            </a:r>
            <a:r>
              <a:rPr lang="en-US" b="1" smtClean="0"/>
              <a:t>$$INITIALIZATION$$</a:t>
            </a:r>
          </a:p>
          <a:p>
            <a:r>
              <a:rPr lang="en-US" b="1" smtClean="0"/>
              <a:t>	$$JNA_CALLING$$</a:t>
            </a:r>
          </a:p>
          <a:p>
            <a:r>
              <a:rPr lang="en-US" b="1" smtClean="0"/>
              <a:t>	$$DATA_STORING$$</a:t>
            </a:r>
          </a:p>
          <a:p>
            <a:endParaRPr lang="en-US" smtClean="0"/>
          </a:p>
          <a:p>
            <a:r>
              <a:rPr lang="en-US" smtClean="0"/>
              <a:t>	register.mov("eax", new LongValue(ret.longValue()));</a:t>
            </a:r>
          </a:p>
          <a:p>
            <a:pPr marL="465138"/>
            <a:r>
              <a:rPr lang="en-US" smtClean="0"/>
              <a:t>}</a:t>
            </a:r>
          </a:p>
          <a:p>
            <a:r>
              <a:rPr lang="en-US" smtClean="0"/>
              <a:t>}</a:t>
            </a:r>
          </a:p>
          <a:p>
            <a:pPr lvl="2"/>
            <a:endParaRPr lang="en-US"/>
          </a:p>
        </p:txBody>
      </p:sp>
      <p:sp>
        <p:nvSpPr>
          <p:cNvPr id="14" name="Rectangle 13"/>
          <p:cNvSpPr/>
          <p:nvPr/>
        </p:nvSpPr>
        <p:spPr>
          <a:xfrm>
            <a:off x="5867400" y="2590800"/>
            <a:ext cx="2398413" cy="523220"/>
          </a:xfrm>
          <a:prstGeom prst="rect">
            <a:avLst/>
          </a:prstGeom>
        </p:spPr>
        <p:txBody>
          <a:bodyPr wrap="none">
            <a:spAutoFit/>
          </a:bodyPr>
          <a:lstStyle/>
          <a:p>
            <a:r>
              <a:rPr lang="en-US" sz="2800" b="1" smtClean="0">
                <a:solidFill>
                  <a:schemeClr val="accent1"/>
                </a:solidFill>
              </a:rPr>
              <a:t>Bản mẫu chính</a:t>
            </a:r>
            <a:endParaRPr lang="en-US" sz="2800" b="1">
              <a:solidFill>
                <a:schemeClr val="accent1"/>
              </a:solidFill>
            </a:endParaRPr>
          </a:p>
        </p:txBody>
      </p:sp>
      <p:sp>
        <p:nvSpPr>
          <p:cNvPr id="7" name="Title 1"/>
          <p:cNvSpPr>
            <a:spLocks noGrp="1"/>
          </p:cNvSpPr>
          <p:nvPr>
            <p:ph type="title"/>
          </p:nvPr>
        </p:nvSpPr>
        <p:spPr>
          <a:xfrm>
            <a:off x="457200" y="274638"/>
            <a:ext cx="8229600" cy="1143000"/>
          </a:xfrm>
        </p:spPr>
        <p:txBody>
          <a:bodyPr>
            <a:normAutofit/>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(22)</a:t>
            </a:r>
            <a:endParaRPr lang="en-US" dirty="0"/>
          </a:p>
        </p:txBody>
      </p:sp>
      <p:sp>
        <p:nvSpPr>
          <p:cNvPr id="8" name="Rectangle 7"/>
          <p:cNvSpPr/>
          <p:nvPr/>
        </p:nvSpPr>
        <p:spPr>
          <a:xfrm>
            <a:off x="4038600" y="1447800"/>
            <a:ext cx="4067139" cy="646331"/>
          </a:xfrm>
          <a:prstGeom prst="rect">
            <a:avLst/>
          </a:prstGeom>
        </p:spPr>
        <p:txBody>
          <a:bodyPr wrap="none">
            <a:spAutoFit/>
          </a:bodyPr>
          <a:lstStyle/>
          <a:p>
            <a:r>
              <a:rPr lang="en-US" sz="3600" b="1" smtClean="0">
                <a:solidFill>
                  <a:schemeClr val="accent2"/>
                </a:solidFill>
              </a:rPr>
              <a:t>Sinh mã từ bản mẫu</a:t>
            </a:r>
            <a:endParaRPr lang="en-US" sz="3600" b="1">
              <a:solidFill>
                <a:schemeClr val="accent2"/>
              </a:solidFill>
            </a:endParaRPr>
          </a:p>
        </p:txBody>
      </p:sp>
    </p:spTree>
    <p:extLst>
      <p:ext uri="{BB962C8B-B14F-4D97-AF65-F5344CB8AC3E}">
        <p14:creationId xmlns:p14="http://schemas.microsoft.com/office/powerpoint/2010/main" val="33336956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sz="4800" dirty="0" smtClean="0"/>
              <a:t>4. </a:t>
            </a:r>
            <a:r>
              <a:rPr lang="en-US" sz="4800" dirty="0" err="1" smtClean="0"/>
              <a:t>Thiết</a:t>
            </a:r>
            <a:r>
              <a:rPr lang="en-US" sz="4800" dirty="0" smtClean="0"/>
              <a:t> </a:t>
            </a:r>
            <a:r>
              <a:rPr lang="en-US" sz="4800" dirty="0" err="1" smtClean="0"/>
              <a:t>kế</a:t>
            </a:r>
            <a:r>
              <a:rPr lang="en-US" sz="4800" dirty="0" smtClean="0"/>
              <a:t> </a:t>
            </a:r>
            <a:r>
              <a:rPr lang="en-US" sz="4800" dirty="0" err="1" smtClean="0"/>
              <a:t>và</a:t>
            </a:r>
            <a:r>
              <a:rPr lang="en-US" sz="4800" dirty="0" smtClean="0"/>
              <a:t> </a:t>
            </a:r>
            <a:r>
              <a:rPr lang="en-US" sz="4800" dirty="0" err="1" smtClean="0"/>
              <a:t>xây</a:t>
            </a:r>
            <a:r>
              <a:rPr lang="en-US" sz="4800" dirty="0" smtClean="0"/>
              <a:t> </a:t>
            </a:r>
            <a:r>
              <a:rPr lang="en-US" sz="4800" dirty="0" err="1" smtClean="0"/>
              <a:t>dựng</a:t>
            </a:r>
            <a:r>
              <a:rPr lang="en-US" sz="4800" dirty="0" smtClean="0"/>
              <a:t> (III) </a:t>
            </a:r>
            <a:r>
              <a:rPr lang="en-US" sz="4800" dirty="0" smtClean="0"/>
              <a:t>(23)</a:t>
            </a:r>
            <a:r>
              <a:rPr lang="en-US" sz="4900" dirty="0" smtClean="0"/>
              <a:t/>
            </a:r>
            <a:br>
              <a:rPr lang="en-US" sz="4900" dirty="0" smtClean="0"/>
            </a:br>
            <a:r>
              <a:rPr lang="en-US" sz="4000" dirty="0" err="1" smtClean="0"/>
              <a:t>Bản</a:t>
            </a:r>
            <a:r>
              <a:rPr lang="en-US" sz="4000" dirty="0" smtClean="0"/>
              <a:t> </a:t>
            </a:r>
            <a:r>
              <a:rPr lang="en-US" sz="4000" dirty="0" err="1" smtClean="0"/>
              <a:t>mẫu</a:t>
            </a:r>
            <a:r>
              <a:rPr lang="en-US" sz="4000" dirty="0" smtClean="0"/>
              <a:t> </a:t>
            </a:r>
            <a:r>
              <a:rPr lang="en-US" sz="4000" dirty="0" err="1" smtClean="0"/>
              <a:t>cấp</a:t>
            </a:r>
            <a:r>
              <a:rPr lang="en-US" sz="4000" dirty="0" smtClean="0"/>
              <a:t> </a:t>
            </a:r>
            <a:r>
              <a:rPr lang="en-US" sz="4000" dirty="0" err="1" smtClean="0"/>
              <a:t>phát</a:t>
            </a:r>
            <a:endParaRPr lang="en-US" sz="4000" dirty="0" smtClean="0"/>
          </a:p>
        </p:txBody>
      </p:sp>
      <p:sp>
        <p:nvSpPr>
          <p:cNvPr id="10" name="Slide Number Placeholder 9"/>
          <p:cNvSpPr>
            <a:spLocks noGrp="1"/>
          </p:cNvSpPr>
          <p:nvPr>
            <p:ph type="sldNum" sz="quarter" idx="12"/>
          </p:nvPr>
        </p:nvSpPr>
        <p:spPr/>
        <p:txBody>
          <a:bodyPr/>
          <a:lstStyle/>
          <a:p>
            <a:fld id="{2712A2BB-1AAA-4199-A250-7C88CEC4E35D}" type="slidenum">
              <a:rPr lang="en-US" smtClean="0"/>
              <a:pPr/>
              <a:t>85</a:t>
            </a:fld>
            <a:endParaRPr lang="en-US"/>
          </a:p>
        </p:txBody>
      </p:sp>
      <p:sp>
        <p:nvSpPr>
          <p:cNvPr id="6" name="Content Placeholder 2"/>
          <p:cNvSpPr>
            <a:spLocks noGrp="1"/>
          </p:cNvSpPr>
          <p:nvPr>
            <p:ph idx="1"/>
          </p:nvPr>
        </p:nvSpPr>
        <p:spPr>
          <a:xfrm>
            <a:off x="457200" y="1600200"/>
            <a:ext cx="8229600" cy="4525963"/>
          </a:xfrm>
        </p:spPr>
        <p:txBody>
          <a:bodyPr>
            <a:normAutofit/>
          </a:bodyPr>
          <a:lstStyle/>
          <a:p>
            <a:r>
              <a:rPr lang="en-US" smtClean="0"/>
              <a:t>Ép kiểu: tham số là kiểu cơ bản.</a:t>
            </a:r>
          </a:p>
          <a:p>
            <a:pPr lvl="1">
              <a:buNone/>
            </a:pPr>
            <a:r>
              <a:rPr lang="en-US" b="1" i="1" smtClean="0"/>
              <a:t>	$type</a:t>
            </a:r>
            <a:r>
              <a:rPr lang="en-US" smtClean="0"/>
              <a:t> </a:t>
            </a:r>
            <a:r>
              <a:rPr lang="en-US" b="1" i="1" smtClean="0"/>
              <a:t>$name</a:t>
            </a:r>
            <a:r>
              <a:rPr lang="en-US" smtClean="0"/>
              <a:t> = </a:t>
            </a:r>
            <a:r>
              <a:rPr lang="en-US" b="1" smtClean="0"/>
              <a:t>(</a:t>
            </a:r>
            <a:r>
              <a:rPr lang="en-US" b="1" i="1" smtClean="0"/>
              <a:t>$type</a:t>
            </a:r>
            <a:r>
              <a:rPr lang="en-US" smtClean="0"/>
              <a:t>) t</a:t>
            </a:r>
            <a:r>
              <a:rPr lang="en-US" b="1" i="1" smtClean="0"/>
              <a:t>$order</a:t>
            </a:r>
            <a:r>
              <a:rPr lang="en-US" smtClean="0"/>
              <a:t>;</a:t>
            </a:r>
          </a:p>
          <a:p>
            <a:r>
              <a:rPr lang="en-US" smtClean="0"/>
              <a:t>Kiểu Handle: tham số là 1 handle </a:t>
            </a:r>
          </a:p>
          <a:p>
            <a:pPr lvl="1">
              <a:buNone/>
            </a:pPr>
            <a:r>
              <a:rPr lang="en-US" smtClean="0"/>
              <a:t>	</a:t>
            </a:r>
            <a:r>
              <a:rPr lang="en-US" b="1" i="1" smtClean="0"/>
              <a:t> $type</a:t>
            </a:r>
            <a:r>
              <a:rPr lang="en-US" smtClean="0"/>
              <a:t> </a:t>
            </a:r>
            <a:r>
              <a:rPr lang="en-US" b="1" i="1" smtClean="0"/>
              <a:t>$name</a:t>
            </a:r>
            <a:r>
              <a:rPr lang="en-US" smtClean="0"/>
              <a:t> = new </a:t>
            </a:r>
            <a:r>
              <a:rPr lang="en-US" b="1" i="1" smtClean="0"/>
              <a:t>$type</a:t>
            </a:r>
            <a:r>
              <a:rPr lang="en-US" smtClean="0"/>
              <a:t> ();</a:t>
            </a:r>
          </a:p>
          <a:p>
            <a:pPr lvl="1">
              <a:buNone/>
            </a:pPr>
            <a:r>
              <a:rPr lang="en-US" smtClean="0"/>
              <a:t>	</a:t>
            </a:r>
            <a:r>
              <a:rPr lang="en-US" b="1" i="1" smtClean="0"/>
              <a:t>$name</a:t>
            </a:r>
            <a:r>
              <a:rPr lang="en-US" smtClean="0"/>
              <a:t>.setValue (t</a:t>
            </a:r>
            <a:r>
              <a:rPr lang="en-US" b="1" i="1" smtClean="0"/>
              <a:t>$order</a:t>
            </a:r>
            <a:r>
              <a:rPr lang="en-US" smtClean="0"/>
              <a:t>);</a:t>
            </a:r>
          </a:p>
          <a:p>
            <a:r>
              <a:rPr lang="en-US" smtClean="0"/>
              <a:t>Bộ đệm:</a:t>
            </a:r>
          </a:p>
          <a:p>
            <a:pPr lvl="1">
              <a:buNone/>
            </a:pPr>
            <a:r>
              <a:rPr lang="en-US" smtClean="0"/>
              <a:t>	</a:t>
            </a:r>
            <a:r>
              <a:rPr lang="en-US" b="1" i="1" smtClean="0"/>
              <a:t> $type</a:t>
            </a:r>
            <a:r>
              <a:rPr lang="en-US" smtClean="0"/>
              <a:t> </a:t>
            </a:r>
            <a:r>
              <a:rPr lang="en-US" b="1" i="1" smtClean="0"/>
              <a:t>$name</a:t>
            </a:r>
            <a:r>
              <a:rPr lang="en-US" smtClean="0"/>
              <a:t> = new </a:t>
            </a:r>
            <a:r>
              <a:rPr lang="en-US" b="1" i="1" smtClean="0"/>
              <a:t>$type</a:t>
            </a:r>
            <a:r>
              <a:rPr lang="en-US" smtClean="0"/>
              <a:t> [(int) t</a:t>
            </a:r>
            <a:r>
              <a:rPr lang="en-US" b="1" i="1" smtClean="0"/>
              <a:t>$bufSize</a:t>
            </a:r>
            <a:r>
              <a:rPr lang="en-US" smtClean="0"/>
              <a:t>];</a:t>
            </a:r>
          </a:p>
          <a:p>
            <a:endParaRPr lang="en-US" smtClean="0"/>
          </a:p>
        </p:txBody>
      </p:sp>
    </p:spTree>
    <p:extLst>
      <p:ext uri="{BB962C8B-B14F-4D97-AF65-F5344CB8AC3E}">
        <p14:creationId xmlns:p14="http://schemas.microsoft.com/office/powerpoint/2010/main" val="39300575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sz="4800" dirty="0" smtClean="0"/>
              <a:t>4. </a:t>
            </a:r>
            <a:r>
              <a:rPr lang="en-US" sz="4800" dirty="0" err="1" smtClean="0"/>
              <a:t>Thiết</a:t>
            </a:r>
            <a:r>
              <a:rPr lang="en-US" sz="4800" dirty="0" smtClean="0"/>
              <a:t> </a:t>
            </a:r>
            <a:r>
              <a:rPr lang="en-US" sz="4800" dirty="0" err="1" smtClean="0"/>
              <a:t>kế</a:t>
            </a:r>
            <a:r>
              <a:rPr lang="en-US" sz="4800" dirty="0" smtClean="0"/>
              <a:t> </a:t>
            </a:r>
            <a:r>
              <a:rPr lang="en-US" sz="4800" dirty="0" err="1" smtClean="0"/>
              <a:t>và</a:t>
            </a:r>
            <a:r>
              <a:rPr lang="en-US" sz="4800" dirty="0" smtClean="0"/>
              <a:t> </a:t>
            </a:r>
            <a:r>
              <a:rPr lang="en-US" sz="4800" dirty="0" err="1" smtClean="0"/>
              <a:t>xây</a:t>
            </a:r>
            <a:r>
              <a:rPr lang="en-US" sz="4800" dirty="0" smtClean="0"/>
              <a:t> </a:t>
            </a:r>
            <a:r>
              <a:rPr lang="en-US" sz="4800" dirty="0" err="1" smtClean="0"/>
              <a:t>dựng</a:t>
            </a:r>
            <a:r>
              <a:rPr lang="en-US" sz="4800" dirty="0" smtClean="0"/>
              <a:t> (III) </a:t>
            </a:r>
            <a:r>
              <a:rPr lang="en-US" sz="4800" dirty="0" smtClean="0"/>
              <a:t>(24) </a:t>
            </a:r>
            <a:r>
              <a:rPr lang="en-US" sz="4900" dirty="0" smtClean="0"/>
              <a:t/>
            </a:r>
            <a:br>
              <a:rPr lang="en-US" sz="4900" dirty="0" smtClean="0"/>
            </a:br>
            <a:r>
              <a:rPr lang="en-US" sz="4000" dirty="0" err="1" smtClean="0"/>
              <a:t>Bản</a:t>
            </a:r>
            <a:r>
              <a:rPr lang="en-US" sz="4000" dirty="0" smtClean="0"/>
              <a:t> </a:t>
            </a:r>
            <a:r>
              <a:rPr lang="en-US" sz="4000" dirty="0" err="1" smtClean="0"/>
              <a:t>mẫu</a:t>
            </a:r>
            <a:r>
              <a:rPr lang="en-US" sz="4000" dirty="0" smtClean="0"/>
              <a:t> </a:t>
            </a:r>
            <a:r>
              <a:rPr lang="en-US" sz="4000" dirty="0" err="1" smtClean="0"/>
              <a:t>gọi</a:t>
            </a:r>
            <a:r>
              <a:rPr lang="en-US" sz="4000" dirty="0" smtClean="0"/>
              <a:t> </a:t>
            </a:r>
            <a:r>
              <a:rPr lang="en-US" sz="4000" dirty="0" err="1" smtClean="0"/>
              <a:t>hàm</a:t>
            </a:r>
            <a:r>
              <a:rPr lang="en-US" sz="4000" dirty="0" smtClean="0"/>
              <a:t> </a:t>
            </a:r>
            <a:r>
              <a:rPr lang="en-US" sz="4000" dirty="0" err="1" smtClean="0"/>
              <a:t>trong</a:t>
            </a:r>
            <a:r>
              <a:rPr lang="en-US" sz="4000" dirty="0" smtClean="0"/>
              <a:t> JNA</a:t>
            </a:r>
          </a:p>
        </p:txBody>
      </p:sp>
      <p:sp>
        <p:nvSpPr>
          <p:cNvPr id="10" name="Slide Number Placeholder 9"/>
          <p:cNvSpPr>
            <a:spLocks noGrp="1"/>
          </p:cNvSpPr>
          <p:nvPr>
            <p:ph type="sldNum" sz="quarter" idx="12"/>
          </p:nvPr>
        </p:nvSpPr>
        <p:spPr/>
        <p:txBody>
          <a:bodyPr/>
          <a:lstStyle/>
          <a:p>
            <a:fld id="{2712A2BB-1AAA-4199-A250-7C88CEC4E35D}" type="slidenum">
              <a:rPr lang="en-US" smtClean="0"/>
              <a:pPr/>
              <a:t>86</a:t>
            </a:fld>
            <a:endParaRPr lang="en-US"/>
          </a:p>
        </p:txBody>
      </p:sp>
      <p:sp>
        <p:nvSpPr>
          <p:cNvPr id="6" name="Content Placeholder 2"/>
          <p:cNvSpPr>
            <a:spLocks noGrp="1"/>
          </p:cNvSpPr>
          <p:nvPr>
            <p:ph idx="1"/>
          </p:nvPr>
        </p:nvSpPr>
        <p:spPr>
          <a:xfrm>
            <a:off x="457200" y="1600200"/>
            <a:ext cx="8229600" cy="4525963"/>
          </a:xfrm>
        </p:spPr>
        <p:txBody>
          <a:bodyPr/>
          <a:lstStyle/>
          <a:p>
            <a:r>
              <a:rPr lang="en-US" b="1" i="1" smtClean="0"/>
              <a:t>$returnType</a:t>
            </a:r>
            <a:r>
              <a:rPr lang="en-US" smtClean="0"/>
              <a:t> ret = </a:t>
            </a:r>
            <a:r>
              <a:rPr lang="en-US" b="1" i="1" smtClean="0"/>
              <a:t>$libNameDLL</a:t>
            </a:r>
            <a:r>
              <a:rPr lang="en-US" smtClean="0"/>
              <a:t>.INSTANCE.</a:t>
            </a:r>
            <a:r>
              <a:rPr lang="en-US" b="1" i="1" smtClean="0"/>
              <a:t>$funcName</a:t>
            </a:r>
            <a:r>
              <a:rPr lang="en-US" smtClean="0"/>
              <a:t> </a:t>
            </a:r>
            <a:br>
              <a:rPr lang="en-US" smtClean="0"/>
            </a:br>
            <a:r>
              <a:rPr lang="en-US" smtClean="0"/>
              <a:t>(#listOfParams…);</a:t>
            </a:r>
          </a:p>
        </p:txBody>
      </p:sp>
      <p:graphicFrame>
        <p:nvGraphicFramePr>
          <p:cNvPr id="7" name="Table 6"/>
          <p:cNvGraphicFramePr>
            <a:graphicFrameLocks noGrp="1"/>
          </p:cNvGraphicFramePr>
          <p:nvPr/>
        </p:nvGraphicFramePr>
        <p:xfrm>
          <a:off x="685800" y="4800600"/>
          <a:ext cx="7543800" cy="1828800"/>
        </p:xfrm>
        <a:graphic>
          <a:graphicData uri="http://schemas.openxmlformats.org/drawingml/2006/table">
            <a:tbl>
              <a:tblPr firstRow="1" bandRow="1">
                <a:tableStyleId>{5940675A-B579-460E-94D1-54222C63F5DA}</a:tableStyleId>
              </a:tblPr>
              <a:tblGrid>
                <a:gridCol w="1408176"/>
                <a:gridCol w="6135624"/>
              </a:tblGrid>
              <a:tr h="370840">
                <a:tc>
                  <a:txBody>
                    <a:bodyPr/>
                    <a:lstStyle/>
                    <a:p>
                      <a:r>
                        <a:rPr lang="en-US" sz="2400" smtClean="0"/>
                        <a:t>Thư</a:t>
                      </a:r>
                      <a:r>
                        <a:rPr lang="en-US" sz="2400" baseline="0" smtClean="0"/>
                        <a:t> viện</a:t>
                      </a:r>
                      <a:endParaRPr lang="en-US" sz="2400"/>
                    </a:p>
                  </a:txBody>
                  <a:tcPr/>
                </a:tc>
                <a:tc>
                  <a:txBody>
                    <a:bodyPr/>
                    <a:lstStyle/>
                    <a:p>
                      <a:r>
                        <a:rPr lang="en-US" sz="2400" smtClean="0"/>
                        <a:t>Tên</a:t>
                      </a:r>
                      <a:r>
                        <a:rPr lang="en-US" sz="2400" baseline="0" smtClean="0"/>
                        <a:t> đầy đủ của lớp chứa ánh xạ</a:t>
                      </a:r>
                      <a:endParaRPr lang="en-US" sz="2400"/>
                    </a:p>
                  </a:txBody>
                  <a:tcPr/>
                </a:tc>
              </a:tr>
              <a:tr h="370840">
                <a:tc>
                  <a:txBody>
                    <a:bodyPr/>
                    <a:lstStyle/>
                    <a:p>
                      <a:r>
                        <a:rPr lang="en-US" sz="2400" smtClean="0"/>
                        <a:t>kernel32</a:t>
                      </a:r>
                      <a:endParaRPr lang="en-US" sz="2400"/>
                    </a:p>
                  </a:txBody>
                  <a:tcPr/>
                </a:tc>
                <a:tc>
                  <a:txBody>
                    <a:bodyPr/>
                    <a:lstStyle/>
                    <a:p>
                      <a:r>
                        <a:rPr lang="en-US" sz="2400" kern="1200" smtClean="0">
                          <a:solidFill>
                            <a:schemeClr val="tx1"/>
                          </a:solidFill>
                          <a:latin typeface="+mn-lt"/>
                          <a:ea typeface="+mn-ea"/>
                          <a:cs typeface="+mn-cs"/>
                        </a:rPr>
                        <a:t>analysis.apihandle.winapi.kernel32.Kernel32DLL</a:t>
                      </a:r>
                      <a:endParaRPr lang="en-US" sz="2400"/>
                    </a:p>
                  </a:txBody>
                  <a:tcPr/>
                </a:tc>
              </a:tr>
              <a:tr h="370840">
                <a:tc>
                  <a:txBody>
                    <a:bodyPr/>
                    <a:lstStyle/>
                    <a:p>
                      <a:r>
                        <a:rPr lang="en-US" sz="2400" smtClean="0"/>
                        <a:t>user32</a:t>
                      </a:r>
                      <a:endParaRPr lang="en-US" sz="2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smtClean="0">
                          <a:solidFill>
                            <a:schemeClr val="tx1"/>
                          </a:solidFill>
                          <a:latin typeface="+mn-lt"/>
                          <a:ea typeface="+mn-ea"/>
                          <a:cs typeface="+mn-cs"/>
                        </a:rPr>
                        <a:t>analysis.apihandle.winapi.kernel32.User32DLL</a:t>
                      </a:r>
                      <a:endParaRPr lang="en-US" sz="2400" smtClean="0"/>
                    </a:p>
                  </a:txBody>
                  <a:tcPr/>
                </a:tc>
              </a:tr>
              <a:tr h="370840">
                <a:tc>
                  <a:txBody>
                    <a:bodyPr/>
                    <a:lstStyle/>
                    <a:p>
                      <a:r>
                        <a:rPr lang="en-US" sz="2400" smtClean="0"/>
                        <a:t>…</a:t>
                      </a:r>
                      <a:endParaRPr lang="en-US" sz="24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t>…</a:t>
                      </a:r>
                    </a:p>
                  </a:txBody>
                  <a:tcPr/>
                </a:tc>
              </a:tr>
            </a:tbl>
          </a:graphicData>
        </a:graphic>
      </p:graphicFrame>
      <p:sp>
        <p:nvSpPr>
          <p:cNvPr id="8" name="Rectangle 7"/>
          <p:cNvSpPr/>
          <p:nvPr/>
        </p:nvSpPr>
        <p:spPr>
          <a:xfrm>
            <a:off x="533400" y="4191000"/>
            <a:ext cx="8077200" cy="523220"/>
          </a:xfrm>
          <a:prstGeom prst="rect">
            <a:avLst/>
          </a:prstGeom>
        </p:spPr>
        <p:txBody>
          <a:bodyPr wrap="square">
            <a:spAutoFit/>
          </a:bodyPr>
          <a:lstStyle/>
          <a:p>
            <a:r>
              <a:rPr lang="en-US" sz="2800" smtClean="0"/>
              <a:t>Lấy tên lớp từ bảng thư viện đã ánh xạ </a:t>
            </a:r>
            <a:endParaRPr lang="en-US" sz="2800"/>
          </a:p>
        </p:txBody>
      </p:sp>
      <p:cxnSp>
        <p:nvCxnSpPr>
          <p:cNvPr id="20" name="Shape 19"/>
          <p:cNvCxnSpPr/>
          <p:nvPr/>
        </p:nvCxnSpPr>
        <p:spPr>
          <a:xfrm rot="10800000" flipH="1">
            <a:off x="533400" y="2362200"/>
            <a:ext cx="304800" cy="2090410"/>
          </a:xfrm>
          <a:prstGeom prst="bentConnector4">
            <a:avLst>
              <a:gd name="adj1" fmla="val -75000"/>
              <a:gd name="adj2" fmla="val 10000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25361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sz="4800" dirty="0" smtClean="0"/>
              <a:t>4. </a:t>
            </a:r>
            <a:r>
              <a:rPr lang="en-US" sz="4800" dirty="0" err="1" smtClean="0"/>
              <a:t>Thiết</a:t>
            </a:r>
            <a:r>
              <a:rPr lang="en-US" sz="4800" dirty="0" smtClean="0"/>
              <a:t> </a:t>
            </a:r>
            <a:r>
              <a:rPr lang="en-US" sz="4800" dirty="0" err="1" smtClean="0"/>
              <a:t>kế</a:t>
            </a:r>
            <a:r>
              <a:rPr lang="en-US" sz="4800" dirty="0" smtClean="0"/>
              <a:t> </a:t>
            </a:r>
            <a:r>
              <a:rPr lang="en-US" sz="4800" dirty="0" err="1" smtClean="0"/>
              <a:t>và</a:t>
            </a:r>
            <a:r>
              <a:rPr lang="en-US" sz="4800" dirty="0" smtClean="0"/>
              <a:t> </a:t>
            </a:r>
            <a:r>
              <a:rPr lang="en-US" sz="4800" dirty="0" err="1" smtClean="0"/>
              <a:t>xây</a:t>
            </a:r>
            <a:r>
              <a:rPr lang="en-US" sz="4800" dirty="0" smtClean="0"/>
              <a:t> </a:t>
            </a:r>
            <a:r>
              <a:rPr lang="en-US" sz="4800" dirty="0" err="1" smtClean="0"/>
              <a:t>dựng</a:t>
            </a:r>
            <a:r>
              <a:rPr lang="en-US" sz="4800" dirty="0" smtClean="0"/>
              <a:t> (III) </a:t>
            </a:r>
            <a:r>
              <a:rPr lang="en-US" sz="4800" dirty="0" smtClean="0"/>
              <a:t>(25) </a:t>
            </a:r>
            <a:r>
              <a:rPr lang="en-US" sz="6000" dirty="0" smtClean="0"/>
              <a:t/>
            </a:r>
            <a:br>
              <a:rPr lang="en-US" sz="6000" dirty="0" smtClean="0"/>
            </a:br>
            <a:r>
              <a:rPr lang="en-US" sz="4400" dirty="0" err="1" smtClean="0"/>
              <a:t>Bản</a:t>
            </a:r>
            <a:r>
              <a:rPr lang="en-US" sz="4400" dirty="0" smtClean="0"/>
              <a:t> </a:t>
            </a:r>
            <a:r>
              <a:rPr lang="en-US" sz="4400" dirty="0" err="1" smtClean="0"/>
              <a:t>mẫu</a:t>
            </a:r>
            <a:r>
              <a:rPr lang="en-US" sz="4400" dirty="0" smtClean="0"/>
              <a:t> </a:t>
            </a:r>
            <a:r>
              <a:rPr lang="en-US" sz="4400" dirty="0" err="1" smtClean="0"/>
              <a:t>gọi</a:t>
            </a:r>
            <a:r>
              <a:rPr lang="en-US" sz="4400" dirty="0" smtClean="0"/>
              <a:t> </a:t>
            </a:r>
            <a:r>
              <a:rPr lang="en-US" sz="4400" dirty="0" err="1" smtClean="0"/>
              <a:t>hàm</a:t>
            </a:r>
            <a:r>
              <a:rPr lang="en-US" sz="4400" dirty="0" smtClean="0"/>
              <a:t> </a:t>
            </a:r>
            <a:r>
              <a:rPr lang="en-US" sz="4400" dirty="0" err="1" smtClean="0"/>
              <a:t>trong</a:t>
            </a:r>
            <a:r>
              <a:rPr lang="en-US" sz="4400" dirty="0" smtClean="0"/>
              <a:t> JNA</a:t>
            </a:r>
            <a:endParaRPr lang="en-US" sz="4000" dirty="0" smtClean="0"/>
          </a:p>
        </p:txBody>
      </p:sp>
      <p:sp>
        <p:nvSpPr>
          <p:cNvPr id="10" name="Slide Number Placeholder 9"/>
          <p:cNvSpPr>
            <a:spLocks noGrp="1"/>
          </p:cNvSpPr>
          <p:nvPr>
            <p:ph type="sldNum" sz="quarter" idx="12"/>
          </p:nvPr>
        </p:nvSpPr>
        <p:spPr/>
        <p:txBody>
          <a:bodyPr/>
          <a:lstStyle/>
          <a:p>
            <a:fld id="{2712A2BB-1AAA-4199-A250-7C88CEC4E35D}" type="slidenum">
              <a:rPr lang="en-US" smtClean="0"/>
              <a:pPr/>
              <a:t>87</a:t>
            </a:fld>
            <a:endParaRPr lang="en-US"/>
          </a:p>
        </p:txBody>
      </p:sp>
      <p:sp>
        <p:nvSpPr>
          <p:cNvPr id="6" name="Content Placeholder 2"/>
          <p:cNvSpPr>
            <a:spLocks noGrp="1"/>
          </p:cNvSpPr>
          <p:nvPr>
            <p:ph idx="1"/>
          </p:nvPr>
        </p:nvSpPr>
        <p:spPr>
          <a:xfrm>
            <a:off x="457200" y="1600200"/>
            <a:ext cx="8229600" cy="4525963"/>
          </a:xfrm>
        </p:spPr>
        <p:txBody>
          <a:bodyPr>
            <a:normAutofit/>
          </a:bodyPr>
          <a:lstStyle/>
          <a:p>
            <a:r>
              <a:rPr lang="en-US" smtClean="0"/>
              <a:t>Lưu giá trị trong bộ đệm vào lại bộ nhớ:</a:t>
            </a:r>
            <a:br>
              <a:rPr lang="en-US" smtClean="0"/>
            </a:br>
            <a:r>
              <a:rPr lang="en-US" smtClean="0"/>
              <a:t/>
            </a:r>
            <a:br>
              <a:rPr lang="en-US" smtClean="0"/>
            </a:br>
            <a:r>
              <a:rPr lang="en-US" sz="3200" smtClean="0"/>
              <a:t>for (int i = 0; i &lt; </a:t>
            </a:r>
            <a:r>
              <a:rPr lang="en-US" sz="3200" b="1" i="1" smtClean="0"/>
              <a:t>$name</a:t>
            </a:r>
            <a:r>
              <a:rPr lang="en-US" sz="3200" smtClean="0"/>
              <a:t>.length; i++)</a:t>
            </a:r>
          </a:p>
          <a:p>
            <a:pPr>
              <a:buNone/>
            </a:pPr>
            <a:r>
              <a:rPr lang="en-US" sz="3200" smtClean="0"/>
              <a:t>       if (</a:t>
            </a:r>
            <a:r>
              <a:rPr lang="en-US" sz="3200" b="1" i="1" smtClean="0"/>
              <a:t>$name</a:t>
            </a:r>
            <a:r>
              <a:rPr lang="en-US" sz="3200" smtClean="0"/>
              <a:t>[i] != '\0')</a:t>
            </a:r>
          </a:p>
          <a:p>
            <a:pPr>
              <a:buNone/>
            </a:pPr>
            <a:r>
              <a:rPr lang="en-US" sz="3200" smtClean="0"/>
              <a:t>           memory.setByteMemoryValue(t</a:t>
            </a:r>
            <a:r>
              <a:rPr lang="en-US" sz="3200" b="1" i="1" smtClean="0"/>
              <a:t>$order</a:t>
            </a:r>
            <a:r>
              <a:rPr lang="en-US" sz="3200" smtClean="0"/>
              <a:t> + i,</a:t>
            </a:r>
          </a:p>
          <a:p>
            <a:pPr>
              <a:buNone/>
            </a:pPr>
            <a:r>
              <a:rPr lang="en-US" sz="3200" smtClean="0"/>
              <a:t>                   new LongValue(</a:t>
            </a:r>
            <a:r>
              <a:rPr lang="en-US" sz="3200" b="1" i="1" smtClean="0"/>
              <a:t>$name</a:t>
            </a:r>
            <a:r>
              <a:rPr lang="en-US" sz="3200" smtClean="0"/>
              <a:t>[i]));</a:t>
            </a:r>
          </a:p>
          <a:p>
            <a:endParaRPr lang="en-US" smtClean="0"/>
          </a:p>
        </p:txBody>
      </p:sp>
    </p:spTree>
    <p:extLst>
      <p:ext uri="{BB962C8B-B14F-4D97-AF65-F5344CB8AC3E}">
        <p14:creationId xmlns:p14="http://schemas.microsoft.com/office/powerpoint/2010/main" val="41123534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sz="4800" dirty="0" smtClean="0"/>
              <a:t>4. </a:t>
            </a:r>
            <a:r>
              <a:rPr lang="en-US" sz="4800" dirty="0" err="1" smtClean="0"/>
              <a:t>Thiết</a:t>
            </a:r>
            <a:r>
              <a:rPr lang="en-US" sz="4800" dirty="0" smtClean="0"/>
              <a:t> </a:t>
            </a:r>
            <a:r>
              <a:rPr lang="en-US" sz="4800" dirty="0" err="1" smtClean="0"/>
              <a:t>kế</a:t>
            </a:r>
            <a:r>
              <a:rPr lang="en-US" sz="4800" dirty="0" smtClean="0"/>
              <a:t> </a:t>
            </a:r>
            <a:r>
              <a:rPr lang="en-US" sz="4800" dirty="0" err="1" smtClean="0"/>
              <a:t>và</a:t>
            </a:r>
            <a:r>
              <a:rPr lang="en-US" sz="4800" dirty="0" smtClean="0"/>
              <a:t> </a:t>
            </a:r>
            <a:r>
              <a:rPr lang="en-US" sz="4800" dirty="0" err="1" smtClean="0"/>
              <a:t>xây</a:t>
            </a:r>
            <a:r>
              <a:rPr lang="en-US" sz="4800" dirty="0" smtClean="0"/>
              <a:t> </a:t>
            </a:r>
            <a:r>
              <a:rPr lang="en-US" sz="4800" dirty="0" err="1" smtClean="0"/>
              <a:t>dựng</a:t>
            </a:r>
            <a:r>
              <a:rPr lang="en-US" sz="4800" dirty="0" smtClean="0"/>
              <a:t> (III) </a:t>
            </a:r>
            <a:r>
              <a:rPr lang="en-US" sz="4800" dirty="0" smtClean="0"/>
              <a:t>(</a:t>
            </a:r>
            <a:r>
              <a:rPr lang="en-US" sz="4800" dirty="0" smtClean="0"/>
              <a:t>26</a:t>
            </a:r>
            <a:r>
              <a:rPr lang="en-US" sz="4800" dirty="0" smtClean="0"/>
              <a:t>)</a:t>
            </a:r>
            <a:endParaRPr lang="en-US" sz="4900" dirty="0" smtClean="0"/>
          </a:p>
        </p:txBody>
      </p:sp>
      <p:sp>
        <p:nvSpPr>
          <p:cNvPr id="7" name="Rectangle 6"/>
          <p:cNvSpPr/>
          <p:nvPr/>
        </p:nvSpPr>
        <p:spPr>
          <a:xfrm>
            <a:off x="152400" y="1348800"/>
            <a:ext cx="4419600" cy="5509200"/>
          </a:xfrm>
          <a:prstGeom prst="rect">
            <a:avLst/>
          </a:prstGeom>
        </p:spPr>
        <p:txBody>
          <a:bodyPr wrap="square">
            <a:spAutoFit/>
          </a:bodyPr>
          <a:lstStyle/>
          <a:p>
            <a:r>
              <a:rPr lang="en-US" sz="1600" smtClean="0"/>
              <a:t>{</a:t>
            </a:r>
          </a:p>
          <a:p>
            <a:r>
              <a:rPr lang="en-US" sz="1600" smtClean="0"/>
              <a:t>  "</a:t>
            </a:r>
            <a:r>
              <a:rPr lang="en-US" sz="1600" b="1" smtClean="0"/>
              <a:t>funcName</a:t>
            </a:r>
            <a:r>
              <a:rPr lang="en-US" sz="1600" smtClean="0"/>
              <a:t>": "</a:t>
            </a:r>
            <a:r>
              <a:rPr lang="en-US" sz="1600" i="1" smtClean="0"/>
              <a:t>GetCurrentDirectory</a:t>
            </a:r>
            <a:r>
              <a:rPr lang="en-US" sz="1600" smtClean="0"/>
              <a:t>",</a:t>
            </a:r>
          </a:p>
          <a:p>
            <a:r>
              <a:rPr lang="en-US" sz="1600" smtClean="0"/>
              <a:t>  "</a:t>
            </a:r>
            <a:r>
              <a:rPr lang="en-US" sz="1600" b="1" smtClean="0"/>
              <a:t>libName</a:t>
            </a:r>
            <a:r>
              <a:rPr lang="en-US" sz="1600" smtClean="0"/>
              <a:t>": "</a:t>
            </a:r>
            <a:r>
              <a:rPr lang="en-US" sz="1600" i="1" smtClean="0"/>
              <a:t>kernel32</a:t>
            </a:r>
            <a:r>
              <a:rPr lang="en-US" sz="1600" smtClean="0"/>
              <a:t>",</a:t>
            </a:r>
          </a:p>
          <a:p>
            <a:r>
              <a:rPr lang="en-US" sz="1600" smtClean="0"/>
              <a:t>  "</a:t>
            </a:r>
            <a:r>
              <a:rPr lang="en-US" sz="1600" b="1" smtClean="0"/>
              <a:t>returnType</a:t>
            </a:r>
            <a:r>
              <a:rPr lang="en-US" sz="1600" smtClean="0"/>
              <a:t>": "</a:t>
            </a:r>
            <a:r>
              <a:rPr lang="en-US" sz="1600" i="1" smtClean="0"/>
              <a:t>int</a:t>
            </a:r>
            <a:r>
              <a:rPr lang="en-US" sz="1600" smtClean="0"/>
              <a:t>",</a:t>
            </a:r>
          </a:p>
          <a:p>
            <a:r>
              <a:rPr lang="en-US" sz="1600" smtClean="0"/>
              <a:t>  "</a:t>
            </a:r>
            <a:r>
              <a:rPr lang="en-US" sz="1600" b="1" smtClean="0"/>
              <a:t>paramList</a:t>
            </a:r>
            <a:r>
              <a:rPr lang="en-US" sz="1600" smtClean="0"/>
              <a:t>": [</a:t>
            </a:r>
          </a:p>
          <a:p>
            <a:r>
              <a:rPr lang="en-US" sz="1600" smtClean="0"/>
              <a:t>    {</a:t>
            </a:r>
          </a:p>
          <a:p>
            <a:r>
              <a:rPr lang="en-US" sz="1600" smtClean="0"/>
              <a:t>      "</a:t>
            </a:r>
            <a:r>
              <a:rPr lang="en-US" sz="1600" b="1" smtClean="0"/>
              <a:t>name</a:t>
            </a:r>
            <a:r>
              <a:rPr lang="en-US" sz="1600" smtClean="0"/>
              <a:t>": "</a:t>
            </a:r>
            <a:r>
              <a:rPr lang="en-US" sz="1600" i="1" smtClean="0"/>
              <a:t>nBufferLength</a:t>
            </a:r>
            <a:r>
              <a:rPr lang="en-US" sz="1600" smtClean="0"/>
              <a:t>",</a:t>
            </a:r>
          </a:p>
          <a:p>
            <a:r>
              <a:rPr lang="en-US" sz="1600" smtClean="0"/>
              <a:t>      "</a:t>
            </a:r>
            <a:r>
              <a:rPr lang="en-US" sz="1600" b="1" smtClean="0"/>
              <a:t>type</a:t>
            </a:r>
            <a:r>
              <a:rPr lang="en-US" sz="1600" smtClean="0"/>
              <a:t>": "</a:t>
            </a:r>
            <a:r>
              <a:rPr lang="en-US" sz="1600" i="1" smtClean="0"/>
              <a:t>int</a:t>
            </a:r>
            <a:r>
              <a:rPr lang="en-US" sz="1600" smtClean="0"/>
              <a:t>", "</a:t>
            </a:r>
            <a:r>
              <a:rPr lang="en-US" sz="1600" b="1" smtClean="0"/>
              <a:t>pass</a:t>
            </a:r>
            <a:r>
              <a:rPr lang="en-US" sz="1600" smtClean="0"/>
              <a:t>": "</a:t>
            </a:r>
            <a:r>
              <a:rPr lang="en-US" sz="1600" b="1" i="1" smtClean="0">
                <a:solidFill>
                  <a:schemeClr val="tx2">
                    <a:lumMod val="60000"/>
                    <a:lumOff val="40000"/>
                  </a:schemeClr>
                </a:solidFill>
              </a:rPr>
              <a:t>out</a:t>
            </a:r>
            <a:r>
              <a:rPr lang="en-US" sz="1600" smtClean="0"/>
              <a:t>"</a:t>
            </a:r>
          </a:p>
          <a:p>
            <a:r>
              <a:rPr lang="en-US" sz="1600" smtClean="0"/>
              <a:t>    },</a:t>
            </a:r>
          </a:p>
          <a:p>
            <a:r>
              <a:rPr lang="en-US" sz="1600" smtClean="0"/>
              <a:t>    {</a:t>
            </a:r>
          </a:p>
          <a:p>
            <a:r>
              <a:rPr lang="en-US" sz="1600" smtClean="0"/>
              <a:t>      "</a:t>
            </a:r>
            <a:r>
              <a:rPr lang="en-US" sz="1600" b="1" smtClean="0"/>
              <a:t>name</a:t>
            </a:r>
            <a:r>
              <a:rPr lang="en-US" sz="1600" smtClean="0"/>
              <a:t>": "</a:t>
            </a:r>
            <a:r>
              <a:rPr lang="en-US" sz="1600" i="1" smtClean="0"/>
              <a:t>lpBuffer</a:t>
            </a:r>
            <a:r>
              <a:rPr lang="en-US" sz="1600" smtClean="0"/>
              <a:t>",</a:t>
            </a:r>
          </a:p>
          <a:p>
            <a:r>
              <a:rPr lang="en-US" sz="1600" smtClean="0"/>
              <a:t>      "</a:t>
            </a:r>
            <a:r>
              <a:rPr lang="en-US" sz="1600" b="1" smtClean="0"/>
              <a:t>type</a:t>
            </a:r>
            <a:r>
              <a:rPr lang="en-US" sz="1600" smtClean="0"/>
              <a:t>": "</a:t>
            </a:r>
            <a:r>
              <a:rPr lang="en-US" sz="1600" i="1" smtClean="0"/>
              <a:t>char[]</a:t>
            </a:r>
            <a:r>
              <a:rPr lang="en-US" sz="1600" smtClean="0"/>
              <a:t>", "</a:t>
            </a:r>
            <a:r>
              <a:rPr lang="en-US" sz="1600" b="1" smtClean="0"/>
              <a:t>pass</a:t>
            </a:r>
            <a:r>
              <a:rPr lang="en-US" sz="1600" smtClean="0"/>
              <a:t>": "</a:t>
            </a:r>
            <a:r>
              <a:rPr lang="en-US" sz="1600" i="1" smtClean="0"/>
              <a:t>in</a:t>
            </a:r>
            <a:r>
              <a:rPr lang="en-US" sz="1600" smtClean="0"/>
              <a:t>"</a:t>
            </a:r>
          </a:p>
          <a:p>
            <a:r>
              <a:rPr lang="en-US" sz="1600" smtClean="0"/>
              <a:t>    }</a:t>
            </a:r>
          </a:p>
          <a:p>
            <a:r>
              <a:rPr lang="en-US" sz="1600" smtClean="0"/>
              <a:t>  ],</a:t>
            </a:r>
          </a:p>
          <a:p>
            <a:r>
              <a:rPr lang="en-US" sz="1600" smtClean="0"/>
              <a:t>  "</a:t>
            </a:r>
            <a:r>
              <a:rPr lang="en-US" sz="1600" b="1" smtClean="0"/>
              <a:t>relationship</a:t>
            </a:r>
            <a:r>
              <a:rPr lang="en-US" sz="1600" smtClean="0"/>
              <a:t>": [</a:t>
            </a:r>
          </a:p>
          <a:p>
            <a:r>
              <a:rPr lang="en-US" sz="1600" smtClean="0"/>
              <a:t>    {</a:t>
            </a:r>
          </a:p>
          <a:p>
            <a:r>
              <a:rPr lang="en-US" sz="1600" smtClean="0">
                <a:solidFill>
                  <a:srgbClr val="C00000"/>
                </a:solidFill>
              </a:rPr>
              <a:t>      "</a:t>
            </a:r>
            <a:r>
              <a:rPr lang="en-US" sz="1600" b="1" smtClean="0">
                <a:solidFill>
                  <a:srgbClr val="C00000"/>
                </a:solidFill>
              </a:rPr>
              <a:t>source</a:t>
            </a:r>
            <a:r>
              <a:rPr lang="en-US" sz="1600" smtClean="0">
                <a:solidFill>
                  <a:srgbClr val="C00000"/>
                </a:solidFill>
              </a:rPr>
              <a:t>": "</a:t>
            </a:r>
            <a:r>
              <a:rPr lang="en-US" sz="1600" i="1" smtClean="0">
                <a:solidFill>
                  <a:srgbClr val="C00000"/>
                </a:solidFill>
              </a:rPr>
              <a:t>nBufferLength</a:t>
            </a:r>
            <a:r>
              <a:rPr lang="en-US" sz="1600" smtClean="0">
                <a:solidFill>
                  <a:srgbClr val="C00000"/>
                </a:solidFill>
              </a:rPr>
              <a:t>",</a:t>
            </a:r>
          </a:p>
          <a:p>
            <a:r>
              <a:rPr lang="en-US" sz="1600" smtClean="0">
                <a:solidFill>
                  <a:srgbClr val="C00000"/>
                </a:solidFill>
              </a:rPr>
              <a:t>      "</a:t>
            </a:r>
            <a:r>
              <a:rPr lang="en-US" sz="1600" b="1" smtClean="0">
                <a:solidFill>
                  <a:srgbClr val="C00000"/>
                </a:solidFill>
              </a:rPr>
              <a:t>destination</a:t>
            </a:r>
            <a:r>
              <a:rPr lang="en-US" sz="1600" smtClean="0">
                <a:solidFill>
                  <a:srgbClr val="C00000"/>
                </a:solidFill>
              </a:rPr>
              <a:t>": "</a:t>
            </a:r>
            <a:r>
              <a:rPr lang="en-US" sz="1600" i="1" smtClean="0">
                <a:solidFill>
                  <a:srgbClr val="C00000"/>
                </a:solidFill>
              </a:rPr>
              <a:t>lpBuffer</a:t>
            </a:r>
            <a:r>
              <a:rPr lang="en-US" sz="1600" smtClean="0">
                <a:solidFill>
                  <a:srgbClr val="C00000"/>
                </a:solidFill>
              </a:rPr>
              <a:t>",</a:t>
            </a:r>
          </a:p>
          <a:p>
            <a:r>
              <a:rPr lang="en-US" sz="1600" smtClean="0">
                <a:solidFill>
                  <a:srgbClr val="C00000"/>
                </a:solidFill>
              </a:rPr>
              <a:t>      "</a:t>
            </a:r>
            <a:r>
              <a:rPr lang="en-US" sz="1600" b="1" smtClean="0">
                <a:solidFill>
                  <a:srgbClr val="C00000"/>
                </a:solidFill>
              </a:rPr>
              <a:t>category</a:t>
            </a:r>
            <a:r>
              <a:rPr lang="en-US" sz="1600" smtClean="0">
                <a:solidFill>
                  <a:srgbClr val="C00000"/>
                </a:solidFill>
              </a:rPr>
              <a:t>": "</a:t>
            </a:r>
            <a:r>
              <a:rPr lang="en-US" sz="1600" i="1" smtClean="0">
                <a:solidFill>
                  <a:srgbClr val="C00000"/>
                </a:solidFill>
              </a:rPr>
              <a:t>allocation</a:t>
            </a:r>
            <a:r>
              <a:rPr lang="en-US" sz="1600" smtClean="0">
                <a:solidFill>
                  <a:srgbClr val="C00000"/>
                </a:solidFill>
              </a:rPr>
              <a:t>"</a:t>
            </a:r>
          </a:p>
          <a:p>
            <a:r>
              <a:rPr lang="en-US" sz="1600" smtClean="0"/>
              <a:t>    }</a:t>
            </a:r>
          </a:p>
          <a:p>
            <a:r>
              <a:rPr lang="en-US" sz="1600" smtClean="0"/>
              <a:t>  ]</a:t>
            </a:r>
          </a:p>
          <a:p>
            <a:r>
              <a:rPr lang="en-US" sz="1600" smtClean="0"/>
              <a:t>}</a:t>
            </a:r>
            <a:endParaRPr lang="en-US" sz="1600"/>
          </a:p>
        </p:txBody>
      </p:sp>
      <p:sp>
        <p:nvSpPr>
          <p:cNvPr id="6" name="Rectangle 5"/>
          <p:cNvSpPr/>
          <p:nvPr/>
        </p:nvSpPr>
        <p:spPr>
          <a:xfrm>
            <a:off x="3429000" y="1524000"/>
            <a:ext cx="5638800" cy="526297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smtClean="0">
                <a:solidFill>
                  <a:srgbClr val="7F0055"/>
                </a:solidFill>
                <a:latin typeface="Consolas"/>
              </a:rPr>
              <a:t>public</a:t>
            </a:r>
            <a:r>
              <a:rPr lang="en-US" sz="1400" b="1" smtClean="0">
                <a:solidFill>
                  <a:srgbClr val="000000"/>
                </a:solidFill>
                <a:latin typeface="Consolas"/>
              </a:rPr>
              <a:t> GetCurrentDirectory() {</a:t>
            </a:r>
          </a:p>
          <a:p>
            <a:r>
              <a:rPr lang="en-US" sz="1400" b="1" smtClean="0">
                <a:solidFill>
                  <a:srgbClr val="7F0055"/>
                </a:solidFill>
                <a:latin typeface="Consolas"/>
              </a:rPr>
              <a:t>    super</a:t>
            </a:r>
            <a:r>
              <a:rPr lang="en-US" sz="1400" b="1" smtClean="0">
                <a:solidFill>
                  <a:srgbClr val="000000"/>
                </a:solidFill>
                <a:latin typeface="Consolas"/>
              </a:rPr>
              <a:t>();</a:t>
            </a:r>
          </a:p>
          <a:p>
            <a:r>
              <a:rPr lang="en-US" sz="1400" smtClean="0">
                <a:solidFill>
                  <a:srgbClr val="0000C0"/>
                </a:solidFill>
                <a:latin typeface="Consolas"/>
              </a:rPr>
              <a:t>    NUM_OF_PARMS</a:t>
            </a:r>
            <a:r>
              <a:rPr lang="en-US" sz="1400" smtClean="0">
                <a:solidFill>
                  <a:srgbClr val="000000"/>
                </a:solidFill>
                <a:latin typeface="Consolas"/>
              </a:rPr>
              <a:t> = 2;</a:t>
            </a:r>
          </a:p>
          <a:p>
            <a:r>
              <a:rPr lang="en-US" sz="1400" smtClean="0">
                <a:solidFill>
                  <a:srgbClr val="000000"/>
                </a:solidFill>
                <a:latin typeface="Consolas"/>
              </a:rPr>
              <a:t>}</a:t>
            </a:r>
          </a:p>
          <a:p>
            <a:endParaRPr lang="en-US" sz="1400" smtClean="0">
              <a:latin typeface="Consolas"/>
            </a:endParaRPr>
          </a:p>
          <a:p>
            <a:r>
              <a:rPr lang="en-US" sz="1400" smtClean="0">
                <a:solidFill>
                  <a:srgbClr val="646464"/>
                </a:solidFill>
                <a:latin typeface="Consolas"/>
              </a:rPr>
              <a:t>@Override</a:t>
            </a:r>
          </a:p>
          <a:p>
            <a:r>
              <a:rPr lang="en-US" sz="1400" b="1" smtClean="0">
                <a:solidFill>
                  <a:srgbClr val="7F0055"/>
                </a:solidFill>
                <a:latin typeface="Consolas"/>
              </a:rPr>
              <a:t>public</a:t>
            </a:r>
            <a:r>
              <a:rPr lang="en-US" sz="1400" b="1" smtClean="0">
                <a:solidFill>
                  <a:srgbClr val="000000"/>
                </a:solidFill>
                <a:latin typeface="Consolas"/>
              </a:rPr>
              <a:t> </a:t>
            </a:r>
            <a:r>
              <a:rPr lang="en-US" sz="1400" b="1" smtClean="0">
                <a:solidFill>
                  <a:srgbClr val="7F0055"/>
                </a:solidFill>
                <a:latin typeface="Consolas"/>
              </a:rPr>
              <a:t>void</a:t>
            </a:r>
            <a:r>
              <a:rPr lang="en-US" sz="1400" b="1" smtClean="0">
                <a:solidFill>
                  <a:srgbClr val="000000"/>
                </a:solidFill>
                <a:latin typeface="Consolas"/>
              </a:rPr>
              <a:t> execute() {</a:t>
            </a:r>
          </a:p>
          <a:p>
            <a:r>
              <a:rPr lang="en-US" sz="1400" b="1" smtClean="0">
                <a:solidFill>
                  <a:srgbClr val="7F0055"/>
                </a:solidFill>
                <a:latin typeface="Consolas"/>
              </a:rPr>
              <a:t>    long</a:t>
            </a:r>
            <a:r>
              <a:rPr lang="en-US" sz="1400" b="1" smtClean="0">
                <a:solidFill>
                  <a:srgbClr val="000000"/>
                </a:solidFill>
                <a:latin typeface="Consolas"/>
              </a:rPr>
              <a:t> </a:t>
            </a:r>
            <a:r>
              <a:rPr lang="en-US" sz="1400" b="1" smtClean="0">
                <a:solidFill>
                  <a:srgbClr val="6A3E3E"/>
                </a:solidFill>
                <a:latin typeface="Consolas"/>
              </a:rPr>
              <a:t>t1</a:t>
            </a:r>
            <a:r>
              <a:rPr lang="en-US" sz="1400" b="1" smtClean="0">
                <a:solidFill>
                  <a:srgbClr val="000000"/>
                </a:solidFill>
                <a:latin typeface="Consolas"/>
              </a:rPr>
              <a:t> = </a:t>
            </a:r>
            <a:r>
              <a:rPr lang="en-US" sz="1400" b="1" smtClean="0">
                <a:solidFill>
                  <a:srgbClr val="7F0055"/>
                </a:solidFill>
                <a:latin typeface="Consolas"/>
              </a:rPr>
              <a:t>this</a:t>
            </a:r>
            <a:r>
              <a:rPr lang="en-US" sz="1400" b="1" smtClean="0">
                <a:solidFill>
                  <a:srgbClr val="000000"/>
                </a:solidFill>
                <a:latin typeface="Consolas"/>
              </a:rPr>
              <a:t>.</a:t>
            </a:r>
            <a:r>
              <a:rPr lang="en-US" sz="1400" b="1" smtClean="0">
                <a:solidFill>
                  <a:srgbClr val="0000C0"/>
                </a:solidFill>
                <a:latin typeface="Consolas"/>
              </a:rPr>
              <a:t>params</a:t>
            </a:r>
            <a:r>
              <a:rPr lang="en-US" sz="1400" b="1" smtClean="0">
                <a:solidFill>
                  <a:srgbClr val="000000"/>
                </a:solidFill>
                <a:latin typeface="Consolas"/>
              </a:rPr>
              <a:t>.get(0);</a:t>
            </a:r>
          </a:p>
          <a:p>
            <a:r>
              <a:rPr lang="en-US" sz="1400" b="1" smtClean="0">
                <a:solidFill>
                  <a:srgbClr val="7F0055"/>
                </a:solidFill>
                <a:latin typeface="Consolas"/>
              </a:rPr>
              <a:t>    long</a:t>
            </a:r>
            <a:r>
              <a:rPr lang="en-US" sz="1400" b="1" smtClean="0">
                <a:solidFill>
                  <a:srgbClr val="000000"/>
                </a:solidFill>
                <a:latin typeface="Consolas"/>
              </a:rPr>
              <a:t> </a:t>
            </a:r>
            <a:r>
              <a:rPr lang="en-US" sz="1400" b="1" smtClean="0">
                <a:solidFill>
                  <a:srgbClr val="6A3E3E"/>
                </a:solidFill>
                <a:latin typeface="Consolas"/>
              </a:rPr>
              <a:t>t2</a:t>
            </a:r>
            <a:r>
              <a:rPr lang="en-US" sz="1400" b="1" smtClean="0">
                <a:solidFill>
                  <a:srgbClr val="000000"/>
                </a:solidFill>
                <a:latin typeface="Consolas"/>
              </a:rPr>
              <a:t> = </a:t>
            </a:r>
            <a:r>
              <a:rPr lang="en-US" sz="1400" b="1" smtClean="0">
                <a:solidFill>
                  <a:srgbClr val="7F0055"/>
                </a:solidFill>
                <a:latin typeface="Consolas"/>
              </a:rPr>
              <a:t>this</a:t>
            </a:r>
            <a:r>
              <a:rPr lang="en-US" sz="1400" b="1" smtClean="0">
                <a:solidFill>
                  <a:srgbClr val="000000"/>
                </a:solidFill>
                <a:latin typeface="Consolas"/>
              </a:rPr>
              <a:t>.</a:t>
            </a:r>
            <a:r>
              <a:rPr lang="en-US" sz="1400" b="1" smtClean="0">
                <a:solidFill>
                  <a:srgbClr val="0000C0"/>
                </a:solidFill>
                <a:latin typeface="Consolas"/>
              </a:rPr>
              <a:t>params</a:t>
            </a:r>
            <a:r>
              <a:rPr lang="en-US" sz="1400" b="1" smtClean="0">
                <a:solidFill>
                  <a:srgbClr val="000000"/>
                </a:solidFill>
                <a:latin typeface="Consolas"/>
              </a:rPr>
              <a:t>.get(1);</a:t>
            </a:r>
          </a:p>
          <a:p>
            <a:endParaRPr lang="en-US" sz="1400" smtClean="0">
              <a:latin typeface="Consolas"/>
            </a:endParaRPr>
          </a:p>
          <a:p>
            <a:r>
              <a:rPr lang="en-US" sz="1400" b="1" smtClean="0">
                <a:solidFill>
                  <a:srgbClr val="7F0055"/>
                </a:solidFill>
                <a:latin typeface="Consolas"/>
              </a:rPr>
              <a:t>    int</a:t>
            </a:r>
            <a:r>
              <a:rPr lang="en-US" sz="1400" b="1" smtClean="0">
                <a:solidFill>
                  <a:srgbClr val="000000"/>
                </a:solidFill>
                <a:latin typeface="Consolas"/>
              </a:rPr>
              <a:t> </a:t>
            </a:r>
            <a:r>
              <a:rPr lang="en-US" sz="1400" b="1" smtClean="0">
                <a:solidFill>
                  <a:srgbClr val="6A3E3E"/>
                </a:solidFill>
                <a:latin typeface="Consolas"/>
              </a:rPr>
              <a:t>nBufferLength</a:t>
            </a:r>
            <a:r>
              <a:rPr lang="en-US" sz="1400" b="1" smtClean="0">
                <a:solidFill>
                  <a:srgbClr val="000000"/>
                </a:solidFill>
                <a:latin typeface="Consolas"/>
              </a:rPr>
              <a:t> = (</a:t>
            </a:r>
            <a:r>
              <a:rPr lang="en-US" sz="1400" b="1" smtClean="0">
                <a:solidFill>
                  <a:srgbClr val="7F0055"/>
                </a:solidFill>
                <a:latin typeface="Consolas"/>
              </a:rPr>
              <a:t>int</a:t>
            </a:r>
            <a:r>
              <a:rPr lang="en-US" sz="1400" b="1" smtClean="0">
                <a:solidFill>
                  <a:srgbClr val="000000"/>
                </a:solidFill>
                <a:latin typeface="Consolas"/>
              </a:rPr>
              <a:t>) </a:t>
            </a:r>
            <a:r>
              <a:rPr lang="en-US" sz="1400" b="1" smtClean="0">
                <a:solidFill>
                  <a:srgbClr val="6A3E3E"/>
                </a:solidFill>
                <a:latin typeface="Consolas"/>
              </a:rPr>
              <a:t>t1</a:t>
            </a:r>
            <a:r>
              <a:rPr lang="en-US" sz="1400" b="1" smtClean="0">
                <a:solidFill>
                  <a:srgbClr val="000000"/>
                </a:solidFill>
                <a:latin typeface="Consolas"/>
              </a:rPr>
              <a:t>;</a:t>
            </a:r>
          </a:p>
          <a:p>
            <a:r>
              <a:rPr lang="en-US" sz="1400" b="1" smtClean="0">
                <a:solidFill>
                  <a:srgbClr val="7F0055"/>
                </a:solidFill>
                <a:latin typeface="Consolas"/>
              </a:rPr>
              <a:t>    char</a:t>
            </a:r>
            <a:r>
              <a:rPr lang="en-US" sz="1400" b="1" smtClean="0">
                <a:solidFill>
                  <a:srgbClr val="000000"/>
                </a:solidFill>
                <a:latin typeface="Consolas"/>
              </a:rPr>
              <a:t>[] lpBuffer = </a:t>
            </a:r>
            <a:r>
              <a:rPr lang="en-US" sz="1400" b="1" smtClean="0">
                <a:solidFill>
                  <a:srgbClr val="7F0055"/>
                </a:solidFill>
                <a:latin typeface="Consolas"/>
              </a:rPr>
              <a:t>new</a:t>
            </a:r>
            <a:r>
              <a:rPr lang="en-US" sz="1400" b="1" smtClean="0">
                <a:solidFill>
                  <a:srgbClr val="000000"/>
                </a:solidFill>
                <a:latin typeface="Consolas"/>
              </a:rPr>
              <a:t> </a:t>
            </a:r>
            <a:r>
              <a:rPr lang="en-US" sz="1400" b="1" smtClean="0">
                <a:solidFill>
                  <a:srgbClr val="7F0055"/>
                </a:solidFill>
                <a:latin typeface="Consolas"/>
              </a:rPr>
              <a:t>char</a:t>
            </a:r>
            <a:r>
              <a:rPr lang="en-US" sz="1400" b="1" smtClean="0">
                <a:solidFill>
                  <a:srgbClr val="000000"/>
                </a:solidFill>
                <a:latin typeface="Consolas"/>
              </a:rPr>
              <a:t>[(</a:t>
            </a:r>
            <a:r>
              <a:rPr lang="en-US" sz="1400" b="1" smtClean="0">
                <a:solidFill>
                  <a:srgbClr val="7F0055"/>
                </a:solidFill>
                <a:latin typeface="Consolas"/>
              </a:rPr>
              <a:t>int</a:t>
            </a:r>
            <a:r>
              <a:rPr lang="en-US" sz="1400" b="1" smtClean="0">
                <a:solidFill>
                  <a:srgbClr val="000000"/>
                </a:solidFill>
                <a:latin typeface="Consolas"/>
              </a:rPr>
              <a:t>) </a:t>
            </a:r>
            <a:r>
              <a:rPr lang="en-US" sz="1400" b="1" smtClean="0">
                <a:solidFill>
                  <a:srgbClr val="6A3E3E"/>
                </a:solidFill>
                <a:latin typeface="Consolas"/>
              </a:rPr>
              <a:t>t1</a:t>
            </a:r>
            <a:r>
              <a:rPr lang="en-US" sz="1400" b="1" smtClean="0">
                <a:solidFill>
                  <a:srgbClr val="000000"/>
                </a:solidFill>
                <a:latin typeface="Consolas"/>
              </a:rPr>
              <a:t>];</a:t>
            </a:r>
          </a:p>
          <a:p>
            <a:endParaRPr lang="en-US" sz="1400" b="1" smtClean="0">
              <a:solidFill>
                <a:srgbClr val="000000"/>
              </a:solidFill>
              <a:latin typeface="Consolas"/>
            </a:endParaRPr>
          </a:p>
          <a:p>
            <a:r>
              <a:rPr lang="en-US" sz="1400" b="1" smtClean="0">
                <a:solidFill>
                  <a:srgbClr val="7F0055"/>
                </a:solidFill>
                <a:latin typeface="Consolas"/>
              </a:rPr>
              <a:t>    int</a:t>
            </a:r>
            <a:r>
              <a:rPr lang="en-US" sz="1400" b="1" smtClean="0">
                <a:solidFill>
                  <a:srgbClr val="000000"/>
                </a:solidFill>
                <a:latin typeface="Consolas"/>
              </a:rPr>
              <a:t> </a:t>
            </a:r>
            <a:r>
              <a:rPr lang="en-US" sz="1400" b="1" smtClean="0">
                <a:solidFill>
                  <a:srgbClr val="6A3E3E"/>
                </a:solidFill>
                <a:latin typeface="Consolas"/>
              </a:rPr>
              <a:t>ret</a:t>
            </a:r>
            <a:r>
              <a:rPr lang="en-US" sz="1400" b="1" smtClean="0">
                <a:solidFill>
                  <a:srgbClr val="000000"/>
                </a:solidFill>
                <a:latin typeface="Consolas"/>
              </a:rPr>
              <a:t> = Kernel32DLL.</a:t>
            </a:r>
            <a:r>
              <a:rPr lang="en-US" sz="1400" b="1" i="1" smtClean="0">
                <a:solidFill>
                  <a:srgbClr val="0000C0"/>
                </a:solidFill>
                <a:latin typeface="Consolas"/>
              </a:rPr>
              <a:t>INSTANCE</a:t>
            </a:r>
            <a:r>
              <a:rPr lang="en-US" sz="1400" b="1" i="1" smtClean="0">
                <a:solidFill>
                  <a:srgbClr val="000000"/>
                </a:solidFill>
                <a:latin typeface="Consolas"/>
              </a:rPr>
              <a:t>.GetCurrentDirectory(</a:t>
            </a:r>
          </a:p>
          <a:p>
            <a:r>
              <a:rPr lang="en-US" sz="1400" b="1" i="1" smtClean="0">
                <a:solidFill>
                  <a:srgbClr val="000000"/>
                </a:solidFill>
                <a:latin typeface="Consolas"/>
              </a:rPr>
              <a:t>                           </a:t>
            </a:r>
            <a:r>
              <a:rPr lang="en-US" sz="1400" b="1" i="1" smtClean="0">
                <a:solidFill>
                  <a:srgbClr val="6A3E3E"/>
                </a:solidFill>
                <a:latin typeface="Consolas"/>
              </a:rPr>
              <a:t>nBufferLength</a:t>
            </a:r>
            <a:r>
              <a:rPr lang="en-US" sz="1400" b="1" i="1" smtClean="0">
                <a:solidFill>
                  <a:srgbClr val="000000"/>
                </a:solidFill>
                <a:latin typeface="Consolas"/>
              </a:rPr>
              <a:t>, </a:t>
            </a:r>
            <a:r>
              <a:rPr lang="en-US" sz="1400" b="1" i="1" smtClean="0">
                <a:solidFill>
                  <a:srgbClr val="6A3E3E"/>
                </a:solidFill>
                <a:latin typeface="Consolas"/>
              </a:rPr>
              <a:t>lpBuffer</a:t>
            </a:r>
            <a:r>
              <a:rPr lang="en-US" sz="1400" b="1" i="1" smtClean="0">
                <a:solidFill>
                  <a:srgbClr val="000000"/>
                </a:solidFill>
                <a:latin typeface="Consolas"/>
              </a:rPr>
              <a:t>);</a:t>
            </a:r>
          </a:p>
          <a:p>
            <a:endParaRPr lang="en-US" sz="1400" smtClean="0">
              <a:latin typeface="Consolas"/>
            </a:endParaRPr>
          </a:p>
          <a:p>
            <a:r>
              <a:rPr lang="en-US" sz="1400" b="1" smtClean="0">
                <a:solidFill>
                  <a:srgbClr val="7F0055"/>
                </a:solidFill>
                <a:latin typeface="Consolas"/>
              </a:rPr>
              <a:t>    for</a:t>
            </a:r>
            <a:r>
              <a:rPr lang="en-US" sz="1400" b="1" smtClean="0">
                <a:solidFill>
                  <a:srgbClr val="000000"/>
                </a:solidFill>
                <a:latin typeface="Consolas"/>
              </a:rPr>
              <a:t> (</a:t>
            </a:r>
            <a:r>
              <a:rPr lang="en-US" sz="1400" b="1" smtClean="0">
                <a:solidFill>
                  <a:srgbClr val="7F0055"/>
                </a:solidFill>
                <a:latin typeface="Consolas"/>
              </a:rPr>
              <a:t>int</a:t>
            </a:r>
            <a:r>
              <a:rPr lang="en-US" sz="1400" b="1" smtClean="0">
                <a:solidFill>
                  <a:srgbClr val="000000"/>
                </a:solidFill>
                <a:latin typeface="Consolas"/>
              </a:rPr>
              <a:t> </a:t>
            </a:r>
            <a:r>
              <a:rPr lang="en-US" sz="1400" b="1" smtClean="0">
                <a:solidFill>
                  <a:srgbClr val="6A3E3E"/>
                </a:solidFill>
                <a:latin typeface="Consolas"/>
              </a:rPr>
              <a:t>i</a:t>
            </a:r>
            <a:r>
              <a:rPr lang="en-US" sz="1400" b="1" smtClean="0">
                <a:solidFill>
                  <a:srgbClr val="000000"/>
                </a:solidFill>
                <a:latin typeface="Consolas"/>
              </a:rPr>
              <a:t> = 0; </a:t>
            </a:r>
            <a:r>
              <a:rPr lang="en-US" sz="1400" b="1" smtClean="0">
                <a:solidFill>
                  <a:srgbClr val="6A3E3E"/>
                </a:solidFill>
                <a:latin typeface="Consolas"/>
              </a:rPr>
              <a:t>i</a:t>
            </a:r>
            <a:r>
              <a:rPr lang="en-US" sz="1400" b="1" smtClean="0">
                <a:solidFill>
                  <a:srgbClr val="000000"/>
                </a:solidFill>
                <a:latin typeface="Consolas"/>
              </a:rPr>
              <a:t> &lt; </a:t>
            </a:r>
            <a:r>
              <a:rPr lang="en-US" sz="1400" b="1" smtClean="0">
                <a:solidFill>
                  <a:srgbClr val="6A3E3E"/>
                </a:solidFill>
                <a:latin typeface="Consolas"/>
              </a:rPr>
              <a:t>lpBuffer</a:t>
            </a:r>
            <a:r>
              <a:rPr lang="en-US" sz="1400" b="1" smtClean="0">
                <a:solidFill>
                  <a:srgbClr val="000000"/>
                </a:solidFill>
                <a:latin typeface="Consolas"/>
              </a:rPr>
              <a:t>.</a:t>
            </a:r>
            <a:r>
              <a:rPr lang="en-US" sz="1400" b="1" smtClean="0">
                <a:solidFill>
                  <a:srgbClr val="0000C0"/>
                </a:solidFill>
                <a:latin typeface="Consolas"/>
              </a:rPr>
              <a:t>length</a:t>
            </a:r>
            <a:r>
              <a:rPr lang="en-US" sz="1400" b="1" smtClean="0">
                <a:solidFill>
                  <a:srgbClr val="000000"/>
                </a:solidFill>
                <a:latin typeface="Consolas"/>
              </a:rPr>
              <a:t>; </a:t>
            </a:r>
            <a:r>
              <a:rPr lang="en-US" sz="1400" b="1" smtClean="0">
                <a:solidFill>
                  <a:srgbClr val="6A3E3E"/>
                </a:solidFill>
                <a:latin typeface="Consolas"/>
              </a:rPr>
              <a:t>i</a:t>
            </a:r>
            <a:r>
              <a:rPr lang="en-US" sz="1400" b="1" smtClean="0">
                <a:solidFill>
                  <a:srgbClr val="000000"/>
                </a:solidFill>
                <a:latin typeface="Consolas"/>
              </a:rPr>
              <a:t>++)</a:t>
            </a:r>
          </a:p>
          <a:p>
            <a:r>
              <a:rPr lang="en-US" sz="1400" b="1" smtClean="0">
                <a:solidFill>
                  <a:srgbClr val="7F0055"/>
                </a:solidFill>
                <a:latin typeface="Consolas"/>
              </a:rPr>
              <a:t>        if</a:t>
            </a:r>
            <a:r>
              <a:rPr lang="en-US" sz="1400" b="1" smtClean="0">
                <a:solidFill>
                  <a:srgbClr val="000000"/>
                </a:solidFill>
                <a:latin typeface="Consolas"/>
              </a:rPr>
              <a:t> (</a:t>
            </a:r>
            <a:r>
              <a:rPr lang="en-US" sz="1400" b="1" smtClean="0">
                <a:solidFill>
                  <a:srgbClr val="6A3E3E"/>
                </a:solidFill>
                <a:latin typeface="Consolas"/>
              </a:rPr>
              <a:t>lpBuffer</a:t>
            </a:r>
            <a:r>
              <a:rPr lang="en-US" sz="1400" b="1" smtClean="0">
                <a:solidFill>
                  <a:srgbClr val="000000"/>
                </a:solidFill>
                <a:latin typeface="Consolas"/>
              </a:rPr>
              <a:t>[</a:t>
            </a:r>
            <a:r>
              <a:rPr lang="en-US" sz="1400" b="1" smtClean="0">
                <a:solidFill>
                  <a:srgbClr val="6A3E3E"/>
                </a:solidFill>
                <a:latin typeface="Consolas"/>
              </a:rPr>
              <a:t>i</a:t>
            </a:r>
            <a:r>
              <a:rPr lang="en-US" sz="1400" b="1" smtClean="0">
                <a:solidFill>
                  <a:srgbClr val="000000"/>
                </a:solidFill>
                <a:latin typeface="Consolas"/>
              </a:rPr>
              <a:t>] != </a:t>
            </a:r>
            <a:r>
              <a:rPr lang="en-US" sz="1400" b="1" smtClean="0">
                <a:solidFill>
                  <a:srgbClr val="2A00FF"/>
                </a:solidFill>
                <a:latin typeface="Consolas"/>
              </a:rPr>
              <a:t>'\0'</a:t>
            </a:r>
            <a:r>
              <a:rPr lang="en-US" sz="1400" b="1" smtClean="0">
                <a:solidFill>
                  <a:srgbClr val="000000"/>
                </a:solidFill>
                <a:latin typeface="Consolas"/>
              </a:rPr>
              <a:t>)</a:t>
            </a:r>
          </a:p>
          <a:p>
            <a:r>
              <a:rPr lang="en-US" sz="1400" smtClean="0">
                <a:solidFill>
                  <a:srgbClr val="0000C0"/>
                </a:solidFill>
                <a:latin typeface="Consolas"/>
              </a:rPr>
              <a:t>            memory</a:t>
            </a:r>
            <a:r>
              <a:rPr lang="en-US" sz="1400" smtClean="0">
                <a:solidFill>
                  <a:srgbClr val="000000"/>
                </a:solidFill>
                <a:latin typeface="Consolas"/>
              </a:rPr>
              <a:t>.setByteMemoryValue(</a:t>
            </a:r>
            <a:r>
              <a:rPr lang="en-US" sz="1400" smtClean="0">
                <a:solidFill>
                  <a:srgbClr val="6A3E3E"/>
                </a:solidFill>
                <a:latin typeface="Consolas"/>
              </a:rPr>
              <a:t>t2</a:t>
            </a:r>
            <a:r>
              <a:rPr lang="en-US" sz="1400" smtClean="0">
                <a:solidFill>
                  <a:srgbClr val="000000"/>
                </a:solidFill>
                <a:latin typeface="Consolas"/>
              </a:rPr>
              <a:t> + </a:t>
            </a:r>
            <a:r>
              <a:rPr lang="en-US" sz="1400" smtClean="0">
                <a:solidFill>
                  <a:srgbClr val="6A3E3E"/>
                </a:solidFill>
                <a:latin typeface="Consolas"/>
              </a:rPr>
              <a:t>i</a:t>
            </a:r>
            <a:r>
              <a:rPr lang="en-US" sz="1400" smtClean="0">
                <a:solidFill>
                  <a:srgbClr val="000000"/>
                </a:solidFill>
                <a:latin typeface="Consolas"/>
              </a:rPr>
              <a:t>,</a:t>
            </a:r>
          </a:p>
          <a:p>
            <a:r>
              <a:rPr lang="en-US" sz="1400" b="1" smtClean="0">
                <a:solidFill>
                  <a:srgbClr val="000000"/>
                </a:solidFill>
                <a:latin typeface="Consolas"/>
              </a:rPr>
              <a:t>                   </a:t>
            </a:r>
            <a:r>
              <a:rPr lang="en-US" sz="1400" b="1" smtClean="0">
                <a:solidFill>
                  <a:srgbClr val="7F0055"/>
                </a:solidFill>
                <a:latin typeface="Consolas"/>
              </a:rPr>
              <a:t>new</a:t>
            </a:r>
            <a:r>
              <a:rPr lang="en-US" sz="1400" b="1" smtClean="0">
                <a:solidFill>
                  <a:srgbClr val="000000"/>
                </a:solidFill>
                <a:latin typeface="Consolas"/>
              </a:rPr>
              <a:t> LongValue(</a:t>
            </a:r>
            <a:r>
              <a:rPr lang="en-US" sz="1400" b="1" smtClean="0">
                <a:solidFill>
                  <a:srgbClr val="6A3E3E"/>
                </a:solidFill>
                <a:latin typeface="Consolas"/>
              </a:rPr>
              <a:t>lpBuffer</a:t>
            </a:r>
            <a:r>
              <a:rPr lang="en-US" sz="1400" b="1" smtClean="0">
                <a:solidFill>
                  <a:srgbClr val="000000"/>
                </a:solidFill>
                <a:latin typeface="Consolas"/>
              </a:rPr>
              <a:t>[</a:t>
            </a:r>
            <a:r>
              <a:rPr lang="en-US" sz="1400" b="1" smtClean="0">
                <a:solidFill>
                  <a:srgbClr val="6A3E3E"/>
                </a:solidFill>
                <a:latin typeface="Consolas"/>
              </a:rPr>
              <a:t>i</a:t>
            </a:r>
            <a:r>
              <a:rPr lang="en-US" sz="1400" b="1" smtClean="0">
                <a:solidFill>
                  <a:srgbClr val="000000"/>
                </a:solidFill>
                <a:latin typeface="Consolas"/>
              </a:rPr>
              <a:t>]));</a:t>
            </a:r>
          </a:p>
          <a:p>
            <a:endParaRPr lang="en-US" sz="1400" smtClean="0">
              <a:solidFill>
                <a:srgbClr val="000000"/>
              </a:solidFill>
              <a:latin typeface="Consolas"/>
            </a:endParaRPr>
          </a:p>
          <a:p>
            <a:endParaRPr lang="en-US" sz="1400" smtClean="0">
              <a:solidFill>
                <a:srgbClr val="000000"/>
              </a:solidFill>
              <a:latin typeface="Consolas"/>
            </a:endParaRPr>
          </a:p>
          <a:p>
            <a:r>
              <a:rPr lang="en-US" sz="1400" smtClean="0">
                <a:solidFill>
                  <a:srgbClr val="0000C0"/>
                </a:solidFill>
                <a:latin typeface="Consolas"/>
              </a:rPr>
              <a:t>    register</a:t>
            </a:r>
            <a:r>
              <a:rPr lang="en-US" sz="1400" smtClean="0">
                <a:solidFill>
                  <a:srgbClr val="000000"/>
                </a:solidFill>
                <a:latin typeface="Consolas"/>
              </a:rPr>
              <a:t>.mov(</a:t>
            </a:r>
            <a:r>
              <a:rPr lang="en-US" sz="1400" smtClean="0">
                <a:solidFill>
                  <a:srgbClr val="2A00FF"/>
                </a:solidFill>
                <a:latin typeface="Consolas"/>
              </a:rPr>
              <a:t>"eax"</a:t>
            </a:r>
            <a:r>
              <a:rPr lang="en-US" sz="1400" smtClean="0">
                <a:solidFill>
                  <a:srgbClr val="000000"/>
                </a:solidFill>
                <a:latin typeface="Consolas"/>
              </a:rPr>
              <a:t>, </a:t>
            </a:r>
            <a:r>
              <a:rPr lang="en-US" sz="1400" b="1" smtClean="0">
                <a:solidFill>
                  <a:srgbClr val="7F0055"/>
                </a:solidFill>
                <a:latin typeface="Consolas"/>
              </a:rPr>
              <a:t>new</a:t>
            </a:r>
            <a:r>
              <a:rPr lang="en-US" sz="1400" b="1" smtClean="0">
                <a:solidFill>
                  <a:srgbClr val="000000"/>
                </a:solidFill>
                <a:latin typeface="Consolas"/>
              </a:rPr>
              <a:t> LongValue(</a:t>
            </a:r>
            <a:r>
              <a:rPr lang="en-US" sz="1400" b="1" smtClean="0">
                <a:solidFill>
                  <a:srgbClr val="6A3E3E"/>
                </a:solidFill>
                <a:latin typeface="Consolas"/>
              </a:rPr>
              <a:t>ret</a:t>
            </a:r>
            <a:r>
              <a:rPr lang="en-US" sz="1400" b="1" smtClean="0">
                <a:solidFill>
                  <a:srgbClr val="000000"/>
                </a:solidFill>
                <a:latin typeface="Consolas"/>
              </a:rPr>
              <a:t>));</a:t>
            </a:r>
          </a:p>
          <a:p>
            <a:r>
              <a:rPr lang="en-US" sz="1400" smtClean="0">
                <a:solidFill>
                  <a:srgbClr val="000000"/>
                </a:solidFill>
                <a:latin typeface="Consolas"/>
              </a:rPr>
              <a:t>}</a:t>
            </a:r>
            <a:endParaRPr lang="en-US" sz="1400" b="1"/>
          </a:p>
        </p:txBody>
      </p:sp>
      <p:sp>
        <p:nvSpPr>
          <p:cNvPr id="8" name="Rectangle 7"/>
          <p:cNvSpPr/>
          <p:nvPr/>
        </p:nvSpPr>
        <p:spPr>
          <a:xfrm>
            <a:off x="6858000" y="2057400"/>
            <a:ext cx="1615892"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gn="ctr"/>
            <a:r>
              <a:rPr lang="en-US" smtClean="0"/>
              <a:t>arguments in </a:t>
            </a:r>
          </a:p>
          <a:p>
            <a:pPr algn="ctr"/>
            <a:r>
              <a:rPr lang="en-US" smtClean="0"/>
              <a:t>BE-PUM’s stack</a:t>
            </a:r>
            <a:endParaRPr lang="en-US"/>
          </a:p>
        </p:txBody>
      </p:sp>
      <p:cxnSp>
        <p:nvCxnSpPr>
          <p:cNvPr id="11" name="Straight Arrow Connector 10"/>
          <p:cNvCxnSpPr>
            <a:stCxn id="8" idx="1"/>
          </p:cNvCxnSpPr>
          <p:nvPr/>
        </p:nvCxnSpPr>
        <p:spPr>
          <a:xfrm flipH="1" flipV="1">
            <a:off x="5638800" y="2133600"/>
            <a:ext cx="1219200" cy="24696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flipH="1">
            <a:off x="6172200" y="2362200"/>
            <a:ext cx="685800" cy="6858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flipV="1">
            <a:off x="2057400" y="4038600"/>
            <a:ext cx="1752600" cy="1219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a:off x="2667000" y="3352800"/>
            <a:ext cx="1143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2712A2BB-1AAA-4199-A250-7C88CEC4E35D}" type="slidenum">
              <a:rPr lang="en-US" smtClean="0"/>
              <a:pPr/>
              <a:t>88</a:t>
            </a:fld>
            <a:endParaRPr lang="en-US"/>
          </a:p>
        </p:txBody>
      </p:sp>
    </p:spTree>
    <p:extLst>
      <p:ext uri="{BB962C8B-B14F-4D97-AF65-F5344CB8AC3E}">
        <p14:creationId xmlns:p14="http://schemas.microsoft.com/office/powerpoint/2010/main" val="21580754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(III) </a:t>
            </a:r>
            <a:r>
              <a:rPr lang="en-US" dirty="0" smtClean="0"/>
              <a:t>(27)</a:t>
            </a:r>
            <a:endParaRPr lang="en-US" dirty="0"/>
          </a:p>
        </p:txBody>
      </p:sp>
      <p:sp>
        <p:nvSpPr>
          <p:cNvPr id="3" name="Content Placeholder 2"/>
          <p:cNvSpPr>
            <a:spLocks noGrp="1"/>
          </p:cNvSpPr>
          <p:nvPr>
            <p:ph idx="1"/>
          </p:nvPr>
        </p:nvSpPr>
        <p:spPr/>
        <p:txBody>
          <a:bodyPr/>
          <a:lstStyle/>
          <a:p>
            <a:pPr algn="just"/>
            <a:r>
              <a:rPr lang="en-US" dirty="0" smtClean="0"/>
              <a:t>Sau </a:t>
            </a:r>
            <a:r>
              <a:rPr lang="en-US" dirty="0" err="1" smtClean="0"/>
              <a:t>khi</a:t>
            </a:r>
            <a:r>
              <a:rPr lang="en-US" dirty="0" smtClean="0"/>
              <a:t> </a:t>
            </a:r>
            <a:r>
              <a:rPr lang="en-US" dirty="0" err="1" smtClean="0"/>
              <a:t>sinh</a:t>
            </a:r>
            <a:r>
              <a:rPr lang="en-US" dirty="0" smtClean="0"/>
              <a:t> </a:t>
            </a:r>
            <a:r>
              <a:rPr lang="en-US" dirty="0" err="1" smtClean="0"/>
              <a:t>mã</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kiểu</a:t>
            </a:r>
            <a:r>
              <a:rPr lang="en-US" dirty="0" smtClean="0"/>
              <a:t> </a:t>
            </a:r>
            <a:r>
              <a:rPr lang="en-US" dirty="0" err="1" smtClean="0"/>
              <a:t>tra</a:t>
            </a:r>
            <a:r>
              <a:rPr lang="en-US" dirty="0" smtClean="0"/>
              <a:t> </a:t>
            </a:r>
            <a:r>
              <a:rPr lang="en-US" dirty="0" err="1" smtClean="0"/>
              <a:t>lại</a:t>
            </a:r>
            <a:r>
              <a:rPr lang="en-US" dirty="0" smtClean="0"/>
              <a:t> </a:t>
            </a:r>
            <a:r>
              <a:rPr lang="en-US" dirty="0" err="1" smtClean="0"/>
              <a:t>xem</a:t>
            </a:r>
            <a:r>
              <a:rPr lang="en-US" dirty="0" smtClean="0"/>
              <a:t> </a:t>
            </a:r>
            <a:r>
              <a:rPr lang="en-US" dirty="0" err="1" smtClean="0"/>
              <a:t>mã</a:t>
            </a:r>
            <a:r>
              <a:rPr lang="en-US" dirty="0" smtClean="0"/>
              <a:t> </a:t>
            </a:r>
            <a:r>
              <a:rPr lang="en-US" dirty="0" err="1" smtClean="0"/>
              <a:t>sinh</a:t>
            </a:r>
            <a:r>
              <a:rPr lang="en-US" dirty="0" smtClean="0"/>
              <a:t> </a:t>
            </a:r>
            <a:r>
              <a:rPr lang="en-US" dirty="0" err="1" smtClean="0"/>
              <a:t>ra</a:t>
            </a:r>
            <a:r>
              <a:rPr lang="en-US" dirty="0" smtClean="0"/>
              <a:t> </a:t>
            </a:r>
            <a:r>
              <a:rPr lang="en-US" dirty="0" err="1" smtClean="0"/>
              <a:t>có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được</a:t>
            </a:r>
            <a:r>
              <a:rPr lang="en-US" dirty="0" smtClean="0"/>
              <a:t> hay </a:t>
            </a:r>
            <a:r>
              <a:rPr lang="en-US" dirty="0" err="1" smtClean="0"/>
              <a:t>không</a:t>
            </a:r>
            <a:r>
              <a:rPr lang="en-US" dirty="0" smtClean="0"/>
              <a:t>.</a:t>
            </a:r>
          </a:p>
          <a:p>
            <a:pPr algn="just"/>
            <a:r>
              <a:rPr lang="en-US" dirty="0" smtClean="0"/>
              <a:t>Java Syntax Testing</a:t>
            </a:r>
          </a:p>
          <a:p>
            <a:pPr lvl="1" algn="just"/>
            <a:r>
              <a:rPr lang="en-US" dirty="0" err="1" smtClean="0"/>
              <a:t>Sử</a:t>
            </a:r>
            <a:r>
              <a:rPr lang="en-US" dirty="0" smtClean="0"/>
              <a:t> </a:t>
            </a:r>
            <a:r>
              <a:rPr lang="en-US" dirty="0" err="1" smtClean="0"/>
              <a:t>dụng</a:t>
            </a:r>
            <a:r>
              <a:rPr lang="en-US" dirty="0" smtClean="0"/>
              <a:t> </a:t>
            </a:r>
            <a:r>
              <a:rPr lang="en-US" i="1" dirty="0" err="1" smtClean="0"/>
              <a:t>JavaCompiler</a:t>
            </a:r>
            <a:r>
              <a:rPr lang="en-US" dirty="0" smtClean="0"/>
              <a:t> </a:t>
            </a:r>
            <a:r>
              <a:rPr lang="en-US" dirty="0" err="1" smtClean="0"/>
              <a:t>để</a:t>
            </a:r>
            <a:r>
              <a:rPr lang="en-US" dirty="0" smtClean="0"/>
              <a:t> </a:t>
            </a:r>
            <a:r>
              <a:rPr lang="en-US" dirty="0" err="1" smtClean="0"/>
              <a:t>biên</a:t>
            </a:r>
            <a:r>
              <a:rPr lang="en-US" dirty="0" smtClean="0"/>
              <a:t> </a:t>
            </a:r>
            <a:r>
              <a:rPr lang="en-US" dirty="0" err="1" smtClean="0"/>
              <a:t>soạn</a:t>
            </a:r>
            <a:r>
              <a:rPr lang="en-US" dirty="0" smtClean="0"/>
              <a:t> </a:t>
            </a:r>
            <a:r>
              <a:rPr lang="en-US" dirty="0" err="1" smtClean="0"/>
              <a:t>tập</a:t>
            </a:r>
            <a:r>
              <a:rPr lang="en-US" dirty="0" smtClean="0"/>
              <a:t> tin </a:t>
            </a:r>
            <a:r>
              <a:rPr lang="en-US" dirty="0" err="1" smtClean="0"/>
              <a:t>chứa</a:t>
            </a:r>
            <a:r>
              <a:rPr lang="en-US" dirty="0" smtClean="0"/>
              <a:t> </a:t>
            </a:r>
            <a:r>
              <a:rPr lang="en-US" dirty="0" err="1" smtClean="0"/>
              <a:t>mã</a:t>
            </a:r>
            <a:r>
              <a:rPr lang="en-US" dirty="0" smtClean="0"/>
              <a:t> Java </a:t>
            </a:r>
            <a:r>
              <a:rPr lang="en-US" dirty="0" err="1" smtClean="0"/>
              <a:t>và</a:t>
            </a:r>
            <a:r>
              <a:rPr lang="en-US" dirty="0" smtClean="0"/>
              <a:t> </a:t>
            </a:r>
            <a:r>
              <a:rPr lang="en-US" dirty="0" err="1" smtClean="0"/>
              <a:t>trả</a:t>
            </a:r>
            <a:r>
              <a:rPr lang="en-US" dirty="0" smtClean="0"/>
              <a:t> </a:t>
            </a:r>
            <a:r>
              <a:rPr lang="en-US" dirty="0" err="1" smtClean="0"/>
              <a:t>về</a:t>
            </a:r>
            <a:r>
              <a:rPr lang="en-US" dirty="0" smtClean="0"/>
              <a:t> </a:t>
            </a:r>
            <a:r>
              <a:rPr lang="en-US" dirty="0" err="1" smtClean="0"/>
              <a:t>đối</a:t>
            </a:r>
            <a:r>
              <a:rPr lang="en-US" dirty="0" smtClean="0"/>
              <a:t> </a:t>
            </a:r>
            <a:r>
              <a:rPr lang="en-US" dirty="0" err="1" smtClean="0"/>
              <a:t>tượng</a:t>
            </a:r>
            <a:r>
              <a:rPr lang="en-US" dirty="0" smtClean="0"/>
              <a:t> </a:t>
            </a:r>
            <a:r>
              <a:rPr lang="en-US" i="1" dirty="0" smtClean="0"/>
              <a:t>Diagnostic</a:t>
            </a:r>
            <a:r>
              <a:rPr lang="en-US" dirty="0" smtClean="0"/>
              <a:t> </a:t>
            </a:r>
            <a:r>
              <a:rPr lang="en-US" dirty="0" err="1" smtClean="0"/>
              <a:t>để</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biết</a:t>
            </a:r>
            <a:r>
              <a:rPr lang="en-US" dirty="0" smtClean="0"/>
              <a:t>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lỗi</a:t>
            </a:r>
            <a:r>
              <a:rPr lang="en-US" dirty="0" smtClean="0"/>
              <a:t> </a:t>
            </a:r>
            <a:r>
              <a:rPr lang="en-US" dirty="0" err="1" smtClean="0"/>
              <a:t>nào</a:t>
            </a:r>
            <a:r>
              <a:rPr lang="en-US" dirty="0" smtClean="0"/>
              <a:t> </a:t>
            </a:r>
            <a:r>
              <a:rPr lang="en-US" dirty="0" err="1" smtClean="0"/>
              <a:t>trong</a:t>
            </a:r>
            <a:r>
              <a:rPr lang="en-US" dirty="0" smtClean="0"/>
              <a:t> </a:t>
            </a:r>
            <a:r>
              <a:rPr lang="en-US" dirty="0" err="1" smtClean="0"/>
              <a:t>tập</a:t>
            </a:r>
            <a:r>
              <a:rPr lang="en-US" dirty="0" smtClean="0"/>
              <a:t> tin </a:t>
            </a:r>
            <a:r>
              <a:rPr lang="en-US" dirty="0" err="1" smtClean="0"/>
              <a:t>mã</a:t>
            </a:r>
            <a:r>
              <a:rPr lang="en-US" dirty="0" smtClean="0"/>
              <a:t> </a:t>
            </a:r>
            <a:r>
              <a:rPr lang="en-US" dirty="0" err="1" smtClean="0"/>
              <a:t>nguồn</a:t>
            </a:r>
            <a:r>
              <a:rPr lang="en-US" dirty="0" smtClean="0"/>
              <a:t> hay </a:t>
            </a:r>
            <a:r>
              <a:rPr lang="en-US" dirty="0" err="1" smtClean="0"/>
              <a:t>không</a:t>
            </a:r>
            <a:r>
              <a:rPr lang="en-US" dirty="0" smtClean="0"/>
              <a:t>.</a:t>
            </a:r>
            <a:endParaRPr lang="en-US" dirty="0"/>
          </a:p>
        </p:txBody>
      </p:sp>
      <p:sp>
        <p:nvSpPr>
          <p:cNvPr id="4" name="Slide Number Placeholder 3"/>
          <p:cNvSpPr>
            <a:spLocks noGrp="1"/>
          </p:cNvSpPr>
          <p:nvPr>
            <p:ph type="sldNum" sz="quarter" idx="12"/>
          </p:nvPr>
        </p:nvSpPr>
        <p:spPr/>
        <p:txBody>
          <a:bodyPr/>
          <a:lstStyle/>
          <a:p>
            <a:fld id="{2712A2BB-1AAA-4199-A250-7C88CEC4E35D}" type="slidenum">
              <a:rPr lang="en-US" smtClean="0"/>
              <a:pPr/>
              <a:t>89</a:t>
            </a:fld>
            <a:endParaRPr lang="en-US"/>
          </a:p>
        </p:txBody>
      </p:sp>
    </p:spTree>
    <p:extLst>
      <p:ext uri="{BB962C8B-B14F-4D97-AF65-F5344CB8AC3E}">
        <p14:creationId xmlns:p14="http://schemas.microsoft.com/office/powerpoint/2010/main" val="36496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38146" y="2190475"/>
            <a:ext cx="7656489" cy="1631216"/>
          </a:xfrm>
          <a:prstGeom prst="rect">
            <a:avLst/>
          </a:prstGeom>
        </p:spPr>
        <p:txBody>
          <a:bodyPr wrap="square">
            <a:spAutoFit/>
          </a:bodyPr>
          <a:lstStyle/>
          <a:p>
            <a:r>
              <a:rPr lang="vi-VN" sz="2000" dirty="0" smtClean="0">
                <a:solidFill>
                  <a:srgbClr val="000000"/>
                </a:solidFill>
                <a:latin typeface="Calibri" panose="020F0502020204030204" pitchFamily="34" charset="0"/>
                <a:cs typeface="Times New Roman" panose="02020603050405020304" pitchFamily="18" charset="0"/>
              </a:rPr>
              <a:t>BE-PUM </a:t>
            </a:r>
            <a:r>
              <a:rPr lang="vi-VN" sz="2000" dirty="0">
                <a:solidFill>
                  <a:srgbClr val="000000"/>
                </a:solidFill>
                <a:latin typeface="Calibri" panose="020F0502020204030204" pitchFamily="34" charset="0"/>
                <a:cs typeface="Times New Roman" panose="02020603050405020304" pitchFamily="18" charset="0"/>
              </a:rPr>
              <a:t>đã được dựng lên để có thể chống lại việc làm rối mã này. Đó là </a:t>
            </a:r>
            <a:r>
              <a:rPr lang="vi-VN" sz="2000" dirty="0" smtClean="0">
                <a:solidFill>
                  <a:srgbClr val="000000"/>
                </a:solidFill>
                <a:latin typeface="Calibri" panose="020F0502020204030204" pitchFamily="34" charset="0"/>
                <a:cs typeface="Times New Roman" panose="02020603050405020304" pitchFamily="18" charset="0"/>
              </a:rPr>
              <a:t>điểm</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mạnh </a:t>
            </a:r>
            <a:r>
              <a:rPr lang="vi-VN" sz="2000" dirty="0">
                <a:solidFill>
                  <a:srgbClr val="000000"/>
                </a:solidFill>
                <a:latin typeface="Calibri" panose="020F0502020204030204" pitchFamily="34" charset="0"/>
                <a:cs typeface="Times New Roman" panose="02020603050405020304" pitchFamily="18" charset="0"/>
              </a:rPr>
              <a:t>và là ưu thế vượt trội của BE-PUM so với các công cụ phân tích tĩnh mã </a:t>
            </a:r>
            <a:r>
              <a:rPr lang="vi-VN" sz="2000" dirty="0" smtClean="0">
                <a:solidFill>
                  <a:srgbClr val="000000"/>
                </a:solidFill>
                <a:latin typeface="Calibri" panose="020F0502020204030204" pitchFamily="34" charset="0"/>
                <a:cs typeface="Times New Roman" panose="02020603050405020304" pitchFamily="18" charset="0"/>
              </a:rPr>
              <a:t>thực</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thi </a:t>
            </a:r>
            <a:r>
              <a:rPr lang="vi-VN" sz="2000" dirty="0">
                <a:solidFill>
                  <a:srgbClr val="000000"/>
                </a:solidFill>
                <a:latin typeface="Calibri" panose="020F0502020204030204" pitchFamily="34" charset="0"/>
                <a:cs typeface="Times New Roman" panose="02020603050405020304" pitchFamily="18" charset="0"/>
              </a:rPr>
              <a:t>khác như Jackstab, IDA Pro, Capstone, Unicorn, METASM, HOOPER bằng việc </a:t>
            </a:r>
            <a:r>
              <a:rPr lang="vi-VN" sz="2000" dirty="0" smtClean="0">
                <a:solidFill>
                  <a:srgbClr val="000000"/>
                </a:solidFill>
                <a:latin typeface="Calibri" panose="020F0502020204030204" pitchFamily="34" charset="0"/>
                <a:cs typeface="Times New Roman" panose="02020603050405020304" pitchFamily="18" charset="0"/>
              </a:rPr>
              <a:t>áp</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dụng </a:t>
            </a:r>
            <a:r>
              <a:rPr lang="vi-VN" sz="2000" dirty="0">
                <a:solidFill>
                  <a:srgbClr val="000000"/>
                </a:solidFill>
                <a:latin typeface="Calibri" panose="020F0502020204030204" pitchFamily="34" charset="0"/>
                <a:cs typeface="Times New Roman" panose="02020603050405020304" pitchFamily="18" charset="0"/>
              </a:rPr>
              <a:t>phương pháp </a:t>
            </a:r>
            <a:r>
              <a:rPr lang="vi-VN" sz="2000" i="1" dirty="0">
                <a:solidFill>
                  <a:srgbClr val="000000"/>
                </a:solidFill>
                <a:latin typeface="Calibri" panose="020F0502020204030204" pitchFamily="34" charset="0"/>
                <a:cs typeface="Times New Roman" panose="02020603050405020304" pitchFamily="18" charset="0"/>
              </a:rPr>
              <a:t>dynamic symbolic execution</a:t>
            </a:r>
            <a:r>
              <a:rPr lang="vi-VN" sz="2000" dirty="0" smtClean="0">
                <a:solidFill>
                  <a:srgbClr val="000000"/>
                </a:solidFill>
                <a:latin typeface="Calibri" panose="020F0502020204030204" pitchFamily="34" charset="0"/>
                <a:cs typeface="Times New Roman" panose="02020603050405020304" pitchFamily="18" charset="0"/>
              </a:rPr>
              <a:t>.</a:t>
            </a:r>
            <a:endParaRPr lang="en-GB" sz="2000" dirty="0">
              <a:latin typeface="Calibri" panose="020F0502020204030204" pitchFamily="34" charset="0"/>
              <a:cs typeface="Times New Roman" panose="02020603050405020304" pitchFamily="18" charset="0"/>
            </a:endParaRPr>
          </a:p>
        </p:txBody>
      </p:sp>
      <p:sp>
        <p:nvSpPr>
          <p:cNvPr id="7" name="Rectangle 6"/>
          <p:cNvSpPr/>
          <p:nvPr/>
        </p:nvSpPr>
        <p:spPr>
          <a:xfrm>
            <a:off x="938146" y="3911438"/>
            <a:ext cx="7497918" cy="1631216"/>
          </a:xfrm>
          <a:prstGeom prst="rect">
            <a:avLst/>
          </a:prstGeom>
        </p:spPr>
        <p:txBody>
          <a:bodyPr wrap="square">
            <a:spAutoFit/>
          </a:bodyPr>
          <a:lstStyle/>
          <a:p>
            <a:r>
              <a:rPr lang="vi-VN" sz="2000" i="1" dirty="0">
                <a:solidFill>
                  <a:srgbClr val="000000"/>
                </a:solidFill>
                <a:latin typeface="Calibri" panose="020F0502020204030204" pitchFamily="34" charset="0"/>
                <a:cs typeface="Times New Roman" panose="02020603050405020304" pitchFamily="18" charset="0"/>
              </a:rPr>
              <a:t>Dynamic symbolic execution </a:t>
            </a:r>
            <a:r>
              <a:rPr lang="vi-VN" sz="2000" dirty="0">
                <a:solidFill>
                  <a:srgbClr val="000000"/>
                </a:solidFill>
                <a:latin typeface="Calibri" panose="020F0502020204030204" pitchFamily="34" charset="0"/>
                <a:cs typeface="Times New Roman" panose="02020603050405020304" pitchFamily="18" charset="0"/>
              </a:rPr>
              <a:t>là một phương pháp nhằm tính toán các giá trị </a:t>
            </a:r>
            <a:r>
              <a:rPr lang="vi-VN" sz="2000" dirty="0" smtClean="0">
                <a:solidFill>
                  <a:srgbClr val="000000"/>
                </a:solidFill>
                <a:latin typeface="Calibri" panose="020F0502020204030204" pitchFamily="34" charset="0"/>
                <a:cs typeface="Times New Roman" panose="02020603050405020304" pitchFamily="18" charset="0"/>
              </a:rPr>
              <a:t>thanh</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ghi </a:t>
            </a:r>
            <a:r>
              <a:rPr lang="vi-VN" sz="2000" dirty="0">
                <a:solidFill>
                  <a:srgbClr val="000000"/>
                </a:solidFill>
                <a:latin typeface="Calibri" panose="020F0502020204030204" pitchFamily="34" charset="0"/>
                <a:cs typeface="Times New Roman" panose="02020603050405020304" pitchFamily="18" charset="0"/>
              </a:rPr>
              <a:t>và bộ nhớ ở một vị trí cụ thể, khi chúng ta không thể biết được điểm thực thi kế </a:t>
            </a:r>
            <a:r>
              <a:rPr lang="vi-VN" sz="2000" dirty="0" smtClean="0">
                <a:solidFill>
                  <a:srgbClr val="000000"/>
                </a:solidFill>
                <a:latin typeface="Calibri" panose="020F0502020204030204" pitchFamily="34" charset="0"/>
                <a:cs typeface="Times New Roman" panose="02020603050405020304" pitchFamily="18" charset="0"/>
              </a:rPr>
              <a:t>tiếp</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của </a:t>
            </a:r>
            <a:r>
              <a:rPr lang="vi-VN" sz="2000" dirty="0">
                <a:solidFill>
                  <a:srgbClr val="000000"/>
                </a:solidFill>
                <a:latin typeface="Calibri" panose="020F0502020204030204" pitchFamily="34" charset="0"/>
                <a:cs typeface="Times New Roman" panose="02020603050405020304" pitchFamily="18" charset="0"/>
              </a:rPr>
              <a:t>chương trình là gì. Nhờ đó ta có thể giải quyết được các cách thức làm rối mã </a:t>
            </a:r>
            <a:r>
              <a:rPr lang="vi-VN" sz="2000" dirty="0" smtClean="0">
                <a:solidFill>
                  <a:srgbClr val="000000"/>
                </a:solidFill>
                <a:latin typeface="Calibri" panose="020F0502020204030204" pitchFamily="34" charset="0"/>
                <a:cs typeface="Times New Roman" panose="02020603050405020304" pitchFamily="18" charset="0"/>
              </a:rPr>
              <a:t>như</a:t>
            </a:r>
            <a:r>
              <a:rPr lang="en-ZA" sz="2000" dirty="0" smtClean="0">
                <a:solidFill>
                  <a:srgbClr val="000000"/>
                </a:solidFill>
                <a:latin typeface="Calibri" panose="020F0502020204030204" pitchFamily="34" charset="0"/>
                <a:cs typeface="Times New Roman" panose="02020603050405020304" pitchFamily="18" charset="0"/>
              </a:rPr>
              <a:t> </a:t>
            </a:r>
            <a:r>
              <a:rPr lang="vi-VN" sz="2000" dirty="0" smtClean="0">
                <a:solidFill>
                  <a:srgbClr val="000000"/>
                </a:solidFill>
                <a:latin typeface="Calibri" panose="020F0502020204030204" pitchFamily="34" charset="0"/>
                <a:cs typeface="Times New Roman" panose="02020603050405020304" pitchFamily="18" charset="0"/>
              </a:rPr>
              <a:t>nhảy </a:t>
            </a:r>
            <a:r>
              <a:rPr lang="vi-VN" sz="2000" dirty="0">
                <a:solidFill>
                  <a:srgbClr val="000000"/>
                </a:solidFill>
                <a:latin typeface="Calibri" panose="020F0502020204030204" pitchFamily="34" charset="0"/>
                <a:cs typeface="Times New Roman" panose="02020603050405020304" pitchFamily="18" charset="0"/>
              </a:rPr>
              <a:t>gián tiếp, tự thay đổi </a:t>
            </a:r>
            <a:r>
              <a:rPr lang="vi-VN" sz="2000" dirty="0" smtClean="0">
                <a:solidFill>
                  <a:srgbClr val="000000"/>
                </a:solidFill>
                <a:latin typeface="Calibri" panose="020F0502020204030204" pitchFamily="34" charset="0"/>
                <a:cs typeface="Times New Roman" panose="02020603050405020304" pitchFamily="18" charset="0"/>
              </a:rPr>
              <a:t>m</a:t>
            </a:r>
            <a:r>
              <a:rPr lang="en-ZA" sz="2000" dirty="0" smtClean="0">
                <a:solidFill>
                  <a:srgbClr val="000000"/>
                </a:solidFill>
                <a:latin typeface="Calibri" panose="020F0502020204030204" pitchFamily="34" charset="0"/>
                <a:cs typeface="Times New Roman" panose="02020603050405020304" pitchFamily="18" charset="0"/>
              </a:rPr>
              <a:t>ã.</a:t>
            </a:r>
            <a:endParaRPr lang="en-GB" sz="20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9</a:t>
            </a:fld>
            <a:endParaRPr lang="en-US">
              <a:latin typeface="Calibri" panose="020F0502020204030204" pitchFamily="34" charset="0"/>
            </a:endParaRPr>
          </a:p>
        </p:txBody>
      </p:sp>
      <p:sp>
        <p:nvSpPr>
          <p:cNvPr id="12" name="Rectangle 11"/>
          <p:cNvSpPr/>
          <p:nvPr/>
        </p:nvSpPr>
        <p:spPr>
          <a:xfrm>
            <a:off x="547353" y="1392842"/>
            <a:ext cx="6821419" cy="707886"/>
          </a:xfrm>
          <a:prstGeom prst="rect">
            <a:avLst/>
          </a:prstGeom>
        </p:spPr>
        <p:txBody>
          <a:bodyPr wrap="none">
            <a:spAutoFit/>
          </a:bodyPr>
          <a:lstStyle/>
          <a:p>
            <a:r>
              <a:rPr lang="en-US" sz="4000" b="1" dirty="0" err="1" smtClean="0">
                <a:latin typeface="Calibri" panose="020F0502020204030204" pitchFamily="34" charset="0"/>
                <a:cs typeface="Times New Roman" panose="02020603050405020304" pitchFamily="18" charset="0"/>
              </a:rPr>
              <a:t>Những</a:t>
            </a:r>
            <a:r>
              <a:rPr lang="en-US" sz="4000" b="1" dirty="0" smtClean="0">
                <a:latin typeface="Calibri" panose="020F0502020204030204" pitchFamily="34" charset="0"/>
                <a:cs typeface="Times New Roman" panose="02020603050405020304" pitchFamily="18" charset="0"/>
              </a:rPr>
              <a:t> </a:t>
            </a:r>
            <a:r>
              <a:rPr lang="en-US" sz="4000" b="1" dirty="0" err="1" smtClean="0">
                <a:latin typeface="Calibri" panose="020F0502020204030204" pitchFamily="34" charset="0"/>
                <a:cs typeface="Times New Roman" panose="02020603050405020304" pitchFamily="18" charset="0"/>
              </a:rPr>
              <a:t>đòi</a:t>
            </a:r>
            <a:r>
              <a:rPr lang="en-US" sz="4000" b="1" dirty="0" smtClean="0">
                <a:latin typeface="Calibri" panose="020F0502020204030204" pitchFamily="34" charset="0"/>
                <a:cs typeface="Times New Roman" panose="02020603050405020304" pitchFamily="18" charset="0"/>
              </a:rPr>
              <a:t> </a:t>
            </a:r>
            <a:r>
              <a:rPr lang="en-US" sz="4000" b="1" dirty="0" err="1" smtClean="0">
                <a:latin typeface="Calibri" panose="020F0502020204030204" pitchFamily="34" charset="0"/>
                <a:cs typeface="Times New Roman" panose="02020603050405020304" pitchFamily="18" charset="0"/>
              </a:rPr>
              <a:t>hỏi</a:t>
            </a:r>
            <a:r>
              <a:rPr lang="en-US" sz="4000" b="1" dirty="0" smtClean="0">
                <a:latin typeface="Calibri" panose="020F0502020204030204" pitchFamily="34" charset="0"/>
                <a:cs typeface="Times New Roman" panose="02020603050405020304" pitchFamily="18" charset="0"/>
              </a:rPr>
              <a:t> </a:t>
            </a:r>
            <a:r>
              <a:rPr lang="en-US" sz="4000" b="1" dirty="0" err="1" smtClean="0">
                <a:latin typeface="Calibri" panose="020F0502020204030204" pitchFamily="34" charset="0"/>
                <a:cs typeface="Times New Roman" panose="02020603050405020304" pitchFamily="18" charset="0"/>
              </a:rPr>
              <a:t>trong</a:t>
            </a:r>
            <a:r>
              <a:rPr lang="en-US" sz="4000" b="1" dirty="0" smtClean="0">
                <a:latin typeface="Calibri" panose="020F0502020204030204" pitchFamily="34" charset="0"/>
                <a:cs typeface="Times New Roman" panose="02020603050405020304" pitchFamily="18" charset="0"/>
              </a:rPr>
              <a:t> </a:t>
            </a:r>
            <a:r>
              <a:rPr lang="en-US" sz="4000" b="1" dirty="0" err="1" smtClean="0">
                <a:latin typeface="Calibri" panose="020F0502020204030204" pitchFamily="34" charset="0"/>
                <a:cs typeface="Times New Roman" panose="02020603050405020304" pitchFamily="18" charset="0"/>
              </a:rPr>
              <a:t>hiện</a:t>
            </a:r>
            <a:r>
              <a:rPr lang="en-US" sz="4000" b="1" dirty="0" smtClean="0">
                <a:latin typeface="Calibri" panose="020F0502020204030204" pitchFamily="34" charset="0"/>
                <a:cs typeface="Times New Roman" panose="02020603050405020304" pitchFamily="18" charset="0"/>
              </a:rPr>
              <a:t> </a:t>
            </a:r>
            <a:r>
              <a:rPr lang="en-US" sz="4000" b="1" dirty="0" err="1" smtClean="0">
                <a:latin typeface="Calibri" panose="020F0502020204030204" pitchFamily="34" charset="0"/>
                <a:cs typeface="Times New Roman" panose="02020603050405020304" pitchFamily="18" charset="0"/>
              </a:rPr>
              <a:t>thực</a:t>
            </a:r>
            <a:endParaRPr lang="vi-VN" sz="4000" b="1" dirty="0" smtClean="0">
              <a:latin typeface="Calibri" panose="020F0502020204030204" pitchFamily="34" charset="0"/>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(7)</a:t>
            </a:r>
            <a:endParaRPr lang="en-US" dirty="0"/>
          </a:p>
        </p:txBody>
      </p:sp>
    </p:spTree>
    <p:extLst>
      <p:ext uri="{BB962C8B-B14F-4D97-AF65-F5344CB8AC3E}">
        <p14:creationId xmlns:p14="http://schemas.microsoft.com/office/powerpoint/2010/main" val="3991491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a:cs typeface="Times New Roman" panose="02020603050405020304" pitchFamily="18" charset="0"/>
              </a:rPr>
              <a:t>K</a:t>
            </a:r>
            <a:r>
              <a:rPr lang="en-GB" b="1" dirty="0" err="1" smtClean="0">
                <a:cs typeface="Times New Roman" panose="02020603050405020304" pitchFamily="18" charset="0"/>
              </a:rPr>
              <a:t>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(1)</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831209" y="1147661"/>
            <a:ext cx="7664822" cy="4975429"/>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90</a:t>
            </a:fld>
            <a:endParaRPr lang="en-US"/>
          </a:p>
        </p:txBody>
      </p:sp>
    </p:spTree>
    <p:extLst>
      <p:ext uri="{BB962C8B-B14F-4D97-AF65-F5344CB8AC3E}">
        <p14:creationId xmlns:p14="http://schemas.microsoft.com/office/powerpoint/2010/main" val="343456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229932" y="914401"/>
            <a:ext cx="5991896" cy="4677332"/>
          </a:xfrm>
          <a:prstGeom prst="rect">
            <a:avLst/>
          </a:prstGeom>
        </p:spPr>
      </p:pic>
      <p:sp>
        <p:nvSpPr>
          <p:cNvPr id="5" name="Rectangle 4"/>
          <p:cNvSpPr/>
          <p:nvPr/>
        </p:nvSpPr>
        <p:spPr>
          <a:xfrm>
            <a:off x="763876" y="5707916"/>
            <a:ext cx="8255643" cy="830997"/>
          </a:xfrm>
          <a:prstGeom prst="rect">
            <a:avLst/>
          </a:prstGeom>
        </p:spPr>
        <p:txBody>
          <a:bodyPr wrap="square">
            <a:spAutoFit/>
          </a:bodyPr>
          <a:lstStyle/>
          <a:p>
            <a:r>
              <a:rPr lang="en-GB" sz="2400" i="1" dirty="0" err="1" smtClean="0">
                <a:solidFill>
                  <a:srgbClr val="000000"/>
                </a:solidFill>
                <a:latin typeface="+mj-lt"/>
                <a:cs typeface="Times New Roman" panose="02020603050405020304" pitchFamily="18" charset="0"/>
              </a:rPr>
              <a:t>Hình</a:t>
            </a:r>
            <a:r>
              <a:rPr lang="en-GB" sz="2400" i="1" dirty="0" smtClean="0">
                <a:solidFill>
                  <a:srgbClr val="000000"/>
                </a:solidFill>
                <a:latin typeface="+mj-lt"/>
                <a:cs typeface="Times New Roman" panose="02020603050405020304" pitchFamily="18" charset="0"/>
              </a:rPr>
              <a:t>: </a:t>
            </a:r>
            <a:r>
              <a:rPr lang="en-GB" sz="2400" i="1" dirty="0" err="1" smtClean="0">
                <a:solidFill>
                  <a:srgbClr val="000000"/>
                </a:solidFill>
                <a:latin typeface="+mj-lt"/>
                <a:cs typeface="Times New Roman" panose="02020603050405020304" pitchFamily="18" charset="0"/>
              </a:rPr>
              <a:t>Biểu</a:t>
            </a:r>
            <a:r>
              <a:rPr lang="en-GB" sz="2400" i="1" dirty="0"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thể</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hiện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nút</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thí</a:t>
            </a:r>
            <a:r>
              <a:rPr lang="en-GB" sz="2400" i="1" dirty="0">
                <a:solidFill>
                  <a:srgbClr val="000000"/>
                </a:solidFill>
                <a:latin typeface="+mj-lt"/>
                <a:cs typeface="Times New Roman" panose="02020603050405020304" pitchFamily="18" charset="0"/>
              </a:rPr>
              <a:t> </a:t>
            </a:r>
            <a:r>
              <a:rPr lang="en-GB" sz="2400" i="1" dirty="0" err="1" smtClean="0">
                <a:solidFill>
                  <a:srgbClr val="000000"/>
                </a:solidFill>
                <a:latin typeface="+mj-lt"/>
                <a:cs typeface="Times New Roman" panose="02020603050405020304" pitchFamily="18" charset="0"/>
              </a:rPr>
              <a:t>nghiệm</a:t>
            </a:r>
            <a:endParaRPr lang="en-GB" sz="2400" i="1" dirty="0" smtClean="0">
              <a:solidFill>
                <a:srgbClr val="000000"/>
              </a:solidFill>
              <a:latin typeface="+mj-lt"/>
              <a:cs typeface="Times New Roman" panose="02020603050405020304" pitchFamily="18" charset="0"/>
            </a:endParaRPr>
          </a:p>
          <a:p>
            <a:r>
              <a:rPr lang="en-GB" sz="2400" i="1" dirty="0"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trên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hai</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91</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(2)</a:t>
            </a:r>
            <a:endParaRPr lang="en-GB" b="1" dirty="0">
              <a:cs typeface="Times New Roman" panose="02020603050405020304" pitchFamily="18" charset="0"/>
            </a:endParaRPr>
          </a:p>
        </p:txBody>
      </p:sp>
    </p:spTree>
    <p:extLst>
      <p:ext uri="{BB962C8B-B14F-4D97-AF65-F5344CB8AC3E}">
        <p14:creationId xmlns:p14="http://schemas.microsoft.com/office/powerpoint/2010/main" val="2575571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1748759" y="1327364"/>
            <a:ext cx="5607844" cy="4200525"/>
          </a:xfrm>
          <a:prstGeom prst="rect">
            <a:avLst/>
          </a:prstGeom>
        </p:spPr>
      </p:pic>
      <p:sp>
        <p:nvSpPr>
          <p:cNvPr id="7" name="Rectangle 6"/>
          <p:cNvSpPr/>
          <p:nvPr/>
        </p:nvSpPr>
        <p:spPr>
          <a:xfrm>
            <a:off x="609331" y="5940852"/>
            <a:ext cx="7675808" cy="830997"/>
          </a:xfrm>
          <a:prstGeom prst="rect">
            <a:avLst/>
          </a:prstGeom>
        </p:spPr>
        <p:txBody>
          <a:bodyPr wrap="square">
            <a:spAutoFit/>
          </a:bodyPr>
          <a:lstStyle/>
          <a:p>
            <a:r>
              <a:rPr lang="en-GB" sz="2400" i="1" dirty="0" err="1" smtClean="0">
                <a:solidFill>
                  <a:srgbClr val="000000"/>
                </a:solidFill>
                <a:latin typeface="+mj-lt"/>
                <a:cs typeface="Times New Roman" panose="02020603050405020304" pitchFamily="18" charset="0"/>
              </a:rPr>
              <a:t>Hình</a:t>
            </a:r>
            <a:r>
              <a:rPr lang="en-GB" sz="2400" i="1" dirty="0" smtClean="0">
                <a:solidFill>
                  <a:srgbClr val="000000"/>
                </a:solidFill>
                <a:latin typeface="+mj-lt"/>
                <a:cs typeface="Times New Roman" panose="02020603050405020304" pitchFamily="18" charset="0"/>
              </a:rPr>
              <a:t>: </a:t>
            </a:r>
            <a:r>
              <a:rPr lang="en-GB" sz="2400" i="1" dirty="0" err="1" smtClean="0">
                <a:solidFill>
                  <a:srgbClr val="000000"/>
                </a:solidFill>
                <a:latin typeface="+mj-lt"/>
                <a:cs typeface="Times New Roman" panose="02020603050405020304" pitchFamily="18" charset="0"/>
              </a:rPr>
              <a:t>Biểu</a:t>
            </a:r>
            <a:r>
              <a:rPr lang="en-GB" sz="2400" i="1" dirty="0"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thể</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hiện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cạnh</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thí</a:t>
            </a:r>
            <a:r>
              <a:rPr lang="en-GB" sz="2400" i="1" dirty="0">
                <a:solidFill>
                  <a:srgbClr val="000000"/>
                </a:solidFill>
                <a:latin typeface="+mj-lt"/>
                <a:cs typeface="Times New Roman" panose="02020603050405020304" pitchFamily="18" charset="0"/>
              </a:rPr>
              <a:t> </a:t>
            </a:r>
            <a:r>
              <a:rPr lang="en-GB" sz="2400" i="1" dirty="0" err="1" smtClean="0">
                <a:solidFill>
                  <a:srgbClr val="000000"/>
                </a:solidFill>
                <a:latin typeface="+mj-lt"/>
                <a:cs typeface="Times New Roman" panose="02020603050405020304" pitchFamily="18" charset="0"/>
              </a:rPr>
              <a:t>nghiệm</a:t>
            </a:r>
            <a:endParaRPr lang="en-GB" sz="2400" i="1" dirty="0" smtClean="0">
              <a:solidFill>
                <a:srgbClr val="000000"/>
              </a:solidFill>
              <a:latin typeface="+mj-lt"/>
              <a:cs typeface="Times New Roman" panose="02020603050405020304" pitchFamily="18" charset="0"/>
            </a:endParaRPr>
          </a:p>
          <a:p>
            <a:r>
              <a:rPr lang="en-GB" sz="2400" i="1" dirty="0"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trên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hai</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92</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(3)</a:t>
            </a:r>
            <a:endParaRPr lang="en-GB" b="1" dirty="0">
              <a:cs typeface="Times New Roman" panose="02020603050405020304" pitchFamily="18" charset="0"/>
            </a:endParaRPr>
          </a:p>
        </p:txBody>
      </p:sp>
    </p:spTree>
    <p:extLst>
      <p:ext uri="{BB962C8B-B14F-4D97-AF65-F5344CB8AC3E}">
        <p14:creationId xmlns:p14="http://schemas.microsoft.com/office/powerpoint/2010/main" val="25637243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(4)</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948869" y="1002122"/>
            <a:ext cx="7207624" cy="5354229"/>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93</a:t>
            </a:fld>
            <a:endParaRPr lang="en-US">
              <a:latin typeface="+mj-lt"/>
            </a:endParaRPr>
          </a:p>
        </p:txBody>
      </p:sp>
    </p:spTree>
    <p:extLst>
      <p:ext uri="{BB962C8B-B14F-4D97-AF65-F5344CB8AC3E}">
        <p14:creationId xmlns:p14="http://schemas.microsoft.com/office/powerpoint/2010/main" val="34317283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(1)</a:t>
            </a:r>
            <a:endParaRPr lang="en-GB" b="1" dirty="0">
              <a:cs typeface="Times New Roman" panose="02020603050405020304" pitchFamily="18" charset="0"/>
            </a:endParaRPr>
          </a:p>
        </p:txBody>
      </p:sp>
      <p:sp>
        <p:nvSpPr>
          <p:cNvPr id="7" name="TextBox 6"/>
          <p:cNvSpPr txBox="1"/>
          <p:nvPr/>
        </p:nvSpPr>
        <p:spPr>
          <a:xfrm>
            <a:off x="741482" y="1049061"/>
            <a:ext cx="7514822" cy="1323439"/>
          </a:xfrm>
          <a:prstGeom prst="rect">
            <a:avLst/>
          </a:prstGeom>
          <a:noFill/>
        </p:spPr>
        <p:txBody>
          <a:bodyPr wrap="square" rtlCol="0">
            <a:spAutoFit/>
          </a:bodyPr>
          <a:lstStyle/>
          <a:p>
            <a:pPr lvl="0"/>
            <a:r>
              <a:rPr lang="vi-VN" sz="4000" b="1" dirty="0">
                <a:latin typeface="Calibri (Headings)"/>
                <a:cs typeface="Times New Roman" panose="02020603050405020304" pitchFamily="18" charset="0"/>
              </a:rPr>
              <a:t>Tăng số lượng </a:t>
            </a:r>
            <a:endParaRPr lang="en-GB" sz="4000" b="1" dirty="0" smtClean="0">
              <a:latin typeface="Calibri (Headings)"/>
              <a:cs typeface="Times New Roman" panose="02020603050405020304" pitchFamily="18" charset="0"/>
            </a:endParaRPr>
          </a:p>
          <a:p>
            <a:pPr lvl="0"/>
            <a:r>
              <a:rPr lang="vi-VN" sz="4000" b="1" dirty="0" smtClean="0">
                <a:latin typeface="Calibri (Headings)"/>
                <a:cs typeface="Times New Roman" panose="02020603050405020304" pitchFamily="18" charset="0"/>
              </a:rPr>
              <a:t>các </a:t>
            </a:r>
            <a:r>
              <a:rPr lang="en-GB" sz="4000" b="1" dirty="0" smtClean="0">
                <a:latin typeface="Calibri (Headings)"/>
                <a:cs typeface="Times New Roman" panose="02020603050405020304" pitchFamily="18" charset="0"/>
              </a:rPr>
              <a:t> </a:t>
            </a:r>
            <a:r>
              <a:rPr lang="vi-VN" sz="4000" b="1" dirty="0" smtClean="0">
                <a:latin typeface="Calibri (Headings)"/>
                <a:cs typeface="Times New Roman" panose="02020603050405020304" pitchFamily="18" charset="0"/>
              </a:rPr>
              <a:t>câu </a:t>
            </a:r>
            <a:r>
              <a:rPr lang="vi-VN" sz="4000" b="1" dirty="0">
                <a:latin typeface="Calibri (Headings)"/>
                <a:cs typeface="Times New Roman" panose="02020603050405020304" pitchFamily="18" charset="0"/>
              </a:rPr>
              <a:t>lệnh hợp </a:t>
            </a:r>
            <a:r>
              <a:rPr lang="vi-VN" sz="4000" b="1" dirty="0" smtClean="0">
                <a:latin typeface="Calibri (Headings)"/>
                <a:cs typeface="Times New Roman" panose="02020603050405020304" pitchFamily="18" charset="0"/>
              </a:rPr>
              <a:t>ngữ</a:t>
            </a:r>
            <a:endParaRPr lang="en-GB" sz="4000" b="1" dirty="0">
              <a:latin typeface="Calibri (Headings)"/>
              <a:cs typeface="Times New Roman" panose="02020603050405020304" pitchFamily="18" charset="0"/>
            </a:endParaRPr>
          </a:p>
        </p:txBody>
      </p:sp>
      <p:sp>
        <p:nvSpPr>
          <p:cNvPr id="8" name="Rectangle 7"/>
          <p:cNvSpPr/>
          <p:nvPr/>
        </p:nvSpPr>
        <p:spPr>
          <a:xfrm>
            <a:off x="818755" y="2618012"/>
            <a:ext cx="7677276" cy="2985433"/>
          </a:xfrm>
          <a:prstGeom prst="rect">
            <a:avLst/>
          </a:prstGeom>
        </p:spPr>
        <p:txBody>
          <a:bodyPr wrap="square">
            <a:spAutoFit/>
          </a:bodyPr>
          <a:lstStyle/>
          <a:p>
            <a:r>
              <a:rPr lang="en-GB" sz="2000" dirty="0" smtClean="0">
                <a:solidFill>
                  <a:srgbClr val="000000"/>
                </a:solidFill>
                <a:latin typeface="+mj-lt"/>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Ở </a:t>
            </a:r>
            <a:r>
              <a:rPr lang="vi-VN" sz="2400" dirty="0">
                <a:solidFill>
                  <a:srgbClr val="000000"/>
                </a:solidFill>
                <a:latin typeface="Calibri (Headings)"/>
                <a:cs typeface="Times New Roman" panose="02020603050405020304" pitchFamily="18" charset="0"/>
              </a:rPr>
              <a:t>thời điểm hiện tại, số lượng các câu lệnh assembly đã được mô phỏng trong </a:t>
            </a:r>
            <a:r>
              <a:rPr lang="vi-VN" sz="2400" dirty="0" smtClean="0">
                <a:solidFill>
                  <a:srgbClr val="000000"/>
                </a:solidFill>
                <a:latin typeface="Calibri (Headings)"/>
                <a:cs typeface="Times New Roman" panose="02020603050405020304" pitchFamily="18" charset="0"/>
              </a:rPr>
              <a:t>BE-PUM</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vẫn </a:t>
            </a:r>
            <a:r>
              <a:rPr lang="vi-VN" sz="2400" dirty="0">
                <a:solidFill>
                  <a:srgbClr val="000000"/>
                </a:solidFill>
                <a:latin typeface="Calibri (Headings)"/>
                <a:cs typeface="Times New Roman" panose="02020603050405020304" pitchFamily="18" charset="0"/>
              </a:rPr>
              <a:t>còn khiêm tốn. Bởi thực tế vẫn còn khá nhiều câu lệnh assembly vẫn chưa được </a:t>
            </a:r>
            <a:r>
              <a:rPr lang="vi-VN" sz="2400" dirty="0" smtClean="0">
                <a:solidFill>
                  <a:srgbClr val="000000"/>
                </a:solidFill>
                <a:latin typeface="Calibri (Headings)"/>
                <a:cs typeface="Times New Roman" panose="02020603050405020304" pitchFamily="18" charset="0"/>
              </a:rPr>
              <a:t>mô</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phỏng</a:t>
            </a:r>
            <a:r>
              <a:rPr lang="vi-VN" sz="2400" dirty="0">
                <a:solidFill>
                  <a:srgbClr val="000000"/>
                </a:solidFill>
                <a:latin typeface="Calibri (Headings)"/>
                <a:cs typeface="Times New Roman" panose="02020603050405020304" pitchFamily="18" charset="0"/>
              </a:rPr>
              <a:t>. Theo một thống kê, số lượng </a:t>
            </a:r>
            <a:r>
              <a:rPr lang="en-ZA" sz="2400" dirty="0">
                <a:solidFill>
                  <a:srgbClr val="000000"/>
                </a:solidFill>
                <a:latin typeface="Calibri (Headings)"/>
                <a:cs typeface="Times New Roman" panose="02020603050405020304" pitchFamily="18" charset="0"/>
              </a:rPr>
              <a:t>a</a:t>
            </a:r>
            <a:r>
              <a:rPr lang="vi-VN" sz="2400" dirty="0" smtClean="0">
                <a:solidFill>
                  <a:srgbClr val="000000"/>
                </a:solidFill>
                <a:latin typeface="Calibri (Headings)"/>
                <a:cs typeface="Times New Roman" panose="02020603050405020304" pitchFamily="18" charset="0"/>
              </a:rPr>
              <a:t>ssembly </a:t>
            </a:r>
            <a:r>
              <a:rPr lang="vi-VN" sz="2400" dirty="0">
                <a:solidFill>
                  <a:srgbClr val="000000"/>
                </a:solidFill>
                <a:latin typeface="Calibri (Headings)"/>
                <a:cs typeface="Times New Roman" panose="02020603050405020304" pitchFamily="18" charset="0"/>
              </a:rPr>
              <a:t>được sử dụng khoảng 386 câu lệnh </a:t>
            </a:r>
            <a:r>
              <a:rPr lang="vi-VN" sz="2400" dirty="0" smtClean="0">
                <a:solidFill>
                  <a:srgbClr val="000000"/>
                </a:solidFill>
                <a:latin typeface="Calibri (Headings)"/>
                <a:cs typeface="Times New Roman" panose="02020603050405020304" pitchFamily="18" charset="0"/>
              </a:rPr>
              <a:t>trong</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hệ </a:t>
            </a:r>
            <a:r>
              <a:rPr lang="vi-VN" sz="2400" dirty="0">
                <a:solidFill>
                  <a:srgbClr val="000000"/>
                </a:solidFill>
                <a:latin typeface="Calibri (Headings)"/>
                <a:cs typeface="Times New Roman" panose="02020603050405020304" pitchFamily="18" charset="0"/>
              </a:rPr>
              <a:t>điều hành Windows và có xu hướng mở rộng trên các nền tảng khác</a:t>
            </a:r>
            <a:r>
              <a:rPr lang="vi-VN" sz="2000" dirty="0">
                <a:solidFill>
                  <a:srgbClr val="000000"/>
                </a:solidFill>
                <a:latin typeface="+mj-lt"/>
                <a:cs typeface="Times New Roman" panose="02020603050405020304" pitchFamily="18" charset="0"/>
              </a:rPr>
              <a:t>.</a:t>
            </a:r>
            <a:br>
              <a:rPr lang="vi-VN" sz="2000" dirty="0">
                <a:solidFill>
                  <a:srgbClr val="000000"/>
                </a:solidFill>
                <a:latin typeface="+mj-lt"/>
                <a:cs typeface="Times New Roman" panose="02020603050405020304" pitchFamily="18" charset="0"/>
              </a:rPr>
            </a:br>
            <a:endParaRPr lang="en-GB" sz="2000"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94</a:t>
            </a:fld>
            <a:endParaRPr lang="en-US">
              <a:latin typeface="+mj-lt"/>
            </a:endParaRPr>
          </a:p>
        </p:txBody>
      </p:sp>
    </p:spTree>
    <p:extLst>
      <p:ext uri="{BB962C8B-B14F-4D97-AF65-F5344CB8AC3E}">
        <p14:creationId xmlns:p14="http://schemas.microsoft.com/office/powerpoint/2010/main" val="31373031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(2)</a:t>
            </a:r>
            <a:endParaRPr lang="en-GB" b="1" dirty="0">
              <a:cs typeface="Times New Roman" panose="02020603050405020304" pitchFamily="18" charset="0"/>
            </a:endParaRPr>
          </a:p>
        </p:txBody>
      </p:sp>
      <p:sp>
        <p:nvSpPr>
          <p:cNvPr id="5" name="TextBox 4"/>
          <p:cNvSpPr txBox="1"/>
          <p:nvPr/>
        </p:nvSpPr>
        <p:spPr>
          <a:xfrm>
            <a:off x="609331" y="1084610"/>
            <a:ext cx="7514822" cy="1323439"/>
          </a:xfrm>
          <a:prstGeom prst="rect">
            <a:avLst/>
          </a:prstGeom>
          <a:noFill/>
        </p:spPr>
        <p:txBody>
          <a:bodyPr wrap="square" rtlCol="0">
            <a:spAutoFit/>
          </a:bodyPr>
          <a:lstStyle/>
          <a:p>
            <a:pPr lvl="0"/>
            <a:r>
              <a:rPr lang="vi-VN" sz="4000" b="1" dirty="0">
                <a:latin typeface="Calibri (Headings)"/>
                <a:cs typeface="Times New Roman" panose="02020603050405020304" pitchFamily="18" charset="0"/>
              </a:rPr>
              <a:t>Tăng số lượng </a:t>
            </a:r>
            <a:endParaRPr lang="en-GB" sz="4000" b="1" dirty="0" smtClean="0">
              <a:latin typeface="Calibri (Headings)"/>
              <a:cs typeface="Times New Roman" panose="02020603050405020304" pitchFamily="18" charset="0"/>
            </a:endParaRPr>
          </a:p>
          <a:p>
            <a:pPr lvl="0"/>
            <a:r>
              <a:rPr lang="vi-VN" sz="4000" b="1" dirty="0" smtClean="0">
                <a:latin typeface="Calibri (Headings)"/>
                <a:cs typeface="Times New Roman" panose="02020603050405020304" pitchFamily="18" charset="0"/>
              </a:rPr>
              <a:t>các </a:t>
            </a:r>
            <a:r>
              <a:rPr lang="vi-VN" sz="4000" b="1" dirty="0">
                <a:latin typeface="Calibri (Headings)"/>
                <a:cs typeface="Times New Roman" panose="02020603050405020304" pitchFamily="18" charset="0"/>
              </a:rPr>
              <a:t>Windows API được hỗ </a:t>
            </a:r>
            <a:r>
              <a:rPr lang="vi-VN" sz="4000" b="1" dirty="0" smtClean="0">
                <a:latin typeface="Calibri (Headings)"/>
                <a:cs typeface="Times New Roman" panose="02020603050405020304" pitchFamily="18" charset="0"/>
              </a:rPr>
              <a:t>trợ</a:t>
            </a:r>
            <a:endParaRPr lang="en-GB" sz="4000" b="1" dirty="0">
              <a:latin typeface="Calibri (Headings)"/>
              <a:cs typeface="Times New Roman" panose="02020603050405020304" pitchFamily="18" charset="0"/>
            </a:endParaRPr>
          </a:p>
        </p:txBody>
      </p:sp>
      <p:sp>
        <p:nvSpPr>
          <p:cNvPr id="6" name="Rectangle 5"/>
          <p:cNvSpPr/>
          <p:nvPr/>
        </p:nvSpPr>
        <p:spPr>
          <a:xfrm>
            <a:off x="877372" y="2708487"/>
            <a:ext cx="7618659" cy="3046988"/>
          </a:xfrm>
          <a:prstGeom prst="rect">
            <a:avLst/>
          </a:prstGeom>
        </p:spPr>
        <p:txBody>
          <a:bodyPr wrap="square">
            <a:spAutoFit/>
          </a:bodyPr>
          <a:lstStyle/>
          <a:p>
            <a:r>
              <a:rPr lang="en-ZA" sz="2000" dirty="0" smtClean="0">
                <a:solidFill>
                  <a:srgbClr val="000000"/>
                </a:solidFill>
                <a:latin typeface="+mj-lt"/>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Ở thời điểm hiện tại, số lượng các Windows API đã được hỗ trợ cho BE-PUM vẫn</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còn rất ít ỏi. Bởi thực tế, con số Windows API mà hệ điều hành Windows đang cung</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cấp vượt xa con số đó. Theo một thống kê nhỏ từ những bộ thư viện thường dùng của</a:t>
            </a:r>
            <a:r>
              <a:rPr lang="en-ZA" sz="2400" dirty="0" smtClean="0">
                <a:solidFill>
                  <a:srgbClr val="000000"/>
                </a:solidFill>
                <a:latin typeface="Calibri (Headings)"/>
                <a:cs typeface="Times New Roman" panose="02020603050405020304" pitchFamily="18" charset="0"/>
              </a:rPr>
              <a:t> </a:t>
            </a:r>
            <a:r>
              <a:rPr lang="vi-VN" sz="2400" dirty="0" smtClean="0">
                <a:solidFill>
                  <a:srgbClr val="000000"/>
                </a:solidFill>
                <a:latin typeface="Calibri (Headings)"/>
                <a:cs typeface="Times New Roman" panose="02020603050405020304" pitchFamily="18" charset="0"/>
              </a:rPr>
              <a:t>Windows, số lượng Windows API hiện đang được cung cấp lên đến khoảng 4000 hàm.</a:t>
            </a:r>
            <a:br>
              <a:rPr lang="vi-VN" sz="2400" dirty="0" smtClean="0">
                <a:solidFill>
                  <a:srgbClr val="000000"/>
                </a:solidFill>
                <a:latin typeface="Calibri (Headings)"/>
                <a:cs typeface="Times New Roman" panose="02020603050405020304" pitchFamily="18" charset="0"/>
              </a:rPr>
            </a:br>
            <a:endParaRPr lang="en-GB" sz="2400" dirty="0">
              <a:latin typeface="Calibri (Headings)"/>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95</a:t>
            </a:fld>
            <a:endParaRPr lang="en-US">
              <a:latin typeface="+mj-lt"/>
            </a:endParaRPr>
          </a:p>
        </p:txBody>
      </p:sp>
    </p:spTree>
    <p:extLst>
      <p:ext uri="{BB962C8B-B14F-4D97-AF65-F5344CB8AC3E}">
        <p14:creationId xmlns:p14="http://schemas.microsoft.com/office/powerpoint/2010/main" val="2408020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370" y="290805"/>
            <a:ext cx="7366715" cy="6340519"/>
          </a:xfrm>
          <a:prstGeom prst="rect">
            <a:avLst/>
          </a:prstGeom>
        </p:spPr>
      </p:pic>
      <p:sp>
        <p:nvSpPr>
          <p:cNvPr id="5" name="Slide Number Placeholder 4"/>
          <p:cNvSpPr>
            <a:spLocks noGrp="1"/>
          </p:cNvSpPr>
          <p:nvPr>
            <p:ph type="sldNum" sz="quarter" idx="12"/>
          </p:nvPr>
        </p:nvSpPr>
        <p:spPr/>
        <p:txBody>
          <a:bodyPr/>
          <a:lstStyle/>
          <a:p>
            <a:fld id="{F5DBBDC1-4195-40F4-8EAF-5367D7983E89}" type="slidenum">
              <a:rPr lang="en-US" smtClean="0"/>
              <a:pPr/>
              <a:t>96</a:t>
            </a:fld>
            <a:endParaRPr lang="en-US"/>
          </a:p>
        </p:txBody>
      </p:sp>
    </p:spTree>
    <p:extLst>
      <p:ext uri="{BB962C8B-B14F-4D97-AF65-F5344CB8AC3E}">
        <p14:creationId xmlns:p14="http://schemas.microsoft.com/office/powerpoint/2010/main" val="1325450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5010</Words>
  <Application>Microsoft Office PowerPoint</Application>
  <PresentationFormat>On-screen Show (4:3)</PresentationFormat>
  <Paragraphs>971</Paragraphs>
  <Slides>96</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96</vt:i4>
      </vt:variant>
    </vt:vector>
  </HeadingPairs>
  <TitlesOfParts>
    <vt:vector size="107" baseType="lpstr">
      <vt:lpstr>ＭＳ Ｐゴシック</vt:lpstr>
      <vt:lpstr>Yu Gothic</vt:lpstr>
      <vt:lpstr>Arial</vt:lpstr>
      <vt:lpstr>Calibri</vt:lpstr>
      <vt:lpstr>Calibri (Headings)</vt:lpstr>
      <vt:lpstr>Consolas</vt:lpstr>
      <vt:lpstr>Segoe UI</vt:lpstr>
      <vt:lpstr>Times New Roman</vt:lpstr>
      <vt:lpstr>Wingdings</vt:lpstr>
      <vt:lpstr>Office Theme</vt:lpstr>
      <vt:lpstr>1_Office Theme</vt:lpstr>
      <vt:lpstr>PHÁT TRIỂN HỆ THỐNG BE-PUM</vt:lpstr>
      <vt:lpstr>Danh mục</vt:lpstr>
      <vt:lpstr>PowerPoint Presentation</vt:lpstr>
      <vt:lpstr>PowerPoint Presentation</vt:lpstr>
      <vt:lpstr>PowerPoint Presentation</vt:lpstr>
      <vt:lpstr>PowerPoint Presentation</vt:lpstr>
      <vt:lpstr>PowerPoint Presentation</vt:lpstr>
      <vt:lpstr>1. Giới thiệu (6)</vt:lpstr>
      <vt:lpstr>PowerPoint Presentation</vt:lpstr>
      <vt:lpstr>PowerPoint Presentation</vt:lpstr>
      <vt:lpstr>PowerPoint Presentation</vt:lpstr>
      <vt:lpstr>PowerPoint Presentation</vt:lpstr>
      <vt:lpstr>1. Giới thiệu (10)</vt:lpstr>
      <vt:lpstr>1. Giới thiệu (11)</vt:lpstr>
      <vt:lpstr>PowerPoint Presentation</vt:lpstr>
      <vt:lpstr>PowerPoint Presentation</vt:lpstr>
      <vt:lpstr>PowerPoint Presentation</vt:lpstr>
      <vt:lpstr>PowerPoint Presentation</vt:lpstr>
      <vt:lpstr>1. Giới thiệu (16)</vt:lpstr>
      <vt:lpstr>PowerPoint Presentation</vt:lpstr>
      <vt:lpstr>PowerPoint Presentation</vt:lpstr>
      <vt:lpstr>PowerPoint Presentation</vt:lpstr>
      <vt:lpstr>PowerPoint Presentation</vt:lpstr>
      <vt:lpstr>2. Phân tích vấn đề(I)(5)</vt:lpstr>
      <vt:lpstr>2. Phân tích vấn đề(I)(6)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Kiến thức nền (III) (19)</vt:lpstr>
      <vt:lpstr>3. Kiến thức nền (III) (20)</vt:lpstr>
      <vt:lpstr>3. Kiến thức nền (III) (21)</vt:lpstr>
      <vt:lpstr>3. Kiến thức nền (III) (22)</vt:lpstr>
      <vt:lpstr>3. Kiến thức nền (III) (23)</vt:lpstr>
      <vt:lpstr>3. Kiến thức nền (III) (24)</vt:lpstr>
      <vt:lpstr>3. Kiến thức nền (III) (25)</vt:lpstr>
      <vt:lpstr>3. Kiến thức nền (III) (26) Phép nhận định tổng quát</vt:lpstr>
      <vt:lpstr>3. Kiến thức nền (III) (27) Mối quan hệ cấp phát</vt:lpstr>
      <vt:lpstr>3. Kiến thức nền (III) (27) Ví dụ mối quan hệ cấp phát (1)</vt:lpstr>
      <vt:lpstr>3. Kiến thức nền (III) (27) Ví dụ mối quan hệ cấp phát (2)</vt:lpstr>
      <vt:lpstr>3. Kiến thức nền (III) (30) Ví dụ mối quan hệ cấp phát (3)</vt:lpstr>
      <vt:lpstr>4. Thiết kế và xây dựng (1)</vt:lpstr>
      <vt:lpstr>PowerPoint Presentation</vt:lpstr>
      <vt:lpstr>4. Thiết kế và xây dựng (3)</vt:lpstr>
      <vt:lpstr>4. Thiết kế và xây dựng (4)</vt:lpstr>
      <vt:lpstr>4. Thiết kế và xây dựng (5)</vt:lpstr>
      <vt:lpstr>4. Thiết kế và xây dựng (6)</vt:lpstr>
      <vt:lpstr>4. Thiết kế và xây dựng (7)</vt:lpstr>
      <vt:lpstr>4. Thiết kế và xây dựng (8)</vt:lpstr>
      <vt:lpstr>PowerPoint Presentation</vt:lpstr>
      <vt:lpstr>4. Thiết kế và xây dựng (10)</vt:lpstr>
      <vt:lpstr>4. Thiết kế và xây dựng (11)</vt:lpstr>
      <vt:lpstr>4. Thiết kế và xây dựng (12)</vt:lpstr>
      <vt:lpstr>4. Thiết kế và xây dựng (I) (13)</vt:lpstr>
      <vt:lpstr>4. Thiết kế và xây dựng (I) (14)</vt:lpstr>
      <vt:lpstr>4. Thiết kế và xây dựng (I) (15)</vt:lpstr>
      <vt:lpstr>4. Thiết kế và xây dựng (III) (16)</vt:lpstr>
      <vt:lpstr>4. Thiết kế và xây dựng (III) (17)</vt:lpstr>
      <vt:lpstr>4. Thiết kế và xây dựng(III) (18)</vt:lpstr>
      <vt:lpstr>4. Thiết kế và xây dựng (III) (19)</vt:lpstr>
      <vt:lpstr>4. Thiết kế và xây dựng (III) (20)</vt:lpstr>
      <vt:lpstr>Thiết kế và xây dựng (III) (21)</vt:lpstr>
      <vt:lpstr>4. Thiết kế và xây dựng (III) (22)</vt:lpstr>
      <vt:lpstr>4. Thiết kế và xây dựng (III) (23) Bản mẫu cấp phát</vt:lpstr>
      <vt:lpstr>4. Thiết kế và xây dựng (III) (24)  Bản mẫu gọi hàm trong JNA</vt:lpstr>
      <vt:lpstr>4. Thiết kế và xây dựng (III) (25)  Bản mẫu gọi hàm trong JNA</vt:lpstr>
      <vt:lpstr>4. Thiết kế và xây dựng (III) (26)</vt:lpstr>
      <vt:lpstr>4. Thiết kế và xây dựng (III) (27)</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Hacker</cp:lastModifiedBy>
  <cp:revision>123</cp:revision>
  <dcterms:created xsi:type="dcterms:W3CDTF">2015-10-27T01:05:58Z</dcterms:created>
  <dcterms:modified xsi:type="dcterms:W3CDTF">2015-12-24T07:35:40Z</dcterms:modified>
</cp:coreProperties>
</file>