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2"/>
  </p:notesMasterIdLst>
  <p:sldIdLst>
    <p:sldId id="256" r:id="rId3"/>
    <p:sldId id="257" r:id="rId4"/>
    <p:sldId id="330" r:id="rId5"/>
    <p:sldId id="331" r:id="rId6"/>
    <p:sldId id="305" r:id="rId7"/>
    <p:sldId id="306" r:id="rId8"/>
    <p:sldId id="307" r:id="rId9"/>
    <p:sldId id="332" r:id="rId10"/>
    <p:sldId id="308" r:id="rId11"/>
    <p:sldId id="382" r:id="rId12"/>
    <p:sldId id="309" r:id="rId13"/>
    <p:sldId id="311" r:id="rId14"/>
    <p:sldId id="333" r:id="rId15"/>
    <p:sldId id="334" r:id="rId16"/>
    <p:sldId id="259" r:id="rId17"/>
    <p:sldId id="312" r:id="rId18"/>
    <p:sldId id="335" r:id="rId19"/>
    <p:sldId id="383" r:id="rId20"/>
    <p:sldId id="261" r:id="rId21"/>
    <p:sldId id="262" r:id="rId22"/>
    <p:sldId id="287" r:id="rId23"/>
    <p:sldId id="313" r:id="rId24"/>
    <p:sldId id="338" r:id="rId25"/>
    <p:sldId id="339" r:id="rId26"/>
    <p:sldId id="340" r:id="rId27"/>
    <p:sldId id="384" r:id="rId28"/>
    <p:sldId id="341" r:id="rId29"/>
    <p:sldId id="289" r:id="rId30"/>
    <p:sldId id="288" r:id="rId31"/>
    <p:sldId id="290" r:id="rId32"/>
    <p:sldId id="263" r:id="rId33"/>
    <p:sldId id="264" r:id="rId34"/>
    <p:sldId id="291" r:id="rId35"/>
    <p:sldId id="292" r:id="rId36"/>
    <p:sldId id="293" r:id="rId37"/>
    <p:sldId id="294" r:id="rId38"/>
    <p:sldId id="295" r:id="rId39"/>
    <p:sldId id="296" r:id="rId40"/>
    <p:sldId id="297" r:id="rId41"/>
    <p:sldId id="269" r:id="rId42"/>
    <p:sldId id="342" r:id="rId43"/>
    <p:sldId id="343" r:id="rId44"/>
    <p:sldId id="344" r:id="rId45"/>
    <p:sldId id="345" r:id="rId46"/>
    <p:sldId id="385" r:id="rId47"/>
    <p:sldId id="298" r:id="rId48"/>
    <p:sldId id="315" r:id="rId49"/>
    <p:sldId id="316" r:id="rId50"/>
    <p:sldId id="317" r:id="rId51"/>
    <p:sldId id="318" r:id="rId52"/>
    <p:sldId id="277" r:id="rId53"/>
    <p:sldId id="319" r:id="rId54"/>
    <p:sldId id="301" r:id="rId55"/>
    <p:sldId id="378" r:id="rId56"/>
    <p:sldId id="379" r:id="rId57"/>
    <p:sldId id="380" r:id="rId58"/>
    <p:sldId id="381" r:id="rId59"/>
    <p:sldId id="347" r:id="rId60"/>
    <p:sldId id="348" r:id="rId61"/>
    <p:sldId id="349" r:id="rId62"/>
    <p:sldId id="386" r:id="rId63"/>
    <p:sldId id="320" r:id="rId64"/>
    <p:sldId id="321" r:id="rId65"/>
    <p:sldId id="322" r:id="rId66"/>
    <p:sldId id="323" r:id="rId67"/>
    <p:sldId id="387" r:id="rId68"/>
    <p:sldId id="324" r:id="rId69"/>
    <p:sldId id="325" r:id="rId70"/>
    <p:sldId id="388"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1326" y="-11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582670-1A61-43BE-9EF0-48E8CBC2AE6A}" type="datetimeFigureOut">
              <a:rPr lang="en-US" smtClean="0"/>
              <a:pPr/>
              <a:t>2015-12-24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EA6F9-7E60-4CA8-BE20-C9549078E2EB}" type="slidenum">
              <a:rPr lang="en-US" smtClean="0"/>
              <a:pPr/>
              <a:t>‹#›</a:t>
            </a:fld>
            <a:endParaRPr lang="en-US"/>
          </a:p>
        </p:txBody>
      </p:sp>
    </p:spTree>
    <p:extLst>
      <p:ext uri="{BB962C8B-B14F-4D97-AF65-F5344CB8AC3E}">
        <p14:creationId xmlns:p14="http://schemas.microsoft.com/office/powerpoint/2010/main" xmlns="" val="322821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BF71FF-778E-4572-8B98-7506B716489E}" type="datetime1">
              <a:rPr lang="en-US" smtClean="0"/>
              <a:pPr/>
              <a:t>2015-12-24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426081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00A583-5ECD-4964-B5FB-23D70A601CFF}" type="datetime1">
              <a:rPr lang="en-US" smtClean="0"/>
              <a:pPr/>
              <a:t>2015-12-24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24643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A3FF2-91C8-4625-B4F6-246D52FF1D3F}" type="datetime1">
              <a:rPr lang="en-US" smtClean="0"/>
              <a:pPr/>
              <a:t>2015-12-24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1339607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F7D309-4FBD-4E00-8A13-6D3BEFF3FFFD}" type="datetime1">
              <a:rPr lang="en-US" smtClean="0">
                <a:solidFill>
                  <a:prstClr val="black">
                    <a:tint val="75000"/>
                  </a:prstClr>
                </a:solidFill>
              </a:rPr>
              <a:pPr/>
              <a:t>2015-12-24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54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1C252-A257-4D0C-8159-7042E363C7B6}" type="datetime1">
              <a:rPr lang="en-US" smtClean="0">
                <a:solidFill>
                  <a:prstClr val="black">
                    <a:tint val="75000"/>
                  </a:prstClr>
                </a:solidFill>
              </a:rPr>
              <a:pPr/>
              <a:t>2015-12-24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sz="1600"/>
            </a:lvl1p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9FCA33-D1D7-4FC3-82B2-19FA2450960E}" type="datetime1">
              <a:rPr lang="en-US" smtClean="0">
                <a:solidFill>
                  <a:prstClr val="black">
                    <a:tint val="75000"/>
                  </a:prstClr>
                </a:solidFill>
              </a:rPr>
              <a:pPr/>
              <a:t>2015-12-24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6F1C65-202E-4DF2-B98C-184B1EA3608C}" type="datetime1">
              <a:rPr lang="en-US" smtClean="0">
                <a:solidFill>
                  <a:prstClr val="black">
                    <a:tint val="75000"/>
                  </a:prstClr>
                </a:solidFill>
              </a:rPr>
              <a:pPr/>
              <a:t>2015-12-24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5CE41E-5ABD-4004-934A-48AA7A7E8353}" type="datetime1">
              <a:rPr lang="en-US" smtClean="0">
                <a:solidFill>
                  <a:prstClr val="black">
                    <a:tint val="75000"/>
                  </a:prstClr>
                </a:solidFill>
              </a:rPr>
              <a:pPr/>
              <a:t>2015-12-24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76EC99-776A-4E94-8EE4-F953F1870CD0}" type="datetime1">
              <a:rPr lang="en-US" smtClean="0">
                <a:solidFill>
                  <a:prstClr val="black">
                    <a:tint val="75000"/>
                  </a:prstClr>
                </a:solidFill>
              </a:rPr>
              <a:pPr/>
              <a:t>2015-12-24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22390-F814-40A3-B2B0-C8B39FC24B1E}" type="datetime1">
              <a:rPr lang="en-US" smtClean="0">
                <a:solidFill>
                  <a:prstClr val="black">
                    <a:tint val="75000"/>
                  </a:prstClr>
                </a:solidFill>
              </a:rPr>
              <a:pPr/>
              <a:t>2015-12-24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5F4B5A-6343-457F-862D-0DF454B22115}" type="datetime1">
              <a:rPr lang="en-US" smtClean="0">
                <a:solidFill>
                  <a:prstClr val="black">
                    <a:tint val="75000"/>
                  </a:prstClr>
                </a:solidFill>
              </a:rPr>
              <a:pPr/>
              <a:t>2015-12-24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FA30F9-FDAC-4B3D-99E8-E7B16629F4BD}" type="datetime1">
              <a:rPr lang="en-US" smtClean="0"/>
              <a:pPr/>
              <a:t>2015-12-24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07573" y="6356351"/>
            <a:ext cx="2057400" cy="365125"/>
          </a:xfrm>
        </p:spPr>
        <p:txBody>
          <a:bodyPr/>
          <a:lstStyle>
            <a:lvl1pPr>
              <a:defRPr sz="1600"/>
            </a:lvl1p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38536291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49431-D7CE-4EB1-A85F-FBDC0206B687}" type="datetime1">
              <a:rPr lang="en-US" smtClean="0">
                <a:solidFill>
                  <a:prstClr val="black">
                    <a:tint val="75000"/>
                  </a:prstClr>
                </a:solidFill>
              </a:rPr>
              <a:pPr/>
              <a:t>2015-12-24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9AFCA4-673C-4C84-A89F-DB645EBCDCB8}" type="datetime1">
              <a:rPr lang="en-US" smtClean="0">
                <a:solidFill>
                  <a:prstClr val="black">
                    <a:tint val="75000"/>
                  </a:prstClr>
                </a:solidFill>
              </a:rPr>
              <a:pPr/>
              <a:t>2015-12-24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3F9615-4452-47CF-A1AF-58D038D48A48}" type="datetime1">
              <a:rPr lang="en-US" smtClean="0">
                <a:solidFill>
                  <a:prstClr val="black">
                    <a:tint val="75000"/>
                  </a:prstClr>
                </a:solidFill>
              </a:rPr>
              <a:pPr/>
              <a:t>2015-12-24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46D1D5-3367-4926-9F85-B0EF4997B1F0}" type="datetime1">
              <a:rPr lang="en-US" smtClean="0"/>
              <a:pPr/>
              <a:t>2015-12-24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92002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FEF73D-F372-4629-AF5C-F03AEEC7DB87}" type="datetime1">
              <a:rPr lang="en-US" smtClean="0"/>
              <a:pPr/>
              <a:t>2015-12-24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181102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172F76-A721-4260-A99B-321A7AE3BD1C}" type="datetime1">
              <a:rPr lang="en-US" smtClean="0"/>
              <a:pPr/>
              <a:t>2015-12-24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221855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2C3D04-D3C6-4AC4-A49E-27B887B1DD97}" type="datetime1">
              <a:rPr lang="en-US" smtClean="0"/>
              <a:pPr/>
              <a:t>2015-12-24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27037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C7051-4481-4FAB-A7F8-F08C73A6ACDD}" type="datetime1">
              <a:rPr lang="en-US" smtClean="0"/>
              <a:pPr/>
              <a:t>2015-12-24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361657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2A6D5-197E-4B97-8A8D-6E9142EF7A19}" type="datetime1">
              <a:rPr lang="en-US" smtClean="0"/>
              <a:pPr/>
              <a:t>2015-12-24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354390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98471A-0E0E-4A16-9F30-DB9B6A7DAB2B}" type="datetime1">
              <a:rPr lang="en-US" smtClean="0"/>
              <a:pPr/>
              <a:t>2015-12-24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309880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44DF7-1493-49F0-B21D-D8EFB7309AD4}" type="datetime1">
              <a:rPr lang="en-US" smtClean="0"/>
              <a:pPr/>
              <a:t>2015-12-24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F5DBBDC1-4195-40F4-8EAF-5367D7983E89}" type="slidenum">
              <a:rPr lang="en-US" smtClean="0"/>
              <a:pPr/>
              <a:t>‹#›</a:t>
            </a:fld>
            <a:endParaRPr lang="en-US"/>
          </a:p>
        </p:txBody>
      </p:sp>
    </p:spTree>
    <p:extLst>
      <p:ext uri="{BB962C8B-B14F-4D97-AF65-F5344CB8AC3E}">
        <p14:creationId xmlns:p14="http://schemas.microsoft.com/office/powerpoint/2010/main" xmlns="" val="1974854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D9237-623F-4622-8864-FD16463A71B4}" type="datetime1">
              <a:rPr lang="en-US" smtClean="0">
                <a:solidFill>
                  <a:prstClr val="black">
                    <a:tint val="75000"/>
                  </a:prstClr>
                </a:solidFill>
              </a:rPr>
              <a:pPr/>
              <a:t>2015-12-24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20118FD-9DCB-4A03-AB56-4B67D5E1178F}"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65911" y="3058948"/>
            <a:ext cx="7772400" cy="1035423"/>
          </a:xfrm>
        </p:spPr>
        <p:txBody>
          <a:bodyPr>
            <a:normAutofit fontScale="90000"/>
          </a:bodyPr>
          <a:lstStyle/>
          <a:p>
            <a:pPr>
              <a:lnSpc>
                <a:spcPct val="114000"/>
              </a:lnSpc>
            </a:pPr>
            <a:r>
              <a:rPr lang="en-US" sz="4800" b="1" dirty="0" smtClean="0">
                <a:cs typeface="Times New Roman" panose="02020603050405020304" pitchFamily="18" charset="0"/>
              </a:rPr>
              <a:t>PHÁT TRIỂN</a:t>
            </a:r>
            <a:br>
              <a:rPr lang="en-US" sz="4800" b="1" dirty="0" smtClean="0">
                <a:cs typeface="Times New Roman" panose="02020603050405020304" pitchFamily="18" charset="0"/>
              </a:rPr>
            </a:br>
            <a:r>
              <a:rPr lang="en-US" sz="4800" b="1" dirty="0" smtClean="0">
                <a:cs typeface="Times New Roman" panose="02020603050405020304" pitchFamily="18" charset="0"/>
              </a:rPr>
              <a:t>HỆ THỐNG BE-PUM</a:t>
            </a:r>
            <a:endParaRPr lang="en-US" sz="4800" dirty="0">
              <a:cs typeface="Times New Roman" panose="02020603050405020304" pitchFamily="18" charset="0"/>
            </a:endParaRPr>
          </a:p>
        </p:txBody>
      </p:sp>
      <p:sp>
        <p:nvSpPr>
          <p:cNvPr id="8" name="Rectangle 1"/>
          <p:cNvSpPr>
            <a:spLocks noChangeArrowheads="1"/>
          </p:cNvSpPr>
          <p:nvPr/>
        </p:nvSpPr>
        <p:spPr bwMode="auto">
          <a:xfrm>
            <a:off x="2087766" y="4325026"/>
            <a:ext cx="6096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GVHD: 	PGS.TS. QUẢN THÀNH THƠ</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a:t>
            </a:r>
            <a:r>
              <a:rPr kumimoji="0" lang="en-US" b="1" i="0" u="none" strike="noStrike" cap="none" normalizeH="0" baseline="0" dirty="0" err="1" smtClean="0">
                <a:ln>
                  <a:noFill/>
                </a:ln>
                <a:solidFill>
                  <a:schemeClr val="tx1"/>
                </a:solidFill>
                <a:effectLst/>
                <a:latin typeface="+mj-lt"/>
                <a:ea typeface="Calibri" pitchFamily="34" charset="0"/>
                <a:cs typeface="Times New Roman" panose="02020603050405020304" pitchFamily="18" charset="0"/>
              </a:rPr>
              <a:t>ThS</a:t>
            </a: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NGUYỄN MINH HẢI</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a:t>
            </a:r>
            <a:r>
              <a:rPr kumimoji="0" lang="en-US" b="1" i="0" u="none" strike="noStrike" cap="none" normalizeH="0" baseline="0" dirty="0" err="1" smtClean="0">
                <a:ln>
                  <a:noFill/>
                </a:ln>
                <a:solidFill>
                  <a:schemeClr val="tx1"/>
                </a:solidFill>
                <a:effectLst/>
                <a:latin typeface="+mj-lt"/>
                <a:ea typeface="Calibri" pitchFamily="34" charset="0"/>
                <a:cs typeface="Times New Roman" panose="02020603050405020304" pitchFamily="18" charset="0"/>
              </a:rPr>
              <a:t>ThS</a:t>
            </a: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LÊ ĐÌNH THUẬN	  </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GVPB: 	TS. BÙI HOÀI THẮNG</a:t>
            </a: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a:p>
            <a:pPr algn="just" eaLnBrk="0" fontAlgn="base" hangingPunct="0">
              <a:spcBef>
                <a:spcPct val="0"/>
              </a:spcBef>
              <a:spcAft>
                <a:spcPct val="0"/>
              </a:spcAft>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SVTH :	</a:t>
            </a:r>
            <a:r>
              <a:rPr lang="en-US" b="1" dirty="0" smtClean="0">
                <a:latin typeface="+mj-lt"/>
                <a:ea typeface="Calibri" pitchFamily="34" charset="0"/>
                <a:cs typeface="Times New Roman" panose="02020603050405020304" pitchFamily="18" charset="0"/>
              </a:rPr>
              <a:t> NGUYỄN XUÂN KHÁNH </a:t>
            </a:r>
            <a:r>
              <a:rPr lang="en-US" b="1" smtClean="0">
                <a:latin typeface="+mj-lt"/>
                <a:ea typeface="Calibri" pitchFamily="34" charset="0"/>
                <a:cs typeface="Times New Roman" panose="02020603050405020304" pitchFamily="18" charset="0"/>
              </a:rPr>
              <a:t>	</a:t>
            </a:r>
            <a:r>
              <a:rPr lang="en-US" b="1" smtClean="0">
                <a:latin typeface="+mj-lt"/>
                <a:ea typeface="Calibri" pitchFamily="34" charset="0"/>
                <a:cs typeface="Times New Roman" panose="02020603050405020304" pitchFamily="18" charset="0"/>
              </a:rPr>
              <a:t>51101594</a:t>
            </a:r>
            <a:endParaRPr lang="en-US" b="1" dirty="0" smtClean="0">
              <a:latin typeface="+mj-lt"/>
              <a:ea typeface="Calibri"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 pos="3657600" algn="l"/>
              </a:tabLst>
            </a:pPr>
            <a:r>
              <a:rPr kumimoji="0" lang="en-US" b="1" i="0" u="none" strike="noStrike" cap="none" normalizeH="0" baseline="0" dirty="0" smtClean="0">
                <a:ln>
                  <a:noFill/>
                </a:ln>
                <a:solidFill>
                  <a:schemeClr val="tx1"/>
                </a:solidFill>
                <a:effectLst/>
                <a:latin typeface="+mj-lt"/>
                <a:ea typeface="Calibri" pitchFamily="34" charset="0"/>
                <a:cs typeface="Times New Roman" panose="02020603050405020304" pitchFamily="18" charset="0"/>
              </a:rPr>
              <a:t>	NGUYỄN LÂM HOÀNG YÊN 	51104402</a:t>
            </a:r>
            <a:endParaRPr kumimoji="0" lang="en-US" b="0" i="0" u="none" strike="noStrike" cap="none" normalizeH="0" baseline="0" dirty="0" smtClean="0">
              <a:ln>
                <a:noFill/>
              </a:ln>
              <a:solidFill>
                <a:schemeClr val="tx1"/>
              </a:solidFill>
              <a:effectLst/>
              <a:latin typeface="+mj-lt"/>
              <a:cs typeface="Times New Roman" panose="02020603050405020304" pitchFamily="18" charset="0"/>
            </a:endParaRPr>
          </a:p>
        </p:txBody>
      </p:sp>
      <p:pic>
        <p:nvPicPr>
          <p:cNvPr id="9" name="Picture 8" descr="C:\Users\PHANHUUTHO\Desktop\diem-chuan-bk-tp-hcm.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84495" y="671793"/>
            <a:ext cx="1735232" cy="1735232"/>
          </a:xfrm>
          <a:prstGeom prst="rect">
            <a:avLst/>
          </a:prstGeom>
          <a:noFill/>
          <a:ln>
            <a:noFill/>
          </a:ln>
        </p:spPr>
      </p:pic>
      <p:sp>
        <p:nvSpPr>
          <p:cNvPr id="12" name="Slide Number Placeholder 11"/>
          <p:cNvSpPr>
            <a:spLocks noGrp="1"/>
          </p:cNvSpPr>
          <p:nvPr>
            <p:ph type="sldNum" sz="quarter" idx="12"/>
          </p:nvPr>
        </p:nvSpPr>
        <p:spPr/>
        <p:txBody>
          <a:bodyPr/>
          <a:lstStyle/>
          <a:p>
            <a:fld id="{F5DBBDC1-4195-40F4-8EAF-5367D7983E89}" type="slidenum">
              <a:rPr lang="en-US" smtClean="0">
                <a:latin typeface="+mj-lt"/>
              </a:rPr>
              <a:pPr/>
              <a:t>1</a:t>
            </a:fld>
            <a:endParaRPr lang="en-US">
              <a:latin typeface="+mj-lt"/>
            </a:endParaRPr>
          </a:p>
        </p:txBody>
      </p:sp>
    </p:spTree>
    <p:extLst>
      <p:ext uri="{BB962C8B-B14F-4D97-AF65-F5344CB8AC3E}">
        <p14:creationId xmlns:p14="http://schemas.microsoft.com/office/powerpoint/2010/main" xmlns="" val="22375948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99090" y="2401837"/>
            <a:ext cx="7906871" cy="3277820"/>
          </a:xfrm>
          <a:prstGeom prst="rect">
            <a:avLst/>
          </a:prstGeom>
        </p:spPr>
        <p:txBody>
          <a:bodyPr wrap="square">
            <a:spAutoFit/>
          </a:bodyPr>
          <a:lstStyle/>
          <a:p>
            <a:pPr marL="344488" indent="-344488" algn="just">
              <a:spcAft>
                <a:spcPts val="1800"/>
              </a:spcAft>
              <a:buFont typeface="Arial" pitchFamily="34" charset="0"/>
              <a:buChar char="•"/>
            </a:pPr>
            <a:r>
              <a:rPr lang="vi-VN" sz="3200" smtClean="0">
                <a:solidFill>
                  <a:srgbClr val="000000"/>
                </a:solidFill>
                <a:latin typeface="Calibri" panose="020F0502020204030204" pitchFamily="34" charset="0"/>
                <a:cs typeface="Times New Roman" panose="02020603050405020304" pitchFamily="18" charset="0"/>
              </a:rPr>
              <a:t>Để có thể tính toán được các giá trị thanh ghi cũng như bộ nhớ, ta cần xây dựng một hệ thống mô phỏng các câu lệnh mà một tập tin nhị phân thực hiện được</a:t>
            </a:r>
            <a:r>
              <a:rPr lang="vi-VN" sz="3200" smtClean="0">
                <a:solidFill>
                  <a:srgbClr val="000000"/>
                </a:solidFill>
                <a:latin typeface="Calibri" panose="020F0502020204030204" pitchFamily="34" charset="0"/>
                <a:cs typeface="Times New Roman" panose="02020603050405020304" pitchFamily="18" charset="0"/>
              </a:rPr>
              <a:t>. </a:t>
            </a:r>
            <a:endParaRPr lang="en-US" sz="3200" smtClean="0">
              <a:solidFill>
                <a:srgbClr val="000000"/>
              </a:solidFill>
              <a:latin typeface="Calibri" panose="020F0502020204030204" pitchFamily="34" charset="0"/>
              <a:cs typeface="Times New Roman" panose="02020603050405020304" pitchFamily="18" charset="0"/>
            </a:endParaRPr>
          </a:p>
          <a:p>
            <a:pPr marL="344488" indent="-344488" algn="just">
              <a:spcAft>
                <a:spcPts val="1800"/>
              </a:spcAft>
              <a:buFont typeface="Arial" pitchFamily="34" charset="0"/>
              <a:buChar char="•"/>
            </a:pPr>
            <a:r>
              <a:rPr lang="en-US" sz="3200" smtClean="0">
                <a:solidFill>
                  <a:srgbClr val="000000"/>
                </a:solidFill>
                <a:latin typeface="Calibri" panose="020F0502020204030204" pitchFamily="34" charset="0"/>
                <a:cs typeface="Times New Roman" panose="02020603050405020304" pitchFamily="18" charset="0"/>
              </a:rPr>
              <a:t>B</a:t>
            </a:r>
            <a:r>
              <a:rPr lang="vi-VN" sz="3200" smtClean="0">
                <a:solidFill>
                  <a:srgbClr val="000000"/>
                </a:solidFill>
                <a:latin typeface="Calibri" panose="020F0502020204030204" pitchFamily="34" charset="0"/>
                <a:cs typeface="Times New Roman" panose="02020603050405020304" pitchFamily="18" charset="0"/>
              </a:rPr>
              <a:t>ao </a:t>
            </a:r>
            <a:r>
              <a:rPr lang="vi-VN" sz="3200" smtClean="0">
                <a:solidFill>
                  <a:srgbClr val="000000"/>
                </a:solidFill>
                <a:latin typeface="Calibri" panose="020F0502020204030204" pitchFamily="34" charset="0"/>
                <a:cs typeface="Times New Roman" panose="02020603050405020304" pitchFamily="18" charset="0"/>
              </a:rPr>
              <a:t>gồm 2 </a:t>
            </a:r>
            <a:r>
              <a:rPr lang="vi-VN" sz="3200" smtClean="0">
                <a:solidFill>
                  <a:srgbClr val="000000"/>
                </a:solidFill>
                <a:latin typeface="Calibri" panose="020F0502020204030204" pitchFamily="34" charset="0"/>
                <a:cs typeface="Times New Roman" panose="02020603050405020304" pitchFamily="18" charset="0"/>
              </a:rPr>
              <a:t>phần </a:t>
            </a:r>
            <a:r>
              <a:rPr lang="vi-VN" sz="3200" smtClean="0">
                <a:solidFill>
                  <a:srgbClr val="000000"/>
                </a:solidFill>
                <a:latin typeface="Calibri" panose="020F0502020204030204" pitchFamily="34" charset="0"/>
                <a:cs typeface="Times New Roman" panose="02020603050405020304" pitchFamily="18" charset="0"/>
              </a:rPr>
              <a:t>chính </a:t>
            </a:r>
            <a:r>
              <a:rPr lang="vi-VN" sz="3200" smtClean="0">
                <a:solidFill>
                  <a:srgbClr val="000000"/>
                </a:solidFill>
                <a:latin typeface="Calibri" panose="020F0502020204030204" pitchFamily="34" charset="0"/>
                <a:cs typeface="Times New Roman" panose="02020603050405020304" pitchFamily="18" charset="0"/>
              </a:rPr>
              <a:t>là </a:t>
            </a:r>
            <a:r>
              <a:rPr lang="vi-VN" sz="3200" b="1" i="1" smtClean="0">
                <a:solidFill>
                  <a:srgbClr val="000000"/>
                </a:solidFill>
                <a:latin typeface="Calibri" panose="020F0502020204030204" pitchFamily="34" charset="0"/>
                <a:cs typeface="Times New Roman" panose="02020603050405020304" pitchFamily="18" charset="0"/>
              </a:rPr>
              <a:t>hợp ngữ </a:t>
            </a:r>
            <a:r>
              <a:rPr lang="vi-VN" sz="3200" smtClean="0">
                <a:solidFill>
                  <a:srgbClr val="000000"/>
                </a:solidFill>
                <a:latin typeface="Calibri" panose="020F0502020204030204" pitchFamily="34" charset="0"/>
                <a:cs typeface="Times New Roman" panose="02020603050405020304" pitchFamily="18" charset="0"/>
              </a:rPr>
              <a:t>và </a:t>
            </a:r>
            <a:r>
              <a:rPr lang="vi-VN" sz="3200" b="1" i="1" smtClean="0">
                <a:solidFill>
                  <a:srgbClr val="000000"/>
                </a:solidFill>
                <a:latin typeface="Calibri" panose="020F0502020204030204" pitchFamily="34" charset="0"/>
                <a:cs typeface="Times New Roman" panose="02020603050405020304" pitchFamily="18" charset="0"/>
              </a:rPr>
              <a:t>Windows API</a:t>
            </a:r>
            <a:r>
              <a:rPr lang="en-US" sz="3200" smtClean="0">
                <a:solidFill>
                  <a:srgbClr val="000000"/>
                </a:solidFill>
                <a:latin typeface="Calibri" panose="020F0502020204030204" pitchFamily="34" charset="0"/>
                <a:cs typeface="Times New Roman" panose="02020603050405020304" pitchFamily="18" charset="0"/>
              </a:rPr>
              <a:t>.</a:t>
            </a:r>
            <a:endParaRPr lang="en-GB" sz="3200" dirty="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Calibri" panose="020F0502020204030204" pitchFamily="34" charset="0"/>
              </a:rPr>
              <a:pPr/>
              <a:t>10</a:t>
            </a:fld>
            <a:endParaRPr lang="en-US">
              <a:latin typeface="Calibri" panose="020F0502020204030204" pitchFamily="34" charset="0"/>
            </a:endParaRPr>
          </a:p>
        </p:txBody>
      </p:sp>
      <p:sp>
        <p:nvSpPr>
          <p:cNvPr id="13" name="Rectangle 12"/>
          <p:cNvSpPr/>
          <p:nvPr/>
        </p:nvSpPr>
        <p:spPr>
          <a:xfrm>
            <a:off x="457200" y="1397899"/>
            <a:ext cx="6515694" cy="646331"/>
          </a:xfrm>
          <a:prstGeom prst="rect">
            <a:avLst/>
          </a:prstGeom>
        </p:spPr>
        <p:txBody>
          <a:bodyPr wrap="none">
            <a:spAutoFit/>
          </a:bodyPr>
          <a:lstStyle/>
          <a:p>
            <a:r>
              <a:rPr lang="en-US" sz="3600" b="1" smtClean="0">
                <a:latin typeface="Calibri" panose="020F0502020204030204" pitchFamily="34" charset="0"/>
                <a:cs typeface="Times New Roman" panose="02020603050405020304" pitchFamily="18" charset="0"/>
              </a:rPr>
              <a:t>Đòi hỏi trong quá trình hiện thực</a:t>
            </a:r>
            <a:endParaRPr lang="vi-VN" sz="3600" b="1" dirty="0" smtClean="0">
              <a:latin typeface="Calibri" panose="020F0502020204030204" pitchFamily="34" charset="0"/>
              <a:cs typeface="Times New Roman" panose="02020603050405020304" pitchFamily="18" charset="0"/>
            </a:endParaRPr>
          </a:p>
        </p:txBody>
      </p:sp>
      <p:sp>
        <p:nvSpPr>
          <p:cNvPr id="8" name="Title 1"/>
          <p:cNvSpPr>
            <a:spLocks noGrp="1"/>
          </p:cNvSpPr>
          <p:nvPr>
            <p:ph type="title"/>
          </p:nvPr>
        </p:nvSpPr>
        <p:spPr>
          <a:xfrm>
            <a:off x="457200" y="274638"/>
            <a:ext cx="8229600" cy="1143000"/>
          </a:xfrm>
        </p:spPr>
        <p:txBody>
          <a:bodyPr/>
          <a:lstStyle/>
          <a:p>
            <a:r>
              <a:rPr lang="en-US" dirty="0" smtClean="0"/>
              <a:t>1. </a:t>
            </a:r>
            <a:r>
              <a:rPr lang="en-US" dirty="0" err="1" smtClean="0"/>
              <a:t>Giới</a:t>
            </a:r>
            <a:r>
              <a:rPr lang="en-US" dirty="0" smtClean="0"/>
              <a:t> </a:t>
            </a:r>
            <a:r>
              <a:rPr lang="en-US" err="1" smtClean="0"/>
              <a:t>thiệu</a:t>
            </a:r>
            <a:r>
              <a:rPr lang="en-US" smtClean="0"/>
              <a:t> </a:t>
            </a:r>
            <a:r>
              <a:rPr lang="en-US" smtClean="0"/>
              <a:t>(</a:t>
            </a:r>
            <a:r>
              <a:rPr lang="en-US" dirty="0"/>
              <a:t>8</a:t>
            </a:r>
            <a:r>
              <a:rPr lang="en-US" smtClean="0"/>
              <a:t>)</a:t>
            </a:r>
            <a:endParaRPr lang="en-US" dirty="0"/>
          </a:p>
        </p:txBody>
      </p:sp>
    </p:spTree>
    <p:extLst>
      <p:ext uri="{BB962C8B-B14F-4D97-AF65-F5344CB8AC3E}">
        <p14:creationId xmlns:p14="http://schemas.microsoft.com/office/powerpoint/2010/main" xmlns="" val="8021892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931" y="1230875"/>
            <a:ext cx="7051182" cy="584775"/>
          </a:xfrm>
          <a:prstGeom prst="rect">
            <a:avLst/>
          </a:prstGeom>
          <a:noFill/>
        </p:spPr>
        <p:txBody>
          <a:bodyPr wrap="square" rtlCol="0">
            <a:spAutoFit/>
          </a:bodyPr>
          <a:lstStyle/>
          <a:p>
            <a:r>
              <a:rPr lang="en-GB" sz="3200" b="1" dirty="0" err="1">
                <a:latin typeface="+mj-lt"/>
                <a:cs typeface="Times New Roman" panose="02020603050405020304" pitchFamily="18" charset="0"/>
              </a:rPr>
              <a:t>Ví</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dụ</a:t>
            </a:r>
            <a:r>
              <a:rPr lang="en-GB" sz="3200" b="1" dirty="0">
                <a:latin typeface="+mj-lt"/>
                <a:cs typeface="Times New Roman" panose="02020603050405020304" pitchFamily="18" charset="0"/>
              </a:rPr>
              <a:t> so </a:t>
            </a:r>
            <a:r>
              <a:rPr lang="en-GB" sz="3200" b="1" dirty="0" err="1">
                <a:latin typeface="+mj-lt"/>
                <a:cs typeface="Times New Roman" panose="02020603050405020304" pitchFamily="18" charset="0"/>
              </a:rPr>
              <a:t>sánh</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giữa</a:t>
            </a:r>
            <a:r>
              <a:rPr lang="en-GB" sz="3200" b="1" dirty="0">
                <a:latin typeface="+mj-lt"/>
                <a:cs typeface="Times New Roman" panose="02020603050405020304" pitchFamily="18" charset="0"/>
              </a:rPr>
              <a:t> BE-PUM </a:t>
            </a:r>
            <a:r>
              <a:rPr lang="en-GB" sz="3200" b="1" dirty="0" err="1">
                <a:latin typeface="+mj-lt"/>
                <a:cs typeface="Times New Roman" panose="02020603050405020304" pitchFamily="18" charset="0"/>
              </a:rPr>
              <a:t>và</a:t>
            </a:r>
            <a:r>
              <a:rPr lang="en-GB" sz="3200" b="1" dirty="0">
                <a:latin typeface="+mj-lt"/>
                <a:cs typeface="Times New Roman" panose="02020603050405020304" pitchFamily="18" charset="0"/>
              </a:rPr>
              <a:t> IDA </a:t>
            </a:r>
            <a:r>
              <a:rPr lang="en-GB" sz="3200" b="1" dirty="0" smtClean="0">
                <a:latin typeface="+mj-lt"/>
                <a:cs typeface="Times New Roman" panose="02020603050405020304" pitchFamily="18" charset="0"/>
              </a:rPr>
              <a:t>Pro</a:t>
            </a:r>
            <a:endParaRPr lang="en-GB" sz="30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2205317" y="1744196"/>
            <a:ext cx="4826689" cy="5019675"/>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11</a:t>
            </a:fld>
            <a:endParaRPr lang="en-US">
              <a:latin typeface="+mj-lt"/>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err="1" smtClean="0"/>
              <a:t>thiệu</a:t>
            </a:r>
            <a:r>
              <a:rPr lang="en-US" smtClean="0"/>
              <a:t> </a:t>
            </a:r>
            <a:r>
              <a:rPr lang="en-US" smtClean="0"/>
              <a:t>(9)</a:t>
            </a:r>
            <a:endParaRPr lang="en-US" dirty="0"/>
          </a:p>
        </p:txBody>
      </p:sp>
    </p:spTree>
    <p:extLst>
      <p:ext uri="{BB962C8B-B14F-4D97-AF65-F5344CB8AC3E}">
        <p14:creationId xmlns:p14="http://schemas.microsoft.com/office/powerpoint/2010/main" xmlns="" val="26197475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5DBBDC1-4195-40F4-8EAF-5367D7983E89}" type="slidenum">
              <a:rPr lang="en-US" smtClean="0"/>
              <a:pPr/>
              <a:t>12</a:t>
            </a:fld>
            <a:endParaRPr lang="en-US"/>
          </a:p>
        </p:txBody>
      </p:sp>
      <p:pic>
        <p:nvPicPr>
          <p:cNvPr id="1027" name="Picture 3" descr="E:\Dropbox\SAVE Group\BE-PUM\Report\Final Report\Slide\bepum_samplex.png"/>
          <p:cNvPicPr>
            <a:picLocks noChangeAspect="1" noChangeArrowheads="1"/>
          </p:cNvPicPr>
          <p:nvPr/>
        </p:nvPicPr>
        <p:blipFill>
          <a:blip r:embed="rId2" cstate="print"/>
          <a:srcRect/>
          <a:stretch>
            <a:fillRect/>
          </a:stretch>
        </p:blipFill>
        <p:spPr bwMode="auto">
          <a:xfrm>
            <a:off x="-26894" y="40342"/>
            <a:ext cx="4744529" cy="6669741"/>
          </a:xfrm>
          <a:prstGeom prst="rect">
            <a:avLst/>
          </a:prstGeom>
          <a:noFill/>
        </p:spPr>
      </p:pic>
      <p:pic>
        <p:nvPicPr>
          <p:cNvPr id="6" name="Picture 5"/>
          <p:cNvPicPr>
            <a:picLocks noChangeAspect="1"/>
          </p:cNvPicPr>
          <p:nvPr/>
        </p:nvPicPr>
        <p:blipFill>
          <a:blip r:embed="rId3" cstate="print"/>
          <a:stretch>
            <a:fillRect/>
          </a:stretch>
        </p:blipFill>
        <p:spPr>
          <a:xfrm>
            <a:off x="3752603" y="-33051"/>
            <a:ext cx="5450698" cy="3037902"/>
          </a:xfrm>
          <a:prstGeom prst="rect">
            <a:avLst/>
          </a:prstGeom>
        </p:spPr>
      </p:pic>
      <p:sp>
        <p:nvSpPr>
          <p:cNvPr id="7" name="TextBox 6"/>
          <p:cNvSpPr txBox="1"/>
          <p:nvPr/>
        </p:nvSpPr>
        <p:spPr>
          <a:xfrm>
            <a:off x="2297555" y="5964240"/>
            <a:ext cx="3834304" cy="461665"/>
          </a:xfrm>
          <a:prstGeom prst="rect">
            <a:avLst/>
          </a:prstGeom>
          <a:noFill/>
        </p:spPr>
        <p:txBody>
          <a:bodyPr wrap="square" rtlCol="0">
            <a:spAutoFit/>
          </a:bodyPr>
          <a:lstStyle/>
          <a:p>
            <a:r>
              <a:rPr lang="en-GB" sz="2400" b="1" smtClean="0">
                <a:latin typeface="+mj-lt"/>
                <a:cs typeface="Times New Roman" panose="02020603050405020304" pitchFamily="18" charset="0"/>
              </a:rPr>
              <a:t>CFG được sinh ra từ BE-PUM</a:t>
            </a:r>
            <a:endParaRPr lang="en-GB" sz="2400" b="1" dirty="0">
              <a:latin typeface="+mj-lt"/>
              <a:cs typeface="Times New Roman" panose="02020603050405020304" pitchFamily="18" charset="0"/>
            </a:endParaRPr>
          </a:p>
        </p:txBody>
      </p:sp>
      <p:sp>
        <p:nvSpPr>
          <p:cNvPr id="8" name="TextBox 7"/>
          <p:cNvSpPr txBox="1"/>
          <p:nvPr/>
        </p:nvSpPr>
        <p:spPr>
          <a:xfrm>
            <a:off x="5072131" y="2889346"/>
            <a:ext cx="3834304" cy="461665"/>
          </a:xfrm>
          <a:prstGeom prst="rect">
            <a:avLst/>
          </a:prstGeom>
          <a:noFill/>
        </p:spPr>
        <p:txBody>
          <a:bodyPr wrap="square" rtlCol="0">
            <a:spAutoFit/>
          </a:bodyPr>
          <a:lstStyle/>
          <a:p>
            <a:pPr algn="r"/>
            <a:r>
              <a:rPr lang="en-GB" sz="2400" b="1" smtClean="0">
                <a:latin typeface="+mj-lt"/>
                <a:cs typeface="Times New Roman" panose="02020603050405020304" pitchFamily="18" charset="0"/>
              </a:rPr>
              <a:t>Kết quả sơ đồ của IDA Pro</a:t>
            </a:r>
            <a:endParaRPr lang="en-GB" sz="2400" b="1" dirty="0">
              <a:latin typeface="+mj-lt"/>
              <a:cs typeface="Times New Roman" panose="02020603050405020304" pitchFamily="18" charset="0"/>
            </a:endParaRPr>
          </a:p>
        </p:txBody>
      </p:sp>
      <p:sp>
        <p:nvSpPr>
          <p:cNvPr id="9" name="Oval 8"/>
          <p:cNvSpPr/>
          <p:nvPr/>
        </p:nvSpPr>
        <p:spPr>
          <a:xfrm>
            <a:off x="632012" y="6131859"/>
            <a:ext cx="1358153" cy="68580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4368666" y="2398816"/>
            <a:ext cx="868352" cy="37052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1140636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latin typeface="+mj-lt"/>
              </a:rPr>
              <a:pPr/>
              <a:t>13</a:t>
            </a:fld>
            <a:endParaRPr lang="en-US">
              <a:latin typeface="+mj-lt"/>
            </a:endParaRPr>
          </a:p>
        </p:txBody>
      </p:sp>
      <p:sp>
        <p:nvSpPr>
          <p:cNvPr id="6" name="Content Placeholder 2"/>
          <p:cNvSpPr>
            <a:spLocks noGrp="1"/>
          </p:cNvSpPr>
          <p:nvPr>
            <p:ph idx="1"/>
          </p:nvPr>
        </p:nvSpPr>
        <p:spPr>
          <a:xfrm>
            <a:off x="914400" y="2438400"/>
            <a:ext cx="7772400" cy="3687763"/>
          </a:xfrm>
        </p:spPr>
        <p:txBody>
          <a:bodyPr>
            <a:normAutofit/>
          </a:bodyPr>
          <a:lstStyle/>
          <a:p>
            <a:pPr algn="just">
              <a:spcBef>
                <a:spcPts val="0"/>
              </a:spcBef>
              <a:spcAft>
                <a:spcPts val="1800"/>
              </a:spcAft>
            </a:pPr>
            <a:r>
              <a:rPr lang="en-US" sz="3600" dirty="0" err="1" smtClean="0"/>
              <a:t>Tên</a:t>
            </a:r>
            <a:r>
              <a:rPr lang="en-US" sz="3600" dirty="0" smtClean="0"/>
              <a:t> </a:t>
            </a:r>
            <a:r>
              <a:rPr lang="en-US" sz="3600" dirty="0" err="1" smtClean="0"/>
              <a:t>đầy</a:t>
            </a:r>
            <a:r>
              <a:rPr lang="en-US" sz="3600" dirty="0" smtClean="0"/>
              <a:t> </a:t>
            </a:r>
            <a:r>
              <a:rPr lang="en-US" sz="3600" dirty="0" err="1" smtClean="0"/>
              <a:t>đủ</a:t>
            </a:r>
            <a:r>
              <a:rPr lang="en-US" sz="3600" dirty="0" smtClean="0"/>
              <a:t>: Microsoft Windows application programming interface</a:t>
            </a:r>
          </a:p>
          <a:p>
            <a:pPr algn="just">
              <a:spcBef>
                <a:spcPts val="0"/>
              </a:spcBef>
              <a:spcAft>
                <a:spcPts val="1800"/>
              </a:spcAft>
            </a:pPr>
            <a:r>
              <a:rPr lang="en-US" sz="3600" dirty="0" smtClean="0"/>
              <a:t>API </a:t>
            </a:r>
            <a:r>
              <a:rPr lang="en-US" sz="3600" dirty="0" err="1" smtClean="0"/>
              <a:t>cốt</a:t>
            </a:r>
            <a:r>
              <a:rPr lang="en-US" sz="3600" dirty="0" smtClean="0"/>
              <a:t> </a:t>
            </a:r>
            <a:r>
              <a:rPr lang="en-US" sz="3600" dirty="0" err="1" smtClean="0"/>
              <a:t>lõi</a:t>
            </a:r>
            <a:r>
              <a:rPr lang="en-US" sz="3600" dirty="0" smtClean="0"/>
              <a:t> </a:t>
            </a:r>
            <a:r>
              <a:rPr lang="en-US" sz="3600" dirty="0" err="1" smtClean="0"/>
              <a:t>có</a:t>
            </a:r>
            <a:r>
              <a:rPr lang="en-US" sz="3600" dirty="0" smtClean="0"/>
              <a:t> </a:t>
            </a:r>
            <a:r>
              <a:rPr lang="en-US" sz="3600" dirty="0" err="1" smtClean="0"/>
              <a:t>sẵn</a:t>
            </a:r>
            <a:r>
              <a:rPr lang="en-US" sz="3600" dirty="0" smtClean="0"/>
              <a:t> </a:t>
            </a:r>
            <a:r>
              <a:rPr lang="en-US" sz="3600" dirty="0" err="1" smtClean="0"/>
              <a:t>trong</a:t>
            </a:r>
            <a:r>
              <a:rPr lang="en-US" sz="3600" dirty="0" smtClean="0"/>
              <a:t> </a:t>
            </a:r>
            <a:r>
              <a:rPr lang="en-US" sz="3600" dirty="0" err="1" smtClean="0"/>
              <a:t>hệ</a:t>
            </a:r>
            <a:r>
              <a:rPr lang="en-US" sz="3600" dirty="0" smtClean="0"/>
              <a:t> </a:t>
            </a:r>
            <a:r>
              <a:rPr lang="en-US" sz="3600" dirty="0" err="1" smtClean="0"/>
              <a:t>điều</a:t>
            </a:r>
            <a:r>
              <a:rPr lang="en-US" sz="3600" dirty="0" smtClean="0"/>
              <a:t> </a:t>
            </a:r>
            <a:r>
              <a:rPr lang="en-US" sz="3600" dirty="0" err="1" smtClean="0"/>
              <a:t>hành</a:t>
            </a:r>
            <a:r>
              <a:rPr lang="en-US" sz="3600" dirty="0" smtClean="0"/>
              <a:t> Microsoft Windows </a:t>
            </a:r>
            <a:endParaRPr lang="en-US" sz="3600" dirty="0"/>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latin typeface="+mj-lt"/>
              </a:rPr>
              <a:pPr/>
              <a:t>13</a:t>
            </a:fld>
            <a:endParaRPr lang="en-US">
              <a:latin typeface="+mj-lt"/>
            </a:endParaRPr>
          </a:p>
        </p:txBody>
      </p:sp>
      <p:sp>
        <p:nvSpPr>
          <p:cNvPr id="8" name="Rectangle 7"/>
          <p:cNvSpPr/>
          <p:nvPr/>
        </p:nvSpPr>
        <p:spPr>
          <a:xfrm>
            <a:off x="457200" y="1524000"/>
            <a:ext cx="7543604" cy="707886"/>
          </a:xfrm>
          <a:prstGeom prst="rect">
            <a:avLst/>
          </a:prstGeom>
        </p:spPr>
        <p:txBody>
          <a:bodyPr wrap="none">
            <a:spAutoFit/>
          </a:bodyPr>
          <a:lstStyle/>
          <a:p>
            <a:r>
              <a:rPr lang="en-US" sz="4000" b="1" dirty="0" err="1" smtClean="0">
                <a:latin typeface="+mj-lt"/>
              </a:rPr>
              <a:t>Tổng</a:t>
            </a:r>
            <a:r>
              <a:rPr lang="en-US" sz="4000" b="1" dirty="0" smtClean="0">
                <a:latin typeface="+mj-lt"/>
              </a:rPr>
              <a:t> </a:t>
            </a:r>
            <a:r>
              <a:rPr lang="en-US" sz="4000" b="1" dirty="0" err="1" smtClean="0">
                <a:latin typeface="+mj-lt"/>
              </a:rPr>
              <a:t>quan</a:t>
            </a:r>
            <a:r>
              <a:rPr lang="en-US" sz="4000" b="1" dirty="0" smtClean="0">
                <a:latin typeface="+mj-lt"/>
              </a:rPr>
              <a:t> </a:t>
            </a:r>
            <a:r>
              <a:rPr lang="en-US" sz="4000" b="1" dirty="0" err="1" smtClean="0">
                <a:latin typeface="+mj-lt"/>
              </a:rPr>
              <a:t>về</a:t>
            </a:r>
            <a:r>
              <a:rPr lang="en-US" sz="4000" b="1" dirty="0" smtClean="0">
                <a:latin typeface="+mj-lt"/>
              </a:rPr>
              <a:t> Windows API (WAPI)</a:t>
            </a:r>
            <a:endParaRPr lang="en-US" sz="4000" b="1" dirty="0">
              <a:latin typeface="+mj-lt"/>
            </a:endParaRPr>
          </a:p>
        </p:txBody>
      </p:sp>
      <p:sp>
        <p:nvSpPr>
          <p:cNvPr id="9" name="Title 1"/>
          <p:cNvSpPr>
            <a:spLocks noGrp="1"/>
          </p:cNvSpPr>
          <p:nvPr>
            <p:ph type="title"/>
          </p:nvPr>
        </p:nvSpPr>
        <p:spPr>
          <a:xfrm>
            <a:off x="457200" y="274638"/>
            <a:ext cx="8229600" cy="1143000"/>
          </a:xfrm>
        </p:spPr>
        <p:txBody>
          <a:bodyPr/>
          <a:lstStyle/>
          <a:p>
            <a:r>
              <a:rPr lang="en-US" dirty="0" smtClean="0"/>
              <a:t>1. </a:t>
            </a:r>
            <a:r>
              <a:rPr lang="en-US" dirty="0" err="1" smtClean="0"/>
              <a:t>Giới</a:t>
            </a:r>
            <a:r>
              <a:rPr lang="en-US" dirty="0" smtClean="0"/>
              <a:t> </a:t>
            </a:r>
            <a:r>
              <a:rPr lang="en-US" dirty="0" err="1" smtClean="0"/>
              <a:t>thiệu</a:t>
            </a:r>
            <a:r>
              <a:rPr lang="en-US" dirty="0" smtClean="0"/>
              <a:t> (10)</a:t>
            </a:r>
            <a:endParaRPr lang="en-US" dirty="0"/>
          </a:p>
        </p:txBody>
      </p:sp>
    </p:spTree>
    <p:extLst>
      <p:ext uri="{BB962C8B-B14F-4D97-AF65-F5344CB8AC3E}">
        <p14:creationId xmlns:p14="http://schemas.microsoft.com/office/powerpoint/2010/main" xmlns="" val="57694239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latin typeface="+mj-lt"/>
              </a:rPr>
              <a:pPr/>
              <a:t>14</a:t>
            </a:fld>
            <a:endParaRPr lang="en-US">
              <a:latin typeface="+mj-lt"/>
            </a:endParaRPr>
          </a:p>
        </p:txBody>
      </p:sp>
      <p:sp>
        <p:nvSpPr>
          <p:cNvPr id="5" name="Title 1"/>
          <p:cNvSpPr>
            <a:spLocks noGrp="1"/>
          </p:cNvSpPr>
          <p:nvPr>
            <p:ph type="title"/>
          </p:nvPr>
        </p:nvSpPr>
        <p:spPr>
          <a:xfrm>
            <a:off x="457200" y="274638"/>
            <a:ext cx="8229600" cy="1143000"/>
          </a:xfrm>
        </p:spPr>
        <p:txBody>
          <a:bodyPr/>
          <a:lstStyle/>
          <a:p>
            <a:r>
              <a:rPr lang="en-US" dirty="0" smtClean="0"/>
              <a:t>1. </a:t>
            </a:r>
            <a:r>
              <a:rPr lang="en-US" dirty="0" err="1" smtClean="0"/>
              <a:t>Giới</a:t>
            </a:r>
            <a:r>
              <a:rPr lang="en-US" dirty="0" smtClean="0"/>
              <a:t> </a:t>
            </a:r>
            <a:r>
              <a:rPr lang="en-US" dirty="0" err="1" smtClean="0"/>
              <a:t>thiệu</a:t>
            </a:r>
            <a:r>
              <a:rPr lang="en-US" dirty="0" smtClean="0"/>
              <a:t> (11)</a:t>
            </a:r>
            <a:endParaRPr lang="en-US" dirty="0"/>
          </a:p>
        </p:txBody>
      </p:sp>
      <p:sp>
        <p:nvSpPr>
          <p:cNvPr id="6" name="Content Placeholder 2"/>
          <p:cNvSpPr>
            <a:spLocks noGrp="1"/>
          </p:cNvSpPr>
          <p:nvPr>
            <p:ph idx="1"/>
          </p:nvPr>
        </p:nvSpPr>
        <p:spPr>
          <a:xfrm>
            <a:off x="914400" y="2438400"/>
            <a:ext cx="7772400" cy="3687763"/>
          </a:xfrm>
        </p:spPr>
        <p:txBody>
          <a:bodyPr>
            <a:normAutofit/>
          </a:bodyPr>
          <a:lstStyle/>
          <a:p>
            <a:r>
              <a:rPr lang="en-US" sz="4000" dirty="0" err="1" smtClean="0">
                <a:latin typeface="+mj-lt"/>
              </a:rPr>
              <a:t>Một</a:t>
            </a:r>
            <a:r>
              <a:rPr lang="en-US" sz="4000" dirty="0" smtClean="0">
                <a:latin typeface="+mj-lt"/>
              </a:rPr>
              <a:t> </a:t>
            </a:r>
            <a:r>
              <a:rPr lang="en-US" sz="4000" dirty="0" err="1" smtClean="0">
                <a:latin typeface="+mj-lt"/>
              </a:rPr>
              <a:t>số</a:t>
            </a:r>
            <a:r>
              <a:rPr lang="en-US" sz="4000" dirty="0" smtClean="0">
                <a:latin typeface="+mj-lt"/>
              </a:rPr>
              <a:t> </a:t>
            </a:r>
            <a:r>
              <a:rPr lang="en-US" sz="4000" dirty="0" err="1" smtClean="0">
                <a:latin typeface="+mj-lt"/>
              </a:rPr>
              <a:t>phiên</a:t>
            </a:r>
            <a:r>
              <a:rPr lang="en-US" sz="4000" dirty="0" smtClean="0">
                <a:latin typeface="+mj-lt"/>
              </a:rPr>
              <a:t> </a:t>
            </a:r>
            <a:r>
              <a:rPr lang="en-US" sz="4000" dirty="0" err="1" smtClean="0">
                <a:latin typeface="+mj-lt"/>
              </a:rPr>
              <a:t>bản</a:t>
            </a:r>
            <a:r>
              <a:rPr lang="en-US" sz="4000" dirty="0" smtClean="0">
                <a:latin typeface="+mj-lt"/>
              </a:rPr>
              <a:t> </a:t>
            </a:r>
            <a:r>
              <a:rPr lang="en-US" sz="4000" dirty="0" err="1" smtClean="0">
                <a:latin typeface="+mj-lt"/>
              </a:rPr>
              <a:t>của</a:t>
            </a:r>
            <a:r>
              <a:rPr lang="en-US" sz="4000" dirty="0" smtClean="0">
                <a:latin typeface="+mj-lt"/>
              </a:rPr>
              <a:t> Windows API:</a:t>
            </a:r>
          </a:p>
          <a:p>
            <a:pPr lvl="1"/>
            <a:r>
              <a:rPr lang="en-US" sz="4000" dirty="0" smtClean="0">
                <a:latin typeface="+mj-lt"/>
              </a:rPr>
              <a:t>Win16</a:t>
            </a:r>
          </a:p>
          <a:p>
            <a:pPr lvl="1"/>
            <a:r>
              <a:rPr lang="en-US" sz="4000" dirty="0" smtClean="0">
                <a:latin typeface="+mj-lt"/>
              </a:rPr>
              <a:t>Win32</a:t>
            </a:r>
          </a:p>
          <a:p>
            <a:pPr lvl="1"/>
            <a:r>
              <a:rPr lang="en-US" sz="4000" dirty="0" smtClean="0">
                <a:latin typeface="+mj-lt"/>
              </a:rPr>
              <a:t>Win64</a:t>
            </a:r>
          </a:p>
          <a:p>
            <a:endParaRPr lang="en-US" sz="4000" dirty="0" smtClean="0">
              <a:latin typeface="+mj-lt"/>
            </a:endParaRPr>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latin typeface="+mj-lt"/>
              </a:rPr>
              <a:pPr/>
              <a:t>14</a:t>
            </a:fld>
            <a:endParaRPr lang="en-US">
              <a:latin typeface="+mj-lt"/>
            </a:endParaRPr>
          </a:p>
        </p:txBody>
      </p:sp>
      <p:sp>
        <p:nvSpPr>
          <p:cNvPr id="9" name="Rectangle 8"/>
          <p:cNvSpPr/>
          <p:nvPr/>
        </p:nvSpPr>
        <p:spPr>
          <a:xfrm>
            <a:off x="457200" y="1524000"/>
            <a:ext cx="7543604" cy="707886"/>
          </a:xfrm>
          <a:prstGeom prst="rect">
            <a:avLst/>
          </a:prstGeom>
        </p:spPr>
        <p:txBody>
          <a:bodyPr wrap="none">
            <a:spAutoFit/>
          </a:bodyPr>
          <a:lstStyle/>
          <a:p>
            <a:r>
              <a:rPr lang="en-US" sz="4000" b="1" dirty="0" err="1" smtClean="0">
                <a:latin typeface="+mj-lt"/>
              </a:rPr>
              <a:t>Tổng</a:t>
            </a:r>
            <a:r>
              <a:rPr lang="en-US" sz="4000" b="1" dirty="0" smtClean="0">
                <a:latin typeface="+mj-lt"/>
              </a:rPr>
              <a:t> </a:t>
            </a:r>
            <a:r>
              <a:rPr lang="en-US" sz="4000" b="1" dirty="0" err="1" smtClean="0">
                <a:latin typeface="+mj-lt"/>
              </a:rPr>
              <a:t>quan</a:t>
            </a:r>
            <a:r>
              <a:rPr lang="en-US" sz="4000" b="1" dirty="0" smtClean="0">
                <a:latin typeface="+mj-lt"/>
              </a:rPr>
              <a:t> </a:t>
            </a:r>
            <a:r>
              <a:rPr lang="en-US" sz="4000" b="1" dirty="0" err="1" smtClean="0">
                <a:latin typeface="+mj-lt"/>
              </a:rPr>
              <a:t>về</a:t>
            </a:r>
            <a:r>
              <a:rPr lang="en-US" sz="4000" b="1" dirty="0" smtClean="0">
                <a:latin typeface="+mj-lt"/>
              </a:rPr>
              <a:t> Windows API (WAPI)</a:t>
            </a:r>
            <a:endParaRPr lang="en-US" sz="4000" b="1" dirty="0">
              <a:latin typeface="+mj-lt"/>
            </a:endParaRPr>
          </a:p>
        </p:txBody>
      </p:sp>
    </p:spTree>
    <p:extLst>
      <p:ext uri="{BB962C8B-B14F-4D97-AF65-F5344CB8AC3E}">
        <p14:creationId xmlns:p14="http://schemas.microsoft.com/office/powerpoint/2010/main" xmlns="" val="957627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5303" y="1485972"/>
            <a:ext cx="3686576" cy="707886"/>
          </a:xfrm>
          <a:prstGeom prst="rect">
            <a:avLst/>
          </a:prstGeom>
          <a:noFill/>
        </p:spPr>
        <p:txBody>
          <a:bodyPr wrap="square" rtlCol="0">
            <a:spAutoFit/>
          </a:bodyPr>
          <a:lstStyle/>
          <a:p>
            <a:r>
              <a:rPr lang="en-GB" sz="4000" b="1" dirty="0" err="1" smtClean="0">
                <a:latin typeface="+mj-lt"/>
                <a:cs typeface="Times New Roman" panose="02020603050405020304" pitchFamily="18" charset="0"/>
              </a:rPr>
              <a:t>Mục</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tiêu</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đề</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tài</a:t>
            </a:r>
            <a:endParaRPr lang="en-GB" sz="4000" b="1" dirty="0">
              <a:latin typeface="+mj-lt"/>
              <a:cs typeface="Times New Roman" panose="02020603050405020304" pitchFamily="18" charset="0"/>
            </a:endParaRPr>
          </a:p>
        </p:txBody>
      </p:sp>
      <p:sp>
        <p:nvSpPr>
          <p:cNvPr id="2" name="Rectangle 1"/>
          <p:cNvSpPr/>
          <p:nvPr/>
        </p:nvSpPr>
        <p:spPr>
          <a:xfrm>
            <a:off x="730216" y="2715782"/>
            <a:ext cx="7730543" cy="2308324"/>
          </a:xfrm>
          <a:prstGeom prst="rect">
            <a:avLst/>
          </a:prstGeom>
        </p:spPr>
        <p:txBody>
          <a:bodyPr wrap="square">
            <a:spAutoFit/>
          </a:bodyPr>
          <a:lstStyle/>
          <a:p>
            <a:pPr algn="just"/>
            <a:r>
              <a:rPr lang="vi-VN" sz="3600" smtClean="0">
                <a:solidFill>
                  <a:srgbClr val="000000"/>
                </a:solidFill>
                <a:latin typeface="Calibri" pitchFamily="34" charset="0"/>
                <a:cs typeface="Times New Roman" panose="02020603050405020304" pitchFamily="18" charset="0"/>
              </a:rPr>
              <a:t>Trong </a:t>
            </a:r>
            <a:r>
              <a:rPr lang="vi-VN" sz="3600" dirty="0">
                <a:solidFill>
                  <a:srgbClr val="000000"/>
                </a:solidFill>
                <a:latin typeface="Calibri" pitchFamily="34" charset="0"/>
                <a:cs typeface="Times New Roman" panose="02020603050405020304" pitchFamily="18" charset="0"/>
              </a:rPr>
              <a:t>phạm vi của đề tài luận tốt nghiệp, mục tiêu nhắm tới là phát triển hệ </a:t>
            </a:r>
            <a:r>
              <a:rPr lang="vi-VN" sz="3600" dirty="0" smtClean="0">
                <a:solidFill>
                  <a:srgbClr val="000000"/>
                </a:solidFill>
                <a:latin typeface="Calibri" pitchFamily="34" charset="0"/>
                <a:cs typeface="Times New Roman" panose="02020603050405020304" pitchFamily="18" charset="0"/>
              </a:rPr>
              <a:t>thống</a:t>
            </a:r>
            <a:r>
              <a:rPr lang="en-GB" sz="3600" dirty="0" smtClean="0">
                <a:solidFill>
                  <a:srgbClr val="000000"/>
                </a:solidFill>
                <a:latin typeface="Calibri" pitchFamily="34" charset="0"/>
                <a:cs typeface="Times New Roman" panose="02020603050405020304" pitchFamily="18" charset="0"/>
              </a:rPr>
              <a:t> </a:t>
            </a:r>
            <a:r>
              <a:rPr lang="vi-VN" sz="3600" dirty="0" smtClean="0">
                <a:solidFill>
                  <a:srgbClr val="000000"/>
                </a:solidFill>
                <a:latin typeface="Calibri" pitchFamily="34" charset="0"/>
                <a:cs typeface="Times New Roman" panose="02020603050405020304" pitchFamily="18" charset="0"/>
              </a:rPr>
              <a:t>xử </a:t>
            </a:r>
            <a:r>
              <a:rPr lang="vi-VN" sz="3600" dirty="0">
                <a:solidFill>
                  <a:srgbClr val="000000"/>
                </a:solidFill>
                <a:latin typeface="Calibri" pitchFamily="34" charset="0"/>
                <a:cs typeface="Times New Roman" panose="02020603050405020304" pitchFamily="18" charset="0"/>
              </a:rPr>
              <a:t>lý các </a:t>
            </a:r>
            <a:r>
              <a:rPr lang="vi-VN" sz="3600" i="1" dirty="0">
                <a:solidFill>
                  <a:srgbClr val="000000"/>
                </a:solidFill>
                <a:latin typeface="Calibri" pitchFamily="34" charset="0"/>
                <a:cs typeface="Times New Roman" panose="02020603050405020304" pitchFamily="18" charset="0"/>
              </a:rPr>
              <a:t>câu lệnh hợp ngữ </a:t>
            </a:r>
            <a:r>
              <a:rPr lang="vi-VN" sz="3600" dirty="0">
                <a:solidFill>
                  <a:srgbClr val="000000"/>
                </a:solidFill>
                <a:latin typeface="Calibri" pitchFamily="34" charset="0"/>
                <a:cs typeface="Times New Roman" panose="02020603050405020304" pitchFamily="18" charset="0"/>
              </a:rPr>
              <a:t>và </a:t>
            </a:r>
            <a:r>
              <a:rPr lang="vi-VN" sz="3600" i="1" dirty="0">
                <a:solidFill>
                  <a:srgbClr val="000000"/>
                </a:solidFill>
                <a:latin typeface="Calibri" pitchFamily="34" charset="0"/>
                <a:cs typeface="Times New Roman" panose="02020603050405020304" pitchFamily="18" charset="0"/>
              </a:rPr>
              <a:t>Windows API </a:t>
            </a:r>
            <a:r>
              <a:rPr lang="vi-VN" sz="3600" dirty="0">
                <a:solidFill>
                  <a:srgbClr val="000000"/>
                </a:solidFill>
                <a:latin typeface="Calibri" pitchFamily="34" charset="0"/>
                <a:cs typeface="Times New Roman" panose="02020603050405020304" pitchFamily="18" charset="0"/>
              </a:rPr>
              <a:t>cho </a:t>
            </a:r>
            <a:r>
              <a:rPr lang="vi-VN" sz="3600" b="1" dirty="0">
                <a:solidFill>
                  <a:srgbClr val="000000"/>
                </a:solidFill>
                <a:latin typeface="Calibri" pitchFamily="34" charset="0"/>
                <a:cs typeface="Times New Roman" panose="02020603050405020304" pitchFamily="18" charset="0"/>
              </a:rPr>
              <a:t>BE-PUM</a:t>
            </a:r>
            <a:r>
              <a:rPr lang="vi-VN" sz="3600" smtClean="0">
                <a:solidFill>
                  <a:srgbClr val="000000"/>
                </a:solidFill>
                <a:latin typeface="Calibri" pitchFamily="34" charset="0"/>
                <a:cs typeface="Times New Roman" panose="02020603050405020304" pitchFamily="18" charset="0"/>
              </a:rPr>
              <a:t>.</a:t>
            </a:r>
            <a:r>
              <a:rPr lang="en-ZA" sz="3600" smtClean="0">
                <a:solidFill>
                  <a:srgbClr val="000000"/>
                </a:solidFill>
                <a:latin typeface="Calibri" pitchFamily="34" charset="0"/>
                <a:cs typeface="Times New Roman" panose="02020603050405020304" pitchFamily="18" charset="0"/>
              </a:rPr>
              <a:t> </a:t>
            </a:r>
            <a:endParaRPr lang="en-GB" sz="3600" dirty="0">
              <a:latin typeface="Calibri"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15</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a:t>
            </a:r>
            <a:r>
              <a:rPr lang="en-US" smtClean="0"/>
              <a:t>(</a:t>
            </a:r>
            <a:r>
              <a:rPr lang="en-US" smtClean="0"/>
              <a:t>12)</a:t>
            </a:r>
            <a:endParaRPr lang="en-US" dirty="0"/>
          </a:p>
        </p:txBody>
      </p:sp>
    </p:spTree>
    <p:extLst>
      <p:ext uri="{BB962C8B-B14F-4D97-AF65-F5344CB8AC3E}">
        <p14:creationId xmlns:p14="http://schemas.microsoft.com/office/powerpoint/2010/main" xmlns="" val="40427427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5649" y="1359612"/>
            <a:ext cx="3313090" cy="707886"/>
          </a:xfrm>
          <a:prstGeom prst="rect">
            <a:avLst/>
          </a:prstGeom>
          <a:noFill/>
        </p:spPr>
        <p:txBody>
          <a:bodyPr wrap="square" rtlCol="0">
            <a:spAutoFit/>
          </a:bodyPr>
          <a:lstStyle/>
          <a:p>
            <a:r>
              <a:rPr lang="en-GB" sz="4000" b="1" dirty="0" err="1" smtClean="0">
                <a:latin typeface="+mj-lt"/>
                <a:cs typeface="Times New Roman" panose="02020603050405020304" pitchFamily="18" charset="0"/>
              </a:rPr>
              <a:t>Giới</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hạn</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đề</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tài</a:t>
            </a:r>
            <a:endParaRPr lang="en-GB" sz="4000" b="1" dirty="0">
              <a:latin typeface="+mj-lt"/>
              <a:cs typeface="Times New Roman" panose="02020603050405020304" pitchFamily="18" charset="0"/>
            </a:endParaRPr>
          </a:p>
        </p:txBody>
      </p:sp>
      <p:sp>
        <p:nvSpPr>
          <p:cNvPr id="6" name="Rectangle 5"/>
          <p:cNvSpPr/>
          <p:nvPr/>
        </p:nvSpPr>
        <p:spPr>
          <a:xfrm>
            <a:off x="564117" y="2194294"/>
            <a:ext cx="8043856" cy="4307526"/>
          </a:xfrm>
          <a:prstGeom prst="rect">
            <a:avLst/>
          </a:prstGeom>
        </p:spPr>
        <p:txBody>
          <a:bodyPr wrap="square">
            <a:spAutoFit/>
          </a:bodyPr>
          <a:lstStyle/>
          <a:p>
            <a:pPr algn="just">
              <a:lnSpc>
                <a:spcPct val="114000"/>
              </a:lnSpc>
              <a:spcAft>
                <a:spcPts val="1200"/>
              </a:spcAft>
            </a:pPr>
            <a:r>
              <a:rPr lang="vi-VN" sz="3600" dirty="0" smtClean="0">
                <a:solidFill>
                  <a:srgbClr val="000000"/>
                </a:solidFill>
                <a:latin typeface="Calibri" panose="020F0502020204030204" pitchFamily="34" charset="0"/>
              </a:rPr>
              <a:t>Trong </a:t>
            </a:r>
            <a:r>
              <a:rPr lang="vi-VN" sz="3600" dirty="0">
                <a:solidFill>
                  <a:srgbClr val="000000"/>
                </a:solidFill>
                <a:latin typeface="Calibri" panose="020F0502020204030204" pitchFamily="34" charset="0"/>
              </a:rPr>
              <a:t>phạm vi của đề tài luận văn tốt nghiệp, mục tiêu nhắm </a:t>
            </a:r>
            <a:r>
              <a:rPr lang="vi-VN" sz="3600">
                <a:solidFill>
                  <a:srgbClr val="000000"/>
                </a:solidFill>
                <a:latin typeface="Calibri" panose="020F0502020204030204" pitchFamily="34" charset="0"/>
              </a:rPr>
              <a:t>tới </a:t>
            </a:r>
            <a:r>
              <a:rPr lang="vi-VN" sz="3600" smtClean="0">
                <a:solidFill>
                  <a:srgbClr val="000000"/>
                </a:solidFill>
                <a:latin typeface="Calibri" panose="020F0502020204030204" pitchFamily="34" charset="0"/>
              </a:rPr>
              <a:t>là</a:t>
            </a:r>
            <a:r>
              <a:rPr lang="en-US" sz="3600" smtClean="0">
                <a:solidFill>
                  <a:srgbClr val="000000"/>
                </a:solidFill>
                <a:latin typeface="Calibri" panose="020F0502020204030204" pitchFamily="34" charset="0"/>
              </a:rPr>
              <a:t>:</a:t>
            </a:r>
            <a:endParaRPr lang="en-US" sz="3600">
              <a:solidFill>
                <a:srgbClr val="000000"/>
              </a:solidFill>
              <a:latin typeface="Calibri" panose="020F0502020204030204" pitchFamily="34" charset="0"/>
            </a:endParaRPr>
          </a:p>
          <a:p>
            <a:pPr marL="393700" indent="-393700" algn="just">
              <a:lnSpc>
                <a:spcPct val="114000"/>
              </a:lnSpc>
              <a:spcAft>
                <a:spcPts val="1200"/>
              </a:spcAft>
              <a:buFont typeface="Arial" pitchFamily="34" charset="0"/>
              <a:buChar char="•"/>
            </a:pPr>
            <a:r>
              <a:rPr lang="vi-VN" sz="3600" smtClean="0">
                <a:solidFill>
                  <a:srgbClr val="000000"/>
                </a:solidFill>
                <a:latin typeface="Calibri" panose="020F0502020204030204" pitchFamily="34" charset="0"/>
              </a:rPr>
              <a:t>Số </a:t>
            </a:r>
            <a:r>
              <a:rPr lang="vi-VN" sz="3600" dirty="0">
                <a:solidFill>
                  <a:srgbClr val="000000"/>
                </a:solidFill>
                <a:latin typeface="Calibri" panose="020F0502020204030204" pitchFamily="34" charset="0"/>
              </a:rPr>
              <a:t>lượng câu lệnh hợp ngữ được hỗ trợ đạt khoảng </a:t>
            </a:r>
            <a:r>
              <a:rPr lang="vi-VN" sz="3600" b="1" i="1" dirty="0">
                <a:solidFill>
                  <a:srgbClr val="000000"/>
                </a:solidFill>
                <a:latin typeface="Calibri" panose="020F0502020204030204" pitchFamily="34" charset="0"/>
              </a:rPr>
              <a:t>250</a:t>
            </a:r>
            <a:r>
              <a:rPr lang="vi-VN" sz="3600" dirty="0">
                <a:solidFill>
                  <a:srgbClr val="000000"/>
                </a:solidFill>
                <a:latin typeface="Calibri" panose="020F0502020204030204" pitchFamily="34" charset="0"/>
              </a:rPr>
              <a:t> </a:t>
            </a:r>
            <a:r>
              <a:rPr lang="vi-VN" sz="3600">
                <a:solidFill>
                  <a:srgbClr val="000000"/>
                </a:solidFill>
                <a:latin typeface="Calibri" panose="020F0502020204030204" pitchFamily="34" charset="0"/>
              </a:rPr>
              <a:t>câu </a:t>
            </a:r>
            <a:r>
              <a:rPr lang="vi-VN" sz="3600" smtClean="0">
                <a:solidFill>
                  <a:srgbClr val="000000"/>
                </a:solidFill>
                <a:latin typeface="Calibri" panose="020F0502020204030204" pitchFamily="34" charset="0"/>
              </a:rPr>
              <a:t>lệnh.</a:t>
            </a:r>
            <a:endParaRPr lang="en-US" sz="3600" smtClean="0">
              <a:solidFill>
                <a:srgbClr val="000000"/>
              </a:solidFill>
              <a:latin typeface="Calibri" panose="020F0502020204030204" pitchFamily="34" charset="0"/>
            </a:endParaRPr>
          </a:p>
          <a:p>
            <a:pPr marL="393700" indent="-393700" algn="just">
              <a:lnSpc>
                <a:spcPct val="114000"/>
              </a:lnSpc>
              <a:spcAft>
                <a:spcPts val="1200"/>
              </a:spcAft>
              <a:buFont typeface="Arial" pitchFamily="34" charset="0"/>
              <a:buChar char="•"/>
            </a:pPr>
            <a:r>
              <a:rPr lang="vi-VN" sz="3600" smtClean="0">
                <a:solidFill>
                  <a:srgbClr val="000000"/>
                </a:solidFill>
                <a:latin typeface="Calibri" panose="020F0502020204030204" pitchFamily="34" charset="0"/>
              </a:rPr>
              <a:t>Số </a:t>
            </a:r>
            <a:r>
              <a:rPr lang="vi-VN" sz="3600" dirty="0">
                <a:solidFill>
                  <a:srgbClr val="000000"/>
                </a:solidFill>
                <a:latin typeface="Calibri" panose="020F0502020204030204" pitchFamily="34" charset="0"/>
              </a:rPr>
              <a:t>lượng câu lệnh Windows API được hỗ trợ đạt khoảng </a:t>
            </a:r>
            <a:r>
              <a:rPr lang="vi-VN" sz="3600" b="1" i="1" dirty="0">
                <a:solidFill>
                  <a:srgbClr val="000000"/>
                </a:solidFill>
                <a:latin typeface="Calibri" panose="020F0502020204030204" pitchFamily="34" charset="0"/>
              </a:rPr>
              <a:t>400</a:t>
            </a:r>
            <a:r>
              <a:rPr lang="vi-VN" sz="3600" dirty="0">
                <a:solidFill>
                  <a:srgbClr val="000000"/>
                </a:solidFill>
                <a:latin typeface="Calibri" panose="020F0502020204030204" pitchFamily="34" charset="0"/>
              </a:rPr>
              <a:t> câu </a:t>
            </a:r>
            <a:r>
              <a:rPr lang="vi-VN" sz="3600">
                <a:solidFill>
                  <a:srgbClr val="000000"/>
                </a:solidFill>
                <a:latin typeface="Calibri" panose="020F0502020204030204" pitchFamily="34" charset="0"/>
              </a:rPr>
              <a:t>lệnh</a:t>
            </a:r>
            <a:r>
              <a:rPr lang="vi-VN" sz="3600" smtClean="0">
                <a:solidFill>
                  <a:srgbClr val="000000"/>
                </a:solidFill>
                <a:latin typeface="Calibri" panose="020F0502020204030204" pitchFamily="34" charset="0"/>
              </a:rPr>
              <a:t>.</a:t>
            </a:r>
            <a:endParaRPr lang="en-GB" sz="36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16</a:t>
            </a:fld>
            <a:endParaRPr lang="en-US">
              <a:latin typeface="+mj-lt"/>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a:t>
            </a:r>
            <a:r>
              <a:rPr lang="en-US" smtClean="0"/>
              <a:t>(</a:t>
            </a:r>
            <a:r>
              <a:rPr lang="en-US" smtClean="0"/>
              <a:t>13)</a:t>
            </a:r>
            <a:endParaRPr lang="en-US" dirty="0"/>
          </a:p>
        </p:txBody>
      </p:sp>
    </p:spTree>
    <p:extLst>
      <p:ext uri="{BB962C8B-B14F-4D97-AF65-F5344CB8AC3E}">
        <p14:creationId xmlns:p14="http://schemas.microsoft.com/office/powerpoint/2010/main" xmlns="" val="11728095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latin typeface="+mj-lt"/>
              </a:rPr>
              <a:pPr/>
              <a:t>17</a:t>
            </a:fld>
            <a:endParaRPr lang="en-US">
              <a:latin typeface="+mj-lt"/>
            </a:endParaRPr>
          </a:p>
        </p:txBody>
      </p:sp>
      <p:sp>
        <p:nvSpPr>
          <p:cNvPr id="6" name="Content Placeholder 2"/>
          <p:cNvSpPr>
            <a:spLocks noGrp="1"/>
          </p:cNvSpPr>
          <p:nvPr>
            <p:ph idx="1"/>
          </p:nvPr>
        </p:nvSpPr>
        <p:spPr>
          <a:xfrm>
            <a:off x="753414" y="2444790"/>
            <a:ext cx="7772400" cy="3687763"/>
          </a:xfrm>
        </p:spPr>
        <p:txBody>
          <a:bodyPr>
            <a:normAutofit/>
          </a:bodyPr>
          <a:lstStyle/>
          <a:p>
            <a:pPr algn="just"/>
            <a:r>
              <a:rPr lang="en-US" dirty="0" err="1" smtClean="0">
                <a:latin typeface="+mj-lt"/>
              </a:rPr>
              <a:t>Phát</a:t>
            </a:r>
            <a:r>
              <a:rPr lang="en-US" dirty="0" smtClean="0">
                <a:latin typeface="+mj-lt"/>
              </a:rPr>
              <a:t> </a:t>
            </a:r>
            <a:r>
              <a:rPr lang="en-US" dirty="0" err="1" smtClean="0">
                <a:latin typeface="+mj-lt"/>
              </a:rPr>
              <a:t>triển</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xử</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các</a:t>
            </a:r>
            <a:r>
              <a:rPr lang="en-US" dirty="0" smtClean="0">
                <a:latin typeface="+mj-lt"/>
              </a:rPr>
              <a:t> Windows API </a:t>
            </a:r>
            <a:r>
              <a:rPr lang="en-US" dirty="0" err="1" smtClean="0">
                <a:latin typeface="+mj-lt"/>
              </a:rPr>
              <a:t>cho</a:t>
            </a:r>
            <a:r>
              <a:rPr lang="en-US" dirty="0" smtClean="0">
                <a:latin typeface="+mj-lt"/>
              </a:rPr>
              <a:t> BE-PUM</a:t>
            </a:r>
          </a:p>
          <a:p>
            <a:pPr algn="just"/>
            <a:r>
              <a:rPr lang="en-US" dirty="0" err="1" smtClean="0">
                <a:latin typeface="+mj-lt"/>
              </a:rPr>
              <a:t>Tập</a:t>
            </a:r>
            <a:r>
              <a:rPr lang="en-US" dirty="0" smtClean="0">
                <a:latin typeface="+mj-lt"/>
              </a:rPr>
              <a:t> </a:t>
            </a:r>
            <a:r>
              <a:rPr lang="en-US" dirty="0" err="1" smtClean="0">
                <a:latin typeface="+mj-lt"/>
              </a:rPr>
              <a:t>trung</a:t>
            </a:r>
            <a:r>
              <a:rPr lang="en-US" dirty="0" smtClean="0">
                <a:latin typeface="+mj-lt"/>
              </a:rPr>
              <a:t> </a:t>
            </a:r>
            <a:r>
              <a:rPr lang="en-US" dirty="0" err="1" smtClean="0">
                <a:latin typeface="+mj-lt"/>
              </a:rPr>
              <a:t>vào</a:t>
            </a:r>
            <a:r>
              <a:rPr lang="en-US" dirty="0" smtClean="0">
                <a:latin typeface="+mj-lt"/>
              </a:rPr>
              <a:t> </a:t>
            </a:r>
            <a:r>
              <a:rPr lang="en-US" dirty="0" err="1" smtClean="0">
                <a:latin typeface="+mj-lt"/>
              </a:rPr>
              <a:t>xử</a:t>
            </a:r>
            <a:r>
              <a:rPr lang="en-US" dirty="0" smtClean="0">
                <a:latin typeface="+mj-lt"/>
              </a:rPr>
              <a:t> </a:t>
            </a:r>
            <a:r>
              <a:rPr lang="en-US" dirty="0" err="1" smtClean="0">
                <a:latin typeface="+mj-lt"/>
              </a:rPr>
              <a:t>lý</a:t>
            </a:r>
            <a:r>
              <a:rPr lang="en-US" dirty="0" smtClean="0">
                <a:latin typeface="+mj-lt"/>
              </a:rPr>
              <a:t> </a:t>
            </a:r>
            <a:r>
              <a:rPr lang="en-US" dirty="0" err="1" smtClean="0">
                <a:latin typeface="+mj-lt"/>
              </a:rPr>
              <a:t>các</a:t>
            </a:r>
            <a:r>
              <a:rPr lang="en-US" dirty="0" smtClean="0">
                <a:latin typeface="+mj-lt"/>
              </a:rPr>
              <a:t> API ở </a:t>
            </a:r>
            <a:r>
              <a:rPr lang="en-US" dirty="0" err="1" smtClean="0">
                <a:latin typeface="+mj-lt"/>
              </a:rPr>
              <a:t>phiên</a:t>
            </a:r>
            <a:r>
              <a:rPr lang="en-US" dirty="0" smtClean="0">
                <a:latin typeface="+mj-lt"/>
              </a:rPr>
              <a:t> </a:t>
            </a:r>
            <a:r>
              <a:rPr lang="en-US" dirty="0" err="1" smtClean="0">
                <a:latin typeface="+mj-lt"/>
              </a:rPr>
              <a:t>bản</a:t>
            </a:r>
            <a:r>
              <a:rPr lang="en-US" dirty="0" smtClean="0">
                <a:latin typeface="+mj-lt"/>
              </a:rPr>
              <a:t> Win32</a:t>
            </a:r>
          </a:p>
          <a:p>
            <a:pPr algn="just"/>
            <a:r>
              <a:rPr lang="en-US" dirty="0" err="1" smtClean="0">
                <a:latin typeface="+mj-lt"/>
              </a:rPr>
              <a:t>Và</a:t>
            </a:r>
            <a:r>
              <a:rPr lang="en-US" dirty="0" smtClean="0">
                <a:latin typeface="+mj-lt"/>
              </a:rPr>
              <a:t> </a:t>
            </a:r>
            <a:r>
              <a:rPr lang="en-US" dirty="0" err="1" smtClean="0">
                <a:latin typeface="+mj-lt"/>
              </a:rPr>
              <a:t>phải</a:t>
            </a:r>
            <a:r>
              <a:rPr lang="en-US" dirty="0" smtClean="0">
                <a:latin typeface="+mj-lt"/>
              </a:rPr>
              <a:t> </a:t>
            </a:r>
            <a:r>
              <a:rPr lang="en-US" dirty="0" err="1" smtClean="0">
                <a:latin typeface="+mj-lt"/>
              </a:rPr>
              <a:t>đảm</a:t>
            </a:r>
            <a:r>
              <a:rPr lang="en-US" dirty="0" smtClean="0">
                <a:latin typeface="+mj-lt"/>
              </a:rPr>
              <a:t> </a:t>
            </a:r>
            <a:r>
              <a:rPr lang="en-US" dirty="0" err="1" smtClean="0">
                <a:latin typeface="+mj-lt"/>
              </a:rPr>
              <a:t>bảo</a:t>
            </a:r>
            <a:r>
              <a:rPr lang="en-US" dirty="0" smtClean="0">
                <a:latin typeface="+mj-lt"/>
              </a:rPr>
              <a:t> </a:t>
            </a:r>
            <a:r>
              <a:rPr lang="en-US" dirty="0" err="1" smtClean="0">
                <a:latin typeface="+mj-lt"/>
              </a:rPr>
              <a:t>không</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xấu</a:t>
            </a:r>
            <a:r>
              <a:rPr lang="en-US" dirty="0" smtClean="0">
                <a:latin typeface="+mj-lt"/>
              </a:rPr>
              <a:t> </a:t>
            </a:r>
            <a:r>
              <a:rPr lang="en-US" dirty="0" err="1" smtClean="0">
                <a:latin typeface="+mj-lt"/>
              </a:rPr>
              <a:t>đến</a:t>
            </a:r>
            <a:r>
              <a:rPr lang="en-US" dirty="0" smtClean="0">
                <a:latin typeface="+mj-lt"/>
              </a:rPr>
              <a:t> </a:t>
            </a:r>
            <a:r>
              <a:rPr lang="en-US" dirty="0" err="1" smtClean="0">
                <a:latin typeface="+mj-lt"/>
              </a:rPr>
              <a:t>hệ</a:t>
            </a:r>
            <a:r>
              <a:rPr lang="en-US" dirty="0" smtClean="0">
                <a:latin typeface="+mj-lt"/>
              </a:rPr>
              <a:t> </a:t>
            </a:r>
            <a:r>
              <a:rPr lang="en-US" dirty="0" err="1" smtClean="0">
                <a:latin typeface="+mj-lt"/>
              </a:rPr>
              <a:t>thống</a:t>
            </a:r>
            <a:r>
              <a:rPr lang="en-US" dirty="0" smtClean="0">
                <a:latin typeface="+mj-lt"/>
              </a:rPr>
              <a:t> </a:t>
            </a:r>
            <a:r>
              <a:rPr lang="en-US" dirty="0" err="1" smtClean="0">
                <a:latin typeface="+mj-lt"/>
              </a:rPr>
              <a:t>đang</a:t>
            </a:r>
            <a:r>
              <a:rPr lang="en-US" dirty="0" smtClean="0">
                <a:latin typeface="+mj-lt"/>
              </a:rPr>
              <a:t> </a:t>
            </a:r>
            <a:r>
              <a:rPr lang="en-US" dirty="0" err="1" smtClean="0">
                <a:latin typeface="+mj-lt"/>
              </a:rPr>
              <a:t>chạy</a:t>
            </a:r>
            <a:endParaRPr lang="en-US" dirty="0" smtClean="0">
              <a:latin typeface="+mj-lt"/>
            </a:endParaRPr>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latin typeface="+mj-lt"/>
              </a:rPr>
              <a:pPr/>
              <a:t>17</a:t>
            </a:fld>
            <a:endParaRPr lang="en-US">
              <a:latin typeface="+mj-lt"/>
            </a:endParaRPr>
          </a:p>
        </p:txBody>
      </p:sp>
      <p:sp>
        <p:nvSpPr>
          <p:cNvPr id="8" name="Rectangle 7"/>
          <p:cNvSpPr/>
          <p:nvPr/>
        </p:nvSpPr>
        <p:spPr>
          <a:xfrm>
            <a:off x="753414" y="1654215"/>
            <a:ext cx="3032625" cy="553998"/>
          </a:xfrm>
          <a:prstGeom prst="rect">
            <a:avLst/>
          </a:prstGeom>
        </p:spPr>
        <p:txBody>
          <a:bodyPr wrap="none">
            <a:spAutoFit/>
          </a:bodyPr>
          <a:lstStyle/>
          <a:p>
            <a:r>
              <a:rPr lang="en-US" sz="3000" b="1" dirty="0" err="1" smtClean="0">
                <a:latin typeface="+mj-lt"/>
              </a:rPr>
              <a:t>Mục</a:t>
            </a:r>
            <a:r>
              <a:rPr lang="en-US" sz="3000" b="1" dirty="0" smtClean="0">
                <a:latin typeface="+mj-lt"/>
              </a:rPr>
              <a:t> </a:t>
            </a:r>
            <a:r>
              <a:rPr lang="en-US" sz="3000" b="1" dirty="0" err="1" smtClean="0">
                <a:latin typeface="+mj-lt"/>
              </a:rPr>
              <a:t>tiêu</a:t>
            </a:r>
            <a:r>
              <a:rPr lang="en-US" sz="3000" b="1" dirty="0" smtClean="0">
                <a:latin typeface="+mj-lt"/>
              </a:rPr>
              <a:t> </a:t>
            </a:r>
            <a:r>
              <a:rPr lang="en-US" sz="3000" b="1" dirty="0" err="1" smtClean="0">
                <a:latin typeface="+mj-lt"/>
              </a:rPr>
              <a:t>đề</a:t>
            </a:r>
            <a:r>
              <a:rPr lang="en-US" sz="3000" b="1" dirty="0" smtClean="0">
                <a:latin typeface="+mj-lt"/>
              </a:rPr>
              <a:t> </a:t>
            </a:r>
            <a:r>
              <a:rPr lang="en-US" sz="3000" b="1" dirty="0" err="1" smtClean="0">
                <a:latin typeface="+mj-lt"/>
              </a:rPr>
              <a:t>tài</a:t>
            </a:r>
            <a:r>
              <a:rPr lang="en-US" sz="3000" b="1" dirty="0" smtClean="0">
                <a:latin typeface="+mj-lt"/>
              </a:rPr>
              <a:t> (I)</a:t>
            </a:r>
            <a:endParaRPr lang="en-US" sz="3000" b="1" dirty="0">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(14)</a:t>
            </a:r>
            <a:endParaRPr lang="en-US" dirty="0"/>
          </a:p>
        </p:txBody>
      </p:sp>
    </p:spTree>
    <p:extLst>
      <p:ext uri="{BB962C8B-B14F-4D97-AF65-F5344CB8AC3E}">
        <p14:creationId xmlns:p14="http://schemas.microsoft.com/office/powerpoint/2010/main" xmlns="" val="209997113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Giới</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thiệu</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b="1" dirty="0" err="1" smtClean="0">
                <a:latin typeface="+mj-lt"/>
                <a:cs typeface="Times New Roman" panose="02020603050405020304" pitchFamily="18" charset="0"/>
              </a:rPr>
              <a:t>Phân</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tích</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vấn</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đề</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18</a:t>
            </a:fld>
            <a:endParaRPr lang="en-US"/>
          </a:p>
        </p:txBody>
      </p:sp>
    </p:spTree>
    <p:extLst>
      <p:ext uri="{BB962C8B-B14F-4D97-AF65-F5344CB8AC3E}">
        <p14:creationId xmlns:p14="http://schemas.microsoft.com/office/powerpoint/2010/main" xmlns="" val="376041025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8007" y="1445031"/>
            <a:ext cx="5071056" cy="646331"/>
          </a:xfrm>
          <a:prstGeom prst="rect">
            <a:avLst/>
          </a:prstGeom>
          <a:noFill/>
        </p:spPr>
        <p:txBody>
          <a:bodyPr wrap="square" rtlCol="0">
            <a:spAutoFit/>
          </a:bodyPr>
          <a:lstStyle/>
          <a:p>
            <a:pPr lvl="0"/>
            <a:r>
              <a:rPr lang="en-GB" sz="3600" b="1" dirty="0" smtClean="0">
                <a:latin typeface="+mj-lt"/>
                <a:cs typeface="Times New Roman" panose="02020603050405020304" pitchFamily="18" charset="0"/>
              </a:rPr>
              <a:t>BE-PUM </a:t>
            </a:r>
            <a:r>
              <a:rPr lang="en-GB" sz="3600" b="1" dirty="0" err="1" smtClean="0">
                <a:latin typeface="+mj-lt"/>
                <a:cs typeface="Times New Roman" panose="02020603050405020304" pitchFamily="18" charset="0"/>
              </a:rPr>
              <a:t>và</a:t>
            </a:r>
            <a:r>
              <a:rPr lang="en-GB" sz="3600" b="1" dirty="0" smtClean="0">
                <a:latin typeface="+mj-lt"/>
                <a:cs typeface="Times New Roman" panose="02020603050405020304" pitchFamily="18" charset="0"/>
              </a:rPr>
              <a:t> Assembly</a:t>
            </a:r>
            <a:endParaRPr lang="en-GB" sz="3600" b="1" dirty="0">
              <a:latin typeface="+mj-lt"/>
              <a:cs typeface="Times New Roman" panose="02020603050405020304" pitchFamily="18" charset="0"/>
            </a:endParaRPr>
          </a:p>
        </p:txBody>
      </p:sp>
      <p:sp>
        <p:nvSpPr>
          <p:cNvPr id="6" name="Rectangle 5"/>
          <p:cNvSpPr/>
          <p:nvPr/>
        </p:nvSpPr>
        <p:spPr>
          <a:xfrm>
            <a:off x="634133" y="2456963"/>
            <a:ext cx="7785680" cy="3770263"/>
          </a:xfrm>
          <a:prstGeom prst="rect">
            <a:avLst/>
          </a:prstGeom>
        </p:spPr>
        <p:txBody>
          <a:bodyPr wrap="square">
            <a:spAutoFit/>
          </a:bodyPr>
          <a:lstStyle/>
          <a:p>
            <a:pPr marL="341313" indent="-341313" algn="just">
              <a:spcAft>
                <a:spcPts val="1800"/>
              </a:spcAft>
              <a:buFont typeface="Arial" pitchFamily="34" charset="0"/>
              <a:buChar char="•"/>
            </a:pPr>
            <a:r>
              <a:rPr lang="en-GB" sz="320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Assembly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là</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một</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ngôn</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ngữ</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lập</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trình</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tập</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hợp</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các</a:t>
            </a:r>
            <a:r>
              <a:rPr lang="en-GB" sz="32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câ</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u</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lệnh</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gợi</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nhớ</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công</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việc</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lập</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trình</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cực</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nhọc</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dễ</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xảy</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ra</a:t>
            </a:r>
            <a:r>
              <a:rPr lang="en-GB" sz="32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320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lỗi</a:t>
            </a:r>
            <a:r>
              <a:rPr lang="en-GB" sz="320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a:t>
            </a:r>
          </a:p>
          <a:p>
            <a:pPr marL="341313" indent="-341313" algn="just">
              <a:spcAft>
                <a:spcPts val="1800"/>
              </a:spcAft>
              <a:buFont typeface="Arial" pitchFamily="34" charset="0"/>
              <a:buChar char="•"/>
            </a:pPr>
            <a:r>
              <a:rPr lang="en-GB" sz="320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BE-PUM </a:t>
            </a:r>
            <a:r>
              <a:rPr lang="en-GB" sz="320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được viết bằng ngôn ngữ Java, hiện thực các biến môi trường được sử dụng trong assembly, hiện thực các câu lệnh </a:t>
            </a:r>
            <a:r>
              <a:rPr lang="en-GB" sz="320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assembly</a:t>
            </a:r>
            <a:r>
              <a:rPr lang="en-GB" sz="320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a:t>
            </a:r>
            <a:endParaRPr lang="en-GB" sz="3200" smtClean="0">
              <a:latin typeface="Calibri"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19</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(2)</a:t>
            </a:r>
            <a:endParaRPr lang="en-US" dirty="0"/>
          </a:p>
        </p:txBody>
      </p:sp>
    </p:spTree>
    <p:extLst>
      <p:ext uri="{BB962C8B-B14F-4D97-AF65-F5344CB8AC3E}">
        <p14:creationId xmlns:p14="http://schemas.microsoft.com/office/powerpoint/2010/main" xmlns="" val="29746301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b="1" dirty="0" err="1" smtClean="0">
                <a:latin typeface="+mj-lt"/>
                <a:cs typeface="Times New Roman" panose="02020603050405020304" pitchFamily="18" charset="0"/>
              </a:rPr>
              <a:t>Giới</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thiệu</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2</a:t>
            </a:fld>
            <a:endParaRPr lang="en-US"/>
          </a:p>
        </p:txBody>
      </p:sp>
    </p:spTree>
    <p:extLst>
      <p:ext uri="{BB962C8B-B14F-4D97-AF65-F5344CB8AC3E}">
        <p14:creationId xmlns:p14="http://schemas.microsoft.com/office/powerpoint/2010/main" xmlns="" val="376041025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7881" y="1445029"/>
            <a:ext cx="7923726" cy="646331"/>
          </a:xfrm>
          <a:prstGeom prst="rect">
            <a:avLst/>
          </a:prstGeom>
          <a:noFill/>
        </p:spPr>
        <p:txBody>
          <a:bodyPr wrap="square" rtlCol="0">
            <a:spAutoFit/>
          </a:bodyPr>
          <a:lstStyle/>
          <a:p>
            <a:pPr lvl="0"/>
            <a:r>
              <a:rPr lang="en-GB" sz="3600" b="1" dirty="0" err="1">
                <a:latin typeface="+mj-lt"/>
                <a:cs typeface="Times New Roman" panose="02020603050405020304" pitchFamily="18" charset="0"/>
              </a:rPr>
              <a:t>Phân</a:t>
            </a:r>
            <a:r>
              <a:rPr lang="en-GB" sz="3600" b="1" dirty="0">
                <a:latin typeface="+mj-lt"/>
                <a:cs typeface="Times New Roman" panose="02020603050405020304" pitchFamily="18" charset="0"/>
              </a:rPr>
              <a:t> </a:t>
            </a:r>
            <a:r>
              <a:rPr lang="en-GB" sz="3600" b="1" dirty="0" err="1">
                <a:latin typeface="+mj-lt"/>
                <a:cs typeface="Times New Roman" panose="02020603050405020304" pitchFamily="18" charset="0"/>
              </a:rPr>
              <a:t>tích</a:t>
            </a:r>
            <a:r>
              <a:rPr lang="en-GB" sz="3600" b="1" dirty="0">
                <a:latin typeface="+mj-lt"/>
                <a:cs typeface="Times New Roman" panose="02020603050405020304" pitchFamily="18" charset="0"/>
              </a:rPr>
              <a:t> Assembly </a:t>
            </a:r>
            <a:r>
              <a:rPr lang="en-GB" sz="3600" b="1" dirty="0" err="1">
                <a:latin typeface="+mj-lt"/>
                <a:cs typeface="Times New Roman" panose="02020603050405020304" pitchFamily="18" charset="0"/>
              </a:rPr>
              <a:t>trong</a:t>
            </a:r>
            <a:r>
              <a:rPr lang="en-GB" sz="3600" b="1" dirty="0">
                <a:latin typeface="+mj-lt"/>
                <a:cs typeface="Times New Roman" panose="02020603050405020304" pitchFamily="18" charset="0"/>
              </a:rPr>
              <a:t> BE-PUM</a:t>
            </a:r>
          </a:p>
        </p:txBody>
      </p:sp>
      <p:sp>
        <p:nvSpPr>
          <p:cNvPr id="6" name="Rectangle 5"/>
          <p:cNvSpPr/>
          <p:nvPr/>
        </p:nvSpPr>
        <p:spPr>
          <a:xfrm>
            <a:off x="821029" y="2457515"/>
            <a:ext cx="7357055" cy="954107"/>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Trả</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lời</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hỏi</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Chương</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này</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có</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latin typeface="+mj-lt"/>
                <a:ea typeface="Calibri" panose="020F0502020204030204" pitchFamily="34" charset="0"/>
                <a:cs typeface="Times New Roman" panose="02020603050405020304" pitchFamily="18" charset="0"/>
                <a:sym typeface="Wingdings" panose="05000000000000000000" pitchFamily="2" charset="2"/>
              </a:rPr>
              <a:t>nguy</a:t>
            </a:r>
            <a:r>
              <a:rPr lang="en-GB" sz="2800" i="1" dirty="0" smtClean="0">
                <a:latin typeface="+mj-lt"/>
                <a:ea typeface="Calibri" panose="020F0502020204030204" pitchFamily="34" charset="0"/>
                <a:cs typeface="Times New Roman" panose="02020603050405020304" pitchFamily="18" charset="0"/>
                <a:sym typeface="Wingdings" panose="05000000000000000000" pitchFamily="2" charset="2"/>
              </a:rPr>
              <a:t> </a:t>
            </a:r>
            <a:r>
              <a:rPr lang="en-GB" sz="2800" i="1" dirty="0" err="1" smtClean="0">
                <a:latin typeface="+mj-lt"/>
                <a:ea typeface="Calibri" panose="020F0502020204030204" pitchFamily="34" charset="0"/>
                <a:cs typeface="Times New Roman" panose="02020603050405020304" pitchFamily="18" charset="0"/>
                <a:sym typeface="Wingdings" panose="05000000000000000000" pitchFamily="2" charset="2"/>
              </a:rPr>
              <a:t>hại</a:t>
            </a:r>
            <a:r>
              <a:rPr lang="en-GB" sz="2800" i="1" dirty="0" smtClean="0">
                <a:latin typeface="+mj-lt"/>
                <a:ea typeface="Calibri" panose="020F0502020204030204" pitchFamily="34" charset="0"/>
                <a:cs typeface="Times New Roman" panose="02020603050405020304" pitchFamily="18" charset="0"/>
                <a:sym typeface="Wingdings" panose="05000000000000000000" pitchFamily="2" charset="2"/>
              </a:rPr>
              <a:t> hay </a:t>
            </a:r>
            <a:r>
              <a:rPr lang="en-GB" sz="2800" i="1"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không</a:t>
            </a:r>
            <a:r>
              <a:rPr lang="en-GB" sz="2800" i="1" dirty="0" smtClean="0">
                <a:effectLst/>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i="1" dirty="0">
              <a:latin typeface="+mj-lt"/>
              <a:cs typeface="Times New Roman" panose="02020603050405020304" pitchFamily="18" charset="0"/>
            </a:endParaRPr>
          </a:p>
        </p:txBody>
      </p:sp>
      <p:sp>
        <p:nvSpPr>
          <p:cNvPr id="7" name="Rectangle 6"/>
          <p:cNvSpPr/>
          <p:nvPr/>
        </p:nvSpPr>
        <p:spPr>
          <a:xfrm>
            <a:off x="821027" y="3537340"/>
            <a:ext cx="7241148" cy="523220"/>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Phân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tích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hành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vi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của</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chương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đầu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vào</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a:t>
            </a:r>
            <a:endParaRPr lang="en-GB" sz="2800" i="1" dirty="0">
              <a:latin typeface="+mj-lt"/>
              <a:cs typeface="Times New Roman" panose="02020603050405020304" pitchFamily="18" charset="0"/>
            </a:endParaRPr>
          </a:p>
        </p:txBody>
      </p:sp>
      <p:sp>
        <p:nvSpPr>
          <p:cNvPr id="8" name="Rectangle 7"/>
          <p:cNvSpPr/>
          <p:nvPr/>
        </p:nvSpPr>
        <p:spPr>
          <a:xfrm>
            <a:off x="821027" y="4322418"/>
            <a:ext cx="7460088" cy="1384995"/>
          </a:xfrm>
          <a:prstGeom prst="rect">
            <a:avLst/>
          </a:prstGeom>
        </p:spPr>
        <p:txBody>
          <a:bodyPr wrap="square">
            <a:spAutoFit/>
          </a:bodyPr>
          <a:lstStyle/>
          <a:p>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Để</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a:latin typeface="+mj-lt"/>
                <a:ea typeface="Calibri" panose="020F0502020204030204" pitchFamily="34" charset="0"/>
                <a:cs typeface="Times New Roman" panose="02020603050405020304" pitchFamily="18" charset="0"/>
                <a:sym typeface="Wingdings" panose="05000000000000000000" pitchFamily="2" charset="2"/>
              </a:rPr>
              <a:t>p</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hân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tích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hành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từng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lệnh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assembly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cần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phải</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xây</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dựng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thêm</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các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class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để</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hỗ</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trợ</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trong</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quá</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trình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phân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tích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hiện</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thực</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câu</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effectLst/>
                <a:latin typeface="+mj-lt"/>
                <a:ea typeface="Calibri" panose="020F0502020204030204" pitchFamily="34" charset="0"/>
                <a:cs typeface="Times New Roman" panose="02020603050405020304" pitchFamily="18" charset="0"/>
                <a:sym typeface="Wingdings" panose="05000000000000000000" pitchFamily="2" charset="2"/>
              </a:rPr>
              <a:t>lệnh</a:t>
            </a:r>
            <a:r>
              <a:rPr lang="en-GB" sz="2800" dirty="0" smtClean="0">
                <a:effectLst/>
                <a:latin typeface="+mj-lt"/>
                <a:ea typeface="Calibri" panose="020F0502020204030204" pitchFamily="34" charset="0"/>
                <a:cs typeface="Times New Roman" panose="02020603050405020304" pitchFamily="18" charset="0"/>
                <a:sym typeface="Wingdings" panose="05000000000000000000" pitchFamily="2" charset="2"/>
              </a:rPr>
              <a:t> .</a:t>
            </a:r>
            <a:endParaRPr lang="en-GB" sz="2800" i="1"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20</a:t>
            </a:fld>
            <a:endParaRPr lang="en-US">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(3)</a:t>
            </a:r>
            <a:endParaRPr lang="en-US" dirty="0"/>
          </a:p>
        </p:txBody>
      </p:sp>
    </p:spTree>
    <p:extLst>
      <p:ext uri="{BB962C8B-B14F-4D97-AF65-F5344CB8AC3E}">
        <p14:creationId xmlns:p14="http://schemas.microsoft.com/office/powerpoint/2010/main" xmlns="" val="232885062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8605" y="1325139"/>
            <a:ext cx="5071056" cy="707886"/>
          </a:xfrm>
          <a:prstGeom prst="rect">
            <a:avLst/>
          </a:prstGeom>
          <a:noFill/>
        </p:spPr>
        <p:txBody>
          <a:bodyPr wrap="square" rtlCol="0">
            <a:spAutoFit/>
          </a:bodyPr>
          <a:lstStyle/>
          <a:p>
            <a:pPr lvl="0"/>
            <a:r>
              <a:rPr lang="en-GB" sz="4000" b="1" dirty="0" err="1">
                <a:latin typeface="+mj-lt"/>
                <a:cs typeface="Times New Roman" panose="02020603050405020304" pitchFamily="18" charset="0"/>
              </a:rPr>
              <a:t>Phân</a:t>
            </a:r>
            <a:r>
              <a:rPr lang="en-GB" sz="4000" b="1" dirty="0">
                <a:latin typeface="+mj-lt"/>
                <a:cs typeface="Times New Roman" panose="02020603050405020304" pitchFamily="18" charset="0"/>
              </a:rPr>
              <a:t> </a:t>
            </a:r>
            <a:r>
              <a:rPr lang="en-GB" sz="4000" b="1" dirty="0" err="1">
                <a:latin typeface="+mj-lt"/>
                <a:cs typeface="Times New Roman" panose="02020603050405020304" pitchFamily="18" charset="0"/>
              </a:rPr>
              <a:t>tích</a:t>
            </a:r>
            <a:r>
              <a:rPr lang="en-GB" sz="4000" b="1" dirty="0">
                <a:latin typeface="+mj-lt"/>
                <a:cs typeface="Times New Roman" panose="02020603050405020304" pitchFamily="18" charset="0"/>
              </a:rPr>
              <a:t> </a:t>
            </a:r>
            <a:r>
              <a:rPr lang="en-GB" sz="4000" b="1" dirty="0" smtClean="0">
                <a:latin typeface="+mj-lt"/>
                <a:cs typeface="Times New Roman" panose="02020603050405020304" pitchFamily="18" charset="0"/>
              </a:rPr>
              <a:t>FPU register</a:t>
            </a:r>
            <a:endParaRPr lang="en-GB" sz="4000" b="1" dirty="0">
              <a:latin typeface="+mj-lt"/>
              <a:cs typeface="Times New Roman" panose="02020603050405020304" pitchFamily="18" charset="0"/>
            </a:endParaRPr>
          </a:p>
        </p:txBody>
      </p:sp>
      <p:sp>
        <p:nvSpPr>
          <p:cNvPr id="6" name="Rectangle 5"/>
          <p:cNvSpPr/>
          <p:nvPr/>
        </p:nvSpPr>
        <p:spPr>
          <a:xfrm>
            <a:off x="628650" y="2139919"/>
            <a:ext cx="7886699" cy="1384995"/>
          </a:xfrm>
          <a:prstGeom prst="rect">
            <a:avLst/>
          </a:prstGeom>
        </p:spPr>
        <p:txBody>
          <a:bodyPr wrap="square">
            <a:spAutoFit/>
          </a:bodyPr>
          <a:lstStyle/>
          <a:p>
            <a:r>
              <a:rPr lang="en-GB" sz="28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FPU (Float </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point unit):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là</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nhóm</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câu</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lệnh</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chuyên</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xử</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lý</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các</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biến</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giá</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trị</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thuộc</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kiểu</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số</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thực</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dấu</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chấm</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động</a:t>
            </a:r>
            <a:r>
              <a:rPr lang="en-GB"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endParaRPr lang="en-GB" sz="2800" i="1" dirty="0">
              <a:latin typeface="Calibri" pitchFamily="34" charset="0"/>
              <a:cs typeface="Times New Roman" panose="02020603050405020304" pitchFamily="18" charset="0"/>
            </a:endParaRPr>
          </a:p>
        </p:txBody>
      </p:sp>
      <p:sp>
        <p:nvSpPr>
          <p:cNvPr id="8" name="Rectangle 7"/>
          <p:cNvSpPr/>
          <p:nvPr/>
        </p:nvSpPr>
        <p:spPr>
          <a:xfrm>
            <a:off x="628651" y="3439728"/>
            <a:ext cx="7886698" cy="1384995"/>
          </a:xfrm>
          <a:prstGeom prst="rect">
            <a:avLst/>
          </a:prstGeom>
        </p:spPr>
        <p:txBody>
          <a:bodyPr wrap="square">
            <a:spAutoFit/>
          </a:bodyPr>
          <a:lstStyle/>
          <a:p>
            <a:r>
              <a:rPr lang="en-GB" sz="2800" dirty="0" smtClean="0">
                <a:effectLst/>
                <a:latin typeface="Calibri" pitchFamily="34" charset="0"/>
                <a:ea typeface="Calibri" panose="020F0502020204030204" pitchFamily="34" charset="0"/>
                <a:cs typeface="Times New Roman" panose="02020603050405020304" pitchFamily="18" charset="0"/>
                <a:sym typeface="Wingdings" panose="05000000000000000000" pitchFamily="2" charset="2"/>
              </a:rPr>
              <a:t>     FPU </a:t>
            </a:r>
            <a:r>
              <a:rPr lang="vi-VN"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hỗ </a:t>
            </a:r>
            <a:r>
              <a:rPr lang="vi-VN"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trợ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các</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phép</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toán</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trên</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tập</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a:latin typeface="Calibri" pitchFamily="34" charset="0"/>
                <a:ea typeface="Calibri" panose="020F0502020204030204" pitchFamily="34" charset="0"/>
                <a:cs typeface="Times New Roman" panose="02020603050405020304" pitchFamily="18" charset="0"/>
                <a:sym typeface="Wingdings" panose="05000000000000000000" pitchFamily="2" charset="2"/>
              </a:rPr>
              <a:t>số</a:t>
            </a:r>
            <a:r>
              <a:rPr lang="vi-VN"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vi-VN"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thực, số </a:t>
            </a:r>
            <a:r>
              <a:rPr lang="vi-VN"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nguyên</a:t>
            </a:r>
            <a:r>
              <a:rPr lang="vi-VN"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và BCD-số nguyên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dựa</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trên</a:t>
            </a:r>
            <a:r>
              <a:rPr lang="en-US"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vi-VN"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kiến trúc </a:t>
            </a:r>
            <a:r>
              <a:rPr lang="vi-VN"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IEEE 754 và </a:t>
            </a:r>
            <a:r>
              <a:rPr lang="en-US"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854</a:t>
            </a:r>
            <a:endParaRPr lang="en-GB" sz="2800" i="1" dirty="0">
              <a:latin typeface="Calibri" pitchFamily="34" charset="0"/>
              <a:cs typeface="Times New Roman" panose="02020603050405020304" pitchFamily="18" charset="0"/>
            </a:endParaRPr>
          </a:p>
        </p:txBody>
      </p:sp>
      <p:sp>
        <p:nvSpPr>
          <p:cNvPr id="9" name="Rectangle 8"/>
          <p:cNvSpPr/>
          <p:nvPr/>
        </p:nvSpPr>
        <p:spPr>
          <a:xfrm>
            <a:off x="628649" y="4824722"/>
            <a:ext cx="7886699" cy="1384995"/>
          </a:xfrm>
          <a:prstGeom prst="rect">
            <a:avLst/>
          </a:prstGeom>
        </p:spPr>
        <p:txBody>
          <a:bodyPr wrap="square">
            <a:spAutoFit/>
          </a:bodyPr>
          <a:lstStyle/>
          <a:p>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IEEE 754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là</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bộ</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chuẩn</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chuyển</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đổi</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số</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thực</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sang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mã</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nhị</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phân</a:t>
            </a:r>
            <a:r>
              <a:rPr lang="en-GB"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và</a:t>
            </a:r>
            <a:r>
              <a:rPr lang="en-GB"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GB"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ng</a:t>
            </a:r>
            <a:r>
              <a:rPr lang="vi-VN"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ược</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lại</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từ</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mã</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nhị</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phân</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chuẩn</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IEEE </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754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chuyển</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về</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số</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thực</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với</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dấu</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chấm</a:t>
            </a:r>
            <a:r>
              <a:rPr lang="en-US" sz="2800" dirty="0">
                <a:latin typeface="Calibri"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dirty="0" err="1"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động</a:t>
            </a:r>
            <a:r>
              <a:rPr lang="en-US" sz="2800" dirty="0" smtClean="0">
                <a:latin typeface="Calibri" pitchFamily="34" charset="0"/>
                <a:ea typeface="Calibri" panose="020F0502020204030204" pitchFamily="34" charset="0"/>
                <a:cs typeface="Times New Roman" panose="02020603050405020304" pitchFamily="18" charset="0"/>
                <a:sym typeface="Wingdings" panose="05000000000000000000" pitchFamily="2" charset="2"/>
              </a:rPr>
              <a:t>.</a:t>
            </a:r>
            <a:endParaRPr lang="en-GB" sz="2800" i="1" dirty="0">
              <a:latin typeface="Calibri" pitchFamily="34"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21</a:t>
            </a:fld>
            <a:endParaRPr lang="en-US">
              <a:latin typeface="+mj-lt"/>
            </a:endParaRPr>
          </a:p>
        </p:txBody>
      </p:sp>
      <p:sp>
        <p:nvSpPr>
          <p:cNvPr id="1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dirty="0" err="1" smtClean="0"/>
              <a:t>đề</a:t>
            </a:r>
            <a:r>
              <a:rPr lang="en-US" dirty="0" smtClean="0"/>
              <a:t> (4)</a:t>
            </a:r>
            <a:endParaRPr lang="en-US" dirty="0"/>
          </a:p>
        </p:txBody>
      </p:sp>
    </p:spTree>
    <p:extLst>
      <p:ext uri="{BB962C8B-B14F-4D97-AF65-F5344CB8AC3E}">
        <p14:creationId xmlns:p14="http://schemas.microsoft.com/office/powerpoint/2010/main" xmlns="" val="341227157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5DBBDC1-4195-40F4-8EAF-5367D7983E89}" type="slidenum">
              <a:rPr lang="en-US" smtClean="0"/>
              <a:pPr/>
              <a:t>22</a:t>
            </a:fld>
            <a:endParaRPr lang="en-US"/>
          </a:p>
        </p:txBody>
      </p:sp>
      <p:sp>
        <p:nvSpPr>
          <p:cNvPr id="6" name="Title 1"/>
          <p:cNvSpPr>
            <a:spLocks noGrp="1"/>
          </p:cNvSpPr>
          <p:nvPr>
            <p:ph type="title"/>
          </p:nvPr>
        </p:nvSpPr>
        <p:spPr>
          <a:xfrm>
            <a:off x="457200" y="274638"/>
            <a:ext cx="8229600" cy="1143000"/>
          </a:xfrm>
        </p:spPr>
        <p:txBody>
          <a:bodyPr/>
          <a:lstStyle/>
          <a:p>
            <a:r>
              <a:rPr lang="en-US" dirty="0" smtClean="0"/>
              <a:t>2. </a:t>
            </a:r>
            <a:r>
              <a:rPr lang="en-US" dirty="0" err="1" smtClean="0"/>
              <a:t>Phân</a:t>
            </a:r>
            <a:r>
              <a:rPr lang="en-US" dirty="0" smtClean="0"/>
              <a:t> </a:t>
            </a:r>
            <a:r>
              <a:rPr lang="en-US" dirty="0" err="1" smtClean="0"/>
              <a:t>tích</a:t>
            </a:r>
            <a:r>
              <a:rPr lang="en-US" dirty="0" smtClean="0"/>
              <a:t> </a:t>
            </a:r>
            <a:r>
              <a:rPr lang="en-US" err="1" smtClean="0"/>
              <a:t>vấn</a:t>
            </a:r>
            <a:r>
              <a:rPr lang="en-US" smtClean="0"/>
              <a:t> </a:t>
            </a:r>
            <a:r>
              <a:rPr lang="en-US" smtClean="0"/>
              <a:t>đề (5</a:t>
            </a:r>
            <a:r>
              <a:rPr lang="en-US" dirty="0" smtClean="0"/>
              <a:t>)</a:t>
            </a:r>
            <a:endParaRPr lang="en-US" dirty="0"/>
          </a:p>
        </p:txBody>
      </p:sp>
      <p:sp>
        <p:nvSpPr>
          <p:cNvPr id="8" name="Content Placeholder 2"/>
          <p:cNvSpPr>
            <a:spLocks noGrp="1"/>
          </p:cNvSpPr>
          <p:nvPr>
            <p:ph idx="1"/>
          </p:nvPr>
        </p:nvSpPr>
        <p:spPr>
          <a:xfrm>
            <a:off x="914400" y="2438400"/>
            <a:ext cx="7772400" cy="3687763"/>
          </a:xfrm>
        </p:spPr>
        <p:txBody>
          <a:bodyPr>
            <a:normAutofit/>
          </a:bodyPr>
          <a:lstStyle/>
          <a:p>
            <a:pPr algn="just"/>
            <a:r>
              <a:rPr lang="en-US" sz="3600" dirty="0" smtClean="0"/>
              <a:t>Windows API </a:t>
            </a:r>
            <a:r>
              <a:rPr lang="en-US" sz="3600" dirty="0" err="1" smtClean="0"/>
              <a:t>cung</a:t>
            </a:r>
            <a:r>
              <a:rPr lang="en-US" sz="3600" dirty="0" smtClean="0"/>
              <a:t> </a:t>
            </a:r>
            <a:r>
              <a:rPr lang="en-US" sz="3600" dirty="0" err="1" smtClean="0"/>
              <a:t>cấp</a:t>
            </a:r>
            <a:r>
              <a:rPr lang="en-US" sz="3600" dirty="0" smtClean="0"/>
              <a:t> </a:t>
            </a:r>
            <a:r>
              <a:rPr lang="en-US" sz="3600" dirty="0" err="1" smtClean="0"/>
              <a:t>nhiều</a:t>
            </a:r>
            <a:r>
              <a:rPr lang="en-US" sz="3600" dirty="0" smtClean="0"/>
              <a:t> </a:t>
            </a:r>
            <a:r>
              <a:rPr lang="en-US" sz="3600" dirty="0" err="1" smtClean="0"/>
              <a:t>sức</a:t>
            </a:r>
            <a:r>
              <a:rPr lang="en-US" sz="3600" dirty="0" smtClean="0"/>
              <a:t> </a:t>
            </a:r>
            <a:r>
              <a:rPr lang="en-US" sz="3600" dirty="0" err="1" smtClean="0"/>
              <a:t>mạnh</a:t>
            </a:r>
            <a:r>
              <a:rPr lang="en-US" sz="3600" dirty="0" smtClean="0"/>
              <a:t> </a:t>
            </a:r>
            <a:r>
              <a:rPr lang="en-US" sz="3600" dirty="0" err="1" smtClean="0"/>
              <a:t>để</a:t>
            </a:r>
            <a:r>
              <a:rPr lang="en-US" sz="3600" dirty="0" smtClean="0"/>
              <a:t> </a:t>
            </a:r>
            <a:r>
              <a:rPr lang="en-US" sz="3600" dirty="0" err="1" smtClean="0"/>
              <a:t>làm</a:t>
            </a:r>
            <a:r>
              <a:rPr lang="en-US" sz="3600" dirty="0" smtClean="0"/>
              <a:t> </a:t>
            </a:r>
            <a:r>
              <a:rPr lang="en-US" sz="3600" dirty="0" err="1" smtClean="0"/>
              <a:t>việc</a:t>
            </a:r>
            <a:r>
              <a:rPr lang="en-US" sz="3600" dirty="0" smtClean="0"/>
              <a:t> </a:t>
            </a:r>
            <a:r>
              <a:rPr lang="en-US" sz="3600" dirty="0" err="1" smtClean="0"/>
              <a:t>với</a:t>
            </a:r>
            <a:r>
              <a:rPr lang="en-US" sz="3600" dirty="0" smtClean="0"/>
              <a:t> </a:t>
            </a:r>
            <a:r>
              <a:rPr lang="en-US" sz="3600" dirty="0" err="1" smtClean="0"/>
              <a:t>hệ</a:t>
            </a:r>
            <a:r>
              <a:rPr lang="en-US" sz="3600" dirty="0" smtClean="0"/>
              <a:t> </a:t>
            </a:r>
            <a:r>
              <a:rPr lang="en-US" sz="3600" dirty="0" err="1" smtClean="0"/>
              <a:t>điều</a:t>
            </a:r>
            <a:r>
              <a:rPr lang="en-US" sz="3600" dirty="0" smtClean="0"/>
              <a:t> </a:t>
            </a:r>
            <a:r>
              <a:rPr lang="en-US" sz="3600" dirty="0" err="1" smtClean="0"/>
              <a:t>hành</a:t>
            </a:r>
            <a:r>
              <a:rPr lang="en-US" sz="3600" dirty="0" smtClean="0"/>
              <a:t> Microsoft Windows.</a:t>
            </a:r>
          </a:p>
          <a:p>
            <a:pPr algn="just"/>
            <a:r>
              <a:rPr lang="en-US" sz="3600" dirty="0" err="1" smtClean="0"/>
              <a:t>Là</a:t>
            </a:r>
            <a:r>
              <a:rPr lang="en-US" sz="3600" dirty="0" smtClean="0"/>
              <a:t> </a:t>
            </a:r>
            <a:r>
              <a:rPr lang="en-US" sz="3600" dirty="0" err="1" smtClean="0"/>
              <a:t>cánh</a:t>
            </a:r>
            <a:r>
              <a:rPr lang="en-US" sz="3600" dirty="0" smtClean="0"/>
              <a:t> </a:t>
            </a:r>
            <a:r>
              <a:rPr lang="en-US" sz="3600" dirty="0" err="1" smtClean="0"/>
              <a:t>cổng</a:t>
            </a:r>
            <a:r>
              <a:rPr lang="en-US" sz="3600" dirty="0" smtClean="0"/>
              <a:t> </a:t>
            </a:r>
            <a:r>
              <a:rPr lang="en-US" sz="3600" dirty="0" err="1" smtClean="0"/>
              <a:t>tốt</a:t>
            </a:r>
            <a:r>
              <a:rPr lang="en-US" sz="3600" dirty="0" smtClean="0"/>
              <a:t> </a:t>
            </a:r>
            <a:r>
              <a:rPr lang="en-US" sz="3600" dirty="0" err="1" smtClean="0"/>
              <a:t>để</a:t>
            </a:r>
            <a:r>
              <a:rPr lang="en-US" sz="3600" dirty="0" smtClean="0"/>
              <a:t> </a:t>
            </a:r>
            <a:r>
              <a:rPr lang="en-US" sz="3600" dirty="0" err="1" smtClean="0"/>
              <a:t>các</a:t>
            </a:r>
            <a:r>
              <a:rPr lang="en-US" sz="3600" dirty="0" smtClean="0"/>
              <a:t> tin </a:t>
            </a:r>
            <a:r>
              <a:rPr lang="en-US" sz="3600" dirty="0" err="1" smtClean="0"/>
              <a:t>tặc</a:t>
            </a:r>
            <a:r>
              <a:rPr lang="en-US" sz="3600" dirty="0" smtClean="0"/>
              <a:t> </a:t>
            </a:r>
            <a:r>
              <a:rPr lang="en-US" sz="3600" dirty="0" err="1" smtClean="0"/>
              <a:t>vận</a:t>
            </a:r>
            <a:r>
              <a:rPr lang="en-US" sz="3600" dirty="0" smtClean="0"/>
              <a:t> </a:t>
            </a:r>
            <a:r>
              <a:rPr lang="en-US" sz="3600" dirty="0" err="1" smtClean="0"/>
              <a:t>dụng</a:t>
            </a:r>
            <a:r>
              <a:rPr lang="en-US" sz="3600" dirty="0" smtClean="0"/>
              <a:t>.</a:t>
            </a:r>
          </a:p>
        </p:txBody>
      </p:sp>
      <p:sp>
        <p:nvSpPr>
          <p:cNvPr id="9"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pPr/>
              <a:t>22</a:t>
            </a:fld>
            <a:endParaRPr lang="en-US"/>
          </a:p>
        </p:txBody>
      </p:sp>
      <p:sp>
        <p:nvSpPr>
          <p:cNvPr id="10" name="Rectangle 9"/>
          <p:cNvSpPr/>
          <p:nvPr/>
        </p:nvSpPr>
        <p:spPr>
          <a:xfrm>
            <a:off x="457200" y="1524000"/>
            <a:ext cx="7568610" cy="707886"/>
          </a:xfrm>
          <a:prstGeom prst="rect">
            <a:avLst/>
          </a:prstGeom>
        </p:spPr>
        <p:txBody>
          <a:bodyPr wrap="none">
            <a:spAutoFit/>
          </a:bodyPr>
          <a:lstStyle/>
          <a:p>
            <a:r>
              <a:rPr lang="en-US" sz="4000" b="1" dirty="0" smtClean="0"/>
              <a:t>Windows API &amp; </a:t>
            </a:r>
            <a:r>
              <a:rPr lang="en-US" sz="4000" b="1" dirty="0" err="1" smtClean="0"/>
              <a:t>phần</a:t>
            </a:r>
            <a:r>
              <a:rPr lang="en-US" sz="4000" b="1" dirty="0" smtClean="0"/>
              <a:t> </a:t>
            </a:r>
            <a:r>
              <a:rPr lang="en-US" sz="4000" b="1" dirty="0" err="1" smtClean="0"/>
              <a:t>mềm</a:t>
            </a:r>
            <a:r>
              <a:rPr lang="en-US" sz="4000" b="1" dirty="0" smtClean="0"/>
              <a:t> </a:t>
            </a:r>
            <a:r>
              <a:rPr lang="en-US" sz="4000" b="1" dirty="0" err="1" smtClean="0"/>
              <a:t>độc</a:t>
            </a:r>
            <a:r>
              <a:rPr lang="en-US" sz="4000" b="1" dirty="0" smtClean="0"/>
              <a:t> </a:t>
            </a:r>
            <a:r>
              <a:rPr lang="en-US" sz="4000" b="1" dirty="0" err="1" smtClean="0"/>
              <a:t>hại</a:t>
            </a:r>
            <a:endParaRPr lang="en-US" sz="4000" b="1" dirty="0"/>
          </a:p>
        </p:txBody>
      </p:sp>
    </p:spTree>
    <p:extLst>
      <p:ext uri="{BB962C8B-B14F-4D97-AF65-F5344CB8AC3E}">
        <p14:creationId xmlns:p14="http://schemas.microsoft.com/office/powerpoint/2010/main" xmlns="" val="23434193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DBBDC1-4195-40F4-8EAF-5367D7983E89}" type="slidenum">
              <a:rPr lang="en-US" smtClean="0"/>
              <a:pPr/>
              <a:t>23</a:t>
            </a:fld>
            <a:endParaRPr lang="en-US"/>
          </a:p>
        </p:txBody>
      </p:sp>
      <p:sp>
        <p:nvSpPr>
          <p:cNvPr id="9" name="Title 1"/>
          <p:cNvSpPr>
            <a:spLocks noGrp="1"/>
          </p:cNvSpPr>
          <p:nvPr>
            <p:ph type="title"/>
          </p:nvPr>
        </p:nvSpPr>
        <p:spPr>
          <a:xfrm>
            <a:off x="457200" y="274638"/>
            <a:ext cx="8229600" cy="1143000"/>
          </a:xfrm>
        </p:spPr>
        <p:txBody>
          <a:bodyPr/>
          <a:lstStyle/>
          <a:p>
            <a:r>
              <a:rPr lang="en-US" dirty="0" smtClean="0"/>
              <a:t>2. </a:t>
            </a:r>
            <a:r>
              <a:rPr lang="en-US" dirty="0" err="1" smtClean="0"/>
              <a:t>Phân</a:t>
            </a:r>
            <a:r>
              <a:rPr lang="en-US" dirty="0" smtClean="0"/>
              <a:t> </a:t>
            </a:r>
            <a:r>
              <a:rPr lang="en-US" dirty="0" err="1" smtClean="0"/>
              <a:t>tích</a:t>
            </a:r>
            <a:r>
              <a:rPr lang="en-US" dirty="0" smtClean="0"/>
              <a:t> </a:t>
            </a:r>
            <a:r>
              <a:rPr lang="en-US" err="1" smtClean="0"/>
              <a:t>vấn</a:t>
            </a:r>
            <a:r>
              <a:rPr lang="en-US" smtClean="0"/>
              <a:t> </a:t>
            </a:r>
            <a:r>
              <a:rPr lang="en-US" smtClean="0"/>
              <a:t>đề (6</a:t>
            </a:r>
            <a:r>
              <a:rPr lang="en-US" dirty="0" smtClean="0"/>
              <a:t>)</a:t>
            </a:r>
            <a:endParaRPr lang="en-US" dirty="0"/>
          </a:p>
        </p:txBody>
      </p:sp>
      <p:sp>
        <p:nvSpPr>
          <p:cNvPr id="10" name="Content Placeholder 2"/>
          <p:cNvSpPr>
            <a:spLocks noGrp="1"/>
          </p:cNvSpPr>
          <p:nvPr>
            <p:ph idx="1"/>
          </p:nvPr>
        </p:nvSpPr>
        <p:spPr>
          <a:xfrm>
            <a:off x="655093" y="2438400"/>
            <a:ext cx="7772400" cy="3687763"/>
          </a:xfrm>
        </p:spPr>
        <p:txBody>
          <a:bodyPr>
            <a:normAutofit/>
          </a:bodyPr>
          <a:lstStyle/>
          <a:p>
            <a:pPr marL="0" indent="0" algn="just">
              <a:spcAft>
                <a:spcPts val="1800"/>
              </a:spcAft>
              <a:buNone/>
            </a:pPr>
            <a:r>
              <a:rPr lang="en-US" sz="3600" dirty="0" err="1" smtClean="0"/>
              <a:t>Để</a:t>
            </a:r>
            <a:r>
              <a:rPr lang="en-US" sz="3600" dirty="0" smtClean="0"/>
              <a:t> </a:t>
            </a:r>
            <a:r>
              <a:rPr lang="en-US" sz="3600" dirty="0" err="1" smtClean="0"/>
              <a:t>có</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của</a:t>
            </a:r>
            <a:r>
              <a:rPr lang="en-US" sz="3600" dirty="0" smtClean="0"/>
              <a:t> Windows API </a:t>
            </a:r>
            <a:r>
              <a:rPr lang="en-US" sz="3600" dirty="0" err="1" smtClean="0"/>
              <a:t>trong</a:t>
            </a:r>
            <a:r>
              <a:rPr lang="en-US" sz="3600" dirty="0" smtClean="0"/>
              <a:t> BE-PUM ta </a:t>
            </a:r>
            <a:r>
              <a:rPr lang="en-US" sz="3600" dirty="0" err="1" smtClean="0"/>
              <a:t>có</a:t>
            </a:r>
            <a:r>
              <a:rPr lang="en-US" sz="3600" dirty="0" smtClean="0"/>
              <a:t> </a:t>
            </a:r>
            <a:r>
              <a:rPr lang="en-US" sz="3600" dirty="0" err="1" smtClean="0"/>
              <a:t>thể</a:t>
            </a:r>
            <a:r>
              <a:rPr lang="en-US" sz="3600" dirty="0" smtClean="0"/>
              <a:t>:</a:t>
            </a:r>
          </a:p>
          <a:p>
            <a:pPr lvl="1" algn="just">
              <a:spcAft>
                <a:spcPts val="1800"/>
              </a:spcAft>
            </a:pPr>
            <a:r>
              <a:rPr lang="en-US" sz="3600" dirty="0" err="1" smtClean="0"/>
              <a:t>Viết</a:t>
            </a:r>
            <a:r>
              <a:rPr lang="en-US" sz="3600" dirty="0" smtClean="0"/>
              <a:t> </a:t>
            </a:r>
            <a:r>
              <a:rPr lang="en-US" sz="3600" dirty="0" err="1" smtClean="0"/>
              <a:t>mã</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tương</a:t>
            </a:r>
            <a:r>
              <a:rPr lang="en-US" sz="3600" dirty="0" smtClean="0"/>
              <a:t> </a:t>
            </a:r>
            <a:r>
              <a:rPr lang="en-US" sz="3600" dirty="0" err="1" smtClean="0"/>
              <a:t>tự</a:t>
            </a:r>
            <a:r>
              <a:rPr lang="en-US" sz="3600" dirty="0" smtClean="0"/>
              <a:t> </a:t>
            </a:r>
            <a:r>
              <a:rPr lang="en-US" sz="3600" dirty="0" err="1" smtClean="0"/>
              <a:t>trong</a:t>
            </a:r>
            <a:r>
              <a:rPr lang="en-US" sz="3600" dirty="0" smtClean="0"/>
              <a:t> BE-PUM</a:t>
            </a:r>
          </a:p>
          <a:p>
            <a:pPr lvl="1" algn="just">
              <a:spcAft>
                <a:spcPts val="1800"/>
              </a:spcAft>
            </a:pPr>
            <a:r>
              <a:rPr lang="en-US" sz="3600" dirty="0" err="1" smtClean="0"/>
              <a:t>Gọi</a:t>
            </a:r>
            <a:r>
              <a:rPr lang="en-US" sz="3600" dirty="0" smtClean="0"/>
              <a:t> </a:t>
            </a:r>
            <a:r>
              <a:rPr lang="en-US" sz="3600" dirty="0" err="1" smtClean="0"/>
              <a:t>trực</a:t>
            </a:r>
            <a:r>
              <a:rPr lang="en-US" sz="3600" dirty="0" smtClean="0"/>
              <a:t> </a:t>
            </a:r>
            <a:r>
              <a:rPr lang="en-US" sz="3600" dirty="0" err="1" smtClean="0"/>
              <a:t>tiếp</a:t>
            </a:r>
            <a:r>
              <a:rPr lang="en-US" sz="3600" dirty="0" smtClean="0"/>
              <a:t> </a:t>
            </a:r>
            <a:r>
              <a:rPr lang="en-US" sz="3600" dirty="0" err="1" smtClean="0"/>
              <a:t>vào</a:t>
            </a:r>
            <a:r>
              <a:rPr lang="en-US" sz="3600" dirty="0" smtClean="0"/>
              <a:t> Windows API</a:t>
            </a:r>
          </a:p>
        </p:txBody>
      </p:sp>
      <p:sp>
        <p:nvSpPr>
          <p:cNvPr id="11"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0118FD-9DCB-4A03-AB56-4B67D5E1178F}" type="slidenum">
              <a:rPr lang="en-US" smtClean="0"/>
              <a:pPr/>
              <a:t>23</a:t>
            </a:fld>
            <a:endParaRPr lang="en-US"/>
          </a:p>
        </p:txBody>
      </p:sp>
      <p:sp>
        <p:nvSpPr>
          <p:cNvPr id="12" name="Rectangle 11"/>
          <p:cNvSpPr/>
          <p:nvPr/>
        </p:nvSpPr>
        <p:spPr>
          <a:xfrm>
            <a:off x="457200" y="1524000"/>
            <a:ext cx="5362878" cy="707886"/>
          </a:xfrm>
          <a:prstGeom prst="rect">
            <a:avLst/>
          </a:prstGeom>
        </p:spPr>
        <p:txBody>
          <a:bodyPr wrap="none">
            <a:spAutoFit/>
          </a:bodyPr>
          <a:lstStyle/>
          <a:p>
            <a:r>
              <a:rPr lang="en-US" sz="4000" b="1" smtClean="0"/>
              <a:t>Windows API &amp; BE-PUM</a:t>
            </a:r>
            <a:endParaRPr lang="en-US" sz="4000" b="1"/>
          </a:p>
        </p:txBody>
      </p:sp>
    </p:spTree>
    <p:extLst>
      <p:ext uri="{BB962C8B-B14F-4D97-AF65-F5344CB8AC3E}">
        <p14:creationId xmlns:p14="http://schemas.microsoft.com/office/powerpoint/2010/main" xmlns="" val="12252252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2424752"/>
            <a:ext cx="7772400" cy="3687763"/>
          </a:xfrm>
        </p:spPr>
        <p:txBody>
          <a:bodyPr>
            <a:normAutofit/>
          </a:bodyPr>
          <a:lstStyle/>
          <a:p>
            <a:pPr algn="just">
              <a:spcBef>
                <a:spcPts val="0"/>
              </a:spcBef>
              <a:spcAft>
                <a:spcPts val="1800"/>
              </a:spcAft>
            </a:pPr>
            <a:r>
              <a:rPr lang="en-US" sz="3600" smtClean="0"/>
              <a:t>Mã nguồn của bộ Windows API được giấu kín, rất khó để bao quát mọi trường hợp.</a:t>
            </a:r>
          </a:p>
          <a:p>
            <a:pPr algn="just">
              <a:spcBef>
                <a:spcPts val="0"/>
              </a:spcBef>
              <a:spcAft>
                <a:spcPts val="1800"/>
              </a:spcAft>
            </a:pPr>
            <a:r>
              <a:rPr lang="en-US" sz="3600" smtClean="0"/>
              <a:t>BE-PUM xây dựng trên JakStab và được viết trên Java nên không thể gọi trực tiếp Windows API.</a:t>
            </a:r>
          </a:p>
        </p:txBody>
      </p:sp>
      <p:sp>
        <p:nvSpPr>
          <p:cNvPr id="4" name="Slide Number Placeholder 3"/>
          <p:cNvSpPr>
            <a:spLocks noGrp="1"/>
          </p:cNvSpPr>
          <p:nvPr>
            <p:ph type="sldNum" sz="quarter" idx="12"/>
          </p:nvPr>
        </p:nvSpPr>
        <p:spPr/>
        <p:txBody>
          <a:bodyPr/>
          <a:lstStyle/>
          <a:p>
            <a:fld id="{B20118FD-9DCB-4A03-AB56-4B67D5E1178F}" type="slidenum">
              <a:rPr lang="en-US" smtClean="0"/>
              <a:pPr/>
              <a:t>24</a:t>
            </a:fld>
            <a:endParaRPr lang="en-US"/>
          </a:p>
        </p:txBody>
      </p:sp>
      <p:sp>
        <p:nvSpPr>
          <p:cNvPr id="5" name="Rectangle 4"/>
          <p:cNvSpPr/>
          <p:nvPr/>
        </p:nvSpPr>
        <p:spPr>
          <a:xfrm>
            <a:off x="457200" y="1524000"/>
            <a:ext cx="5362878" cy="707886"/>
          </a:xfrm>
          <a:prstGeom prst="rect">
            <a:avLst/>
          </a:prstGeom>
        </p:spPr>
        <p:txBody>
          <a:bodyPr wrap="none">
            <a:spAutoFit/>
          </a:bodyPr>
          <a:lstStyle/>
          <a:p>
            <a:r>
              <a:rPr lang="en-US" sz="4000" b="1" dirty="0" smtClean="0"/>
              <a:t>Windows API &amp; BE-PUM</a:t>
            </a:r>
            <a:endParaRPr lang="en-US" sz="4000" b="1" dirty="0"/>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dirty="0" err="1" smtClean="0"/>
              <a:t>vấn</a:t>
            </a:r>
            <a:r>
              <a:rPr lang="en-US" dirty="0" smtClean="0"/>
              <a:t> </a:t>
            </a:r>
            <a:r>
              <a:rPr lang="en-US" err="1" smtClean="0"/>
              <a:t>đề</a:t>
            </a:r>
            <a:r>
              <a:rPr lang="en-US" smtClean="0"/>
              <a:t> </a:t>
            </a:r>
            <a:r>
              <a:rPr lang="en-US" smtClean="0"/>
              <a:t>(7</a:t>
            </a:r>
            <a:r>
              <a:rPr lang="en-US" dirty="0" smtClean="0"/>
              <a:t>)</a:t>
            </a:r>
            <a:endParaRPr lang="en-US" dirty="0"/>
          </a:p>
        </p:txBody>
      </p:sp>
    </p:spTree>
    <p:extLst>
      <p:ext uri="{BB962C8B-B14F-4D97-AF65-F5344CB8AC3E}">
        <p14:creationId xmlns:p14="http://schemas.microsoft.com/office/powerpoint/2010/main" xmlns="" val="414945845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496" y="2438400"/>
            <a:ext cx="7772400" cy="3687763"/>
          </a:xfrm>
        </p:spPr>
        <p:txBody>
          <a:bodyPr>
            <a:normAutofit/>
          </a:bodyPr>
          <a:lstStyle/>
          <a:p>
            <a:pPr algn="just">
              <a:spcBef>
                <a:spcPts val="0"/>
              </a:spcBef>
              <a:spcAft>
                <a:spcPts val="1800"/>
              </a:spcAft>
            </a:pPr>
            <a:r>
              <a:rPr lang="en-US" sz="3600" dirty="0" smtClean="0"/>
              <a:t>Java Native Access </a:t>
            </a:r>
            <a:r>
              <a:rPr lang="en-US" sz="3600" dirty="0" err="1" smtClean="0"/>
              <a:t>là</a:t>
            </a:r>
            <a:r>
              <a:rPr lang="en-US" sz="3600" dirty="0" smtClean="0"/>
              <a:t> </a:t>
            </a:r>
            <a:r>
              <a:rPr lang="en-US" sz="3600" dirty="0" err="1" smtClean="0"/>
              <a:t>một</a:t>
            </a:r>
            <a:r>
              <a:rPr lang="en-US" sz="3600" dirty="0" smtClean="0"/>
              <a:t> </a:t>
            </a:r>
            <a:r>
              <a:rPr lang="en-US" sz="3600" dirty="0" err="1" smtClean="0"/>
              <a:t>thư</a:t>
            </a:r>
            <a:r>
              <a:rPr lang="en-US" sz="3600" dirty="0" smtClean="0"/>
              <a:t> </a:t>
            </a:r>
            <a:r>
              <a:rPr lang="en-US" sz="3600" dirty="0" err="1" smtClean="0"/>
              <a:t>viện</a:t>
            </a:r>
            <a:r>
              <a:rPr lang="en-US" sz="3600" dirty="0" smtClean="0"/>
              <a:t> </a:t>
            </a:r>
            <a:r>
              <a:rPr lang="en-US" sz="3600" dirty="0" err="1" smtClean="0"/>
              <a:t>được</a:t>
            </a:r>
            <a:r>
              <a:rPr lang="en-US" sz="3600" dirty="0" smtClean="0"/>
              <a:t> </a:t>
            </a:r>
            <a:r>
              <a:rPr lang="en-US" sz="3600" dirty="0" err="1" smtClean="0"/>
              <a:t>cộng</a:t>
            </a:r>
            <a:r>
              <a:rPr lang="en-US" sz="3600" dirty="0" smtClean="0"/>
              <a:t> </a:t>
            </a:r>
            <a:r>
              <a:rPr lang="en-US" sz="3600" dirty="0" err="1" smtClean="0"/>
              <a:t>đồng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pPr algn="just">
              <a:spcBef>
                <a:spcPts val="0"/>
              </a:spcBef>
              <a:spcAft>
                <a:spcPts val="1800"/>
              </a:spcAft>
            </a:pPr>
            <a:r>
              <a:rPr lang="en-US" sz="3600" dirty="0" err="1" smtClean="0"/>
              <a:t>Giúp</a:t>
            </a:r>
            <a:r>
              <a:rPr lang="en-US" sz="3600" dirty="0" smtClean="0"/>
              <a:t> </a:t>
            </a:r>
            <a:r>
              <a:rPr lang="en-US" sz="3600" dirty="0" err="1" smtClean="0"/>
              <a:t>các</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được</a:t>
            </a:r>
            <a:r>
              <a:rPr lang="en-US" sz="3600" dirty="0" smtClean="0"/>
              <a:t> </a:t>
            </a:r>
            <a:r>
              <a:rPr lang="en-US" sz="3600" dirty="0" err="1" smtClean="0"/>
              <a:t>viết</a:t>
            </a:r>
            <a:r>
              <a:rPr lang="en-US" sz="3600" dirty="0" smtClean="0"/>
              <a:t> </a:t>
            </a:r>
            <a:r>
              <a:rPr lang="en-US" sz="3600" dirty="0" err="1" smtClean="0"/>
              <a:t>bằng</a:t>
            </a:r>
            <a:r>
              <a:rPr lang="en-US" sz="3600" dirty="0" smtClean="0"/>
              <a:t> Java </a:t>
            </a:r>
            <a:r>
              <a:rPr lang="en-US" sz="3600" dirty="0" err="1" smtClean="0"/>
              <a:t>dễ</a:t>
            </a:r>
            <a:r>
              <a:rPr lang="en-US" sz="3600" dirty="0" smtClean="0"/>
              <a:t> </a:t>
            </a:r>
            <a:r>
              <a:rPr lang="en-US" sz="3600" dirty="0" err="1" smtClean="0"/>
              <a:t>dàng</a:t>
            </a:r>
            <a:r>
              <a:rPr lang="en-US" sz="3600" dirty="0" smtClean="0"/>
              <a:t> </a:t>
            </a:r>
            <a:r>
              <a:rPr lang="en-US" sz="3600" dirty="0" err="1" smtClean="0"/>
              <a:t>truy</a:t>
            </a:r>
            <a:r>
              <a:rPr lang="en-US" sz="3600" dirty="0" smtClean="0"/>
              <a:t> </a:t>
            </a:r>
            <a:r>
              <a:rPr lang="en-US" sz="3600" dirty="0" err="1" smtClean="0"/>
              <a:t>xuất</a:t>
            </a:r>
            <a:r>
              <a:rPr lang="en-US" sz="3600" dirty="0" smtClean="0"/>
              <a:t> </a:t>
            </a:r>
            <a:r>
              <a:rPr lang="en-US" sz="3600" dirty="0" err="1" smtClean="0"/>
              <a:t>vào</a:t>
            </a:r>
            <a:r>
              <a:rPr lang="en-US" sz="3600" dirty="0" smtClean="0"/>
              <a:t> </a:t>
            </a:r>
            <a:r>
              <a:rPr lang="en-US" sz="3600" dirty="0" err="1" smtClean="0"/>
              <a:t>các</a:t>
            </a:r>
            <a:r>
              <a:rPr lang="en-US" sz="3600" dirty="0" smtClean="0"/>
              <a:t> </a:t>
            </a:r>
            <a:r>
              <a:rPr lang="en-US" sz="3600" dirty="0" err="1" smtClean="0"/>
              <a:t>thư</a:t>
            </a:r>
            <a:r>
              <a:rPr lang="en-US" sz="3600" dirty="0" smtClean="0"/>
              <a:t> </a:t>
            </a:r>
            <a:r>
              <a:rPr lang="en-US" sz="3600" dirty="0" err="1" smtClean="0"/>
              <a:t>viện</a:t>
            </a:r>
            <a:r>
              <a:rPr lang="en-US" sz="3600" dirty="0" smtClean="0"/>
              <a:t> native shared.</a:t>
            </a:r>
          </a:p>
          <a:p>
            <a:pPr algn="just">
              <a:spcBef>
                <a:spcPts val="0"/>
              </a:spcBef>
              <a:spcAft>
                <a:spcPts val="1800"/>
              </a:spcAft>
              <a:buNone/>
            </a:pPr>
            <a:r>
              <a:rPr lang="en-US" sz="3600" dirty="0" smtClean="0">
                <a:sym typeface="Wingdings" pitchFamily="2" charset="2"/>
              </a:rPr>
              <a:t> </a:t>
            </a:r>
            <a:r>
              <a:rPr lang="en-US" sz="3600" b="1" i="1" dirty="0" err="1" smtClean="0"/>
              <a:t>Giúp</a:t>
            </a:r>
            <a:r>
              <a:rPr lang="en-US" sz="3600" b="1" i="1" dirty="0" smtClean="0"/>
              <a:t> </a:t>
            </a:r>
            <a:r>
              <a:rPr lang="en-US" sz="3600" b="1" i="1" dirty="0" err="1" smtClean="0"/>
              <a:t>giải</a:t>
            </a:r>
            <a:r>
              <a:rPr lang="en-US" sz="3600" b="1" i="1" dirty="0" smtClean="0"/>
              <a:t> </a:t>
            </a:r>
            <a:r>
              <a:rPr lang="en-US" sz="3600" b="1" i="1" dirty="0" err="1" smtClean="0"/>
              <a:t>quyết</a:t>
            </a:r>
            <a:r>
              <a:rPr lang="en-US" sz="3600" b="1" i="1" dirty="0" smtClean="0"/>
              <a:t> </a:t>
            </a:r>
            <a:r>
              <a:rPr lang="en-US" sz="3600" b="1" i="1" err="1" smtClean="0"/>
              <a:t>mục</a:t>
            </a:r>
            <a:r>
              <a:rPr lang="en-US" sz="3600" b="1" i="1" smtClean="0"/>
              <a:t> </a:t>
            </a:r>
            <a:r>
              <a:rPr lang="en-US" sz="3600" b="1" i="1" smtClean="0"/>
              <a:t>tiêu</a:t>
            </a:r>
            <a:endParaRPr lang="en-US" sz="3600" b="1" i="1" dirty="0" smtClean="0"/>
          </a:p>
        </p:txBody>
      </p:sp>
      <p:sp>
        <p:nvSpPr>
          <p:cNvPr id="4" name="Slide Number Placeholder 3"/>
          <p:cNvSpPr>
            <a:spLocks noGrp="1"/>
          </p:cNvSpPr>
          <p:nvPr>
            <p:ph type="sldNum" sz="quarter" idx="12"/>
          </p:nvPr>
        </p:nvSpPr>
        <p:spPr/>
        <p:txBody>
          <a:bodyPr/>
          <a:lstStyle/>
          <a:p>
            <a:fld id="{B20118FD-9DCB-4A03-AB56-4B67D5E1178F}" type="slidenum">
              <a:rPr lang="en-US" smtClean="0"/>
              <a:pPr/>
              <a:t>25</a:t>
            </a:fld>
            <a:endParaRPr lang="en-US"/>
          </a:p>
        </p:txBody>
      </p:sp>
      <p:sp>
        <p:nvSpPr>
          <p:cNvPr id="5" name="Rectangle 4"/>
          <p:cNvSpPr/>
          <p:nvPr/>
        </p:nvSpPr>
        <p:spPr>
          <a:xfrm>
            <a:off x="457200" y="1524000"/>
            <a:ext cx="5574283" cy="707886"/>
          </a:xfrm>
          <a:prstGeom prst="rect">
            <a:avLst/>
          </a:prstGeom>
        </p:spPr>
        <p:txBody>
          <a:bodyPr wrap="none">
            <a:spAutoFit/>
          </a:bodyPr>
          <a:lstStyle/>
          <a:p>
            <a:r>
              <a:rPr lang="en-US" sz="4000" b="1" smtClean="0"/>
              <a:t>Giải quyết thông qua JNA</a:t>
            </a:r>
            <a:endParaRPr lang="en-US" sz="4000" b="1"/>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2. </a:t>
            </a:r>
            <a:r>
              <a:rPr lang="en-US" dirty="0" err="1" smtClean="0"/>
              <a:t>Phân</a:t>
            </a:r>
            <a:r>
              <a:rPr lang="en-US" dirty="0" smtClean="0"/>
              <a:t> </a:t>
            </a:r>
            <a:r>
              <a:rPr lang="en-US" dirty="0" err="1" smtClean="0"/>
              <a:t>tích</a:t>
            </a:r>
            <a:r>
              <a:rPr lang="en-US" dirty="0" smtClean="0"/>
              <a:t> </a:t>
            </a:r>
            <a:r>
              <a:rPr lang="en-US" err="1" smtClean="0"/>
              <a:t>vấn</a:t>
            </a:r>
            <a:r>
              <a:rPr lang="en-US" smtClean="0"/>
              <a:t> </a:t>
            </a:r>
            <a:r>
              <a:rPr lang="en-US" smtClean="0"/>
              <a:t>đề </a:t>
            </a:r>
            <a:r>
              <a:rPr lang="en-US" dirty="0" smtClean="0"/>
              <a:t>(8)</a:t>
            </a:r>
            <a:endParaRPr lang="en-US" dirty="0"/>
          </a:p>
        </p:txBody>
      </p:sp>
    </p:spTree>
    <p:extLst>
      <p:ext uri="{BB962C8B-B14F-4D97-AF65-F5344CB8AC3E}">
        <p14:creationId xmlns:p14="http://schemas.microsoft.com/office/powerpoint/2010/main" xmlns="" val="11202520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Giới</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thiệu</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b="1" dirty="0" err="1" smtClean="0">
                <a:latin typeface="+mj-lt"/>
                <a:cs typeface="Times New Roman" panose="02020603050405020304" pitchFamily="18" charset="0"/>
              </a:rPr>
              <a:t>Kiến</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thức</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nền</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26</a:t>
            </a:fld>
            <a:endParaRPr lang="en-US"/>
          </a:p>
        </p:txBody>
      </p:sp>
    </p:spTree>
    <p:extLst>
      <p:ext uri="{BB962C8B-B14F-4D97-AF65-F5344CB8AC3E}">
        <p14:creationId xmlns:p14="http://schemas.microsoft.com/office/powerpoint/2010/main" xmlns="" val="376041025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27</a:t>
            </a:fld>
            <a:endParaRPr lang="en-US"/>
          </a:p>
        </p:txBody>
      </p:sp>
      <p:pic>
        <p:nvPicPr>
          <p:cNvPr id="5" name="Content Placeholder 4"/>
          <p:cNvPicPr>
            <a:picLocks noGrp="1"/>
          </p:cNvPicPr>
          <p:nvPr>
            <p:ph idx="1"/>
          </p:nvPr>
        </p:nvPicPr>
        <p:blipFill>
          <a:blip r:embed="rId2" cstate="print"/>
          <a:stretch>
            <a:fillRect/>
          </a:stretch>
        </p:blipFill>
        <p:spPr>
          <a:xfrm>
            <a:off x="1176337" y="1644511"/>
            <a:ext cx="6791325" cy="4152900"/>
          </a:xfrm>
          <a:prstGeom prst="rect">
            <a:avLst/>
          </a:prstGeom>
        </p:spPr>
      </p:pic>
      <p:sp>
        <p:nvSpPr>
          <p:cNvPr id="6" name="Rectangle 5"/>
          <p:cNvSpPr/>
          <p:nvPr/>
        </p:nvSpPr>
        <p:spPr>
          <a:xfrm>
            <a:off x="1524000" y="5725180"/>
            <a:ext cx="6322244" cy="523220"/>
          </a:xfrm>
          <a:prstGeom prst="rect">
            <a:avLst/>
          </a:prstGeom>
        </p:spPr>
        <p:txBody>
          <a:bodyPr wrap="none">
            <a:spAutoFit/>
          </a:bodyPr>
          <a:lstStyle/>
          <a:p>
            <a:r>
              <a:rPr lang="en-US" sz="2800" smtClean="0"/>
              <a:t>Kiến trúc tổng quan của hệ thống BE-PUM</a:t>
            </a:r>
            <a:endParaRPr lang="en-US" sz="2800"/>
          </a:p>
        </p:txBody>
      </p:sp>
      <p:sp>
        <p:nvSpPr>
          <p:cNvPr id="7" name="Oval 6"/>
          <p:cNvSpPr/>
          <p:nvPr/>
        </p:nvSpPr>
        <p:spPr>
          <a:xfrm>
            <a:off x="6858000" y="2590800"/>
            <a:ext cx="1219200" cy="16002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(1)</a:t>
            </a:r>
          </a:p>
        </p:txBody>
      </p:sp>
    </p:spTree>
    <p:extLst>
      <p:ext uri="{BB962C8B-B14F-4D97-AF65-F5344CB8AC3E}">
        <p14:creationId xmlns:p14="http://schemas.microsoft.com/office/powerpoint/2010/main" xmlns="" val="21736146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575" y="1367524"/>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smtClean="0">
                <a:latin typeface="+mj-lt"/>
                <a:cs typeface="Times New Roman" panose="02020603050405020304" pitchFamily="18" charset="0"/>
              </a:rPr>
              <a:t>IEEE 754</a:t>
            </a:r>
            <a:endParaRPr lang="en-GB" sz="3200" b="1" dirty="0">
              <a:latin typeface="+mj-lt"/>
              <a:cs typeface="Times New Roman" panose="02020603050405020304" pitchFamily="18" charset="0"/>
            </a:endParaRPr>
          </a:p>
        </p:txBody>
      </p:sp>
      <p:sp>
        <p:nvSpPr>
          <p:cNvPr id="8" name="TextBox 7"/>
          <p:cNvSpPr txBox="1"/>
          <p:nvPr/>
        </p:nvSpPr>
        <p:spPr>
          <a:xfrm>
            <a:off x="1109193" y="2050498"/>
            <a:ext cx="6907906"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Calibri (Headings)"/>
                <a:cs typeface="Times New Roman" panose="02020603050405020304" pitchFamily="18" charset="0"/>
              </a:rPr>
              <a:t>Mộ</a:t>
            </a:r>
            <a:r>
              <a:rPr lang="en-GB" sz="2800" dirty="0" smtClean="0">
                <a:latin typeface="Calibri (Headings)"/>
                <a:cs typeface="Times New Roman" panose="02020603050405020304" pitchFamily="18" charset="0"/>
              </a:rPr>
              <a:t>t </a:t>
            </a:r>
            <a:r>
              <a:rPr lang="vi-VN" sz="2800" dirty="0" smtClean="0">
                <a:latin typeface="Calibri" panose="020F0502020204030204" pitchFamily="34" charset="0"/>
                <a:cs typeface="Times New Roman" panose="02020603050405020304" pitchFamily="18" charset="0"/>
              </a:rPr>
              <a:t>số </a:t>
            </a:r>
            <a:r>
              <a:rPr lang="vi-VN" sz="2800" dirty="0">
                <a:latin typeface="Calibri" panose="020F0502020204030204" pitchFamily="34" charset="0"/>
                <a:cs typeface="Times New Roman" panose="02020603050405020304" pitchFamily="18" charset="0"/>
              </a:rPr>
              <a:t>thực X được biểu diễn theo kiểu số dấu phẩy động như sau: X = M*R</a:t>
            </a:r>
            <a:r>
              <a:rPr lang="vi-VN" sz="2800" baseline="30000" dirty="0">
                <a:latin typeface="Calibri" panose="020F0502020204030204" pitchFamily="34" charset="0"/>
                <a:cs typeface="Times New Roman" panose="02020603050405020304" pitchFamily="18" charset="0"/>
              </a:rPr>
              <a:t>e</a:t>
            </a:r>
            <a:r>
              <a:rPr lang="vi-VN" sz="2800" dirty="0" smtClean="0">
                <a:latin typeface="Calibri" panose="020F0502020204030204" pitchFamily="34" charset="0"/>
                <a:cs typeface="Times New Roman" panose="02020603050405020304" pitchFamily="18" charset="0"/>
              </a:rPr>
              <a:t>.</a:t>
            </a:r>
            <a:endParaRPr lang="vi-VN" sz="2800" dirty="0">
              <a:latin typeface="Calibri" panose="020F0502020204030204" pitchFamily="34" charset="0"/>
              <a:cs typeface="Times New Roman" panose="02020603050405020304" pitchFamily="18" charset="0"/>
            </a:endParaRPr>
          </a:p>
        </p:txBody>
      </p:sp>
      <p:sp>
        <p:nvSpPr>
          <p:cNvPr id="9" name="TextBox 8"/>
          <p:cNvSpPr txBox="1"/>
          <p:nvPr/>
        </p:nvSpPr>
        <p:spPr>
          <a:xfrm>
            <a:off x="1109193" y="3296993"/>
            <a:ext cx="5698380" cy="2246769"/>
          </a:xfrm>
          <a:prstGeom prst="rect">
            <a:avLst/>
          </a:prstGeom>
          <a:noFill/>
        </p:spPr>
        <p:txBody>
          <a:bodyPr wrap="square" rtlCol="0">
            <a:spAutoFit/>
          </a:bodyPr>
          <a:lstStyle/>
          <a:p>
            <a:pPr marL="342900" indent="-342900">
              <a:buFont typeface="Arial" panose="020B0604020202020204" pitchFamily="34" charset="0"/>
              <a:buChar char="•"/>
            </a:pPr>
            <a:r>
              <a:rPr lang="vi-VN" sz="2800" dirty="0">
                <a:latin typeface="Calibri (Headings)"/>
              </a:rPr>
              <a:t>Trong đó:</a:t>
            </a:r>
          </a:p>
          <a:p>
            <a:r>
              <a:rPr lang="en-US" sz="2800" dirty="0" smtClean="0">
                <a:latin typeface="Calibri (Headings)"/>
              </a:rPr>
              <a:t>	</a:t>
            </a:r>
            <a:r>
              <a:rPr lang="vi-VN" sz="2800" dirty="0" smtClean="0">
                <a:latin typeface="Calibri (Headings)"/>
              </a:rPr>
              <a:t>M </a:t>
            </a:r>
            <a:r>
              <a:rPr lang="vi-VN" sz="2800" dirty="0">
                <a:latin typeface="Calibri (Headings)"/>
              </a:rPr>
              <a:t>là phần định trị (Mantissa)</a:t>
            </a:r>
          </a:p>
          <a:p>
            <a:r>
              <a:rPr lang="en-US" sz="2800" dirty="0" smtClean="0">
                <a:latin typeface="Calibri (Headings)"/>
              </a:rPr>
              <a:t>	</a:t>
            </a:r>
            <a:r>
              <a:rPr lang="vi-VN" sz="2800" dirty="0" smtClean="0">
                <a:latin typeface="Calibri (Headings)"/>
              </a:rPr>
              <a:t>R </a:t>
            </a:r>
            <a:r>
              <a:rPr lang="vi-VN" sz="2800" dirty="0">
                <a:latin typeface="Calibri (Headings)"/>
              </a:rPr>
              <a:t>là cơ số (Radix)</a:t>
            </a:r>
          </a:p>
          <a:p>
            <a:r>
              <a:rPr lang="en-US" sz="2800" dirty="0" smtClean="0">
                <a:latin typeface="Calibri (Headings)"/>
              </a:rPr>
              <a:t>	</a:t>
            </a:r>
            <a:r>
              <a:rPr lang="vi-VN" sz="2800" dirty="0" smtClean="0">
                <a:latin typeface="Calibri (Headings)"/>
              </a:rPr>
              <a:t>E </a:t>
            </a:r>
            <a:r>
              <a:rPr lang="vi-VN" sz="2800" dirty="0">
                <a:latin typeface="Calibri (Headings)"/>
              </a:rPr>
              <a:t>là phần mũ (Exponent)</a:t>
            </a:r>
          </a:p>
          <a:p>
            <a:endParaRPr lang="en-US" sz="2800" dirty="0">
              <a:latin typeface="+mj-lt"/>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28</a:t>
            </a:fld>
            <a:endParaRPr lang="en-US">
              <a:latin typeface="+mj-lt"/>
            </a:endParaRPr>
          </a:p>
        </p:txBody>
      </p:sp>
      <p:sp>
        <p:nvSpPr>
          <p:cNvPr id="1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(2)</a:t>
            </a:r>
            <a:endParaRPr lang="en-US" dirty="0"/>
          </a:p>
        </p:txBody>
      </p:sp>
    </p:spTree>
    <p:extLst>
      <p:ext uri="{BB962C8B-B14F-4D97-AF65-F5344CB8AC3E}">
        <p14:creationId xmlns:p14="http://schemas.microsoft.com/office/powerpoint/2010/main" xmlns="" val="19801100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575" y="1367524"/>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smtClean="0">
                <a:latin typeface="+mj-lt"/>
                <a:cs typeface="Times New Roman" panose="02020603050405020304" pitchFamily="18" charset="0"/>
              </a:rPr>
              <a:t>IEEE 754</a:t>
            </a:r>
            <a:endParaRPr lang="en-GB" sz="3200" b="1" dirty="0">
              <a:latin typeface="+mj-lt"/>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3865403810"/>
              </p:ext>
            </p:extLst>
          </p:nvPr>
        </p:nvGraphicFramePr>
        <p:xfrm>
          <a:off x="364500" y="2306574"/>
          <a:ext cx="8318410" cy="1501140"/>
        </p:xfrm>
        <a:graphic>
          <a:graphicData uri="http://schemas.openxmlformats.org/drawingml/2006/table">
            <a:tbl>
              <a:tblPr firstRow="1" firstCol="1" bandRow="1">
                <a:tableStyleId>{5C22544A-7EE6-4342-B048-85BDC9FD1C3A}</a:tableStyleId>
              </a:tblPr>
              <a:tblGrid>
                <a:gridCol w="1017272"/>
                <a:gridCol w="1017272"/>
                <a:gridCol w="1395318"/>
                <a:gridCol w="1722438"/>
                <a:gridCol w="1445260"/>
                <a:gridCol w="1720850"/>
              </a:tblGrid>
              <a:tr h="331924">
                <a:tc>
                  <a:txBody>
                    <a:bodyPr/>
                    <a:lstStyle/>
                    <a:p>
                      <a:pPr algn="ctr" fontAlgn="ctr"/>
                      <a:r>
                        <a:rPr lang="en-US" sz="2400" u="none" strike="noStrike" dirty="0" err="1" smtClean="0">
                          <a:effectLst/>
                          <a:latin typeface="+mj-lt"/>
                          <a:cs typeface="Times New Roman" panose="02020603050405020304" pitchFamily="18" charset="0"/>
                        </a:rPr>
                        <a:t>Kiểu</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Dấu</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Phần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mũ</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Phần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định</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Tổng</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số</a:t>
                      </a:r>
                      <a:r>
                        <a:rPr lang="en-US" sz="2400" u="none" strike="noStrike" dirty="0">
                          <a:effectLst/>
                          <a:latin typeface="+mj-lt"/>
                          <a:cs typeface="Times New Roman" panose="02020603050405020304" pitchFamily="18" charset="0"/>
                        </a:rPr>
                        <a:t> bit</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err="1">
                          <a:effectLst/>
                          <a:latin typeface="+mj-lt"/>
                          <a:cs typeface="Times New Roman" panose="02020603050405020304" pitchFamily="18" charset="0"/>
                        </a:rPr>
                        <a:t>Phần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cực</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mũ</a:t>
                      </a:r>
                      <a:endParaRPr lang="en-US" sz="2400" b="1" i="0" u="none" strike="noStrike" dirty="0">
                        <a:solidFill>
                          <a:srgbClr val="000000"/>
                        </a:solidFill>
                        <a:effectLst/>
                        <a:latin typeface="+mj-lt"/>
                        <a:cs typeface="Times New Roman" panose="02020603050405020304" pitchFamily="18" charset="0"/>
                      </a:endParaRPr>
                    </a:p>
                  </a:txBody>
                  <a:tcPr marL="7144" marR="7144" marT="9525" marB="0" anchor="ctr"/>
                </a:tc>
              </a:tr>
              <a:tr h="329418">
                <a:tc>
                  <a:txBody>
                    <a:bodyPr/>
                    <a:lstStyle/>
                    <a:p>
                      <a:pPr algn="ctr" fontAlgn="ctr"/>
                      <a:r>
                        <a:rPr lang="vi-VN" sz="2400" u="none" strike="noStrike" dirty="0">
                          <a:effectLst/>
                          <a:latin typeface="+mj-lt"/>
                          <a:cs typeface="Times New Roman" panose="02020603050405020304" pitchFamily="18" charset="0"/>
                        </a:rPr>
                        <a:t>Đơn</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8</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23</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32</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127</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r>
              <a:tr h="329418">
                <a:tc>
                  <a:txBody>
                    <a:bodyPr/>
                    <a:lstStyle/>
                    <a:p>
                      <a:pPr algn="ctr" fontAlgn="ctr"/>
                      <a:r>
                        <a:rPr lang="en-US" sz="2400" u="none" strike="noStrike" dirty="0" err="1">
                          <a:effectLst/>
                          <a:latin typeface="+mj-lt"/>
                          <a:cs typeface="Times New Roman" panose="02020603050405020304" pitchFamily="18" charset="0"/>
                        </a:rPr>
                        <a:t>Kép</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11</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52</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64</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1023</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r>
              <a:tr h="329418">
                <a:tc>
                  <a:txBody>
                    <a:bodyPr/>
                    <a:lstStyle/>
                    <a:p>
                      <a:pPr algn="ctr" fontAlgn="ctr"/>
                      <a:r>
                        <a:rPr lang="en-US" sz="2400" u="none" strike="noStrike" dirty="0" err="1">
                          <a:effectLst/>
                          <a:latin typeface="+mj-lt"/>
                          <a:cs typeface="Times New Roman" panose="02020603050405020304" pitchFamily="18" charset="0"/>
                        </a:rPr>
                        <a:t>Bậc</a:t>
                      </a:r>
                      <a:r>
                        <a:rPr lang="en-US" sz="2400" u="none" strike="noStrike" dirty="0">
                          <a:effectLst/>
                          <a:latin typeface="+mj-lt"/>
                          <a:cs typeface="Times New Roman" panose="02020603050405020304" pitchFamily="18" charset="0"/>
                        </a:rPr>
                        <a:t> 4</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a:effectLst/>
                          <a:latin typeface="+mj-lt"/>
                          <a:cs typeface="Times New Roman" panose="02020603050405020304" pitchFamily="18" charset="0"/>
                        </a:rPr>
                        <a:t>15</a:t>
                      </a:r>
                      <a:endParaRPr lang="en-US" sz="2400" b="0" i="0" u="none" strike="noStrike">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112</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128</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400" u="none" strike="noStrike" dirty="0">
                          <a:effectLst/>
                          <a:latin typeface="+mj-lt"/>
                          <a:cs typeface="Times New Roman" panose="02020603050405020304" pitchFamily="18" charset="0"/>
                        </a:rPr>
                        <a:t>16383</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ctr"/>
                </a:tc>
              </a:tr>
            </a:tbl>
          </a:graphicData>
        </a:graphic>
      </p:graphicFrame>
      <p:sp>
        <p:nvSpPr>
          <p:cNvPr id="9" name="TextBox 8"/>
          <p:cNvSpPr txBox="1"/>
          <p:nvPr/>
        </p:nvSpPr>
        <p:spPr>
          <a:xfrm>
            <a:off x="2012813" y="4514583"/>
            <a:ext cx="5441323" cy="461665"/>
          </a:xfrm>
          <a:prstGeom prst="rect">
            <a:avLst/>
          </a:prstGeom>
          <a:noFill/>
        </p:spPr>
        <p:txBody>
          <a:bodyPr wrap="square" rtlCol="0">
            <a:spAutoFit/>
          </a:bodyPr>
          <a:lstStyle/>
          <a:p>
            <a:r>
              <a:rPr lang="en-US" sz="2400" i="1" smtClean="0">
                <a:latin typeface="Calibri (Headings)"/>
                <a:cs typeface="Times New Roman" panose="02020603050405020304" pitchFamily="18" charset="0"/>
              </a:rPr>
              <a:t>Bảng 1</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các</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thành</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phần</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của</a:t>
            </a:r>
            <a:r>
              <a:rPr lang="en-US" sz="2400" i="1" dirty="0">
                <a:latin typeface="Calibri (Headings)"/>
                <a:cs typeface="Times New Roman" panose="02020603050405020304" pitchFamily="18" charset="0"/>
              </a:rPr>
              <a:t> </a:t>
            </a:r>
            <a:r>
              <a:rPr lang="en-US" sz="2400" i="1" dirty="0" err="1" smtClean="0">
                <a:latin typeface="Calibri (Headings)"/>
                <a:cs typeface="Times New Roman" panose="02020603050405020304" pitchFamily="18" charset="0"/>
              </a:rPr>
              <a:t>chuỗi</a:t>
            </a:r>
            <a:r>
              <a:rPr lang="en-US" sz="2400" i="1" dirty="0" smtClean="0">
                <a:latin typeface="Calibri (Headings)"/>
                <a:cs typeface="Times New Roman" panose="02020603050405020304" pitchFamily="18" charset="0"/>
              </a:rPr>
              <a:t> bit</a:t>
            </a:r>
            <a:endParaRPr lang="en-US" sz="2400" i="1" dirty="0">
              <a:latin typeface="Calibri (Headings)"/>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29</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(3)</a:t>
            </a:r>
            <a:endParaRPr lang="en-US" dirty="0"/>
          </a:p>
        </p:txBody>
      </p:sp>
    </p:spTree>
    <p:extLst>
      <p:ext uri="{BB962C8B-B14F-4D97-AF65-F5344CB8AC3E}">
        <p14:creationId xmlns:p14="http://schemas.microsoft.com/office/powerpoint/2010/main" xmlns="" val="12370844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013" y="2438400"/>
            <a:ext cx="7772400" cy="3687763"/>
          </a:xfrm>
        </p:spPr>
        <p:txBody>
          <a:bodyPr/>
          <a:lstStyle/>
          <a:p>
            <a:pPr algn="just"/>
            <a:r>
              <a:rPr lang="en-US" dirty="0" err="1" smtClean="0">
                <a:latin typeface="+mj-lt"/>
              </a:rPr>
              <a:t>Tên</a:t>
            </a:r>
            <a:r>
              <a:rPr lang="en-US" dirty="0" smtClean="0">
                <a:latin typeface="+mj-lt"/>
              </a:rPr>
              <a:t> </a:t>
            </a:r>
            <a:r>
              <a:rPr lang="en-US" dirty="0" err="1" smtClean="0">
                <a:latin typeface="+mj-lt"/>
              </a:rPr>
              <a:t>đầy</a:t>
            </a:r>
            <a:r>
              <a:rPr lang="en-US" dirty="0" smtClean="0">
                <a:latin typeface="+mj-lt"/>
              </a:rPr>
              <a:t> </a:t>
            </a:r>
            <a:r>
              <a:rPr lang="en-US" dirty="0" err="1" smtClean="0">
                <a:latin typeface="+mj-lt"/>
              </a:rPr>
              <a:t>đủ</a:t>
            </a:r>
            <a:r>
              <a:rPr lang="en-US" dirty="0" smtClean="0">
                <a:latin typeface="+mj-lt"/>
              </a:rPr>
              <a:t>: </a:t>
            </a:r>
            <a:r>
              <a:rPr lang="en-US" b="1" dirty="0" smtClean="0">
                <a:latin typeface="+mj-lt"/>
              </a:rPr>
              <a:t>B</a:t>
            </a:r>
            <a:r>
              <a:rPr lang="en-US" dirty="0" smtClean="0">
                <a:latin typeface="+mj-lt"/>
              </a:rPr>
              <a:t>inary </a:t>
            </a:r>
            <a:r>
              <a:rPr lang="en-US" b="1" dirty="0" smtClean="0">
                <a:latin typeface="+mj-lt"/>
              </a:rPr>
              <a:t>E</a:t>
            </a:r>
            <a:r>
              <a:rPr lang="en-US" dirty="0" smtClean="0">
                <a:latin typeface="+mj-lt"/>
              </a:rPr>
              <a:t>mulation for </a:t>
            </a:r>
            <a:r>
              <a:rPr lang="en-US" b="1" dirty="0" smtClean="0">
                <a:latin typeface="+mj-lt"/>
              </a:rPr>
              <a:t>Pu</a:t>
            </a:r>
            <a:r>
              <a:rPr lang="en-US" dirty="0" smtClean="0">
                <a:latin typeface="+mj-lt"/>
              </a:rPr>
              <a:t>shdown </a:t>
            </a:r>
            <a:r>
              <a:rPr lang="en-US" b="1" dirty="0" smtClean="0">
                <a:latin typeface="+mj-lt"/>
              </a:rPr>
              <a:t>M</a:t>
            </a:r>
            <a:r>
              <a:rPr lang="en-US" dirty="0" smtClean="0">
                <a:latin typeface="+mj-lt"/>
              </a:rPr>
              <a:t>odel generation</a:t>
            </a:r>
          </a:p>
          <a:p>
            <a:pPr algn="just"/>
            <a:r>
              <a:rPr lang="en-US" dirty="0" err="1" smtClean="0">
                <a:latin typeface="+mj-lt"/>
              </a:rPr>
              <a:t>Phân</a:t>
            </a:r>
            <a:r>
              <a:rPr lang="en-US" dirty="0" smtClean="0">
                <a:latin typeface="+mj-lt"/>
              </a:rPr>
              <a:t> </a:t>
            </a:r>
            <a:r>
              <a:rPr lang="en-US" dirty="0" err="1" smtClean="0">
                <a:latin typeface="+mj-lt"/>
              </a:rPr>
              <a:t>tích</a:t>
            </a:r>
            <a:r>
              <a:rPr lang="en-US" dirty="0" smtClean="0">
                <a:latin typeface="+mj-lt"/>
              </a:rPr>
              <a:t> </a:t>
            </a:r>
            <a:r>
              <a:rPr lang="en-US" dirty="0" err="1" smtClean="0">
                <a:latin typeface="+mj-lt"/>
                <a:cs typeface="Times New Roman" panose="02020603050405020304" pitchFamily="18" charset="0"/>
              </a:rPr>
              <a:t>động</a:t>
            </a:r>
            <a:r>
              <a:rPr lang="en-US" dirty="0" smtClean="0">
                <a:latin typeface="+mj-lt"/>
              </a:rPr>
              <a:t> </a:t>
            </a:r>
            <a:r>
              <a:rPr lang="en-US" dirty="0" err="1" smtClean="0">
                <a:latin typeface="+mj-lt"/>
              </a:rPr>
              <a:t>mã</a:t>
            </a:r>
            <a:r>
              <a:rPr lang="en-US" dirty="0" smtClean="0">
                <a:latin typeface="+mj-lt"/>
              </a:rPr>
              <a:t> </a:t>
            </a:r>
            <a:r>
              <a:rPr lang="en-US" dirty="0" err="1" smtClean="0">
                <a:latin typeface="+mj-lt"/>
              </a:rPr>
              <a:t>nhị</a:t>
            </a:r>
            <a:r>
              <a:rPr lang="en-US" dirty="0" smtClean="0">
                <a:latin typeface="+mj-lt"/>
              </a:rPr>
              <a:t> </a:t>
            </a:r>
            <a:r>
              <a:rPr lang="en-US" dirty="0" err="1" smtClean="0">
                <a:latin typeface="+mj-lt"/>
              </a:rPr>
              <a:t>phân</a:t>
            </a:r>
            <a:r>
              <a:rPr lang="en-US" dirty="0" smtClean="0">
                <a:latin typeface="+mj-lt"/>
              </a:rPr>
              <a:t> (</a:t>
            </a:r>
            <a:r>
              <a:rPr lang="en-US" dirty="0" err="1" smtClean="0">
                <a:latin typeface="+mj-lt"/>
              </a:rPr>
              <a:t>tập</a:t>
            </a:r>
            <a:r>
              <a:rPr lang="en-US" dirty="0" smtClean="0">
                <a:latin typeface="+mj-lt"/>
              </a:rPr>
              <a:t> </a:t>
            </a:r>
            <a:r>
              <a:rPr lang="en-US" dirty="0" err="1" smtClean="0">
                <a:latin typeface="+mj-lt"/>
              </a:rPr>
              <a:t>trung</a:t>
            </a:r>
            <a:r>
              <a:rPr lang="en-US" dirty="0" smtClean="0">
                <a:latin typeface="+mj-lt"/>
              </a:rPr>
              <a:t> </a:t>
            </a:r>
            <a:r>
              <a:rPr lang="en-US" dirty="0" err="1" smtClean="0">
                <a:latin typeface="+mj-lt"/>
              </a:rPr>
              <a:t>kiến</a:t>
            </a:r>
            <a:r>
              <a:rPr lang="en-US" dirty="0" smtClean="0">
                <a:latin typeface="+mj-lt"/>
              </a:rPr>
              <a:t> </a:t>
            </a:r>
            <a:r>
              <a:rPr lang="en-US" dirty="0" err="1" smtClean="0">
                <a:latin typeface="+mj-lt"/>
              </a:rPr>
              <a:t>trúc</a:t>
            </a:r>
            <a:r>
              <a:rPr lang="en-US" dirty="0" smtClean="0">
                <a:latin typeface="+mj-lt"/>
              </a:rPr>
              <a:t> X86)</a:t>
            </a:r>
          </a:p>
          <a:p>
            <a:pPr algn="just"/>
            <a:r>
              <a:rPr lang="en-US" dirty="0" err="1" smtClean="0">
                <a:latin typeface="+mj-lt"/>
              </a:rPr>
              <a:t>Sinh</a:t>
            </a:r>
            <a:r>
              <a:rPr lang="en-US" dirty="0" smtClean="0">
                <a:latin typeface="+mj-lt"/>
              </a:rPr>
              <a:t> </a:t>
            </a:r>
            <a:r>
              <a:rPr lang="en-US" dirty="0" err="1" smtClean="0">
                <a:latin typeface="+mj-lt"/>
              </a:rPr>
              <a:t>ra</a:t>
            </a:r>
            <a:r>
              <a:rPr lang="en-US" dirty="0" smtClean="0">
                <a:latin typeface="+mj-lt"/>
              </a:rPr>
              <a:t> </a:t>
            </a:r>
            <a:r>
              <a:rPr lang="en-US" dirty="0" err="1" smtClean="0">
                <a:latin typeface="+mj-lt"/>
              </a:rPr>
              <a:t>mã</a:t>
            </a:r>
            <a:r>
              <a:rPr lang="en-US" dirty="0" smtClean="0">
                <a:latin typeface="+mj-lt"/>
              </a:rPr>
              <a:t> assembly </a:t>
            </a:r>
            <a:r>
              <a:rPr lang="en-US" dirty="0" err="1" smtClean="0">
                <a:latin typeface="+mj-lt"/>
              </a:rPr>
              <a:t>và</a:t>
            </a:r>
            <a:r>
              <a:rPr lang="en-US" dirty="0" smtClean="0">
                <a:latin typeface="+mj-lt"/>
              </a:rPr>
              <a:t> </a:t>
            </a:r>
            <a:r>
              <a:rPr lang="en-US" dirty="0" err="1" smtClean="0">
                <a:latin typeface="+mj-lt"/>
              </a:rPr>
              <a:t>đồ</a:t>
            </a:r>
            <a:r>
              <a:rPr lang="en-US" dirty="0" smtClean="0">
                <a:latin typeface="+mj-lt"/>
              </a:rPr>
              <a:t> </a:t>
            </a:r>
            <a:r>
              <a:rPr lang="en-US" dirty="0" err="1" smtClean="0">
                <a:latin typeface="+mj-lt"/>
              </a:rPr>
              <a:t>thị</a:t>
            </a:r>
            <a:r>
              <a:rPr lang="en-US" dirty="0" smtClean="0">
                <a:latin typeface="+mj-lt"/>
              </a:rPr>
              <a:t> </a:t>
            </a:r>
            <a:r>
              <a:rPr lang="en-US" dirty="0" err="1" smtClean="0">
                <a:latin typeface="+mj-lt"/>
              </a:rPr>
              <a:t>luồng</a:t>
            </a:r>
            <a:r>
              <a:rPr lang="en-US" dirty="0" smtClean="0">
                <a:latin typeface="+mj-lt"/>
              </a:rPr>
              <a:t> </a:t>
            </a:r>
            <a:r>
              <a:rPr lang="en-US" dirty="0" err="1" smtClean="0">
                <a:latin typeface="+mj-lt"/>
              </a:rPr>
              <a:t>điều</a:t>
            </a:r>
            <a:r>
              <a:rPr lang="en-US" dirty="0" smtClean="0">
                <a:latin typeface="+mj-lt"/>
              </a:rPr>
              <a:t> </a:t>
            </a:r>
            <a:r>
              <a:rPr lang="en-US" dirty="0" err="1" smtClean="0">
                <a:latin typeface="+mj-lt"/>
              </a:rPr>
              <a:t>khiển</a:t>
            </a:r>
            <a:endParaRPr lang="en-US" dirty="0">
              <a:latin typeface="+mj-lt"/>
            </a:endParaRPr>
          </a:p>
        </p:txBody>
      </p:sp>
      <p:sp>
        <p:nvSpPr>
          <p:cNvPr id="5" name="Rectangle 4"/>
          <p:cNvSpPr/>
          <p:nvPr/>
        </p:nvSpPr>
        <p:spPr>
          <a:xfrm>
            <a:off x="457200" y="1524000"/>
            <a:ext cx="4335354" cy="646331"/>
          </a:xfrm>
          <a:prstGeom prst="rect">
            <a:avLst/>
          </a:prstGeom>
        </p:spPr>
        <p:txBody>
          <a:bodyPr wrap="none">
            <a:spAutoFit/>
          </a:bodyPr>
          <a:lstStyle/>
          <a:p>
            <a:r>
              <a:rPr lang="en-US" sz="3600" b="1" dirty="0" err="1" smtClean="0">
                <a:solidFill>
                  <a:prstClr val="black"/>
                </a:solidFill>
                <a:latin typeface="+mj-lt"/>
                <a:cs typeface="Times New Roman" panose="02020603050405020304" pitchFamily="18" charset="0"/>
              </a:rPr>
              <a:t>Giới</a:t>
            </a:r>
            <a:r>
              <a:rPr lang="en-US" sz="3600" b="1" dirty="0" smtClean="0">
                <a:solidFill>
                  <a:prstClr val="black"/>
                </a:solidFill>
                <a:latin typeface="+mj-lt"/>
                <a:cs typeface="Times New Roman" panose="02020603050405020304" pitchFamily="18" charset="0"/>
              </a:rPr>
              <a:t> </a:t>
            </a:r>
            <a:r>
              <a:rPr lang="en-US" sz="3600" b="1" dirty="0" err="1" smtClean="0">
                <a:solidFill>
                  <a:prstClr val="black"/>
                </a:solidFill>
                <a:latin typeface="+mj-lt"/>
                <a:cs typeface="Times New Roman" panose="02020603050405020304" pitchFamily="18" charset="0"/>
              </a:rPr>
              <a:t>thiệu</a:t>
            </a:r>
            <a:r>
              <a:rPr lang="en-US" sz="3600" b="1" dirty="0" smtClean="0">
                <a:solidFill>
                  <a:prstClr val="black"/>
                </a:solidFill>
                <a:latin typeface="+mj-lt"/>
                <a:cs typeface="Times New Roman" panose="02020603050405020304" pitchFamily="18" charset="0"/>
              </a:rPr>
              <a:t> </a:t>
            </a:r>
            <a:r>
              <a:rPr lang="en-US" sz="3600" b="1" dirty="0" err="1" smtClean="0">
                <a:solidFill>
                  <a:prstClr val="black"/>
                </a:solidFill>
                <a:latin typeface="+mj-lt"/>
                <a:cs typeface="Times New Roman" panose="02020603050405020304" pitchFamily="18" charset="0"/>
              </a:rPr>
              <a:t>về</a:t>
            </a:r>
            <a:r>
              <a:rPr lang="en-US" sz="3600" b="1" dirty="0" smtClean="0">
                <a:solidFill>
                  <a:prstClr val="black"/>
                </a:solidFill>
                <a:latin typeface="+mj-lt"/>
                <a:cs typeface="Times New Roman" panose="02020603050405020304" pitchFamily="18" charset="0"/>
              </a:rPr>
              <a:t> BE-PUM</a:t>
            </a:r>
            <a:endParaRPr lang="en-US" sz="3600" b="1" dirty="0">
              <a:solidFill>
                <a:prstClr val="black"/>
              </a:solidFill>
              <a:latin typeface="+mj-lt"/>
              <a:cs typeface="Times New Roman" panose="02020603050405020304" pitchFamily="18" charset="0"/>
            </a:endParaRPr>
          </a:p>
        </p:txBody>
      </p:sp>
      <p:sp>
        <p:nvSpPr>
          <p:cNvPr id="7" name="Slide Number Placeholder 9"/>
          <p:cNvSpPr>
            <a:spLocks noGrp="1"/>
          </p:cNvSpPr>
          <p:nvPr>
            <p:ph type="sldNum" sz="quarter" idx="12"/>
          </p:nvPr>
        </p:nvSpPr>
        <p:spPr>
          <a:xfrm>
            <a:off x="6457950" y="6356351"/>
            <a:ext cx="2057400" cy="365125"/>
          </a:xfrm>
        </p:spPr>
        <p:txBody>
          <a:bodyPr/>
          <a:lstStyle/>
          <a:p>
            <a:fld id="{F5DBBDC1-4195-40F4-8EAF-5367D7983E89}" type="slidenum">
              <a:rPr lang="en-US" smtClean="0">
                <a:latin typeface="+mj-lt"/>
              </a:rPr>
              <a:pPr/>
              <a:t>3</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(1)</a:t>
            </a:r>
            <a:endParaRPr 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75575" y="1367524"/>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smtClean="0">
                <a:latin typeface="+mj-lt"/>
                <a:cs typeface="Times New Roman" panose="02020603050405020304" pitchFamily="18" charset="0"/>
              </a:rPr>
              <a:t>IEEE 754</a:t>
            </a:r>
            <a:endParaRPr lang="en-GB" sz="3200" b="1" dirty="0">
              <a:latin typeface="+mj-lt"/>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xmlns="" val="3020989487"/>
              </p:ext>
            </p:extLst>
          </p:nvPr>
        </p:nvGraphicFramePr>
        <p:xfrm>
          <a:off x="3163776" y="2692778"/>
          <a:ext cx="2719857" cy="845820"/>
        </p:xfrm>
        <a:graphic>
          <a:graphicData uri="http://schemas.openxmlformats.org/drawingml/2006/table">
            <a:tbl>
              <a:tblPr/>
              <a:tblGrid>
                <a:gridCol w="906619"/>
                <a:gridCol w="906619"/>
                <a:gridCol w="906619"/>
              </a:tblGrid>
              <a:tr h="248448">
                <a:tc>
                  <a:txBody>
                    <a:bodyPr/>
                    <a:lstStyle/>
                    <a:p>
                      <a:pPr algn="ctr"/>
                      <a:r>
                        <a:rPr lang="en-US" sz="2400" dirty="0">
                          <a:latin typeface="+mj-lt"/>
                          <a:cs typeface="Times New Roman" panose="02020603050405020304" pitchFamily="18" charset="0"/>
                        </a:rPr>
                        <a:t>1 </a:t>
                      </a:r>
                      <a:r>
                        <a:rPr lang="en-US" sz="2400" dirty="0" smtClean="0">
                          <a:latin typeface="+mj-lt"/>
                          <a:cs typeface="Times New Roman" panose="02020603050405020304" pitchFamily="18" charset="0"/>
                        </a:rPr>
                        <a:t>bit</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sz="2400" dirty="0" smtClean="0">
                          <a:latin typeface="+mj-lt"/>
                          <a:cs typeface="Times New Roman" panose="02020603050405020304" pitchFamily="18" charset="0"/>
                        </a:rPr>
                        <a:t>11 bit</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c>
                  <a:txBody>
                    <a:bodyPr/>
                    <a:lstStyle/>
                    <a:p>
                      <a:pPr algn="ctr"/>
                      <a:r>
                        <a:rPr lang="en-US" sz="2400" dirty="0" smtClean="0">
                          <a:latin typeface="+mj-lt"/>
                          <a:cs typeface="Times New Roman" panose="02020603050405020304" pitchFamily="18" charset="0"/>
                        </a:rPr>
                        <a:t>52 bit</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CCCCC"/>
                    </a:solidFill>
                  </a:tcPr>
                </a:tc>
              </a:tr>
              <a:tr h="248448">
                <a:tc>
                  <a:txBody>
                    <a:bodyPr/>
                    <a:lstStyle/>
                    <a:p>
                      <a:pPr algn="ctr"/>
                      <a:r>
                        <a:rPr lang="en-US" sz="2400" dirty="0">
                          <a:latin typeface="+mj-lt"/>
                          <a:cs typeface="Times New Roman" panose="02020603050405020304" pitchFamily="18" charset="0"/>
                        </a:rPr>
                        <a:t>S</a:t>
                      </a: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a:r>
                        <a:rPr lang="en-US" sz="2400" dirty="0" smtClean="0">
                          <a:latin typeface="+mj-lt"/>
                          <a:cs typeface="Times New Roman" panose="02020603050405020304" pitchFamily="18" charset="0"/>
                        </a:rPr>
                        <a:t>e</a:t>
                      </a:r>
                      <a:endParaRPr lang="en-US" sz="2400" dirty="0">
                        <a:latin typeface="+mj-lt"/>
                        <a:cs typeface="Times New Roman" panose="02020603050405020304" pitchFamily="18" charset="0"/>
                      </a:endParaRP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a:r>
                        <a:rPr lang="en-US" sz="2400" dirty="0">
                          <a:latin typeface="+mj-lt"/>
                          <a:cs typeface="Times New Roman" panose="02020603050405020304" pitchFamily="18" charset="0"/>
                        </a:rPr>
                        <a:t>m</a:t>
                      </a:r>
                    </a:p>
                  </a:txBody>
                  <a:tcPr marL="21431" marR="21431" marT="28575"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
        <p:nvSpPr>
          <p:cNvPr id="13" name="Rectangle 1"/>
          <p:cNvSpPr>
            <a:spLocks noChangeArrowheads="1"/>
          </p:cNvSpPr>
          <p:nvPr/>
        </p:nvSpPr>
        <p:spPr bwMode="auto">
          <a:xfrm>
            <a:off x="628650" y="3736363"/>
            <a:ext cx="256464" cy="32507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ndParaRPr>
          </a:p>
        </p:txBody>
      </p:sp>
      <p:sp>
        <p:nvSpPr>
          <p:cNvPr id="14" name="TextBox 13"/>
          <p:cNvSpPr txBox="1"/>
          <p:nvPr/>
        </p:nvSpPr>
        <p:spPr>
          <a:xfrm>
            <a:off x="1052848" y="1952298"/>
            <a:ext cx="2965360" cy="477054"/>
          </a:xfrm>
          <a:prstGeom prst="rect">
            <a:avLst/>
          </a:prstGeom>
          <a:noFill/>
        </p:spPr>
        <p:txBody>
          <a:bodyPr wrap="square" rtlCol="0">
            <a:spAutoFit/>
          </a:bodyPr>
          <a:lstStyle/>
          <a:p>
            <a:pPr marL="342900" indent="-342900">
              <a:buFont typeface="Arial" panose="020B0604020202020204" pitchFamily="34" charset="0"/>
              <a:buChar char="•"/>
            </a:pPr>
            <a:r>
              <a:rPr lang="en-US" sz="2500" dirty="0" err="1" smtClean="0">
                <a:latin typeface="+mj-lt"/>
                <a:cs typeface="Times New Roman" panose="02020603050405020304" pitchFamily="18" charset="0"/>
              </a:rPr>
              <a:t>Ví</a:t>
            </a:r>
            <a:r>
              <a:rPr lang="en-US" sz="2500" dirty="0">
                <a:latin typeface="+mj-lt"/>
                <a:cs typeface="Times New Roman" panose="02020603050405020304" pitchFamily="18" charset="0"/>
              </a:rPr>
              <a:t> </a:t>
            </a:r>
            <a:r>
              <a:rPr lang="en-US" sz="2500" dirty="0" err="1" smtClean="0">
                <a:latin typeface="+mj-lt"/>
                <a:cs typeface="Times New Roman" panose="02020603050405020304" pitchFamily="18" charset="0"/>
              </a:rPr>
              <a:t>dụ</a:t>
            </a:r>
            <a:r>
              <a:rPr lang="en-US" sz="2500" dirty="0">
                <a:latin typeface="+mj-lt"/>
                <a:cs typeface="Times New Roman" panose="02020603050405020304" pitchFamily="18" charset="0"/>
              </a:rPr>
              <a:t> </a:t>
            </a:r>
            <a:r>
              <a:rPr lang="en-US" sz="2500" dirty="0" err="1" smtClean="0">
                <a:latin typeface="+mj-lt"/>
                <a:cs typeface="Times New Roman" panose="02020603050405020304" pitchFamily="18" charset="0"/>
              </a:rPr>
              <a:t>dạng</a:t>
            </a:r>
            <a:r>
              <a:rPr lang="en-US" sz="2500" dirty="0" smtClean="0">
                <a:latin typeface="+mj-lt"/>
                <a:cs typeface="Times New Roman" panose="02020603050405020304" pitchFamily="18" charset="0"/>
              </a:rPr>
              <a:t> 64 bit:</a:t>
            </a:r>
            <a:endParaRPr lang="en-US" sz="2500" dirty="0">
              <a:latin typeface="+mj-lt"/>
              <a:cs typeface="Times New Roman" panose="02020603050405020304" pitchFamily="18" charset="0"/>
            </a:endParaRPr>
          </a:p>
        </p:txBody>
      </p:sp>
      <p:sp>
        <p:nvSpPr>
          <p:cNvPr id="15" name="TextBox 14"/>
          <p:cNvSpPr txBox="1"/>
          <p:nvPr/>
        </p:nvSpPr>
        <p:spPr>
          <a:xfrm>
            <a:off x="1052848" y="3633332"/>
            <a:ext cx="7228267" cy="1569660"/>
          </a:xfrm>
          <a:prstGeom prst="rect">
            <a:avLst/>
          </a:prstGeom>
          <a:noFill/>
        </p:spPr>
        <p:txBody>
          <a:bodyPr wrap="square" rtlCol="0">
            <a:spAutoFit/>
          </a:bodyPr>
          <a:lstStyle/>
          <a:p>
            <a:pPr marL="342900" indent="-342900">
              <a:buFont typeface="Arial" panose="020B0604020202020204" pitchFamily="34" charset="0"/>
              <a:buChar char="•"/>
            </a:pPr>
            <a:r>
              <a:rPr lang="vi-VN" sz="2400" dirty="0">
                <a:latin typeface="Calibri (Headings)"/>
              </a:rPr>
              <a:t>S là bít dấu (số dương S = 0</a:t>
            </a:r>
            <a:r>
              <a:rPr lang="vi-VN" sz="2400" dirty="0" smtClean="0">
                <a:latin typeface="Calibri (Headings)"/>
              </a:rPr>
              <a:t>)</a:t>
            </a:r>
            <a:endParaRPr lang="vi-VN" sz="2400" dirty="0">
              <a:latin typeface="Calibri (Headings)"/>
            </a:endParaRPr>
          </a:p>
          <a:p>
            <a:pPr marL="342900" indent="-342900">
              <a:buFont typeface="Arial" panose="020B0604020202020204" pitchFamily="34" charset="0"/>
              <a:buChar char="•"/>
            </a:pPr>
            <a:r>
              <a:rPr lang="vi-VN" sz="2400" dirty="0">
                <a:latin typeface="Calibri (Headings)"/>
              </a:rPr>
              <a:t>e là mã excess của phần mũ E (e = </a:t>
            </a:r>
            <a:r>
              <a:rPr lang="vi-VN" sz="2400" dirty="0" smtClean="0">
                <a:latin typeface="Calibri (Headings)"/>
              </a:rPr>
              <a:t>E+1</a:t>
            </a:r>
            <a:r>
              <a:rPr lang="en-US" sz="2400" dirty="0" smtClean="0">
                <a:latin typeface="Calibri (Headings)"/>
                <a:cs typeface="Times New Roman" panose="02020603050405020304" pitchFamily="18" charset="0"/>
              </a:rPr>
              <a:t>023</a:t>
            </a:r>
            <a:r>
              <a:rPr lang="vi-VN" sz="2400" dirty="0" smtClean="0">
                <a:latin typeface="Calibri (Headings)"/>
              </a:rPr>
              <a:t> </a:t>
            </a:r>
            <a:r>
              <a:rPr lang="vi-VN" sz="2400" dirty="0">
                <a:latin typeface="Calibri (Headings)"/>
              </a:rPr>
              <a:t>hay E </a:t>
            </a:r>
            <a:r>
              <a:rPr lang="vi-VN" sz="2400" dirty="0" smtClean="0">
                <a:latin typeface="Calibri (Headings)"/>
              </a:rPr>
              <a:t>= e-1</a:t>
            </a:r>
            <a:r>
              <a:rPr lang="en-US" sz="2400" dirty="0" smtClean="0">
                <a:latin typeface="Calibri (Headings)"/>
                <a:cs typeface="Times New Roman" panose="02020603050405020304" pitchFamily="18" charset="0"/>
              </a:rPr>
              <a:t>023</a:t>
            </a:r>
            <a:r>
              <a:rPr lang="vi-VN" sz="2400" dirty="0" smtClean="0">
                <a:latin typeface="Calibri (Headings)"/>
              </a:rPr>
              <a:t>, </a:t>
            </a:r>
            <a:r>
              <a:rPr lang="vi-VN" sz="2400" dirty="0">
                <a:latin typeface="Calibri (Headings)"/>
              </a:rPr>
              <a:t>số </a:t>
            </a:r>
            <a:r>
              <a:rPr lang="vi-VN" sz="2400" dirty="0" smtClean="0">
                <a:latin typeface="Calibri (Headings)"/>
              </a:rPr>
              <a:t>1</a:t>
            </a:r>
            <a:r>
              <a:rPr lang="en-US" sz="2400" dirty="0" smtClean="0">
                <a:latin typeface="Calibri (Headings)"/>
                <a:cs typeface="Times New Roman" panose="02020603050405020304" pitchFamily="18" charset="0"/>
              </a:rPr>
              <a:t>023</a:t>
            </a:r>
            <a:r>
              <a:rPr lang="vi-VN" sz="2400" dirty="0" smtClean="0">
                <a:latin typeface="Calibri (Headings)"/>
              </a:rPr>
              <a:t> </a:t>
            </a:r>
            <a:r>
              <a:rPr lang="vi-VN" sz="2400" dirty="0">
                <a:latin typeface="Calibri (Headings)"/>
              </a:rPr>
              <a:t>ở đây là độ lệch bias)</a:t>
            </a:r>
          </a:p>
          <a:p>
            <a:pPr marL="342900" indent="-342900">
              <a:buFont typeface="Arial" panose="020B0604020202020204" pitchFamily="34" charset="0"/>
              <a:buChar char="•"/>
            </a:pPr>
            <a:r>
              <a:rPr lang="vi-VN" sz="2400" dirty="0">
                <a:latin typeface="Calibri (Headings)"/>
              </a:rPr>
              <a:t>m là phần lẽ của phần định trị M (M = 1.m</a:t>
            </a:r>
            <a:r>
              <a:rPr lang="vi-VN" sz="2400" dirty="0" smtClean="0">
                <a:latin typeface="Calibri (Headings)"/>
              </a:rPr>
              <a:t>)</a:t>
            </a:r>
            <a:endParaRPr lang="en-US" sz="2400" dirty="0">
              <a:latin typeface="Calibri (Headings)"/>
            </a:endParaRPr>
          </a:p>
        </p:txBody>
      </p:sp>
      <p:sp>
        <p:nvSpPr>
          <p:cNvPr id="16" name="TextBox 15"/>
          <p:cNvSpPr txBox="1"/>
          <p:nvPr/>
        </p:nvSpPr>
        <p:spPr>
          <a:xfrm>
            <a:off x="1052849" y="5297726"/>
            <a:ext cx="7812124" cy="124649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mj-lt"/>
              </a:rPr>
              <a:t>C</a:t>
            </a:r>
            <a:r>
              <a:rPr lang="vi-VN" sz="2400" dirty="0" smtClean="0">
                <a:latin typeface="+mj-lt"/>
              </a:rPr>
              <a:t>ông </a:t>
            </a:r>
            <a:r>
              <a:rPr lang="vi-VN" sz="2400" dirty="0">
                <a:latin typeface="+mj-lt"/>
              </a:rPr>
              <a:t>thức xác định giá trị số thực như sau: </a:t>
            </a:r>
            <a:endParaRPr lang="en-GB" sz="2400" dirty="0" smtClean="0">
              <a:latin typeface="+mj-lt"/>
            </a:endParaRPr>
          </a:p>
          <a:p>
            <a:r>
              <a:rPr lang="en-GB" sz="2400" dirty="0">
                <a:latin typeface="+mj-lt"/>
              </a:rPr>
              <a:t>	</a:t>
            </a:r>
            <a:r>
              <a:rPr lang="en-GB" sz="2400" dirty="0" smtClean="0">
                <a:latin typeface="+mj-lt"/>
              </a:rPr>
              <a:t>	</a:t>
            </a:r>
            <a:r>
              <a:rPr lang="vi-VN" sz="2400" dirty="0" smtClean="0">
                <a:latin typeface="+mj-lt"/>
              </a:rPr>
              <a:t>X </a:t>
            </a:r>
            <a:r>
              <a:rPr lang="vi-VN" sz="2400" dirty="0">
                <a:latin typeface="+mj-lt"/>
              </a:rPr>
              <a:t>= (-1)</a:t>
            </a:r>
            <a:r>
              <a:rPr lang="vi-VN" sz="2400" baseline="30000" dirty="0">
                <a:latin typeface="+mj-lt"/>
              </a:rPr>
              <a:t>S</a:t>
            </a:r>
            <a:r>
              <a:rPr lang="vi-VN" sz="2400" dirty="0">
                <a:latin typeface="+mj-lt"/>
              </a:rPr>
              <a:t> * 1.m * </a:t>
            </a:r>
            <a:r>
              <a:rPr lang="vi-VN" sz="2400" dirty="0" smtClean="0">
                <a:latin typeface="+mj-lt"/>
              </a:rPr>
              <a:t>2</a:t>
            </a:r>
            <a:r>
              <a:rPr lang="vi-VN" sz="2400" baseline="30000" dirty="0" smtClean="0">
                <a:latin typeface="+mj-lt"/>
              </a:rPr>
              <a:t>e-1</a:t>
            </a:r>
            <a:r>
              <a:rPr lang="en-US" sz="2400" baseline="30000" dirty="0" smtClean="0">
                <a:latin typeface="+mj-lt"/>
              </a:rPr>
              <a:t>023</a:t>
            </a:r>
            <a:endParaRPr lang="vi-VN" sz="2400" dirty="0">
              <a:latin typeface="+mj-lt"/>
            </a:endParaRPr>
          </a:p>
          <a:p>
            <a:pPr marL="285750" indent="-285750">
              <a:buFont typeface="Arial" panose="020B0604020202020204" pitchFamily="34" charset="0"/>
              <a:buChar char="•"/>
            </a:pPr>
            <a:endParaRPr lang="en-US" sz="2400" dirty="0">
              <a:latin typeface="+mj-lt"/>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30</a:t>
            </a:fld>
            <a:endParaRPr lang="en-US">
              <a:latin typeface="+mj-lt"/>
            </a:endParaRPr>
          </a:p>
        </p:txBody>
      </p:sp>
      <p:sp>
        <p:nvSpPr>
          <p:cNvPr id="11"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(4)</a:t>
            </a:r>
            <a:endParaRPr lang="en-US" dirty="0"/>
          </a:p>
        </p:txBody>
      </p:sp>
    </p:spTree>
    <p:extLst>
      <p:ext uri="{BB962C8B-B14F-4D97-AF65-F5344CB8AC3E}">
        <p14:creationId xmlns:p14="http://schemas.microsoft.com/office/powerpoint/2010/main" xmlns="" val="394173374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4893" y="1265050"/>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err="1" smtClean="0">
                <a:latin typeface="+mj-lt"/>
                <a:cs typeface="Times New Roman" panose="02020603050405020304" pitchFamily="18" charset="0"/>
              </a:rPr>
              <a:t>Bộ</a:t>
            </a:r>
            <a:r>
              <a:rPr lang="en-GB" sz="3200" b="1" dirty="0" smtClean="0">
                <a:latin typeface="+mj-lt"/>
                <a:cs typeface="Times New Roman" panose="02020603050405020304" pitchFamily="18" charset="0"/>
              </a:rPr>
              <a:t> </a:t>
            </a:r>
            <a:r>
              <a:rPr lang="en-GB" sz="3200" b="1" dirty="0" err="1" smtClean="0">
                <a:latin typeface="+mj-lt"/>
                <a:cs typeface="Times New Roman" panose="02020603050405020304" pitchFamily="18" charset="0"/>
              </a:rPr>
              <a:t>nhớ</a:t>
            </a:r>
            <a:r>
              <a:rPr lang="en-GB" sz="3200" b="1" dirty="0" smtClean="0">
                <a:latin typeface="+mj-lt"/>
                <a:cs typeface="Times New Roman" panose="02020603050405020304" pitchFamily="18" charset="0"/>
              </a:rPr>
              <a:t> FPU register</a:t>
            </a:r>
            <a:endParaRPr lang="en-GB" sz="3200" b="1" dirty="0">
              <a:latin typeface="+mj-lt"/>
              <a:cs typeface="Times New Roman" panose="02020603050405020304" pitchFamily="18" charset="0"/>
            </a:endParaRPr>
          </a:p>
        </p:txBody>
      </p:sp>
      <p:sp>
        <p:nvSpPr>
          <p:cNvPr id="2" name="Rectangle 1"/>
          <p:cNvSpPr/>
          <p:nvPr/>
        </p:nvSpPr>
        <p:spPr>
          <a:xfrm>
            <a:off x="3441665" y="6061771"/>
            <a:ext cx="3010650" cy="461665"/>
          </a:xfrm>
          <a:prstGeom prst="rect">
            <a:avLst/>
          </a:prstGeom>
        </p:spPr>
        <p:txBody>
          <a:bodyPr wrap="square">
            <a:spAutoFit/>
          </a:bodyPr>
          <a:lstStyle/>
          <a:p>
            <a:pPr algn="ctr"/>
            <a:r>
              <a:rPr lang="en-GB" sz="2400" i="1" dirty="0" err="1">
                <a:solidFill>
                  <a:srgbClr val="000000"/>
                </a:solidFill>
                <a:latin typeface="+mj-lt"/>
                <a:ea typeface="Calibri" panose="020F0502020204030204" pitchFamily="34" charset="0"/>
              </a:rPr>
              <a:t>Hình</a:t>
            </a:r>
            <a:r>
              <a:rPr lang="en-GB" sz="2400" i="1" dirty="0">
                <a:solidFill>
                  <a:srgbClr val="000000"/>
                </a:solidFill>
                <a:latin typeface="+mj-lt"/>
                <a:ea typeface="Calibri" panose="020F0502020204030204" pitchFamily="34" charset="0"/>
              </a:rPr>
              <a:t> 1: </a:t>
            </a:r>
            <a:r>
              <a:rPr lang="en-GB" sz="2400" i="1" dirty="0" err="1">
                <a:solidFill>
                  <a:srgbClr val="000000"/>
                </a:solidFill>
                <a:latin typeface="+mj-lt"/>
                <a:ea typeface="Calibri" panose="020F0502020204030204" pitchFamily="34" charset="0"/>
              </a:rPr>
              <a:t>Thanh</a:t>
            </a:r>
            <a:r>
              <a:rPr lang="en-GB" sz="2400" i="1" dirty="0">
                <a:solidFill>
                  <a:srgbClr val="000000"/>
                </a:solidFill>
                <a:latin typeface="+mj-lt"/>
                <a:ea typeface="Calibri" panose="020F0502020204030204" pitchFamily="34" charset="0"/>
              </a:rPr>
              <a:t> </a:t>
            </a:r>
            <a:r>
              <a:rPr lang="en-GB" sz="2400" i="1" dirty="0" err="1">
                <a:solidFill>
                  <a:srgbClr val="000000"/>
                </a:solidFill>
                <a:latin typeface="+mj-lt"/>
                <a:ea typeface="Calibri" panose="020F0502020204030204" pitchFamily="34" charset="0"/>
              </a:rPr>
              <a:t>ghi</a:t>
            </a:r>
            <a:r>
              <a:rPr lang="en-GB" sz="2400" i="1" dirty="0">
                <a:solidFill>
                  <a:srgbClr val="000000"/>
                </a:solidFill>
                <a:latin typeface="+mj-lt"/>
                <a:ea typeface="Calibri" panose="020F0502020204030204" pitchFamily="34" charset="0"/>
              </a:rPr>
              <a:t> </a:t>
            </a:r>
            <a:r>
              <a:rPr lang="en-GB" sz="2400" i="1" dirty="0" smtClean="0">
                <a:latin typeface="+mj-lt"/>
                <a:ea typeface="Calibri" panose="020F0502020204030204" pitchFamily="34" charset="0"/>
              </a:rPr>
              <a:t>FPU</a:t>
            </a:r>
            <a:endParaRPr lang="en-GB" sz="2400" dirty="0">
              <a:latin typeface="+mj-lt"/>
            </a:endParaRPr>
          </a:p>
        </p:txBody>
      </p:sp>
      <p:pic>
        <p:nvPicPr>
          <p:cNvPr id="3" name="Picture 2"/>
          <p:cNvPicPr>
            <a:picLocks noChangeAspect="1"/>
          </p:cNvPicPr>
          <p:nvPr/>
        </p:nvPicPr>
        <p:blipFill>
          <a:blip r:embed="rId2" cstate="print"/>
          <a:stretch>
            <a:fillRect/>
          </a:stretch>
        </p:blipFill>
        <p:spPr>
          <a:xfrm>
            <a:off x="1999445" y="1916569"/>
            <a:ext cx="5531475" cy="3940850"/>
          </a:xfrm>
          <a:prstGeom prst="rect">
            <a:avLst/>
          </a:prstGeom>
        </p:spPr>
      </p:pic>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31</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(5)</a:t>
            </a:r>
            <a:endParaRPr lang="en-US" dirty="0"/>
          </a:p>
        </p:txBody>
      </p:sp>
    </p:spTree>
    <p:extLst>
      <p:ext uri="{BB962C8B-B14F-4D97-AF65-F5344CB8AC3E}">
        <p14:creationId xmlns:p14="http://schemas.microsoft.com/office/powerpoint/2010/main" xmlns="" val="35273812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575" y="1367524"/>
            <a:ext cx="5071056" cy="584775"/>
          </a:xfrm>
          <a:prstGeom prst="rect">
            <a:avLst/>
          </a:prstGeom>
          <a:noFill/>
        </p:spPr>
        <p:txBody>
          <a:bodyPr wrap="square" rtlCol="0">
            <a:spAutoFit/>
          </a:bodyPr>
          <a:lstStyle/>
          <a:p>
            <a:r>
              <a:rPr lang="en-GB" sz="3200" dirty="0" smtClean="0">
                <a:latin typeface="+mj-lt"/>
                <a:cs typeface="Times New Roman" panose="02020603050405020304" pitchFamily="18" charset="0"/>
              </a:rPr>
              <a:t> </a:t>
            </a:r>
            <a:r>
              <a:rPr lang="en-GB" sz="3200" b="1" dirty="0" err="1" smtClean="0">
                <a:latin typeface="+mj-lt"/>
                <a:cs typeface="Times New Roman" panose="02020603050405020304" pitchFamily="18" charset="0"/>
              </a:rPr>
              <a:t>Bộ</a:t>
            </a:r>
            <a:r>
              <a:rPr lang="en-GB" sz="3200" b="1" dirty="0" smtClean="0">
                <a:latin typeface="+mj-lt"/>
                <a:cs typeface="Times New Roman" panose="02020603050405020304" pitchFamily="18" charset="0"/>
              </a:rPr>
              <a:t> </a:t>
            </a:r>
            <a:r>
              <a:rPr lang="en-GB" sz="3200" b="1" dirty="0" err="1" smtClean="0">
                <a:latin typeface="+mj-lt"/>
                <a:cs typeface="Times New Roman" panose="02020603050405020304" pitchFamily="18" charset="0"/>
              </a:rPr>
              <a:t>nhớ</a:t>
            </a:r>
            <a:r>
              <a:rPr lang="en-GB" sz="3200" b="1" dirty="0" smtClean="0">
                <a:latin typeface="+mj-lt"/>
                <a:cs typeface="Times New Roman" panose="02020603050405020304" pitchFamily="18" charset="0"/>
              </a:rPr>
              <a:t> FPU register</a:t>
            </a:r>
            <a:endParaRPr lang="en-GB" sz="3200" b="1" dirty="0">
              <a:latin typeface="+mj-lt"/>
              <a:cs typeface="Times New Roman" panose="02020603050405020304" pitchFamily="18" charset="0"/>
            </a:endParaRPr>
          </a:p>
        </p:txBody>
      </p:sp>
      <p:sp>
        <p:nvSpPr>
          <p:cNvPr id="9" name="Rectangle 8"/>
          <p:cNvSpPr/>
          <p:nvPr/>
        </p:nvSpPr>
        <p:spPr>
          <a:xfrm>
            <a:off x="1439214" y="5886351"/>
            <a:ext cx="5824471" cy="470000"/>
          </a:xfrm>
          <a:prstGeom prst="rect">
            <a:avLst/>
          </a:prstGeom>
        </p:spPr>
        <p:txBody>
          <a:bodyPr wrap="square">
            <a:spAutoFit/>
          </a:bodyPr>
          <a:lstStyle/>
          <a:p>
            <a:pPr indent="228600" algn="ctr">
              <a:lnSpc>
                <a:spcPct val="107000"/>
              </a:lnSpc>
              <a:spcAft>
                <a:spcPts val="0"/>
              </a:spcAft>
            </a:pPr>
            <a:r>
              <a:rPr lang="en-GB" sz="2400" i="1" dirty="0" err="1">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2: </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Hoạt</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động</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của</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thanh</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ghi</a:t>
            </a:r>
            <a:r>
              <a:rPr lang="en-US" sz="2400" i="1" dirty="0">
                <a:latin typeface="+mj-lt"/>
                <a:ea typeface="Calibri" panose="020F0502020204030204" pitchFamily="34" charset="0"/>
                <a:cs typeface="Times New Roman" panose="02020603050405020304" pitchFamily="18" charset="0"/>
              </a:rPr>
              <a:t> </a:t>
            </a:r>
            <a:r>
              <a:rPr lang="en-US" sz="2400" i="1" dirty="0" smtClean="0">
                <a:latin typeface="+mj-lt"/>
                <a:ea typeface="Calibri" panose="020F0502020204030204" pitchFamily="34" charset="0"/>
                <a:cs typeface="Times New Roman" panose="02020603050405020304" pitchFamily="18" charset="0"/>
              </a:rPr>
              <a:t>FPU</a:t>
            </a:r>
            <a:endParaRPr lang="en-GB" sz="2400" dirty="0">
              <a:effectLst/>
              <a:latin typeface="+mj-lt"/>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2601532" y="2075410"/>
            <a:ext cx="4365938" cy="3655689"/>
          </a:xfrm>
          <a:prstGeom prst="rect">
            <a:avLst/>
          </a:prstGeom>
        </p:spPr>
      </p:pic>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32</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(6)</a:t>
            </a:r>
            <a:endParaRPr lang="en-US" dirty="0"/>
          </a:p>
        </p:txBody>
      </p:sp>
    </p:spTree>
    <p:extLst>
      <p:ext uri="{BB962C8B-B14F-4D97-AF65-F5344CB8AC3E}">
        <p14:creationId xmlns:p14="http://schemas.microsoft.com/office/powerpoint/2010/main" xmlns="" val="2089463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4553" y="1221813"/>
            <a:ext cx="5071056" cy="584775"/>
          </a:xfrm>
          <a:prstGeom prst="rect">
            <a:avLst/>
          </a:prstGeom>
          <a:noFill/>
        </p:spPr>
        <p:txBody>
          <a:bodyPr wrap="square" rtlCol="0">
            <a:spAutoFit/>
          </a:bodyPr>
          <a:lstStyle/>
          <a:p>
            <a:r>
              <a:rPr lang="en-GB" sz="3200" dirty="0" smtClean="0">
                <a:latin typeface="+mj-lt"/>
                <a:cs typeface="Times New Roman" panose="02020603050405020304" pitchFamily="18" charset="0"/>
              </a:rPr>
              <a:t> </a:t>
            </a:r>
            <a:r>
              <a:rPr lang="en-GB" sz="3200" b="1" dirty="0" smtClean="0">
                <a:latin typeface="+mj-lt"/>
                <a:cs typeface="Times New Roman" panose="02020603050405020304" pitchFamily="18" charset="0"/>
              </a:rPr>
              <a:t>FPU </a:t>
            </a:r>
            <a:r>
              <a:rPr lang="en-GB" sz="3200" b="1" dirty="0">
                <a:latin typeface="+mj-lt"/>
                <a:cs typeface="Times New Roman" panose="02020603050405020304" pitchFamily="18" charset="0"/>
              </a:rPr>
              <a:t>status </a:t>
            </a:r>
            <a:r>
              <a:rPr lang="en-GB" sz="3200" b="1" dirty="0" smtClean="0">
                <a:latin typeface="+mj-lt"/>
                <a:cs typeface="Times New Roman" panose="02020603050405020304" pitchFamily="18" charset="0"/>
              </a:rPr>
              <a:t>word</a:t>
            </a:r>
            <a:endParaRPr lang="en-GB" sz="3200" b="1" dirty="0">
              <a:latin typeface="+mj-lt"/>
              <a:cs typeface="Times New Roman" panose="02020603050405020304" pitchFamily="18" charset="0"/>
            </a:endParaRPr>
          </a:p>
        </p:txBody>
      </p:sp>
      <p:sp>
        <p:nvSpPr>
          <p:cNvPr id="6" name="Rectangle 5"/>
          <p:cNvSpPr/>
          <p:nvPr/>
        </p:nvSpPr>
        <p:spPr>
          <a:xfrm>
            <a:off x="1477851" y="5983019"/>
            <a:ext cx="5824471" cy="470000"/>
          </a:xfrm>
          <a:prstGeom prst="rect">
            <a:avLst/>
          </a:prstGeom>
        </p:spPr>
        <p:txBody>
          <a:bodyPr wrap="square">
            <a:spAutoFit/>
          </a:bodyPr>
          <a:lstStyle/>
          <a:p>
            <a:pPr indent="228600" algn="ctr">
              <a:lnSpc>
                <a:spcPct val="107000"/>
              </a:lnSpc>
              <a:spcAft>
                <a:spcPts val="0"/>
              </a:spcAft>
            </a:pPr>
            <a:r>
              <a:rPr lang="en-GB" sz="2400" i="1" dirty="0" err="1">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a:t>
            </a:r>
            <a:r>
              <a:rPr lang="en-GB" sz="2400" i="1" dirty="0" smtClean="0">
                <a:latin typeface="+mj-lt"/>
                <a:ea typeface="Calibri" panose="020F0502020204030204" pitchFamily="34" charset="0"/>
                <a:cs typeface="Times New Roman" panose="02020603050405020304" pitchFamily="18" charset="0"/>
              </a:rPr>
              <a:t>3: </a:t>
            </a:r>
            <a:r>
              <a:rPr lang="en-US" sz="2400" i="1" dirty="0" smtClean="0">
                <a:latin typeface="+mj-lt"/>
                <a:ea typeface="Calibri" panose="020F0502020204030204" pitchFamily="34" charset="0"/>
                <a:cs typeface="Times New Roman" panose="02020603050405020304" pitchFamily="18" charset="0"/>
              </a:rPr>
              <a:t> FPU </a:t>
            </a:r>
            <a:r>
              <a:rPr lang="en-US" sz="2400" i="1" dirty="0">
                <a:latin typeface="+mj-lt"/>
                <a:ea typeface="Calibri" panose="020F0502020204030204" pitchFamily="34" charset="0"/>
                <a:cs typeface="Times New Roman" panose="02020603050405020304" pitchFamily="18" charset="0"/>
              </a:rPr>
              <a:t>status </a:t>
            </a:r>
            <a:r>
              <a:rPr lang="en-US" sz="2400" i="1" dirty="0" smtClean="0">
                <a:latin typeface="+mj-lt"/>
                <a:ea typeface="Calibri" panose="020F0502020204030204" pitchFamily="34" charset="0"/>
                <a:cs typeface="Times New Roman" panose="02020603050405020304" pitchFamily="18" charset="0"/>
              </a:rPr>
              <a:t>word</a:t>
            </a:r>
            <a:endParaRPr lang="en-GB" sz="2400" dirty="0">
              <a:effectLst/>
              <a:latin typeface="+mj-lt"/>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cstate="print"/>
          <a:stretch>
            <a:fillRect/>
          </a:stretch>
        </p:blipFill>
        <p:spPr>
          <a:xfrm>
            <a:off x="2385811" y="1952299"/>
            <a:ext cx="4607417" cy="3762375"/>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pPr/>
              <a:t>33</a:t>
            </a:fld>
            <a:endParaRPr lang="en-US"/>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(7)</a:t>
            </a:r>
            <a:endParaRPr lang="en-US" dirty="0"/>
          </a:p>
        </p:txBody>
      </p:sp>
    </p:spTree>
    <p:extLst>
      <p:ext uri="{BB962C8B-B14F-4D97-AF65-F5344CB8AC3E}">
        <p14:creationId xmlns:p14="http://schemas.microsoft.com/office/powerpoint/2010/main" xmlns="" val="149929278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4553" y="1221813"/>
            <a:ext cx="5071056" cy="584775"/>
          </a:xfrm>
          <a:prstGeom prst="rect">
            <a:avLst/>
          </a:prstGeom>
          <a:noFill/>
        </p:spPr>
        <p:txBody>
          <a:bodyPr wrap="square" rtlCol="0">
            <a:spAutoFit/>
          </a:bodyPr>
          <a:lstStyle/>
          <a:p>
            <a:r>
              <a:rPr lang="en-GB" sz="3200" b="1" dirty="0">
                <a:latin typeface="+mj-lt"/>
                <a:cs typeface="Times New Roman" panose="02020603050405020304" pitchFamily="18" charset="0"/>
              </a:rPr>
              <a:t>FPU status word</a:t>
            </a:r>
          </a:p>
        </p:txBody>
      </p:sp>
      <p:pic>
        <p:nvPicPr>
          <p:cNvPr id="8" name="Picture 7"/>
          <p:cNvPicPr>
            <a:picLocks noChangeAspect="1"/>
          </p:cNvPicPr>
          <p:nvPr/>
        </p:nvPicPr>
        <p:blipFill>
          <a:blip r:embed="rId2" cstate="print"/>
          <a:stretch>
            <a:fillRect/>
          </a:stretch>
        </p:blipFill>
        <p:spPr>
          <a:xfrm>
            <a:off x="1668964" y="1806587"/>
            <a:ext cx="5709482" cy="4070126"/>
          </a:xfrm>
          <a:prstGeom prst="rect">
            <a:avLst/>
          </a:prstGeom>
        </p:spPr>
      </p:pic>
      <p:sp>
        <p:nvSpPr>
          <p:cNvPr id="9" name="Rectangle 8"/>
          <p:cNvSpPr/>
          <p:nvPr/>
        </p:nvSpPr>
        <p:spPr>
          <a:xfrm>
            <a:off x="1477851" y="5983019"/>
            <a:ext cx="5824471" cy="470000"/>
          </a:xfrm>
          <a:prstGeom prst="rect">
            <a:avLst/>
          </a:prstGeom>
        </p:spPr>
        <p:txBody>
          <a:bodyPr wrap="square">
            <a:spAutoFit/>
          </a:bodyPr>
          <a:lstStyle/>
          <a:p>
            <a:pPr indent="228600" algn="ctr">
              <a:lnSpc>
                <a:spcPct val="107000"/>
              </a:lnSpc>
              <a:spcAft>
                <a:spcPts val="0"/>
              </a:spcAft>
            </a:pPr>
            <a:r>
              <a:rPr lang="en-GB" sz="2400" i="1" dirty="0" err="1">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a:t>
            </a:r>
            <a:r>
              <a:rPr lang="en-GB" sz="2400" i="1" dirty="0" smtClean="0">
                <a:latin typeface="+mj-lt"/>
                <a:ea typeface="Calibri" panose="020F0502020204030204" pitchFamily="34" charset="0"/>
                <a:cs typeface="Times New Roman" panose="02020603050405020304" pitchFamily="18" charset="0"/>
              </a:rPr>
              <a:t>4: </a:t>
            </a:r>
            <a:r>
              <a:rPr lang="en-US" sz="2400" i="1" dirty="0" smtClean="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Truyền</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giá</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trị</a:t>
            </a:r>
            <a:r>
              <a:rPr lang="en-US" sz="2400" i="1" dirty="0">
                <a:latin typeface="+mj-lt"/>
                <a:ea typeface="Calibri" panose="020F0502020204030204" pitchFamily="34" charset="0"/>
                <a:cs typeface="Times New Roman" panose="02020603050405020304" pitchFamily="18" charset="0"/>
              </a:rPr>
              <a:t> </a:t>
            </a:r>
            <a:r>
              <a:rPr lang="en-US" sz="2400" i="1" dirty="0" err="1" smtClean="0">
                <a:latin typeface="+mj-lt"/>
                <a:ea typeface="Calibri" panose="020F0502020204030204" pitchFamily="34" charset="0"/>
                <a:cs typeface="Times New Roman" panose="02020603050405020304" pitchFamily="18" charset="0"/>
              </a:rPr>
              <a:t>vào</a:t>
            </a:r>
            <a:r>
              <a:rPr lang="en-US" sz="2400" i="1" dirty="0">
                <a:latin typeface="+mj-lt"/>
                <a:ea typeface="Calibri" panose="020F0502020204030204" pitchFamily="34" charset="0"/>
                <a:cs typeface="Times New Roman" panose="02020603050405020304" pitchFamily="18" charset="0"/>
              </a:rPr>
              <a:t> </a:t>
            </a:r>
            <a:r>
              <a:rPr lang="en-US" sz="2400" i="1" dirty="0" smtClean="0">
                <a:latin typeface="+mj-lt"/>
                <a:ea typeface="Calibri" panose="020F0502020204030204" pitchFamily="34" charset="0"/>
                <a:cs typeface="Times New Roman" panose="02020603050405020304" pitchFamily="18" charset="0"/>
              </a:rPr>
              <a:t>EFLAGS register</a:t>
            </a:r>
            <a:endParaRPr lang="en-GB" sz="2400" dirty="0">
              <a:effectLst/>
              <a:latin typeface="+mj-lt"/>
              <a:ea typeface="Calibri" panose="020F0502020204030204" pitchFamily="34"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F5DBBDC1-4195-40F4-8EAF-5367D7983E89}" type="slidenum">
              <a:rPr lang="en-US" smtClean="0"/>
              <a:pPr/>
              <a:t>34</a:t>
            </a:fld>
            <a:endParaRPr lang="en-US"/>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(8)</a:t>
            </a:r>
            <a:endParaRPr lang="en-US" dirty="0"/>
          </a:p>
        </p:txBody>
      </p:sp>
    </p:spTree>
    <p:extLst>
      <p:ext uri="{BB962C8B-B14F-4D97-AF65-F5344CB8AC3E}">
        <p14:creationId xmlns:p14="http://schemas.microsoft.com/office/powerpoint/2010/main" xmlns="" val="109978508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4553" y="1356284"/>
            <a:ext cx="5071056" cy="584775"/>
          </a:xfrm>
          <a:prstGeom prst="rect">
            <a:avLst/>
          </a:prstGeom>
          <a:noFill/>
        </p:spPr>
        <p:txBody>
          <a:bodyPr wrap="square" rtlCol="0">
            <a:spAutoFit/>
          </a:bodyPr>
          <a:lstStyle/>
          <a:p>
            <a:r>
              <a:rPr lang="en-GB" sz="3200" dirty="0" smtClean="0">
                <a:latin typeface="+mj-lt"/>
                <a:cs typeface="Times New Roman" panose="02020603050405020304" pitchFamily="18" charset="0"/>
              </a:rPr>
              <a:t> </a:t>
            </a:r>
            <a:r>
              <a:rPr lang="en-GB" sz="3200" b="1" dirty="0" smtClean="0">
                <a:latin typeface="+mj-lt"/>
                <a:cs typeface="Times New Roman" panose="02020603050405020304" pitchFamily="18" charset="0"/>
              </a:rPr>
              <a:t>FPU </a:t>
            </a:r>
            <a:r>
              <a:rPr lang="en-GB" sz="3200" b="1" dirty="0">
                <a:latin typeface="+mj-lt"/>
                <a:cs typeface="Times New Roman" panose="02020603050405020304" pitchFamily="18" charset="0"/>
              </a:rPr>
              <a:t>control </a:t>
            </a:r>
            <a:r>
              <a:rPr lang="en-GB" sz="3200" b="1" dirty="0" smtClean="0">
                <a:latin typeface="+mj-lt"/>
                <a:cs typeface="Times New Roman" panose="02020603050405020304" pitchFamily="18" charset="0"/>
              </a:rPr>
              <a:t>word</a:t>
            </a:r>
            <a:endParaRPr lang="en-GB" sz="3200" b="1" dirty="0">
              <a:latin typeface="+mj-lt"/>
              <a:cs typeface="Times New Roman" panose="02020603050405020304" pitchFamily="18" charset="0"/>
            </a:endParaRPr>
          </a:p>
        </p:txBody>
      </p:sp>
      <p:pic>
        <p:nvPicPr>
          <p:cNvPr id="9" name="Picture 8"/>
          <p:cNvPicPr>
            <a:picLocks noChangeAspect="1"/>
          </p:cNvPicPr>
          <p:nvPr/>
        </p:nvPicPr>
        <p:blipFill>
          <a:blip r:embed="rId2" cstate="print"/>
          <a:stretch>
            <a:fillRect/>
          </a:stretch>
        </p:blipFill>
        <p:spPr>
          <a:xfrm>
            <a:off x="2036472" y="1929699"/>
            <a:ext cx="5071056" cy="4066179"/>
          </a:xfrm>
          <a:prstGeom prst="rect">
            <a:avLst/>
          </a:prstGeom>
        </p:spPr>
      </p:pic>
      <p:sp>
        <p:nvSpPr>
          <p:cNvPr id="10" name="Rectangle 9"/>
          <p:cNvSpPr/>
          <p:nvPr/>
        </p:nvSpPr>
        <p:spPr>
          <a:xfrm>
            <a:off x="1477851" y="5983019"/>
            <a:ext cx="5824471" cy="470000"/>
          </a:xfrm>
          <a:prstGeom prst="rect">
            <a:avLst/>
          </a:prstGeom>
        </p:spPr>
        <p:txBody>
          <a:bodyPr wrap="square">
            <a:spAutoFit/>
          </a:bodyPr>
          <a:lstStyle/>
          <a:p>
            <a:pPr indent="228600" algn="ctr">
              <a:lnSpc>
                <a:spcPct val="107000"/>
              </a:lnSpc>
              <a:spcAft>
                <a:spcPts val="0"/>
              </a:spcAft>
            </a:pPr>
            <a:r>
              <a:rPr lang="en-GB" sz="2400" i="1" dirty="0" err="1" smtClean="0">
                <a:latin typeface="+mj-lt"/>
                <a:ea typeface="Calibri" panose="020F0502020204030204" pitchFamily="34" charset="0"/>
                <a:cs typeface="Times New Roman" panose="02020603050405020304" pitchFamily="18" charset="0"/>
              </a:rPr>
              <a:t>Hình</a:t>
            </a:r>
            <a:r>
              <a:rPr lang="en-GB" sz="2400" i="1" dirty="0">
                <a:latin typeface="+mj-lt"/>
                <a:ea typeface="Calibri" panose="020F0502020204030204" pitchFamily="34" charset="0"/>
                <a:cs typeface="Times New Roman" panose="02020603050405020304" pitchFamily="18" charset="0"/>
              </a:rPr>
              <a:t> </a:t>
            </a:r>
            <a:r>
              <a:rPr lang="en-GB" sz="2400" i="1" dirty="0" smtClean="0">
                <a:latin typeface="+mj-lt"/>
                <a:ea typeface="Calibri" panose="020F0502020204030204" pitchFamily="34" charset="0"/>
                <a:cs typeface="Times New Roman" panose="02020603050405020304" pitchFamily="18" charset="0"/>
              </a:rPr>
              <a:t>5: </a:t>
            </a:r>
            <a:r>
              <a:rPr lang="en-US" sz="2400" i="1" dirty="0" smtClean="0">
                <a:latin typeface="+mj-lt"/>
                <a:ea typeface="Calibri" panose="020F0502020204030204" pitchFamily="34" charset="0"/>
                <a:cs typeface="Times New Roman" panose="02020603050405020304" pitchFamily="18" charset="0"/>
              </a:rPr>
              <a:t> FPU </a:t>
            </a:r>
            <a:r>
              <a:rPr lang="en-US" sz="2400" i="1" dirty="0">
                <a:latin typeface="+mj-lt"/>
                <a:ea typeface="Calibri" panose="020F0502020204030204" pitchFamily="34" charset="0"/>
                <a:cs typeface="Times New Roman" panose="02020603050405020304" pitchFamily="18" charset="0"/>
              </a:rPr>
              <a:t>control </a:t>
            </a:r>
            <a:r>
              <a:rPr lang="en-US" sz="2400" i="1" dirty="0" smtClean="0">
                <a:latin typeface="+mj-lt"/>
                <a:ea typeface="Calibri" panose="020F0502020204030204" pitchFamily="34" charset="0"/>
                <a:cs typeface="Times New Roman" panose="02020603050405020304" pitchFamily="18" charset="0"/>
              </a:rPr>
              <a:t>word</a:t>
            </a:r>
            <a:endParaRPr lang="en-GB" sz="2400" dirty="0">
              <a:effectLst/>
              <a:latin typeface="+mj-lt"/>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pPr/>
              <a:t>35</a:t>
            </a:fld>
            <a:endParaRPr lang="en-US"/>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(9)</a:t>
            </a:r>
            <a:endParaRPr lang="en-US" dirty="0"/>
          </a:p>
        </p:txBody>
      </p:sp>
    </p:spTree>
    <p:extLst>
      <p:ext uri="{BB962C8B-B14F-4D97-AF65-F5344CB8AC3E}">
        <p14:creationId xmlns:p14="http://schemas.microsoft.com/office/powerpoint/2010/main" xmlns="" val="214919225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6636" y="1396625"/>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a:latin typeface="+mj-lt"/>
                <a:cs typeface="Times New Roman" panose="02020603050405020304" pitchFamily="18" charset="0"/>
              </a:rPr>
              <a:t>FPU control word</a:t>
            </a:r>
          </a:p>
        </p:txBody>
      </p:sp>
      <p:graphicFrame>
        <p:nvGraphicFramePr>
          <p:cNvPr id="6" name="Table 5"/>
          <p:cNvGraphicFramePr>
            <a:graphicFrameLocks noGrp="1"/>
          </p:cNvGraphicFramePr>
          <p:nvPr>
            <p:extLst>
              <p:ext uri="{D42A27DB-BD31-4B8C-83A1-F6EECF244321}">
                <p14:modId xmlns:p14="http://schemas.microsoft.com/office/powerpoint/2010/main" xmlns="" val="1173873043"/>
              </p:ext>
            </p:extLst>
          </p:nvPr>
        </p:nvGraphicFramePr>
        <p:xfrm>
          <a:off x="2061593" y="2204659"/>
          <a:ext cx="4159917" cy="2181225"/>
        </p:xfrm>
        <a:graphic>
          <a:graphicData uri="http://schemas.openxmlformats.org/drawingml/2006/table">
            <a:tbl>
              <a:tblPr firstRow="1">
                <a:tableStyleId>{B301B821-A1FF-4177-AEE7-76D212191A09}</a:tableStyleId>
              </a:tblPr>
              <a:tblGrid>
                <a:gridCol w="2980182"/>
                <a:gridCol w="1179735"/>
              </a:tblGrid>
              <a:tr h="370203">
                <a:tc>
                  <a:txBody>
                    <a:bodyPr/>
                    <a:lstStyle/>
                    <a:p>
                      <a:pPr algn="ctr" fontAlgn="ctr"/>
                      <a:r>
                        <a:rPr lang="en-US" sz="2800" u="none" strike="noStrike" dirty="0">
                          <a:effectLst/>
                          <a:latin typeface="+mj-lt"/>
                          <a:cs typeface="Times New Roman" panose="02020603050405020304" pitchFamily="18" charset="0"/>
                        </a:rPr>
                        <a:t>Precision</a:t>
                      </a:r>
                      <a:endParaRPr lang="en-US" sz="2800" b="1"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PC </a:t>
                      </a:r>
                      <a:endParaRPr lang="en-US" sz="2800" b="1" i="0" u="none" strike="noStrike" dirty="0">
                        <a:solidFill>
                          <a:srgbClr val="000000"/>
                        </a:solidFill>
                        <a:effectLst/>
                        <a:latin typeface="+mj-lt"/>
                        <a:cs typeface="Times New Roman" panose="02020603050405020304" pitchFamily="18" charset="0"/>
                      </a:endParaRPr>
                    </a:p>
                  </a:txBody>
                  <a:tcPr marL="7144" marR="7144" marT="9525" marB="0" anchor="ctr"/>
                </a:tc>
              </a:tr>
              <a:tr h="389651">
                <a:tc>
                  <a:txBody>
                    <a:bodyPr/>
                    <a:lstStyle/>
                    <a:p>
                      <a:pPr algn="ctr" fontAlgn="ctr"/>
                      <a:r>
                        <a:rPr lang="en-US" sz="2800" u="none" strike="noStrike" dirty="0">
                          <a:effectLst/>
                          <a:latin typeface="+mj-lt"/>
                          <a:cs typeface="Times New Roman" panose="02020603050405020304" pitchFamily="18" charset="0"/>
                        </a:rPr>
                        <a:t>Single Precision</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00B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r h="200025">
                <a:tc>
                  <a:txBody>
                    <a:bodyPr/>
                    <a:lstStyle/>
                    <a:p>
                      <a:pPr algn="ctr" fontAlgn="ctr"/>
                      <a:r>
                        <a:rPr lang="en-US" sz="2800" u="none" strike="noStrike" dirty="0">
                          <a:effectLst/>
                          <a:latin typeface="+mj-lt"/>
                          <a:cs typeface="Times New Roman" panose="02020603050405020304" pitchFamily="18" charset="0"/>
                        </a:rPr>
                        <a:t>Reserved</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01B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r h="200025">
                <a:tc>
                  <a:txBody>
                    <a:bodyPr/>
                    <a:lstStyle/>
                    <a:p>
                      <a:pPr algn="ctr" fontAlgn="ctr"/>
                      <a:r>
                        <a:rPr lang="en-US" sz="2800" u="none" strike="noStrike" dirty="0">
                          <a:effectLst/>
                          <a:latin typeface="+mj-lt"/>
                          <a:cs typeface="Times New Roman" panose="02020603050405020304" pitchFamily="18" charset="0"/>
                        </a:rPr>
                        <a:t>Double Precisian</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10B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r h="200025">
                <a:tc>
                  <a:txBody>
                    <a:bodyPr/>
                    <a:lstStyle/>
                    <a:p>
                      <a:pPr algn="ctr" fontAlgn="ctr"/>
                      <a:r>
                        <a:rPr lang="en-US" sz="2800" u="none" strike="noStrike" dirty="0">
                          <a:effectLst/>
                          <a:latin typeface="+mj-lt"/>
                          <a:cs typeface="Times New Roman" panose="02020603050405020304" pitchFamily="18" charset="0"/>
                        </a:rPr>
                        <a:t>Extended </a:t>
                      </a:r>
                      <a:r>
                        <a:rPr lang="en-US" sz="2800" u="none" strike="noStrike" dirty="0" err="1">
                          <a:effectLst/>
                          <a:latin typeface="+mj-lt"/>
                          <a:cs typeface="Times New Roman" panose="02020603050405020304" pitchFamily="18" charset="0"/>
                        </a:rPr>
                        <a:t>Prescision</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c>
                  <a:txBody>
                    <a:bodyPr/>
                    <a:lstStyle/>
                    <a:p>
                      <a:pPr algn="ctr" fontAlgn="ctr"/>
                      <a:r>
                        <a:rPr lang="en-US" sz="2800" u="none" strike="noStrike" dirty="0">
                          <a:effectLst/>
                          <a:latin typeface="+mj-lt"/>
                          <a:cs typeface="Times New Roman" panose="02020603050405020304" pitchFamily="18" charset="0"/>
                        </a:rPr>
                        <a:t>11B</a:t>
                      </a:r>
                      <a:endParaRPr lang="en-US" sz="2800" b="0" i="0" u="none" strike="noStrike" dirty="0">
                        <a:solidFill>
                          <a:srgbClr val="000000"/>
                        </a:solidFill>
                        <a:effectLst/>
                        <a:latin typeface="+mj-lt"/>
                        <a:cs typeface="Times New Roman" panose="02020603050405020304" pitchFamily="18" charset="0"/>
                      </a:endParaRPr>
                    </a:p>
                  </a:txBody>
                  <a:tcPr marL="7144" marR="7144" marT="9525" marB="0" anchor="ctr"/>
                </a:tc>
              </a:tr>
            </a:tbl>
          </a:graphicData>
        </a:graphic>
      </p:graphicFrame>
      <p:sp>
        <p:nvSpPr>
          <p:cNvPr id="7" name="TextBox 6"/>
          <p:cNvSpPr txBox="1"/>
          <p:nvPr/>
        </p:nvSpPr>
        <p:spPr>
          <a:xfrm>
            <a:off x="2843012" y="4842457"/>
            <a:ext cx="2849450" cy="461665"/>
          </a:xfrm>
          <a:prstGeom prst="rect">
            <a:avLst/>
          </a:prstGeom>
          <a:noFill/>
        </p:spPr>
        <p:txBody>
          <a:bodyPr wrap="square" rtlCol="0">
            <a:spAutoFit/>
          </a:bodyPr>
          <a:lstStyle/>
          <a:p>
            <a:r>
              <a:rPr lang="en-US" sz="2400" i="1" dirty="0" err="1" smtClean="0">
                <a:latin typeface="+mj-lt"/>
                <a:cs typeface="Times New Roman" panose="02020603050405020304" pitchFamily="18" charset="0"/>
              </a:rPr>
              <a:t>Bảng</a:t>
            </a:r>
            <a:r>
              <a:rPr lang="en-US" sz="2400" i="1" dirty="0" smtClean="0">
                <a:latin typeface="+mj-lt"/>
                <a:cs typeface="Times New Roman" panose="02020603050405020304" pitchFamily="18" charset="0"/>
              </a:rPr>
              <a:t> 2</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Giá</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trị</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của</a:t>
            </a:r>
            <a:r>
              <a:rPr lang="en-US" sz="2400" i="1" dirty="0" smtClean="0">
                <a:latin typeface="+mj-lt"/>
                <a:cs typeface="Times New Roman" panose="02020603050405020304" pitchFamily="18" charset="0"/>
              </a:rPr>
              <a:t> PC</a:t>
            </a: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36</a:t>
            </a:fld>
            <a:endParaRPr lang="en-US">
              <a:latin typeface="+mj-lt"/>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(9)</a:t>
            </a:r>
            <a:endParaRPr lang="en-US" dirty="0"/>
          </a:p>
        </p:txBody>
      </p:sp>
    </p:spTree>
    <p:extLst>
      <p:ext uri="{BB962C8B-B14F-4D97-AF65-F5344CB8AC3E}">
        <p14:creationId xmlns:p14="http://schemas.microsoft.com/office/powerpoint/2010/main" xmlns="" val="101579147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4553" y="1221813"/>
            <a:ext cx="5071056" cy="584775"/>
          </a:xfrm>
          <a:prstGeom prst="rect">
            <a:avLst/>
          </a:prstGeom>
          <a:noFill/>
        </p:spPr>
        <p:txBody>
          <a:bodyPr wrap="square" rtlCol="0">
            <a:spAutoFit/>
          </a:bodyPr>
          <a:lstStyle/>
          <a:p>
            <a:r>
              <a:rPr lang="en-GB" sz="3200" dirty="0">
                <a:latin typeface="+mj-lt"/>
                <a:cs typeface="Times New Roman" panose="02020603050405020304" pitchFamily="18" charset="0"/>
              </a:rPr>
              <a:t> </a:t>
            </a:r>
            <a:r>
              <a:rPr lang="en-GB" sz="3200" b="1" dirty="0">
                <a:latin typeface="+mj-lt"/>
                <a:cs typeface="Times New Roman" panose="02020603050405020304" pitchFamily="18" charset="0"/>
              </a:rPr>
              <a:t>FPU control word</a:t>
            </a:r>
          </a:p>
        </p:txBody>
      </p:sp>
      <p:sp>
        <p:nvSpPr>
          <p:cNvPr id="7" name="TextBox 6"/>
          <p:cNvSpPr txBox="1"/>
          <p:nvPr/>
        </p:nvSpPr>
        <p:spPr>
          <a:xfrm>
            <a:off x="3056317" y="5938945"/>
            <a:ext cx="2934775" cy="461665"/>
          </a:xfrm>
          <a:prstGeom prst="rect">
            <a:avLst/>
          </a:prstGeom>
          <a:noFill/>
        </p:spPr>
        <p:txBody>
          <a:bodyPr wrap="square" rtlCol="0">
            <a:spAutoFit/>
          </a:bodyPr>
          <a:lstStyle/>
          <a:p>
            <a:r>
              <a:rPr lang="en-US" sz="2400" i="1" dirty="0" err="1" smtClean="0">
                <a:latin typeface="+mj-lt"/>
                <a:cs typeface="Times New Roman" panose="02020603050405020304" pitchFamily="18" charset="0"/>
              </a:rPr>
              <a:t>Bảng</a:t>
            </a:r>
            <a:r>
              <a:rPr lang="en-US" sz="2400" i="1" dirty="0" smtClean="0">
                <a:latin typeface="+mj-lt"/>
                <a:cs typeface="Times New Roman" panose="02020603050405020304" pitchFamily="18" charset="0"/>
              </a:rPr>
              <a:t> 3: </a:t>
            </a:r>
            <a:r>
              <a:rPr lang="en-US" sz="2400" i="1" dirty="0" err="1" smtClean="0">
                <a:latin typeface="+mj-lt"/>
                <a:cs typeface="Times New Roman" panose="02020603050405020304" pitchFamily="18" charset="0"/>
              </a:rPr>
              <a:t>Giá</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trị</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của</a:t>
            </a:r>
            <a:r>
              <a:rPr lang="en-US" sz="2400" i="1" dirty="0" smtClean="0">
                <a:latin typeface="+mj-lt"/>
                <a:cs typeface="Times New Roman" panose="02020603050405020304" pitchFamily="18" charset="0"/>
              </a:rPr>
              <a:t> RC</a:t>
            </a:r>
          </a:p>
        </p:txBody>
      </p:sp>
      <p:graphicFrame>
        <p:nvGraphicFramePr>
          <p:cNvPr id="8" name="Table 7"/>
          <p:cNvGraphicFramePr>
            <a:graphicFrameLocks noGrp="1"/>
          </p:cNvGraphicFramePr>
          <p:nvPr>
            <p:extLst>
              <p:ext uri="{D42A27DB-BD31-4B8C-83A1-F6EECF244321}">
                <p14:modId xmlns:p14="http://schemas.microsoft.com/office/powerpoint/2010/main" xmlns="" val="296765292"/>
              </p:ext>
            </p:extLst>
          </p:nvPr>
        </p:nvGraphicFramePr>
        <p:xfrm>
          <a:off x="377796" y="1991254"/>
          <a:ext cx="8590208" cy="3705225"/>
        </p:xfrm>
        <a:graphic>
          <a:graphicData uri="http://schemas.openxmlformats.org/drawingml/2006/table">
            <a:tbl>
              <a:tblPr firstRow="1" firstCol="1" bandRow="1">
                <a:tableStyleId>{5C22544A-7EE6-4342-B048-85BDC9FD1C3A}</a:tableStyleId>
              </a:tblPr>
              <a:tblGrid>
                <a:gridCol w="1843090"/>
                <a:gridCol w="1200521"/>
                <a:gridCol w="5546597"/>
              </a:tblGrid>
              <a:tr h="200025">
                <a:tc>
                  <a:txBody>
                    <a:bodyPr/>
                    <a:lstStyle/>
                    <a:p>
                      <a:pPr algn="ctr" fontAlgn="b"/>
                      <a:r>
                        <a:rPr lang="en-US" sz="2400" b="1" u="none" strike="noStrike" dirty="0" err="1">
                          <a:effectLst/>
                          <a:latin typeface="+mj-lt"/>
                          <a:cs typeface="Times New Roman" panose="02020603050405020304" pitchFamily="18" charset="0"/>
                        </a:rPr>
                        <a:t>Cách</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thứ</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làm</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tròn</a:t>
                      </a:r>
                      <a:endParaRPr lang="en-US" sz="2400" b="1" i="0" u="none" strike="noStrike" dirty="0">
                        <a:solidFill>
                          <a:schemeClr val="bg1">
                            <a:lumMod val="65000"/>
                          </a:schemeClr>
                        </a:solidFill>
                        <a:effectLst/>
                        <a:latin typeface="+mj-lt"/>
                        <a:cs typeface="Times New Roman" panose="02020603050405020304" pitchFamily="18" charset="0"/>
                      </a:endParaRPr>
                    </a:p>
                  </a:txBody>
                  <a:tcPr marL="7144" marR="7144" marT="9525" marB="0" anchor="b"/>
                </a:tc>
                <a:tc>
                  <a:txBody>
                    <a:bodyPr/>
                    <a:lstStyle/>
                    <a:p>
                      <a:pPr algn="ctr" fontAlgn="b"/>
                      <a:r>
                        <a:rPr lang="en-US" sz="2400" b="1" u="none" strike="noStrike" dirty="0">
                          <a:effectLst/>
                          <a:latin typeface="+mj-lt"/>
                          <a:cs typeface="Times New Roman" panose="02020603050405020304" pitchFamily="18" charset="0"/>
                        </a:rPr>
                        <a:t>RC</a:t>
                      </a:r>
                      <a:endParaRPr lang="en-US" sz="2400" b="1" i="0" u="none" strike="noStrike" dirty="0">
                        <a:solidFill>
                          <a:schemeClr val="bg1">
                            <a:lumMod val="65000"/>
                          </a:schemeClr>
                        </a:solidFill>
                        <a:effectLst/>
                        <a:latin typeface="+mj-lt"/>
                        <a:cs typeface="Times New Roman" panose="02020603050405020304" pitchFamily="18" charset="0"/>
                      </a:endParaRPr>
                    </a:p>
                  </a:txBody>
                  <a:tcPr marL="7144" marR="7144" marT="9525" marB="0" anchor="b"/>
                </a:tc>
                <a:tc>
                  <a:txBody>
                    <a:bodyPr/>
                    <a:lstStyle/>
                    <a:p>
                      <a:pPr algn="ctr" fontAlgn="b"/>
                      <a:r>
                        <a:rPr lang="en-US" sz="2400" b="1" u="none" strike="noStrike" dirty="0" err="1">
                          <a:effectLst/>
                          <a:latin typeface="+mj-lt"/>
                          <a:cs typeface="Times New Roman" panose="02020603050405020304" pitchFamily="18" charset="0"/>
                        </a:rPr>
                        <a:t>Mô</a:t>
                      </a:r>
                      <a:r>
                        <a:rPr lang="en-US" sz="2400" b="1" u="none" strike="noStrike" dirty="0">
                          <a:effectLst/>
                          <a:latin typeface="+mj-lt"/>
                          <a:cs typeface="Times New Roman" panose="02020603050405020304" pitchFamily="18" charset="0"/>
                        </a:rPr>
                        <a:t> </a:t>
                      </a:r>
                      <a:r>
                        <a:rPr lang="en-US" sz="2400" b="1" u="none" strike="noStrike" dirty="0" err="1">
                          <a:effectLst/>
                          <a:latin typeface="+mj-lt"/>
                          <a:cs typeface="Times New Roman" panose="02020603050405020304" pitchFamily="18" charset="0"/>
                        </a:rPr>
                        <a:t>tả</a:t>
                      </a:r>
                      <a:endParaRPr lang="en-US" sz="2400" b="1" i="0" u="none" strike="noStrike" dirty="0">
                        <a:solidFill>
                          <a:schemeClr val="bg1">
                            <a:lumMod val="65000"/>
                          </a:schemeClr>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dirty="0" err="1">
                          <a:effectLst/>
                          <a:latin typeface="+mj-lt"/>
                          <a:cs typeface="Times New Roman" panose="02020603050405020304" pitchFamily="18" charset="0"/>
                        </a:rPr>
                        <a:t>Làm</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tròn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đúng</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a:effectLst/>
                          <a:latin typeface="+mj-lt"/>
                          <a:cs typeface="Times New Roman" panose="02020603050405020304" pitchFamily="18" charset="0"/>
                        </a:rPr>
                        <a:t>00B</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dirty="0">
                          <a:effectLst/>
                          <a:latin typeface="+mj-lt"/>
                          <a:cs typeface="Times New Roman" panose="02020603050405020304" pitchFamily="18" charset="0"/>
                        </a:rPr>
                        <a:t>Kết quả được làm tròn là gần nhất giá trị chính xác.</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a:effectLst/>
                          <a:latin typeface="+mj-lt"/>
                          <a:cs typeface="Times New Roman" panose="02020603050405020304" pitchFamily="18" charset="0"/>
                        </a:rPr>
                        <a:t>Làm tròn lên</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a:effectLst/>
                          <a:latin typeface="+mj-lt"/>
                          <a:cs typeface="Times New Roman" panose="02020603050405020304" pitchFamily="18" charset="0"/>
                        </a:rPr>
                        <a:t>01B</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dirty="0">
                          <a:effectLst/>
                          <a:latin typeface="+mj-lt"/>
                          <a:cs typeface="Times New Roman" panose="02020603050405020304" pitchFamily="18" charset="0"/>
                        </a:rPr>
                        <a:t>Kết quả được làm tròn nhưng không lớn hơn so với giá trị chính xác.</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a:effectLst/>
                          <a:latin typeface="+mj-lt"/>
                          <a:cs typeface="Times New Roman" panose="02020603050405020304" pitchFamily="18" charset="0"/>
                        </a:rPr>
                        <a:t>Làm tròn xuống</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a:effectLst/>
                          <a:latin typeface="+mj-lt"/>
                          <a:cs typeface="Times New Roman" panose="02020603050405020304" pitchFamily="18" charset="0"/>
                        </a:rPr>
                        <a:t>10B</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dirty="0">
                          <a:effectLst/>
                          <a:latin typeface="+mj-lt"/>
                          <a:cs typeface="Times New Roman" panose="02020603050405020304" pitchFamily="18" charset="0"/>
                        </a:rPr>
                        <a:t>Kết quả được làm tròn nhưng không nhỏ hơn so với giá trị chính xác.</a:t>
                      </a:r>
                      <a:endParaRPr lang="vi-VN" sz="2400" b="0" i="0" u="none" strike="noStrike" dirty="0">
                        <a:solidFill>
                          <a:srgbClr val="000000"/>
                        </a:solidFill>
                        <a:effectLst/>
                        <a:latin typeface="+mj-lt"/>
                        <a:cs typeface="Times New Roman" panose="02020603050405020304" pitchFamily="18" charset="0"/>
                      </a:endParaRPr>
                    </a:p>
                  </a:txBody>
                  <a:tcPr marL="7144" marR="7144" marT="9525" marB="0" anchor="b"/>
                </a:tc>
              </a:tr>
              <a:tr h="200025">
                <a:tc>
                  <a:txBody>
                    <a:bodyPr/>
                    <a:lstStyle/>
                    <a:p>
                      <a:pPr algn="l" fontAlgn="b"/>
                      <a:r>
                        <a:rPr lang="en-US" sz="2400" u="none" strike="noStrike">
                          <a:effectLst/>
                          <a:latin typeface="+mj-lt"/>
                          <a:cs typeface="Times New Roman" panose="02020603050405020304" pitchFamily="18" charset="0"/>
                        </a:rPr>
                        <a:t>Làm tròn chính xác</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a:effectLst/>
                          <a:latin typeface="+mj-lt"/>
                          <a:cs typeface="Times New Roman" panose="02020603050405020304" pitchFamily="18" charset="0"/>
                        </a:rPr>
                        <a:t>11B</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err="1">
                          <a:effectLst/>
                          <a:latin typeface="+mj-lt"/>
                          <a:cs typeface="Times New Roman" panose="02020603050405020304" pitchFamily="18" charset="0"/>
                        </a:rPr>
                        <a:t>Kết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quả</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gần</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đúng</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nhất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với</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chính</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xác</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bl>
          </a:graphicData>
        </a:graphic>
      </p:graphicFrame>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37</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10)</a:t>
            </a:r>
            <a:endParaRPr lang="en-US" dirty="0"/>
          </a:p>
        </p:txBody>
      </p:sp>
    </p:spTree>
    <p:extLst>
      <p:ext uri="{BB962C8B-B14F-4D97-AF65-F5344CB8AC3E}">
        <p14:creationId xmlns:p14="http://schemas.microsoft.com/office/powerpoint/2010/main" xmlns="" val="101007323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4553" y="1221813"/>
            <a:ext cx="5071056"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smtClean="0">
                <a:latin typeface="+mj-lt"/>
                <a:cs typeface="Times New Roman" panose="02020603050405020304" pitchFamily="18" charset="0"/>
              </a:rPr>
              <a:t>FPU Tag word</a:t>
            </a:r>
            <a:endParaRPr lang="en-GB" sz="4000" b="1" dirty="0">
              <a:latin typeface="+mj-lt"/>
              <a:cs typeface="Times New Roman" panose="02020603050405020304" pitchFamily="18" charset="0"/>
            </a:endParaRPr>
          </a:p>
        </p:txBody>
      </p:sp>
      <p:pic>
        <p:nvPicPr>
          <p:cNvPr id="7" name="Picture 6"/>
          <p:cNvPicPr>
            <a:picLocks noChangeAspect="1"/>
          </p:cNvPicPr>
          <p:nvPr/>
        </p:nvPicPr>
        <p:blipFill>
          <a:blip r:embed="rId2" cstate="print"/>
          <a:stretch>
            <a:fillRect/>
          </a:stretch>
        </p:blipFill>
        <p:spPr>
          <a:xfrm>
            <a:off x="1622739" y="2326212"/>
            <a:ext cx="6068564" cy="2318594"/>
          </a:xfrm>
          <a:prstGeom prst="rect">
            <a:avLst/>
          </a:prstGeom>
        </p:spPr>
      </p:pic>
      <p:sp>
        <p:nvSpPr>
          <p:cNvPr id="8" name="TextBox 7"/>
          <p:cNvSpPr txBox="1"/>
          <p:nvPr/>
        </p:nvSpPr>
        <p:spPr>
          <a:xfrm>
            <a:off x="3306650" y="5164431"/>
            <a:ext cx="3248695" cy="461665"/>
          </a:xfrm>
          <a:prstGeom prst="rect">
            <a:avLst/>
          </a:prstGeom>
          <a:noFill/>
        </p:spPr>
        <p:txBody>
          <a:bodyPr wrap="square" rtlCol="0">
            <a:spAutoFit/>
          </a:bodyPr>
          <a:lstStyle/>
          <a:p>
            <a:r>
              <a:rPr lang="en-US" sz="2400" i="1" dirty="0" err="1">
                <a:latin typeface="+mj-lt"/>
                <a:cs typeface="Times New Roman" panose="02020603050405020304" pitchFamily="18" charset="0"/>
              </a:rPr>
              <a:t>Hình</a:t>
            </a:r>
            <a:r>
              <a:rPr lang="en-US" sz="2400" i="1" dirty="0">
                <a:latin typeface="+mj-lt"/>
                <a:cs typeface="Times New Roman" panose="02020603050405020304" pitchFamily="18" charset="0"/>
              </a:rPr>
              <a:t> 6</a:t>
            </a:r>
            <a:r>
              <a:rPr lang="en-US" sz="2400" i="1" dirty="0" smtClean="0">
                <a:latin typeface="+mj-lt"/>
                <a:cs typeface="Times New Roman" panose="02020603050405020304" pitchFamily="18" charset="0"/>
              </a:rPr>
              <a:t>: FPU Tag word</a:t>
            </a:r>
          </a:p>
        </p:txBody>
      </p:sp>
      <p:sp>
        <p:nvSpPr>
          <p:cNvPr id="10" name="Slide Number Placeholder 9"/>
          <p:cNvSpPr>
            <a:spLocks noGrp="1"/>
          </p:cNvSpPr>
          <p:nvPr>
            <p:ph type="sldNum" sz="quarter" idx="12"/>
          </p:nvPr>
        </p:nvSpPr>
        <p:spPr/>
        <p:txBody>
          <a:bodyPr/>
          <a:lstStyle/>
          <a:p>
            <a:fld id="{F5DBBDC1-4195-40F4-8EAF-5367D7983E89}" type="slidenum">
              <a:rPr lang="en-US" smtClean="0">
                <a:latin typeface="+mj-lt"/>
              </a:rPr>
              <a:pPr/>
              <a:t>38</a:t>
            </a:fld>
            <a:endParaRPr lang="en-US">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11)</a:t>
            </a:r>
            <a:endParaRPr lang="en-US" dirty="0"/>
          </a:p>
        </p:txBody>
      </p:sp>
    </p:spTree>
    <p:extLst>
      <p:ext uri="{BB962C8B-B14F-4D97-AF65-F5344CB8AC3E}">
        <p14:creationId xmlns:p14="http://schemas.microsoft.com/office/powerpoint/2010/main" xmlns="" val="28444645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0622" y="1144867"/>
            <a:ext cx="7559287" cy="707886"/>
          </a:xfrm>
          <a:prstGeom prst="rect">
            <a:avLst/>
          </a:prstGeom>
          <a:noFill/>
        </p:spPr>
        <p:txBody>
          <a:bodyPr wrap="square" rtlCol="0">
            <a:spAutoFit/>
          </a:bodyPr>
          <a:lstStyle/>
          <a:p>
            <a:r>
              <a:rPr lang="en-GB" sz="4000" dirty="0">
                <a:latin typeface="+mj-lt"/>
                <a:cs typeface="Times New Roman" panose="02020603050405020304" pitchFamily="18" charset="0"/>
              </a:rPr>
              <a:t> </a:t>
            </a:r>
            <a:r>
              <a:rPr lang="en-GB" sz="4000" b="1" dirty="0" err="1" smtClean="0">
                <a:latin typeface="+mj-lt"/>
                <a:cs typeface="Times New Roman" panose="02020603050405020304" pitchFamily="18" charset="0"/>
              </a:rPr>
              <a:t>Giá</a:t>
            </a:r>
            <a:r>
              <a:rPr lang="en-GB" sz="4000" b="1" dirty="0">
                <a:latin typeface="+mj-lt"/>
                <a:cs typeface="Times New Roman" panose="02020603050405020304" pitchFamily="18" charset="0"/>
              </a:rPr>
              <a:t> </a:t>
            </a:r>
            <a:r>
              <a:rPr lang="en-GB" sz="4000" b="1" dirty="0" err="1" smtClean="0">
                <a:latin typeface="+mj-lt"/>
                <a:cs typeface="Times New Roman" panose="02020603050405020304" pitchFamily="18" charset="0"/>
              </a:rPr>
              <a:t>trị</a:t>
            </a:r>
            <a:r>
              <a:rPr lang="en-GB" sz="4000" b="1" dirty="0">
                <a:latin typeface="+mj-lt"/>
                <a:cs typeface="Times New Roman" panose="02020603050405020304" pitchFamily="18" charset="0"/>
              </a:rPr>
              <a:t> </a:t>
            </a:r>
            <a:r>
              <a:rPr lang="en-GB" sz="4000" b="1" dirty="0" err="1" smtClean="0">
                <a:latin typeface="+mj-lt"/>
                <a:cs typeface="Times New Roman" panose="02020603050405020304" pitchFamily="18" charset="0"/>
              </a:rPr>
              <a:t>sử</a:t>
            </a:r>
            <a:r>
              <a:rPr lang="en-GB" sz="4000" b="1" dirty="0">
                <a:latin typeface="+mj-lt"/>
                <a:cs typeface="Times New Roman" panose="02020603050405020304" pitchFamily="18" charset="0"/>
              </a:rPr>
              <a:t> </a:t>
            </a:r>
            <a:r>
              <a:rPr lang="en-GB" sz="4000" b="1" dirty="0" err="1" smtClean="0">
                <a:latin typeface="+mj-lt"/>
                <a:cs typeface="Times New Roman" panose="02020603050405020304" pitchFamily="18" charset="0"/>
              </a:rPr>
              <a:t>dụng</a:t>
            </a:r>
            <a:r>
              <a:rPr lang="en-GB" sz="4000" b="1" dirty="0" smtClean="0">
                <a:latin typeface="+mj-lt"/>
                <a:cs typeface="Times New Roman" panose="02020603050405020304" pitchFamily="18" charset="0"/>
              </a:rPr>
              <a:t> </a:t>
            </a:r>
            <a:r>
              <a:rPr lang="en-GB" sz="4000" b="1" dirty="0" err="1" smtClean="0">
                <a:latin typeface="+mj-lt"/>
                <a:cs typeface="Times New Roman" panose="02020603050405020304" pitchFamily="18" charset="0"/>
              </a:rPr>
              <a:t>trong</a:t>
            </a:r>
            <a:r>
              <a:rPr lang="en-GB" sz="4000" b="1" dirty="0" smtClean="0">
                <a:latin typeface="+mj-lt"/>
                <a:cs typeface="Times New Roman" panose="02020603050405020304" pitchFamily="18" charset="0"/>
              </a:rPr>
              <a:t> FPU register</a:t>
            </a:r>
            <a:endParaRPr lang="en-GB" sz="4000" b="1" dirty="0">
              <a:latin typeface="+mj-lt"/>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03906726"/>
              </p:ext>
            </p:extLst>
          </p:nvPr>
        </p:nvGraphicFramePr>
        <p:xfrm>
          <a:off x="812500" y="2112855"/>
          <a:ext cx="7847410" cy="3461306"/>
        </p:xfrm>
        <a:graphic>
          <a:graphicData uri="http://schemas.openxmlformats.org/drawingml/2006/table">
            <a:tbl>
              <a:tblPr firstRow="1" firstCol="1" bandRow="1">
                <a:tableStyleId>{5C22544A-7EE6-4342-B048-85BDC9FD1C3A}</a:tableStyleId>
              </a:tblPr>
              <a:tblGrid>
                <a:gridCol w="1819275"/>
                <a:gridCol w="6028135"/>
              </a:tblGrid>
              <a:tr h="360607">
                <a:tc>
                  <a:txBody>
                    <a:bodyPr/>
                    <a:lstStyle/>
                    <a:p>
                      <a:pPr algn="ctr" fontAlgn="b"/>
                      <a:r>
                        <a:rPr lang="en-US" sz="2400" u="none" strike="noStrike" dirty="0" err="1" smtClean="0">
                          <a:effectLst/>
                          <a:latin typeface="+mj-lt"/>
                          <a:cs typeface="Times New Roman" panose="02020603050405020304" pitchFamily="18" charset="0"/>
                        </a:rPr>
                        <a:t>Loại</a:t>
                      </a:r>
                      <a:r>
                        <a:rPr lang="en-US" sz="2400" u="none" strike="noStrike" dirty="0" smtClean="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c>
                  <a:txBody>
                    <a:bodyPr/>
                    <a:lstStyle/>
                    <a:p>
                      <a:pPr algn="ctr" fontAlgn="b"/>
                      <a:r>
                        <a:rPr lang="en-US" sz="2400" u="none" strike="noStrike" dirty="0" err="1">
                          <a:effectLst/>
                          <a:latin typeface="+mj-lt"/>
                          <a:cs typeface="Times New Roman" panose="02020603050405020304" pitchFamily="18" charset="0"/>
                        </a:rPr>
                        <a:t>Mô</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tả</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r h="396111">
                <a:tc>
                  <a:txBody>
                    <a:bodyPr/>
                    <a:lstStyle/>
                    <a:p>
                      <a:pPr algn="l" fontAlgn="b"/>
                      <a:r>
                        <a:rPr lang="en-US" sz="2400" u="none" strike="noStrike">
                          <a:effectLst/>
                          <a:latin typeface="+mj-lt"/>
                          <a:cs typeface="Times New Roman" panose="02020603050405020304" pitchFamily="18" charset="0"/>
                        </a:rPr>
                        <a:t>NaN</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a:effectLst/>
                          <a:latin typeface="+mj-lt"/>
                          <a:cs typeface="Times New Roman" panose="02020603050405020304" pitchFamily="18" charset="0"/>
                        </a:rPr>
                        <a:t>Not a number. </a:t>
                      </a:r>
                      <a:r>
                        <a:rPr lang="en-US" sz="2400" u="none" strike="noStrike" dirty="0" err="1">
                          <a:effectLst/>
                          <a:latin typeface="+mj-lt"/>
                          <a:cs typeface="Times New Roman" panose="02020603050405020304" pitchFamily="18" charset="0"/>
                        </a:rPr>
                        <a:t>Không</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phải</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là</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một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số</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bất</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kì</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r h="466775">
                <a:tc>
                  <a:txBody>
                    <a:bodyPr/>
                    <a:lstStyle/>
                    <a:p>
                      <a:pPr algn="l" fontAlgn="b"/>
                      <a:r>
                        <a:rPr lang="en-US" sz="2400" u="none" strike="noStrike">
                          <a:effectLst/>
                          <a:latin typeface="+mj-lt"/>
                          <a:cs typeface="Times New Roman" panose="02020603050405020304" pitchFamily="18" charset="0"/>
                        </a:rPr>
                        <a:t>Infinity</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vi-VN" sz="2400" u="none" strike="noStrike">
                          <a:effectLst/>
                          <a:latin typeface="+mj-lt"/>
                          <a:cs typeface="Times New Roman" panose="02020603050405020304" pitchFamily="18" charset="0"/>
                        </a:rPr>
                        <a:t>Vô cùng: dương vô cùng, âm vô cùng</a:t>
                      </a:r>
                      <a:endParaRPr lang="vi-VN" sz="2400" b="0" i="0" u="none" strike="noStrike">
                        <a:solidFill>
                          <a:srgbClr val="000000"/>
                        </a:solidFill>
                        <a:effectLst/>
                        <a:latin typeface="+mj-lt"/>
                        <a:cs typeface="Times New Roman" panose="02020603050405020304" pitchFamily="18" charset="0"/>
                      </a:endParaRPr>
                    </a:p>
                  </a:txBody>
                  <a:tcPr marL="7144" marR="7144" marT="9525" marB="0" anchor="b"/>
                </a:tc>
              </a:tr>
              <a:tr h="476721">
                <a:tc>
                  <a:txBody>
                    <a:bodyPr/>
                    <a:lstStyle/>
                    <a:p>
                      <a:pPr algn="l" fontAlgn="b"/>
                      <a:r>
                        <a:rPr lang="en-US" sz="2400" u="none" strike="noStrike">
                          <a:effectLst/>
                          <a:latin typeface="+mj-lt"/>
                          <a:cs typeface="Times New Roman" panose="02020603050405020304" pitchFamily="18" charset="0"/>
                        </a:rPr>
                        <a:t>Numeric overflow</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a:effectLst/>
                          <a:latin typeface="+mj-lt"/>
                          <a:cs typeface="Times New Roman" panose="02020603050405020304" pitchFamily="18" charset="0"/>
                        </a:rPr>
                        <a:t>-1.0*2^102 </a:t>
                      </a:r>
                      <a:r>
                        <a:rPr lang="en-US" sz="2400" u="none" strike="noStrike" dirty="0" err="1">
                          <a:effectLst/>
                          <a:latin typeface="+mj-lt"/>
                          <a:cs typeface="Times New Roman" panose="02020603050405020304" pitchFamily="18" charset="0"/>
                        </a:rPr>
                        <a:t>đến</a:t>
                      </a:r>
                      <a:r>
                        <a:rPr lang="en-US" sz="2400" u="none" strike="noStrike" dirty="0">
                          <a:effectLst/>
                          <a:latin typeface="+mj-lt"/>
                          <a:cs typeface="Times New Roman" panose="02020603050405020304" pitchFamily="18" charset="0"/>
                        </a:rPr>
                        <a:t> 1.0*2^1022</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r h="412124">
                <a:tc>
                  <a:txBody>
                    <a:bodyPr/>
                    <a:lstStyle/>
                    <a:p>
                      <a:pPr algn="l" fontAlgn="b"/>
                      <a:r>
                        <a:rPr lang="en-US" sz="2400" u="none" strike="noStrike">
                          <a:effectLst/>
                          <a:latin typeface="+mj-lt"/>
                          <a:cs typeface="Times New Roman" panose="02020603050405020304" pitchFamily="18" charset="0"/>
                        </a:rPr>
                        <a:t>Numeric underflow</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a:effectLst/>
                          <a:latin typeface="+mj-lt"/>
                          <a:cs typeface="Times New Roman" panose="02020603050405020304" pitchFamily="18" charset="0"/>
                        </a:rPr>
                        <a:t>-1.0*2^-1022 đến 1.0*2^-1022</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r>
              <a:tr h="482375">
                <a:tc>
                  <a:txBody>
                    <a:bodyPr/>
                    <a:lstStyle/>
                    <a:p>
                      <a:pPr algn="l" fontAlgn="b"/>
                      <a:r>
                        <a:rPr lang="en-US" sz="2400" u="none" strike="noStrike">
                          <a:effectLst/>
                          <a:latin typeface="+mj-lt"/>
                          <a:cs typeface="Times New Roman" panose="02020603050405020304" pitchFamily="18" charset="0"/>
                        </a:rPr>
                        <a:t>Denormal</a:t>
                      </a:r>
                      <a:endParaRPr lang="en-US" sz="2400" b="0" i="0" u="none" strike="noStrike">
                        <a:solidFill>
                          <a:srgbClr val="000000"/>
                        </a:solidFill>
                        <a:effectLst/>
                        <a:latin typeface="+mj-lt"/>
                        <a:cs typeface="Times New Roman" panose="02020603050405020304" pitchFamily="18" charset="0"/>
                      </a:endParaRPr>
                    </a:p>
                  </a:txBody>
                  <a:tcPr marL="7144" marR="7144" marT="9525" marB="0" anchor="b"/>
                </a:tc>
                <a:tc>
                  <a:txBody>
                    <a:bodyPr/>
                    <a:lstStyle/>
                    <a:p>
                      <a:pPr algn="l" fontAlgn="b"/>
                      <a:r>
                        <a:rPr lang="en-US" sz="2400" u="none" strike="noStrike" dirty="0" err="1">
                          <a:effectLst/>
                          <a:latin typeface="+mj-lt"/>
                          <a:cs typeface="Times New Roman" panose="02020603050405020304" pitchFamily="18" charset="0"/>
                        </a:rPr>
                        <a:t>Là</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số</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có</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giá</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trị</a:t>
                      </a:r>
                      <a:r>
                        <a:rPr lang="en-US" sz="2400" u="none" strike="noStrike" dirty="0">
                          <a:effectLst/>
                          <a:latin typeface="+mj-lt"/>
                          <a:cs typeface="Times New Roman" panose="02020603050405020304" pitchFamily="18" charset="0"/>
                        </a:rPr>
                        <a:t> </a:t>
                      </a:r>
                      <a:r>
                        <a:rPr lang="en-US" sz="2400" u="none" strike="noStrike" dirty="0" err="1">
                          <a:effectLst/>
                          <a:latin typeface="+mj-lt"/>
                          <a:cs typeface="Times New Roman" panose="02020603050405020304" pitchFamily="18" charset="0"/>
                        </a:rPr>
                        <a:t>mũ</a:t>
                      </a:r>
                      <a:r>
                        <a:rPr lang="en-US" sz="2400" u="none" strike="noStrike" dirty="0">
                          <a:effectLst/>
                          <a:latin typeface="+mj-lt"/>
                          <a:cs typeface="Times New Roman" panose="02020603050405020304" pitchFamily="18" charset="0"/>
                        </a:rPr>
                        <a:t>  = -1022 hay </a:t>
                      </a:r>
                      <a:r>
                        <a:rPr lang="en-US" sz="2400" u="none" strike="noStrike" dirty="0" err="1">
                          <a:effectLst/>
                          <a:latin typeface="+mj-lt"/>
                          <a:cs typeface="Times New Roman" panose="02020603050405020304" pitchFamily="18" charset="0"/>
                        </a:rPr>
                        <a:t>chuỗi</a:t>
                      </a:r>
                      <a:r>
                        <a:rPr lang="en-US" sz="2400" u="none" strike="noStrike" dirty="0">
                          <a:effectLst/>
                          <a:latin typeface="+mj-lt"/>
                          <a:cs typeface="Times New Roman" panose="02020603050405020304" pitchFamily="18" charset="0"/>
                        </a:rPr>
                        <a:t> bit </a:t>
                      </a:r>
                      <a:r>
                        <a:rPr lang="en-US" sz="2400" u="none" strike="noStrike" dirty="0" err="1">
                          <a:effectLst/>
                          <a:latin typeface="+mj-lt"/>
                          <a:cs typeface="Times New Roman" panose="02020603050405020304" pitchFamily="18" charset="0"/>
                        </a:rPr>
                        <a:t>của</a:t>
                      </a:r>
                      <a:r>
                        <a:rPr lang="en-US" sz="2400" u="none" strike="noStrike" dirty="0">
                          <a:effectLst/>
                          <a:latin typeface="+mj-lt"/>
                          <a:cs typeface="Times New Roman" panose="02020603050405020304" pitchFamily="18" charset="0"/>
                        </a:rPr>
                        <a:t> exponent 0000 0000 000</a:t>
                      </a:r>
                      <a:endParaRPr lang="en-US" sz="2400" b="0" i="0" u="none" strike="noStrike" dirty="0">
                        <a:solidFill>
                          <a:srgbClr val="000000"/>
                        </a:solidFill>
                        <a:effectLst/>
                        <a:latin typeface="+mj-lt"/>
                        <a:cs typeface="Times New Roman" panose="02020603050405020304" pitchFamily="18" charset="0"/>
                      </a:endParaRPr>
                    </a:p>
                  </a:txBody>
                  <a:tcPr marL="7144" marR="7144" marT="9525" marB="0" anchor="b"/>
                </a:tc>
              </a:tr>
            </a:tbl>
          </a:graphicData>
        </a:graphic>
      </p:graphicFrame>
      <p:sp>
        <p:nvSpPr>
          <p:cNvPr id="6" name="TextBox 5"/>
          <p:cNvSpPr txBox="1"/>
          <p:nvPr/>
        </p:nvSpPr>
        <p:spPr>
          <a:xfrm>
            <a:off x="3370217" y="5834263"/>
            <a:ext cx="3020096" cy="461665"/>
          </a:xfrm>
          <a:prstGeom prst="rect">
            <a:avLst/>
          </a:prstGeom>
          <a:noFill/>
        </p:spPr>
        <p:txBody>
          <a:bodyPr wrap="square" rtlCol="0">
            <a:spAutoFit/>
          </a:bodyPr>
          <a:lstStyle/>
          <a:p>
            <a:r>
              <a:rPr lang="en-US" sz="2400" i="1" dirty="0" err="1">
                <a:latin typeface="+mj-lt"/>
                <a:cs typeface="Times New Roman" panose="02020603050405020304" pitchFamily="18" charset="0"/>
              </a:rPr>
              <a:t>Bảng</a:t>
            </a:r>
            <a:r>
              <a:rPr lang="en-US" sz="2400" i="1" dirty="0" smtClean="0">
                <a:latin typeface="+mj-lt"/>
                <a:cs typeface="Times New Roman" panose="02020603050405020304" pitchFamily="18" charset="0"/>
              </a:rPr>
              <a:t> </a:t>
            </a:r>
            <a:r>
              <a:rPr lang="en-US" sz="2400" i="1" dirty="0">
                <a:latin typeface="+mj-lt"/>
                <a:cs typeface="Times New Roman" panose="02020603050405020304" pitchFamily="18" charset="0"/>
              </a:rPr>
              <a:t>4</a:t>
            </a:r>
            <a:r>
              <a:rPr lang="en-US" sz="2400" i="1" dirty="0" smtClean="0">
                <a:latin typeface="+mj-lt"/>
                <a:cs typeface="Times New Roman" panose="02020603050405020304" pitchFamily="18" charset="0"/>
              </a:rPr>
              <a:t>: </a:t>
            </a:r>
            <a:r>
              <a:rPr lang="en-US" sz="2400" i="1" dirty="0" err="1">
                <a:latin typeface="+mj-lt"/>
                <a:cs typeface="Times New Roman" panose="02020603050405020304" pitchFamily="18" charset="0"/>
              </a:rPr>
              <a:t>Các</a:t>
            </a:r>
            <a:r>
              <a:rPr lang="en-US" sz="2400" i="1" dirty="0" smtClean="0">
                <a:latin typeface="+mj-lt"/>
                <a:cs typeface="Times New Roman" panose="02020603050405020304" pitchFamily="18" charset="0"/>
              </a:rPr>
              <a:t> </a:t>
            </a:r>
            <a:r>
              <a:rPr lang="en-US" sz="2400" i="1" dirty="0" err="1" smtClean="0">
                <a:latin typeface="+mj-lt"/>
                <a:cs typeface="Times New Roman" panose="02020603050405020304" pitchFamily="18" charset="0"/>
              </a:rPr>
              <a:t>loại</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giá</a:t>
            </a:r>
            <a:r>
              <a:rPr lang="en-US" sz="2400" i="1" dirty="0">
                <a:latin typeface="+mj-lt"/>
                <a:cs typeface="Times New Roman" panose="02020603050405020304" pitchFamily="18" charset="0"/>
              </a:rPr>
              <a:t> </a:t>
            </a:r>
            <a:r>
              <a:rPr lang="en-US" sz="2400" i="1" dirty="0" err="1" smtClean="0">
                <a:latin typeface="+mj-lt"/>
                <a:cs typeface="Times New Roman" panose="02020603050405020304" pitchFamily="18" charset="0"/>
              </a:rPr>
              <a:t>trị</a:t>
            </a:r>
            <a:r>
              <a:rPr lang="en-US" sz="2400" i="1" dirty="0" smtClean="0">
                <a:latin typeface="+mj-lt"/>
                <a:cs typeface="Times New Roman" panose="02020603050405020304" pitchFamily="18" charset="0"/>
              </a:rPr>
              <a:t> </a:t>
            </a: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39</a:t>
            </a:fld>
            <a:endParaRPr lang="en-US">
              <a:latin typeface="+mj-lt"/>
            </a:endParaRPr>
          </a:p>
        </p:txBody>
      </p:sp>
      <p:sp>
        <p:nvSpPr>
          <p:cNvPr id="9"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12)</a:t>
            </a:r>
            <a:endParaRPr lang="en-US" dirty="0"/>
          </a:p>
        </p:txBody>
      </p:sp>
    </p:spTree>
    <p:extLst>
      <p:ext uri="{BB962C8B-B14F-4D97-AF65-F5344CB8AC3E}">
        <p14:creationId xmlns:p14="http://schemas.microsoft.com/office/powerpoint/2010/main" xmlns="" val="17508251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013" y="2438400"/>
            <a:ext cx="7772400" cy="3687763"/>
          </a:xfrm>
        </p:spPr>
        <p:txBody>
          <a:bodyPr/>
          <a:lstStyle/>
          <a:p>
            <a:pPr algn="just"/>
            <a:r>
              <a:rPr lang="en-US" smtClean="0">
                <a:latin typeface="+mj-lt"/>
                <a:cs typeface="Times New Roman" panose="02020603050405020304" pitchFamily="18" charset="0"/>
              </a:rPr>
              <a:t>Phát triển dựa trên mã nguồn của JakStab</a:t>
            </a:r>
          </a:p>
          <a:p>
            <a:pPr algn="just"/>
            <a:r>
              <a:rPr lang="en-US" smtClean="0">
                <a:latin typeface="+mj-lt"/>
                <a:cs typeface="Times New Roman" panose="02020603050405020304" pitchFamily="18" charset="0"/>
              </a:rPr>
              <a:t>Đang được phát triển để tập trung vào phân tích những phần mềm bị nghi ngờ là phần mềm độc hại.</a:t>
            </a:r>
            <a:endParaRPr lang="en-US">
              <a:latin typeface="+mj-lt"/>
              <a:cs typeface="Times New Roman" panose="02020603050405020304" pitchFamily="18" charset="0"/>
            </a:endParaRPr>
          </a:p>
        </p:txBody>
      </p:sp>
      <p:sp>
        <p:nvSpPr>
          <p:cNvPr id="5" name="Rectangle 4"/>
          <p:cNvSpPr/>
          <p:nvPr/>
        </p:nvSpPr>
        <p:spPr>
          <a:xfrm>
            <a:off x="457200" y="1524000"/>
            <a:ext cx="4335354" cy="646331"/>
          </a:xfrm>
          <a:prstGeom prst="rect">
            <a:avLst/>
          </a:prstGeom>
        </p:spPr>
        <p:txBody>
          <a:bodyPr wrap="none">
            <a:spAutoFit/>
          </a:bodyPr>
          <a:lstStyle/>
          <a:p>
            <a:r>
              <a:rPr lang="en-US" sz="3600" b="1" dirty="0" err="1" smtClean="0">
                <a:solidFill>
                  <a:prstClr val="black"/>
                </a:solidFill>
                <a:latin typeface="+mj-lt"/>
                <a:cs typeface="Times New Roman" panose="02020603050405020304" pitchFamily="18" charset="0"/>
              </a:rPr>
              <a:t>Giới</a:t>
            </a:r>
            <a:r>
              <a:rPr lang="en-US" sz="3600" b="1" dirty="0" smtClean="0">
                <a:solidFill>
                  <a:prstClr val="black"/>
                </a:solidFill>
                <a:latin typeface="+mj-lt"/>
                <a:cs typeface="Times New Roman" panose="02020603050405020304" pitchFamily="18" charset="0"/>
              </a:rPr>
              <a:t> </a:t>
            </a:r>
            <a:r>
              <a:rPr lang="en-US" sz="3600" b="1" dirty="0" err="1" smtClean="0">
                <a:solidFill>
                  <a:prstClr val="black"/>
                </a:solidFill>
                <a:latin typeface="+mj-lt"/>
                <a:cs typeface="Times New Roman" panose="02020603050405020304" pitchFamily="18" charset="0"/>
              </a:rPr>
              <a:t>thiệu</a:t>
            </a:r>
            <a:r>
              <a:rPr lang="en-US" sz="3600" b="1" dirty="0" smtClean="0">
                <a:solidFill>
                  <a:prstClr val="black"/>
                </a:solidFill>
                <a:latin typeface="+mj-lt"/>
                <a:cs typeface="Times New Roman" panose="02020603050405020304" pitchFamily="18" charset="0"/>
              </a:rPr>
              <a:t> </a:t>
            </a:r>
            <a:r>
              <a:rPr lang="en-US" sz="3600" b="1" dirty="0" err="1" smtClean="0">
                <a:solidFill>
                  <a:prstClr val="black"/>
                </a:solidFill>
                <a:latin typeface="+mj-lt"/>
                <a:cs typeface="Times New Roman" panose="02020603050405020304" pitchFamily="18" charset="0"/>
              </a:rPr>
              <a:t>về</a:t>
            </a:r>
            <a:r>
              <a:rPr lang="en-US" sz="3600" b="1" dirty="0" smtClean="0">
                <a:solidFill>
                  <a:prstClr val="black"/>
                </a:solidFill>
                <a:latin typeface="+mj-lt"/>
                <a:cs typeface="Times New Roman" panose="02020603050405020304" pitchFamily="18" charset="0"/>
              </a:rPr>
              <a:t> BE-PUM</a:t>
            </a:r>
            <a:endParaRPr lang="en-US" sz="3600" b="1" dirty="0">
              <a:solidFill>
                <a:prstClr val="black"/>
              </a:solidFill>
              <a:latin typeface="+mj-lt"/>
              <a:cs typeface="Times New Roman" panose="02020603050405020304" pitchFamily="18" charset="0"/>
            </a:endParaRPr>
          </a:p>
        </p:txBody>
      </p:sp>
      <p:sp>
        <p:nvSpPr>
          <p:cNvPr id="7" name="Slide Number Placeholder 9"/>
          <p:cNvSpPr>
            <a:spLocks noGrp="1"/>
          </p:cNvSpPr>
          <p:nvPr>
            <p:ph type="sldNum" sz="quarter" idx="12"/>
          </p:nvPr>
        </p:nvSpPr>
        <p:spPr>
          <a:xfrm>
            <a:off x="6457950" y="6356351"/>
            <a:ext cx="2057400" cy="365125"/>
          </a:xfrm>
        </p:spPr>
        <p:txBody>
          <a:bodyPr/>
          <a:lstStyle/>
          <a:p>
            <a:fld id="{F5DBBDC1-4195-40F4-8EAF-5367D7983E89}" type="slidenum">
              <a:rPr lang="en-US" smtClean="0">
                <a:latin typeface="+mj-lt"/>
              </a:rPr>
              <a:pPr/>
              <a:t>4</a:t>
            </a:fld>
            <a:endParaRPr lang="en-US">
              <a:latin typeface="+mj-lt"/>
            </a:endParaRP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(2)</a:t>
            </a:r>
            <a:endParaRPr lang="en-US" dirty="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4519" y="984807"/>
            <a:ext cx="5071056" cy="584775"/>
          </a:xfrm>
          <a:prstGeom prst="rect">
            <a:avLst/>
          </a:prstGeom>
          <a:noFill/>
        </p:spPr>
        <p:txBody>
          <a:bodyPr wrap="square" rtlCol="0">
            <a:spAutoFit/>
          </a:bodyPr>
          <a:lstStyle/>
          <a:p>
            <a:pPr lvl="0"/>
            <a:r>
              <a:rPr lang="en-GB" sz="3200" dirty="0">
                <a:latin typeface="+mj-lt"/>
                <a:cs typeface="Times New Roman" panose="02020603050405020304" pitchFamily="18" charset="0"/>
              </a:rPr>
              <a:t> </a:t>
            </a:r>
            <a:r>
              <a:rPr lang="en-GB" sz="3200" b="1" dirty="0" err="1">
                <a:latin typeface="+mj-lt"/>
                <a:cs typeface="Times New Roman" panose="02020603050405020304" pitchFamily="18" charset="0"/>
              </a:rPr>
              <a:t>Tập</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giá</a:t>
            </a:r>
            <a:r>
              <a:rPr lang="en-GB" sz="3200" b="1" dirty="0">
                <a:latin typeface="+mj-lt"/>
                <a:cs typeface="Times New Roman" panose="02020603050405020304" pitchFamily="18" charset="0"/>
              </a:rPr>
              <a:t> </a:t>
            </a:r>
            <a:r>
              <a:rPr lang="en-GB" sz="3200" b="1" dirty="0" err="1" smtClean="0">
                <a:latin typeface="+mj-lt"/>
                <a:cs typeface="Times New Roman" panose="02020603050405020304" pitchFamily="18" charset="0"/>
              </a:rPr>
              <a:t>trị</a:t>
            </a:r>
            <a:endParaRPr lang="en-GB" sz="3200" b="1" dirty="0">
              <a:latin typeface="+mj-lt"/>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224575343"/>
              </p:ext>
            </p:extLst>
          </p:nvPr>
        </p:nvGraphicFramePr>
        <p:xfrm>
          <a:off x="609331" y="1584434"/>
          <a:ext cx="6450457" cy="5087563"/>
        </p:xfrm>
        <a:graphic>
          <a:graphicData uri="http://schemas.openxmlformats.org/drawingml/2006/table">
            <a:tbl>
              <a:tblPr firstRow="1" firstCol="1" bandRow="1">
                <a:tableStyleId>{5C22544A-7EE6-4342-B048-85BDC9FD1C3A}</a:tableStyleId>
              </a:tblPr>
              <a:tblGrid>
                <a:gridCol w="1347089"/>
                <a:gridCol w="5103368"/>
              </a:tblGrid>
              <a:tr h="368534">
                <a:tc>
                  <a:txBody>
                    <a:bodyPr/>
                    <a:lstStyle/>
                    <a:p>
                      <a:pPr algn="ctr">
                        <a:lnSpc>
                          <a:spcPct val="107000"/>
                        </a:lnSpc>
                        <a:spcAft>
                          <a:spcPts val="0"/>
                        </a:spcAft>
                      </a:pPr>
                      <a:r>
                        <a:rPr lang="en-GB" sz="2400" dirty="0" err="1">
                          <a:effectLst/>
                          <a:latin typeface="+mj-lt"/>
                          <a:cs typeface="Times New Roman" panose="02020603050405020304" pitchFamily="18" charset="0"/>
                        </a:rPr>
                        <a:t>Kiểu</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07000"/>
                        </a:lnSpc>
                        <a:spcAft>
                          <a:spcPts val="0"/>
                        </a:spcAft>
                      </a:pPr>
                      <a:r>
                        <a:rPr lang="en-GB" sz="2400" dirty="0" err="1">
                          <a:effectLst/>
                          <a:latin typeface="+mj-lt"/>
                          <a:cs typeface="Times New Roman" panose="02020603050405020304" pitchFamily="18" charset="0"/>
                        </a:rPr>
                        <a:t>Cách</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sử</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dụng</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ctr"/>
                </a:tc>
              </a:tr>
              <a:tr h="209550">
                <a:tc>
                  <a:txBody>
                    <a:bodyPr/>
                    <a:lstStyle/>
                    <a:p>
                      <a:pPr>
                        <a:lnSpc>
                          <a:spcPct val="107000"/>
                        </a:lnSpc>
                        <a:spcAft>
                          <a:spcPts val="0"/>
                        </a:spcAft>
                      </a:pPr>
                      <a:r>
                        <a:rPr lang="en-GB" sz="2400" dirty="0">
                          <a:effectLst/>
                          <a:latin typeface="+mj-lt"/>
                          <a:cs typeface="Times New Roman" panose="02020603050405020304" pitchFamily="18" charset="0"/>
                        </a:rPr>
                        <a:t>BYTE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nguyên</a:t>
                      </a:r>
                      <a:r>
                        <a:rPr lang="en-GB" sz="2400" dirty="0">
                          <a:effectLst/>
                          <a:latin typeface="+mj-lt"/>
                          <a:cs typeface="Times New Roman" panose="02020603050405020304" pitchFamily="18" charset="0"/>
                        </a:rPr>
                        <a:t> 8-bit </a:t>
                      </a:r>
                      <a:r>
                        <a:rPr lang="en-GB" sz="2400" dirty="0" err="1">
                          <a:effectLst/>
                          <a:latin typeface="+mj-lt"/>
                          <a:cs typeface="Times New Roman" panose="02020603050405020304" pitchFamily="18" charset="0"/>
                        </a:rPr>
                        <a:t>không</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dấu</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SBYTE</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8-bit có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16-bit không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SWORD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16-bit có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DWORD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nguyên</a:t>
                      </a:r>
                      <a:r>
                        <a:rPr lang="en-GB" sz="2400" dirty="0">
                          <a:effectLst/>
                          <a:latin typeface="+mj-lt"/>
                          <a:cs typeface="Times New Roman" panose="02020603050405020304" pitchFamily="18" charset="0"/>
                        </a:rPr>
                        <a:t> 32-bit </a:t>
                      </a:r>
                      <a:r>
                        <a:rPr lang="en-GB" sz="2400" dirty="0" err="1">
                          <a:effectLst/>
                          <a:latin typeface="+mj-lt"/>
                          <a:cs typeface="Times New Roman" panose="02020603050405020304" pitchFamily="18" charset="0"/>
                        </a:rPr>
                        <a:t>không</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dấu</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SDWORD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32-bit có dấu</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FWORD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48-bit.</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a:effectLst/>
                          <a:latin typeface="+mj-lt"/>
                          <a:cs typeface="Times New Roman" panose="02020603050405020304" pitchFamily="18" charset="0"/>
                        </a:rPr>
                        <a:t>QWORD</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64-bit</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dirty="0">
                          <a:effectLst/>
                          <a:latin typeface="+mj-lt"/>
                          <a:cs typeface="Times New Roman" panose="02020603050405020304" pitchFamily="18" charset="0"/>
                        </a:rPr>
                        <a:t>TBYTE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tc>
                <a:tc>
                  <a:txBody>
                    <a:bodyPr/>
                    <a:lstStyle/>
                    <a:p>
                      <a:pPr>
                        <a:lnSpc>
                          <a:spcPct val="107000"/>
                        </a:lnSpc>
                        <a:spcAft>
                          <a:spcPts val="0"/>
                        </a:spcAft>
                      </a:pPr>
                      <a:r>
                        <a:rPr lang="en-GB" sz="2400">
                          <a:effectLst/>
                          <a:latin typeface="+mj-lt"/>
                          <a:cs typeface="Times New Roman" panose="02020603050405020304" pitchFamily="18" charset="0"/>
                        </a:rPr>
                        <a:t>kiểu số nguyên 80-bit (10-byte)</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tc>
              </a:tr>
              <a:tr h="209550">
                <a:tc>
                  <a:txBody>
                    <a:bodyPr/>
                    <a:lstStyle/>
                    <a:p>
                      <a:pPr>
                        <a:lnSpc>
                          <a:spcPct val="107000"/>
                        </a:lnSpc>
                        <a:spcAft>
                          <a:spcPts val="0"/>
                        </a:spcAft>
                      </a:pPr>
                      <a:r>
                        <a:rPr lang="en-GB" sz="2400" dirty="0">
                          <a:effectLst/>
                          <a:latin typeface="+mj-lt"/>
                          <a:cs typeface="Times New Roman" panose="02020603050405020304" pitchFamily="18" charset="0"/>
                        </a:rPr>
                        <a:t>REAL4</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thực</a:t>
                      </a:r>
                      <a:r>
                        <a:rPr lang="en-GB" sz="2400" dirty="0">
                          <a:effectLst/>
                          <a:latin typeface="+mj-lt"/>
                          <a:cs typeface="Times New Roman" panose="02020603050405020304" pitchFamily="18" charset="0"/>
                        </a:rPr>
                        <a:t> 32-bit (4-byte) </a:t>
                      </a:r>
                      <a:r>
                        <a:rPr lang="en-GB" sz="2400" dirty="0" err="1">
                          <a:effectLst/>
                          <a:latin typeface="+mj-lt"/>
                          <a:cs typeface="Times New Roman" panose="02020603050405020304" pitchFamily="18" charset="0"/>
                        </a:rPr>
                        <a:t>chuẩn</a:t>
                      </a:r>
                      <a:r>
                        <a:rPr lang="en-GB" sz="2400" dirty="0">
                          <a:effectLst/>
                          <a:latin typeface="+mj-lt"/>
                          <a:cs typeface="Times New Roman" panose="02020603050405020304" pitchFamily="18" charset="0"/>
                        </a:rPr>
                        <a:t> IEEE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r>
              <a:tr h="209550">
                <a:tc>
                  <a:txBody>
                    <a:bodyPr/>
                    <a:lstStyle/>
                    <a:p>
                      <a:pPr>
                        <a:lnSpc>
                          <a:spcPct val="107000"/>
                        </a:lnSpc>
                        <a:spcAft>
                          <a:spcPts val="0"/>
                        </a:spcAft>
                      </a:pPr>
                      <a:r>
                        <a:rPr lang="en-GB" sz="2400">
                          <a:effectLst/>
                          <a:latin typeface="+mj-lt"/>
                          <a:cs typeface="Times New Roman" panose="02020603050405020304" pitchFamily="18" charset="0"/>
                        </a:rPr>
                        <a:t>REAL8</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thực</a:t>
                      </a:r>
                      <a:r>
                        <a:rPr lang="en-GB" sz="2400" dirty="0">
                          <a:effectLst/>
                          <a:latin typeface="+mj-lt"/>
                          <a:cs typeface="Times New Roman" panose="02020603050405020304" pitchFamily="18" charset="0"/>
                        </a:rPr>
                        <a:t> 64-bit (8-byte) </a:t>
                      </a:r>
                      <a:r>
                        <a:rPr lang="en-GB" sz="2400" dirty="0" err="1">
                          <a:effectLst/>
                          <a:latin typeface="+mj-lt"/>
                          <a:cs typeface="Times New Roman" panose="02020603050405020304" pitchFamily="18" charset="0"/>
                        </a:rPr>
                        <a:t>chuẩn</a:t>
                      </a:r>
                      <a:r>
                        <a:rPr lang="en-GB" sz="2400" dirty="0">
                          <a:effectLst/>
                          <a:latin typeface="+mj-lt"/>
                          <a:cs typeface="Times New Roman" panose="02020603050405020304" pitchFamily="18" charset="0"/>
                        </a:rPr>
                        <a:t> IEEE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r>
              <a:tr h="209550">
                <a:tc>
                  <a:txBody>
                    <a:bodyPr/>
                    <a:lstStyle/>
                    <a:p>
                      <a:pPr>
                        <a:lnSpc>
                          <a:spcPct val="107000"/>
                        </a:lnSpc>
                        <a:spcAft>
                          <a:spcPts val="0"/>
                        </a:spcAft>
                      </a:pPr>
                      <a:r>
                        <a:rPr lang="en-GB" sz="2400">
                          <a:effectLst/>
                          <a:latin typeface="+mj-lt"/>
                          <a:cs typeface="Times New Roman" panose="02020603050405020304" pitchFamily="18" charset="0"/>
                        </a:rPr>
                        <a:t>REAL10</a:t>
                      </a:r>
                      <a:endParaRPr lang="en-GB" sz="240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c>
                  <a:txBody>
                    <a:bodyPr/>
                    <a:lstStyle/>
                    <a:p>
                      <a:pPr>
                        <a:lnSpc>
                          <a:spcPct val="107000"/>
                        </a:lnSpc>
                        <a:spcAft>
                          <a:spcPts val="0"/>
                        </a:spcAft>
                      </a:pPr>
                      <a:r>
                        <a:rPr lang="en-GB" sz="2400" dirty="0" err="1">
                          <a:effectLst/>
                          <a:latin typeface="+mj-lt"/>
                          <a:cs typeface="Times New Roman" panose="02020603050405020304" pitchFamily="18" charset="0"/>
                        </a:rPr>
                        <a:t>kiểu</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số</a:t>
                      </a:r>
                      <a:r>
                        <a:rPr lang="en-GB" sz="2400" dirty="0">
                          <a:effectLst/>
                          <a:latin typeface="+mj-lt"/>
                          <a:cs typeface="Times New Roman" panose="02020603050405020304" pitchFamily="18" charset="0"/>
                        </a:rPr>
                        <a:t> </a:t>
                      </a:r>
                      <a:r>
                        <a:rPr lang="en-GB" sz="2400" dirty="0" err="1">
                          <a:effectLst/>
                          <a:latin typeface="+mj-lt"/>
                          <a:cs typeface="Times New Roman" panose="02020603050405020304" pitchFamily="18" charset="0"/>
                        </a:rPr>
                        <a:t>thực</a:t>
                      </a:r>
                      <a:r>
                        <a:rPr lang="en-GB" sz="2400" dirty="0">
                          <a:effectLst/>
                          <a:latin typeface="+mj-lt"/>
                          <a:cs typeface="Times New Roman" panose="02020603050405020304" pitchFamily="18" charset="0"/>
                        </a:rPr>
                        <a:t> 80-bit (10-byte) </a:t>
                      </a:r>
                      <a:r>
                        <a:rPr lang="en-GB" sz="2400" dirty="0" err="1">
                          <a:effectLst/>
                          <a:latin typeface="+mj-lt"/>
                          <a:cs typeface="Times New Roman" panose="02020603050405020304" pitchFamily="18" charset="0"/>
                        </a:rPr>
                        <a:t>chuẩn</a:t>
                      </a:r>
                      <a:r>
                        <a:rPr lang="en-GB" sz="2400" dirty="0">
                          <a:effectLst/>
                          <a:latin typeface="+mj-lt"/>
                          <a:cs typeface="Times New Roman" panose="02020603050405020304" pitchFamily="18" charset="0"/>
                        </a:rPr>
                        <a:t> IEEE</a:t>
                      </a:r>
                      <a:endParaRPr lang="en-GB" sz="2400" dirty="0">
                        <a:effectLst/>
                        <a:latin typeface="+mj-lt"/>
                        <a:ea typeface="Calibri" panose="020F0502020204030204" pitchFamily="34" charset="0"/>
                        <a:cs typeface="Times New Roman" panose="02020603050405020304" pitchFamily="18" charset="0"/>
                      </a:endParaRPr>
                    </a:p>
                  </a:txBody>
                  <a:tcPr marL="51435" marR="51435" marT="0" marB="0" anchor="b">
                    <a:solidFill>
                      <a:schemeClr val="accent6">
                        <a:lumMod val="75000"/>
                      </a:schemeClr>
                    </a:solidFill>
                  </a:tcPr>
                </a:tc>
              </a:tr>
            </a:tbl>
          </a:graphicData>
        </a:graphic>
      </p:graphicFrame>
      <p:sp>
        <p:nvSpPr>
          <p:cNvPr id="3" name="Rectangle 2"/>
          <p:cNvSpPr/>
          <p:nvPr/>
        </p:nvSpPr>
        <p:spPr>
          <a:xfrm>
            <a:off x="7059788" y="5257881"/>
            <a:ext cx="2084212" cy="959237"/>
          </a:xfrm>
          <a:prstGeom prst="rect">
            <a:avLst/>
          </a:prstGeom>
        </p:spPr>
        <p:txBody>
          <a:bodyPr wrap="square">
            <a:spAutoFit/>
          </a:bodyPr>
          <a:lstStyle/>
          <a:p>
            <a:pPr algn="ctr">
              <a:spcAft>
                <a:spcPts val="1000"/>
              </a:spcAft>
            </a:pPr>
            <a:r>
              <a:rPr lang="en-GB" sz="2400" i="1" dirty="0" err="1">
                <a:solidFill>
                  <a:srgbClr val="000000"/>
                </a:solidFill>
                <a:latin typeface="+mj-lt"/>
                <a:ea typeface="Calibri" panose="020F0502020204030204" pitchFamily="34" charset="0"/>
                <a:cs typeface="Times New Roman" panose="02020603050405020304" pitchFamily="18" charset="0"/>
              </a:rPr>
              <a:t>Bảng</a:t>
            </a:r>
            <a:r>
              <a:rPr lang="en-GB" sz="2400" i="1" dirty="0">
                <a:solidFill>
                  <a:srgbClr val="000000"/>
                </a:solidFill>
                <a:latin typeface="+mj-lt"/>
                <a:ea typeface="Calibri" panose="020F0502020204030204" pitchFamily="34" charset="0"/>
                <a:cs typeface="Times New Roman" panose="02020603050405020304" pitchFamily="18" charset="0"/>
              </a:rPr>
              <a:t> </a:t>
            </a:r>
            <a:r>
              <a:rPr lang="en-GB" sz="2400" i="1" dirty="0" smtClean="0">
                <a:solidFill>
                  <a:srgbClr val="000000"/>
                </a:solidFill>
                <a:latin typeface="+mj-lt"/>
                <a:ea typeface="Calibri" panose="020F0502020204030204" pitchFamily="34" charset="0"/>
                <a:cs typeface="Times New Roman" panose="02020603050405020304" pitchFamily="18" charset="0"/>
              </a:rPr>
              <a:t>5: </a:t>
            </a:r>
            <a:r>
              <a:rPr lang="en-GB" sz="2400" i="1" dirty="0" err="1">
                <a:solidFill>
                  <a:srgbClr val="000000"/>
                </a:solidFill>
                <a:latin typeface="+mj-lt"/>
                <a:ea typeface="Calibri" panose="020F0502020204030204" pitchFamily="34" charset="0"/>
                <a:cs typeface="Times New Roman" panose="02020603050405020304" pitchFamily="18" charset="0"/>
              </a:rPr>
              <a:t>Bảng</a:t>
            </a:r>
            <a:r>
              <a:rPr lang="en-GB" sz="2400" i="1" dirty="0">
                <a:solidFill>
                  <a:srgbClr val="000000"/>
                </a:solidFill>
                <a:latin typeface="+mj-lt"/>
                <a:ea typeface="Calibri" panose="020F0502020204030204" pitchFamily="34" charset="0"/>
                <a:cs typeface="Times New Roman" panose="02020603050405020304" pitchFamily="18" charset="0"/>
              </a:rPr>
              <a:t> </a:t>
            </a:r>
            <a:endParaRPr lang="en-GB" sz="2400" i="1" dirty="0" smtClean="0">
              <a:solidFill>
                <a:srgbClr val="000000"/>
              </a:solidFill>
              <a:latin typeface="+mj-lt"/>
              <a:ea typeface="Calibri" panose="020F0502020204030204" pitchFamily="34" charset="0"/>
              <a:cs typeface="Times New Roman" panose="02020603050405020304" pitchFamily="18" charset="0"/>
            </a:endParaRPr>
          </a:p>
          <a:p>
            <a:pPr algn="ctr">
              <a:spcAft>
                <a:spcPts val="1000"/>
              </a:spcAft>
            </a:pPr>
            <a:r>
              <a:rPr lang="en-GB" sz="2400" i="1" dirty="0" err="1" smtClean="0">
                <a:solidFill>
                  <a:srgbClr val="000000"/>
                </a:solidFill>
                <a:latin typeface="+mj-lt"/>
                <a:ea typeface="Calibri" panose="020F0502020204030204" pitchFamily="34" charset="0"/>
                <a:cs typeface="Times New Roman" panose="02020603050405020304" pitchFamily="18" charset="0"/>
              </a:rPr>
              <a:t>kiểu</a:t>
            </a:r>
            <a:r>
              <a:rPr lang="en-GB" sz="2400" i="1" dirty="0" smtClean="0">
                <a:solidFill>
                  <a:srgbClr val="000000"/>
                </a:solidFill>
                <a:latin typeface="+mj-lt"/>
                <a:ea typeface="Calibri" panose="020F0502020204030204" pitchFamily="34" charset="0"/>
                <a:cs typeface="Times New Roman" panose="02020603050405020304" pitchFamily="18" charset="0"/>
              </a:rPr>
              <a:t> </a:t>
            </a:r>
            <a:r>
              <a:rPr lang="en-GB" sz="2400" i="1" dirty="0" err="1">
                <a:solidFill>
                  <a:srgbClr val="000000"/>
                </a:solidFill>
                <a:latin typeface="+mj-lt"/>
                <a:ea typeface="Calibri" panose="020F0502020204030204" pitchFamily="34" charset="0"/>
                <a:cs typeface="Times New Roman" panose="02020603050405020304" pitchFamily="18" charset="0"/>
              </a:rPr>
              <a:t>dữ</a:t>
            </a:r>
            <a:r>
              <a:rPr lang="en-GB" sz="2400" i="1" dirty="0">
                <a:solidFill>
                  <a:srgbClr val="000000"/>
                </a:solidFill>
                <a:latin typeface="+mj-lt"/>
                <a:ea typeface="Calibri" panose="020F0502020204030204" pitchFamily="34" charset="0"/>
                <a:cs typeface="Times New Roman" panose="02020603050405020304" pitchFamily="18" charset="0"/>
              </a:rPr>
              <a:t> </a:t>
            </a:r>
            <a:r>
              <a:rPr lang="en-GB" sz="2400" i="1" dirty="0" err="1">
                <a:solidFill>
                  <a:srgbClr val="000000"/>
                </a:solidFill>
                <a:latin typeface="+mj-lt"/>
                <a:ea typeface="Calibri" panose="020F0502020204030204" pitchFamily="34" charset="0"/>
                <a:cs typeface="Times New Roman" panose="02020603050405020304" pitchFamily="18" charset="0"/>
              </a:rPr>
              <a:t>liệu</a:t>
            </a:r>
            <a:endParaRPr lang="en-GB" sz="2400" i="1" dirty="0">
              <a:solidFill>
                <a:srgbClr val="44546A"/>
              </a:solidFill>
              <a:effectLst/>
              <a:latin typeface="+mj-lt"/>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40</a:t>
            </a:fld>
            <a:endParaRPr lang="en-US">
              <a:latin typeface="+mj-lt"/>
            </a:endParaRPr>
          </a:p>
        </p:txBody>
      </p:sp>
      <p:sp>
        <p:nvSpPr>
          <p:cNvPr id="8" name="Title 1"/>
          <p:cNvSpPr txBox="1">
            <a:spLocks/>
          </p:cNvSpPr>
          <p:nvPr/>
        </p:nvSpPr>
        <p:spPr>
          <a:xfrm>
            <a:off x="444321" y="209221"/>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a:t>nền</a:t>
            </a:r>
            <a:r>
              <a:rPr lang="en-US" dirty="0"/>
              <a:t> (</a:t>
            </a:r>
            <a:r>
              <a:rPr lang="en-US" dirty="0" smtClean="0"/>
              <a:t>13)</a:t>
            </a:r>
            <a:endParaRPr lang="en-US" dirty="0"/>
          </a:p>
        </p:txBody>
      </p:sp>
    </p:spTree>
    <p:extLst>
      <p:ext uri="{BB962C8B-B14F-4D97-AF65-F5344CB8AC3E}">
        <p14:creationId xmlns:p14="http://schemas.microsoft.com/office/powerpoint/2010/main" xmlns="" val="317270661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41</a:t>
            </a:fld>
            <a:endParaRPr lang="en-US"/>
          </a:p>
        </p:txBody>
      </p:sp>
      <p:sp>
        <p:nvSpPr>
          <p:cNvPr id="9" name="Content Placeholder 8"/>
          <p:cNvSpPr>
            <a:spLocks noGrp="1"/>
          </p:cNvSpPr>
          <p:nvPr>
            <p:ph idx="1"/>
          </p:nvPr>
        </p:nvSpPr>
        <p:spPr>
          <a:xfrm>
            <a:off x="573204" y="1825625"/>
            <a:ext cx="7997588" cy="4351338"/>
          </a:xfrm>
        </p:spPr>
        <p:txBody>
          <a:bodyPr>
            <a:noAutofit/>
          </a:bodyPr>
          <a:lstStyle/>
          <a:p>
            <a:pPr marL="0" indent="0" algn="just">
              <a:buNone/>
            </a:pPr>
            <a:r>
              <a:rPr lang="vi-VN" sz="3600" b="1" dirty="0" smtClean="0">
                <a:latin typeface="Calibri" pitchFamily="34" charset="0"/>
              </a:rPr>
              <a:t>Trình tự các bước để ứng dụng JNA </a:t>
            </a:r>
            <a:r>
              <a:rPr lang="vi-VN" sz="3600" b="1" smtClean="0">
                <a:latin typeface="Calibri" pitchFamily="34" charset="0"/>
              </a:rPr>
              <a:t>vào </a:t>
            </a:r>
            <a:r>
              <a:rPr lang="vi-VN" sz="3600" b="1" smtClean="0">
                <a:latin typeface="Calibri" pitchFamily="34" charset="0"/>
              </a:rPr>
              <a:t>BE-PUM</a:t>
            </a:r>
            <a:endParaRPr lang="vi-VN" sz="3600" b="1" dirty="0" smtClean="0">
              <a:latin typeface="Calibri" pitchFamily="34" charset="0"/>
            </a:endParaRPr>
          </a:p>
          <a:p>
            <a:pPr lvl="1" algn="just"/>
            <a:r>
              <a:rPr lang="vi-VN" sz="3200" dirty="0" smtClean="0">
                <a:latin typeface="Calibri" pitchFamily="34" charset="0"/>
              </a:rPr>
              <a:t>Ánh xạ thư viện</a:t>
            </a:r>
          </a:p>
          <a:p>
            <a:pPr lvl="1" algn="just"/>
            <a:r>
              <a:rPr lang="vi-VN" sz="3200" dirty="0" smtClean="0">
                <a:latin typeface="Calibri" pitchFamily="34" charset="0"/>
              </a:rPr>
              <a:t>Ánh xạ hàm và những kiểu dữ</a:t>
            </a:r>
            <a:r>
              <a:rPr lang="en-US" sz="3200" dirty="0" smtClean="0">
                <a:latin typeface="Calibri" pitchFamily="34" charset="0"/>
              </a:rPr>
              <a:t> </a:t>
            </a:r>
            <a:r>
              <a:rPr lang="en-US" sz="3200" dirty="0" err="1" smtClean="0">
                <a:latin typeface="Calibri" pitchFamily="34" charset="0"/>
              </a:rPr>
              <a:t>liệu</a:t>
            </a:r>
            <a:endParaRPr lang="vi-VN" sz="3200" dirty="0" smtClean="0">
              <a:latin typeface="Calibri" pitchFamily="34" charset="0"/>
            </a:endParaRPr>
          </a:p>
          <a:p>
            <a:pPr lvl="1" algn="just"/>
            <a:r>
              <a:rPr lang="en-US" sz="3200" dirty="0" smtClean="0">
                <a:latin typeface="Calibri" pitchFamily="34" charset="0"/>
              </a:rPr>
              <a:t>L</a:t>
            </a:r>
            <a:r>
              <a:rPr lang="vi-VN" sz="3200" dirty="0" smtClean="0">
                <a:latin typeface="Calibri" pitchFamily="34" charset="0"/>
              </a:rPr>
              <a:t>ấy giá trị bộ nhớ của các thông số đầu vào</a:t>
            </a:r>
          </a:p>
          <a:p>
            <a:pPr lvl="1" algn="just"/>
            <a:r>
              <a:rPr lang="vi-VN" sz="3200" dirty="0" smtClean="0">
                <a:latin typeface="Calibri" pitchFamily="34" charset="0"/>
              </a:rPr>
              <a:t>Truyền các giá trị, gọi API và lấy kết quả</a:t>
            </a:r>
          </a:p>
          <a:p>
            <a:pPr lvl="1" algn="just"/>
            <a:r>
              <a:rPr lang="vi-VN" sz="3200" dirty="0" smtClean="0">
                <a:latin typeface="Calibri" pitchFamily="34" charset="0"/>
              </a:rPr>
              <a:t>Lưu giá trị nhận được vào bộ nhớ của BE-PUM</a:t>
            </a:r>
          </a:p>
          <a:p>
            <a:pPr algn="just"/>
            <a:endParaRPr lang="vi-VN" sz="3200" dirty="0" smtClean="0">
              <a:latin typeface="Calibri" pitchFamily="34" charset="0"/>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err="1"/>
              <a:t>thức</a:t>
            </a:r>
            <a:r>
              <a:rPr lang="en-US"/>
              <a:t> </a:t>
            </a:r>
            <a:r>
              <a:rPr lang="en-US" smtClean="0"/>
              <a:t>nền </a:t>
            </a:r>
            <a:r>
              <a:rPr lang="en-US"/>
              <a:t>(</a:t>
            </a:r>
            <a:r>
              <a:rPr lang="en-US" smtClean="0"/>
              <a:t>14)</a:t>
            </a:r>
            <a:endParaRPr lang="en-US" dirty="0"/>
          </a:p>
        </p:txBody>
      </p:sp>
    </p:spTree>
    <p:extLst>
      <p:ext uri="{BB962C8B-B14F-4D97-AF65-F5344CB8AC3E}">
        <p14:creationId xmlns:p14="http://schemas.microsoft.com/office/powerpoint/2010/main" xmlns="" val="5170962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42</a:t>
            </a:fld>
            <a:endParaRPr lang="en-US"/>
          </a:p>
        </p:txBody>
      </p:sp>
      <p:graphicFrame>
        <p:nvGraphicFramePr>
          <p:cNvPr id="6" name="Table 5"/>
          <p:cNvGraphicFramePr>
            <a:graphicFrameLocks noGrp="1"/>
          </p:cNvGraphicFramePr>
          <p:nvPr/>
        </p:nvGraphicFramePr>
        <p:xfrm>
          <a:off x="319187" y="2784760"/>
          <a:ext cx="8443813" cy="3539840"/>
        </p:xfrm>
        <a:graphic>
          <a:graphicData uri="http://schemas.openxmlformats.org/drawingml/2006/table">
            <a:tbl>
              <a:tblPr/>
              <a:tblGrid>
                <a:gridCol w="807228"/>
                <a:gridCol w="3536170"/>
                <a:gridCol w="4100415"/>
              </a:tblGrid>
              <a:tr h="304802">
                <a:tc>
                  <a:txBody>
                    <a:bodyPr/>
                    <a:lstStyle/>
                    <a:p>
                      <a:pPr algn="ctr">
                        <a:spcBef>
                          <a:spcPts val="200"/>
                        </a:spcBef>
                        <a:spcAft>
                          <a:spcPts val="200"/>
                        </a:spcAft>
                      </a:pPr>
                      <a:r>
                        <a:rPr lang="en-US" sz="2500" b="1">
                          <a:latin typeface="+mn-lt"/>
                          <a:ea typeface="Times New Roman"/>
                          <a:cs typeface="Times New Roman"/>
                        </a:rPr>
                        <a:t>STT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2500" b="1">
                          <a:latin typeface="+mn-lt"/>
                          <a:ea typeface="Times New Roman"/>
                          <a:cs typeface="Times New Roman"/>
                        </a:rPr>
                        <a:t>Kiểu dữ liệu trong C</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200"/>
                        </a:spcBef>
                        <a:spcAft>
                          <a:spcPts val="200"/>
                        </a:spcAft>
                      </a:pPr>
                      <a:r>
                        <a:rPr lang="en-US" sz="2500" b="1">
                          <a:latin typeface="+mn-lt"/>
                          <a:ea typeface="Times New Roman"/>
                          <a:cs typeface="Times New Roman"/>
                        </a:rPr>
                        <a:t>Kiểu dữ liệu trong Java</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1</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char</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byte</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2</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wchar_t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char</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3</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short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short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4</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int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int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a:latin typeface="+mn-lt"/>
                          <a:ea typeface="Times New Roman"/>
                          <a:cs typeface="Times New Roman"/>
                        </a:rPr>
                        <a:t>5</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int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boolean</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smtClean="0">
                          <a:latin typeface="+mn-lt"/>
                          <a:ea typeface="Times New Roman"/>
                          <a:cs typeface="Times New Roman"/>
                        </a:rPr>
                        <a:t>6</a:t>
                      </a:r>
                      <a:endParaRPr lang="en-US" sz="2500">
                        <a:latin typeface="+mn-lt"/>
                        <a:ea typeface="Times New Roman"/>
                        <a:cs typeface="Times New Roman"/>
                      </a:endParaRP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long long, __int64</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long</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smtClean="0">
                          <a:latin typeface="+mn-lt"/>
                          <a:ea typeface="Times New Roman"/>
                          <a:cs typeface="Times New Roman"/>
                        </a:rPr>
                        <a:t>7</a:t>
                      </a:r>
                      <a:endParaRPr lang="en-US" sz="2500">
                        <a:latin typeface="+mn-lt"/>
                        <a:ea typeface="Times New Roman"/>
                        <a:cs typeface="Times New Roman"/>
                      </a:endParaRP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float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float</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855">
                <a:tc>
                  <a:txBody>
                    <a:bodyPr/>
                    <a:lstStyle/>
                    <a:p>
                      <a:pPr algn="ctr">
                        <a:spcBef>
                          <a:spcPts val="200"/>
                        </a:spcBef>
                        <a:spcAft>
                          <a:spcPts val="200"/>
                        </a:spcAft>
                      </a:pPr>
                      <a:r>
                        <a:rPr lang="en-US" sz="2500" smtClean="0">
                          <a:latin typeface="+mn-lt"/>
                          <a:ea typeface="Times New Roman"/>
                          <a:cs typeface="Times New Roman"/>
                        </a:rPr>
                        <a:t>8</a:t>
                      </a:r>
                      <a:endParaRPr lang="en-US" sz="2500">
                        <a:latin typeface="+mn-lt"/>
                        <a:ea typeface="Times New Roman"/>
                        <a:cs typeface="Times New Roman"/>
                      </a:endParaRP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double</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2500">
                          <a:latin typeface="+mn-lt"/>
                          <a:ea typeface="Times New Roman"/>
                          <a:cs typeface="Times New Roman"/>
                        </a:rPr>
                        <a:t>double</a:t>
                      </a:r>
                    </a:p>
                  </a:txBody>
                  <a:tcPr marL="136680" marR="1366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304800" y="1437382"/>
            <a:ext cx="8458200" cy="1077218"/>
          </a:xfrm>
          <a:prstGeom prst="rect">
            <a:avLst/>
          </a:prstGeom>
        </p:spPr>
        <p:txBody>
          <a:bodyPr wrap="square">
            <a:spAutoFit/>
          </a:bodyPr>
          <a:lstStyle/>
          <a:p>
            <a:r>
              <a:rPr lang="en-US" sz="3200" dirty="0" err="1" smtClean="0"/>
              <a:t>Ánh</a:t>
            </a:r>
            <a:r>
              <a:rPr lang="en-US" sz="3200" dirty="0" smtClean="0"/>
              <a:t> </a:t>
            </a:r>
            <a:r>
              <a:rPr lang="en-US" sz="3200" dirty="0" err="1" smtClean="0"/>
              <a:t>xạ</a:t>
            </a:r>
            <a:r>
              <a:rPr lang="en-US" sz="3200" dirty="0" smtClean="0"/>
              <a:t> </a:t>
            </a:r>
            <a:r>
              <a:rPr lang="en-US" sz="3200" dirty="0" err="1" smtClean="0"/>
              <a:t>kiểu</a:t>
            </a:r>
            <a:r>
              <a:rPr lang="en-US" sz="3200" dirty="0" smtClean="0"/>
              <a:t> </a:t>
            </a:r>
            <a:r>
              <a:rPr lang="en-US" sz="3200" dirty="0" err="1" smtClean="0"/>
              <a:t>dữ</a:t>
            </a:r>
            <a:r>
              <a:rPr lang="en-US" sz="3200" dirty="0" smtClean="0"/>
              <a:t> </a:t>
            </a:r>
            <a:r>
              <a:rPr lang="en-US" sz="3200" dirty="0" err="1" smtClean="0"/>
              <a:t>liệu</a:t>
            </a:r>
            <a:r>
              <a:rPr lang="en-US" sz="3200" dirty="0" smtClean="0"/>
              <a:t> </a:t>
            </a:r>
            <a:r>
              <a:rPr lang="en-US" sz="3200" dirty="0" err="1" smtClean="0"/>
              <a:t>từ</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lập</a:t>
            </a:r>
            <a:r>
              <a:rPr lang="en-US" sz="3200" dirty="0" smtClean="0"/>
              <a:t> </a:t>
            </a:r>
            <a:r>
              <a:rPr lang="en-US" sz="3200" dirty="0" err="1" smtClean="0"/>
              <a:t>trình</a:t>
            </a:r>
            <a:r>
              <a:rPr lang="en-US" sz="3200" dirty="0" smtClean="0"/>
              <a:t> C sang Java </a:t>
            </a:r>
            <a:r>
              <a:rPr lang="en-US" sz="3200" dirty="0" err="1" smtClean="0"/>
              <a:t>được</a:t>
            </a:r>
            <a:r>
              <a:rPr lang="en-US" sz="3200" dirty="0" smtClean="0"/>
              <a:t> </a:t>
            </a:r>
            <a:r>
              <a:rPr lang="en-US" sz="3200" dirty="0" err="1" smtClean="0"/>
              <a:t>hỗ</a:t>
            </a:r>
            <a:r>
              <a:rPr lang="en-US" sz="3200" dirty="0" smtClean="0"/>
              <a:t> </a:t>
            </a:r>
            <a:r>
              <a:rPr lang="en-US" sz="3200" dirty="0" err="1" smtClean="0"/>
              <a:t>trợ</a:t>
            </a:r>
            <a:r>
              <a:rPr lang="en-US" sz="3200" dirty="0" smtClean="0"/>
              <a:t> </a:t>
            </a:r>
            <a:r>
              <a:rPr lang="en-US" sz="3200" dirty="0" err="1" smtClean="0"/>
              <a:t>bởi</a:t>
            </a:r>
            <a:r>
              <a:rPr lang="en-US" sz="3200" dirty="0" smtClean="0"/>
              <a:t> JNA:</a:t>
            </a:r>
            <a:endParaRPr lang="en-US" sz="3200" dirty="0"/>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err="1"/>
              <a:t>thức</a:t>
            </a:r>
            <a:r>
              <a:rPr lang="en-US"/>
              <a:t> </a:t>
            </a:r>
            <a:r>
              <a:rPr lang="en-US" smtClean="0"/>
              <a:t>nền </a:t>
            </a:r>
            <a:r>
              <a:rPr lang="en-US"/>
              <a:t>(</a:t>
            </a:r>
            <a:r>
              <a:rPr lang="en-US" smtClean="0"/>
              <a:t>15)</a:t>
            </a:r>
            <a:endParaRPr lang="en-US" dirty="0"/>
          </a:p>
        </p:txBody>
      </p:sp>
    </p:spTree>
    <p:extLst>
      <p:ext uri="{BB962C8B-B14F-4D97-AF65-F5344CB8AC3E}">
        <p14:creationId xmlns:p14="http://schemas.microsoft.com/office/powerpoint/2010/main" xmlns="" val="183811343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43</a:t>
            </a:fld>
            <a:endParaRPr lang="en-US"/>
          </a:p>
        </p:txBody>
      </p:sp>
      <p:sp>
        <p:nvSpPr>
          <p:cNvPr id="8" name="Content Placeholder 8"/>
          <p:cNvSpPr>
            <a:spLocks noGrp="1"/>
          </p:cNvSpPr>
          <p:nvPr>
            <p:ph idx="1"/>
          </p:nvPr>
        </p:nvSpPr>
        <p:spPr>
          <a:xfrm>
            <a:off x="496605" y="2040003"/>
            <a:ext cx="8229600" cy="4525963"/>
          </a:xfrm>
        </p:spPr>
        <p:txBody>
          <a:bodyPr>
            <a:noAutofit/>
          </a:bodyPr>
          <a:lstStyle/>
          <a:p>
            <a:pPr algn="just">
              <a:spcBef>
                <a:spcPts val="0"/>
              </a:spcBef>
              <a:spcAft>
                <a:spcPts val="1800"/>
              </a:spcAft>
            </a:pPr>
            <a:r>
              <a:rPr lang="en-US" sz="3200" smtClean="0"/>
              <a:t>Việc ánh xạ kiểu dữ liệu trong JNA được đáp ứng bằng việc kích thước dữ liệu được sử dụng giữa hai ngôn ngữ C và Java có </a:t>
            </a:r>
            <a:r>
              <a:rPr lang="en-US" sz="3200" i="1" smtClean="0"/>
              <a:t>kích thước bằng nhau</a:t>
            </a:r>
            <a:r>
              <a:rPr lang="en-US" sz="3200" smtClean="0"/>
              <a:t>.</a:t>
            </a:r>
          </a:p>
          <a:p>
            <a:pPr algn="just">
              <a:spcBef>
                <a:spcPts val="0"/>
              </a:spcBef>
              <a:spcAft>
                <a:spcPts val="1800"/>
              </a:spcAft>
            </a:pPr>
            <a:r>
              <a:rPr lang="en-US" sz="3200" smtClean="0"/>
              <a:t>Điểm hỗ trợ mạnh trong JNA đó là sử dụng và truy cập con trỏ của C thông qua đối tượng kiểu Pointer</a:t>
            </a:r>
            <a:endParaRPr lang="vi-VN" sz="3200" smtClean="0">
              <a:latin typeface="Calibri" pitchFamily="34" charset="0"/>
            </a:endParaRPr>
          </a:p>
        </p:txBody>
      </p:sp>
      <p:sp>
        <p:nvSpPr>
          <p:cNvPr id="6"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err="1"/>
              <a:t>thức</a:t>
            </a:r>
            <a:r>
              <a:rPr lang="en-US"/>
              <a:t> </a:t>
            </a:r>
            <a:r>
              <a:rPr lang="en-US" smtClean="0"/>
              <a:t>nền </a:t>
            </a:r>
            <a:r>
              <a:rPr lang="en-US"/>
              <a:t>(</a:t>
            </a:r>
            <a:r>
              <a:rPr lang="en-US" smtClean="0"/>
              <a:t>16)</a:t>
            </a:r>
            <a:endParaRPr lang="en-US" dirty="0"/>
          </a:p>
        </p:txBody>
      </p:sp>
    </p:spTree>
    <p:extLst>
      <p:ext uri="{BB962C8B-B14F-4D97-AF65-F5344CB8AC3E}">
        <p14:creationId xmlns:p14="http://schemas.microsoft.com/office/powerpoint/2010/main" xmlns="" val="199473822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20118FD-9DCB-4A03-AB56-4B67D5E1178F}" type="slidenum">
              <a:rPr lang="en-US" smtClean="0"/>
              <a:pPr/>
              <a:t>44</a:t>
            </a:fld>
            <a:endParaRPr lang="en-US"/>
          </a:p>
        </p:txBody>
      </p:sp>
      <p:sp>
        <p:nvSpPr>
          <p:cNvPr id="49175"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49153" name="Group 1"/>
          <p:cNvGrpSpPr>
            <a:grpSpLocks noChangeAspect="1"/>
          </p:cNvGrpSpPr>
          <p:nvPr/>
        </p:nvGrpSpPr>
        <p:grpSpPr bwMode="auto">
          <a:xfrm>
            <a:off x="76200" y="1219200"/>
            <a:ext cx="6172200" cy="5117626"/>
            <a:chOff x="1342" y="5625"/>
            <a:chExt cx="8648" cy="7171"/>
          </a:xfrm>
        </p:grpSpPr>
        <p:sp>
          <p:nvSpPr>
            <p:cNvPr id="49174" name="AutoShape 22"/>
            <p:cNvSpPr>
              <a:spLocks noChangeAspect="1" noChangeArrowheads="1" noTextEdit="1"/>
            </p:cNvSpPr>
            <p:nvPr/>
          </p:nvSpPr>
          <p:spPr bwMode="auto">
            <a:xfrm>
              <a:off x="1342" y="5625"/>
              <a:ext cx="8648" cy="717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73" name="Text Box 21"/>
            <p:cNvSpPr txBox="1">
              <a:spLocks noChangeArrowheads="1"/>
            </p:cNvSpPr>
            <p:nvPr/>
          </p:nvSpPr>
          <p:spPr bwMode="auto">
            <a:xfrm>
              <a:off x="1965" y="6571"/>
              <a:ext cx="2100" cy="2364"/>
            </a:xfrm>
            <a:prstGeom prst="rect">
              <a:avLst/>
            </a:prstGeom>
            <a:solidFill>
              <a:srgbClr val="FFFFFF"/>
            </a:solidFill>
            <a:ln w="31750">
              <a:solidFill>
                <a:srgbClr val="4F81BD"/>
              </a:solid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cs typeface="Consolas" pitchFamily="49" charset="0"/>
                </a:rPr>
                <a:t>typedef</a:t>
              </a: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0000FF"/>
                  </a:solidFill>
                  <a:effectLst/>
                  <a:latin typeface="Consolas" pitchFamily="49" charset="0"/>
                  <a:cs typeface="Consolas" pitchFamily="49" charset="0"/>
                </a:rPr>
                <a:t>struct</a:t>
              </a: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216F85"/>
                  </a:solidFill>
                  <a:effectLst/>
                  <a:latin typeface="Consolas" pitchFamily="49" charset="0"/>
                  <a:cs typeface="Consolas" pitchFamily="49" charset="0"/>
                </a:rPr>
                <a:t>_</a:t>
              </a:r>
              <a:r>
                <a:rPr kumimoji="0" lang="en-US" sz="1250" b="0" i="1" u="none" strike="noStrike" cap="none" normalizeH="0" baseline="0" smtClean="0">
                  <a:ln>
                    <a:noFill/>
                  </a:ln>
                  <a:solidFill>
                    <a:srgbClr val="216F85"/>
                  </a:solidFill>
                  <a:effectLst/>
                  <a:latin typeface="Consolas" pitchFamily="49" charset="0"/>
                  <a:cs typeface="Consolas" pitchFamily="49" charset="0"/>
                </a:rPr>
                <a:t>customStruct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00"/>
                  </a:solidFill>
                  <a:effectLst/>
                  <a:latin typeface="Consolas" pitchFamily="49" charset="0"/>
                  <a:cs typeface="Consolas" pitchFamily="49" charset="0"/>
                </a:rPr>
                <a: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ea typeface="Calibri" pitchFamily="34" charset="0"/>
                  <a:cs typeface="Consolas" pitchFamily="49" charset="0"/>
                </a:rPr>
                <a:t>long</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 </a:t>
              </a:r>
              <a:r>
                <a:rPr kumimoji="0" lang="en-US" sz="1250" b="0" i="0" u="none" strike="noStrike" cap="none" normalizeH="0" baseline="0" smtClean="0">
                  <a:ln>
                    <a:noFill/>
                  </a:ln>
                  <a:solidFill>
                    <a:srgbClr val="000080"/>
                  </a:solidFill>
                  <a:effectLst/>
                  <a:latin typeface="Consolas" pitchFamily="49" charset="0"/>
                  <a:ea typeface="Calibri" pitchFamily="34" charset="0"/>
                  <a:cs typeface="Consolas" pitchFamily="49" charset="0"/>
                </a:rPr>
                <a:t>a</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 </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ea typeface="Calibri" pitchFamily="34" charset="0"/>
                  <a:cs typeface="Consolas" pitchFamily="49" charset="0"/>
                </a:rPr>
                <a:t>char</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 </a:t>
              </a:r>
              <a:r>
                <a:rPr kumimoji="0" lang="en-US" sz="1250" b="0" i="0" u="none" strike="noStrike" cap="none" normalizeH="0" baseline="0" smtClean="0">
                  <a:ln>
                    <a:noFill/>
                  </a:ln>
                  <a:solidFill>
                    <a:srgbClr val="000080"/>
                  </a:solidFill>
                  <a:effectLst/>
                  <a:latin typeface="Consolas" pitchFamily="49" charset="0"/>
                  <a:ea typeface="Calibri" pitchFamily="34" charset="0"/>
                  <a:cs typeface="Consolas" pitchFamily="49" charset="0"/>
                </a:rPr>
                <a:t>b</a:t>
              </a:r>
              <a:r>
                <a:rPr kumimoji="0" lang="en-US" sz="1250" b="0" i="0" u="none" strike="noStrike" cap="none" normalizeH="0" baseline="0" smtClean="0">
                  <a:ln>
                    <a:noFill/>
                  </a:ln>
                  <a:solidFill>
                    <a:srgbClr val="000000"/>
                  </a:solidFill>
                  <a:effectLst/>
                  <a:latin typeface="Consolas" pitchFamily="49" charset="0"/>
                  <a:ea typeface="Calibri" pitchFamily="34" charset="0"/>
                  <a:cs typeface="Consolas" pitchFamily="49" charset="0"/>
                </a:rPr>
                <a:t>[2]; </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FF"/>
                  </a:solidFill>
                  <a:effectLst/>
                  <a:latin typeface="Consolas" pitchFamily="49" charset="0"/>
                  <a:cs typeface="Consolas" pitchFamily="49" charset="0"/>
                </a:rPr>
                <a:t>void</a:t>
              </a: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000080"/>
                  </a:solidFill>
                  <a:effectLst/>
                  <a:latin typeface="Consolas" pitchFamily="49" charset="0"/>
                  <a:cs typeface="Consolas" pitchFamily="49" charset="0"/>
                </a:rPr>
                <a:t>c</a:t>
              </a:r>
              <a:r>
                <a:rPr kumimoji="0" lang="en-US" sz="1250" b="0" i="0" u="none" strike="noStrike" cap="none" normalizeH="0" baseline="0" smtClean="0">
                  <a:ln>
                    <a:noFill/>
                  </a:ln>
                  <a:solidFill>
                    <a:srgbClr val="000000"/>
                  </a:solidFill>
                  <a:effectLst/>
                  <a:latin typeface="Consolas" pitchFamily="49" charset="0"/>
                  <a:cs typeface="Consolas" pitchFamily="49" charset="0"/>
                </a:rPr>
                <a: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r>
                <a:rPr kumimoji="0" lang="en-US" sz="1250" b="0" i="0" u="none" strike="noStrike" cap="none" normalizeH="0" baseline="0" smtClean="0">
                  <a:ln>
                    <a:noFill/>
                  </a:ln>
                  <a:solidFill>
                    <a:srgbClr val="000000"/>
                  </a:solidFill>
                  <a:effectLst/>
                  <a:latin typeface="Consolas" pitchFamily="49" charset="0"/>
                  <a:cs typeface="Consolas" pitchFamily="49" charset="0"/>
                </a:rPr>
                <a:t>} </a:t>
              </a:r>
              <a:r>
                <a:rPr kumimoji="0" lang="en-US" sz="1250" b="0" i="0" u="none" strike="noStrike" cap="none" normalizeH="0" baseline="0" smtClean="0">
                  <a:ln>
                    <a:noFill/>
                  </a:ln>
                  <a:solidFill>
                    <a:srgbClr val="216F85"/>
                  </a:solidFill>
                  <a:effectLst/>
                  <a:latin typeface="Consolas" pitchFamily="49" charset="0"/>
                  <a:cs typeface="Consolas" pitchFamily="49" charset="0"/>
                </a:rPr>
                <a:t>CUS_STRUCT</a:t>
              </a:r>
              <a:r>
                <a:rPr kumimoji="0" lang="en-US" sz="1250" b="0" i="0" u="none" strike="noStrike" cap="none" normalizeH="0" baseline="0" smtClean="0">
                  <a:ln>
                    <a:noFill/>
                  </a:ln>
                  <a:solidFill>
                    <a:srgbClr val="000000"/>
                  </a:solidFill>
                  <a:effectLst/>
                  <a:latin typeface="Consolas" pitchFamily="49" charset="0"/>
                  <a:cs typeface="Consolas" pitchFamily="49" charset="0"/>
                </a:rPr>
                <a:t>;</a:t>
              </a:r>
              <a:endParaRPr kumimoji="0" lang="en-US" sz="125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n-US" sz="1250" b="0" i="0" u="none" strike="noStrike" cap="none" normalizeH="0" baseline="0" smtClean="0">
                <a:ln>
                  <a:noFill/>
                </a:ln>
                <a:solidFill>
                  <a:schemeClr val="tx1"/>
                </a:solidFill>
                <a:effectLst/>
                <a:latin typeface="Arial" pitchFamily="34" charset="0"/>
                <a:cs typeface="Arial" pitchFamily="34" charset="0"/>
              </a:endParaRPr>
            </a:p>
          </p:txBody>
        </p:sp>
        <p:sp>
          <p:nvSpPr>
            <p:cNvPr id="49172" name="Text Box 20"/>
            <p:cNvSpPr txBox="1">
              <a:spLocks noChangeArrowheads="1"/>
            </p:cNvSpPr>
            <p:nvPr/>
          </p:nvSpPr>
          <p:spPr bwMode="auto">
            <a:xfrm>
              <a:off x="7876" y="6630"/>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4BACC6"/>
                  </a:solidFill>
                  <a:effectLst/>
                  <a:latin typeface="Arial" pitchFamily="34" charset="0"/>
                  <a:ea typeface="Calibri" pitchFamily="34" charset="0"/>
                  <a:cs typeface="Times New Roman" pitchFamily="18" charset="0"/>
                </a:rPr>
                <a:t>4 bytes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71" name="Rectangle 19"/>
            <p:cNvSpPr>
              <a:spLocks noChangeArrowheads="1"/>
            </p:cNvSpPr>
            <p:nvPr/>
          </p:nvSpPr>
          <p:spPr bwMode="auto">
            <a:xfrm>
              <a:off x="6509" y="8625"/>
              <a:ext cx="1128" cy="1291"/>
            </a:xfrm>
            <a:prstGeom prst="rect">
              <a:avLst/>
            </a:prstGeom>
            <a:solidFill>
              <a:srgbClr val="FFFFFF"/>
            </a:solidFill>
            <a:ln w="31750">
              <a:solidFill>
                <a:srgbClr val="4BACC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Con trỏ đến</a:t>
              </a:r>
              <a:endParaRPr kumimoji="0" lang="en-US" altLang="ja-JP"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0x0010</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70" name="Rectangle 18"/>
            <p:cNvSpPr>
              <a:spLocks noChangeArrowheads="1"/>
            </p:cNvSpPr>
            <p:nvPr/>
          </p:nvSpPr>
          <p:spPr bwMode="auto">
            <a:xfrm>
              <a:off x="6511" y="6225"/>
              <a:ext cx="1126" cy="1290"/>
            </a:xfrm>
            <a:prstGeom prst="rect">
              <a:avLst/>
            </a:prstGeom>
            <a:solidFill>
              <a:srgbClr val="FFFFFF"/>
            </a:solidFill>
            <a:ln w="31750">
              <a:solidFill>
                <a:srgbClr val="4BACC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21474</a:t>
              </a:r>
              <a:b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br>
              <a:r>
                <a:rPr kumimoji="0" lang="en-US" altLang="ja-JP" sz="12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83647</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9" name="Rectangle 17"/>
            <p:cNvSpPr>
              <a:spLocks noChangeArrowheads="1"/>
            </p:cNvSpPr>
            <p:nvPr/>
          </p:nvSpPr>
          <p:spPr bwMode="auto">
            <a:xfrm>
              <a:off x="6509" y="7515"/>
              <a:ext cx="1128" cy="554"/>
            </a:xfrm>
            <a:prstGeom prst="rect">
              <a:avLst/>
            </a:prstGeom>
            <a:solidFill>
              <a:srgbClr val="FFFFFF"/>
            </a:solidFill>
            <a:ln w="31750">
              <a:solidFill>
                <a:srgbClr val="F7964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F79646"/>
                  </a:solidFill>
                  <a:effectLst/>
                  <a:latin typeface="Arial" pitchFamily="34" charset="0"/>
                  <a:ea typeface="Times New Roman" pitchFamily="18" charset="0"/>
                  <a:cs typeface="Times New Roman" pitchFamily="18" charset="0"/>
                </a:rPr>
                <a:t>B</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8" name="Rectangle 16"/>
            <p:cNvSpPr>
              <a:spLocks noChangeArrowheads="1"/>
            </p:cNvSpPr>
            <p:nvPr/>
          </p:nvSpPr>
          <p:spPr bwMode="auto">
            <a:xfrm>
              <a:off x="6509" y="8069"/>
              <a:ext cx="1128" cy="556"/>
            </a:xfrm>
            <a:prstGeom prst="rect">
              <a:avLst/>
            </a:prstGeom>
            <a:solidFill>
              <a:srgbClr val="FFFFFF"/>
            </a:solidFill>
            <a:ln w="31750">
              <a:solidFill>
                <a:srgbClr val="F7964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altLang="ja-JP" sz="1200" b="1" smtClean="0">
                <a:solidFill>
                  <a:srgbClr val="F79646"/>
                </a:solidFill>
                <a:latin typeface="Arial"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smtClean="0">
                  <a:ln>
                    <a:noFill/>
                  </a:ln>
                  <a:solidFill>
                    <a:srgbClr val="F79646"/>
                  </a:solidFill>
                  <a:effectLst/>
                  <a:latin typeface="Arial" pitchFamily="34" charset="0"/>
                  <a:ea typeface="Times New Roman" pitchFamily="18" charset="0"/>
                  <a:cs typeface="Times New Roman" pitchFamily="18" charset="0"/>
                </a:rPr>
                <a:t>P</a:t>
              </a:r>
              <a:endParaRPr kumimoji="0" lang="en-US" altLang="ja-JP"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7" name="Rectangle 15"/>
            <p:cNvSpPr>
              <a:spLocks noChangeArrowheads="1"/>
            </p:cNvSpPr>
            <p:nvPr/>
          </p:nvSpPr>
          <p:spPr bwMode="auto">
            <a:xfrm>
              <a:off x="4669" y="11234"/>
              <a:ext cx="1126" cy="1292"/>
            </a:xfrm>
            <a:prstGeom prst="rect">
              <a:avLst/>
            </a:prstGeom>
            <a:solidFill>
              <a:srgbClr val="FFFFFF"/>
            </a:solidFill>
            <a:ln w="31750">
              <a:solidFill>
                <a:srgbClr val="4BACC6"/>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100" b="1" i="0" u="none" strike="noStrike" cap="none" normalizeH="0" baseline="0" smtClean="0">
                  <a:ln>
                    <a:noFill/>
                  </a:ln>
                  <a:solidFill>
                    <a:srgbClr val="4BACC6"/>
                  </a:solidFill>
                  <a:effectLst/>
                  <a:latin typeface="Arial" pitchFamily="34" charset="0"/>
                  <a:ea typeface="Times New Roman" pitchFamily="18" charset="0"/>
                  <a:cs typeface="Times New Roman" pitchFamily="18" charset="0"/>
                </a:rPr>
                <a:t>???</a:t>
              </a:r>
              <a:endParaRPr kumimoji="0" lang="en-US" altLang="ja-JP" sz="1800" b="0" i="0" u="none" strike="noStrike" cap="none" normalizeH="0" baseline="0" smtClean="0">
                <a:ln>
                  <a:noFill/>
                </a:ln>
                <a:solidFill>
                  <a:schemeClr val="tx1"/>
                </a:solidFill>
                <a:effectLst/>
                <a:latin typeface="Arial" pitchFamily="34" charset="0"/>
                <a:cs typeface="Arial" pitchFamily="34" charset="0"/>
              </a:endParaRPr>
            </a:p>
          </p:txBody>
        </p:sp>
        <p:sp>
          <p:nvSpPr>
            <p:cNvPr id="49166" name="AutoShape 14"/>
            <p:cNvSpPr>
              <a:spLocks/>
            </p:cNvSpPr>
            <p:nvPr/>
          </p:nvSpPr>
          <p:spPr bwMode="auto">
            <a:xfrm>
              <a:off x="7682" y="6225"/>
              <a:ext cx="268" cy="1290"/>
            </a:xfrm>
            <a:prstGeom prst="rightBrace">
              <a:avLst>
                <a:gd name="adj1" fmla="val 40112"/>
                <a:gd name="adj2" fmla="val 50000"/>
              </a:avLst>
            </a:prstGeom>
            <a:solidFill>
              <a:srgbClr val="FFFFFF"/>
            </a:solidFill>
            <a:ln w="12700">
              <a:solidFill>
                <a:srgbClr val="4BACC6"/>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65" name="AutoShape 13"/>
            <p:cNvSpPr>
              <a:spLocks/>
            </p:cNvSpPr>
            <p:nvPr/>
          </p:nvSpPr>
          <p:spPr bwMode="auto">
            <a:xfrm>
              <a:off x="7682" y="7530"/>
              <a:ext cx="268" cy="539"/>
            </a:xfrm>
            <a:prstGeom prst="rightBrace">
              <a:avLst>
                <a:gd name="adj1" fmla="val 16760"/>
                <a:gd name="adj2" fmla="val 50000"/>
              </a:avLst>
            </a:prstGeom>
            <a:solidFill>
              <a:srgbClr val="FFFFFF"/>
            </a:solidFill>
            <a:ln w="12700">
              <a:solidFill>
                <a:srgbClr val="F79646"/>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64" name="Text Box 12"/>
            <p:cNvSpPr txBox="1">
              <a:spLocks noChangeArrowheads="1"/>
            </p:cNvSpPr>
            <p:nvPr/>
          </p:nvSpPr>
          <p:spPr bwMode="auto">
            <a:xfrm>
              <a:off x="7860" y="7560"/>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79646"/>
                  </a:solidFill>
                  <a:effectLst/>
                  <a:latin typeface="Arial" pitchFamily="34" charset="0"/>
                  <a:ea typeface="Calibri" pitchFamily="34" charset="0"/>
                  <a:cs typeface="Times New Roman" pitchFamily="18" charset="0"/>
                </a:rPr>
                <a:t>1 byte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3" name="Text Box 11"/>
            <p:cNvSpPr txBox="1">
              <a:spLocks noChangeArrowheads="1"/>
            </p:cNvSpPr>
            <p:nvPr/>
          </p:nvSpPr>
          <p:spPr bwMode="auto">
            <a:xfrm>
              <a:off x="5790" y="7545"/>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79646"/>
                  </a:solidFill>
                  <a:effectLst/>
                  <a:latin typeface="Arial" pitchFamily="34" charset="0"/>
                  <a:ea typeface="Calibri" pitchFamily="34" charset="0"/>
                  <a:cs typeface="Times New Roman" pitchFamily="18" charset="0"/>
                </a:rPr>
                <a:t>b[0]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2" name="Text Box 10"/>
            <p:cNvSpPr txBox="1">
              <a:spLocks noChangeArrowheads="1"/>
            </p:cNvSpPr>
            <p:nvPr/>
          </p:nvSpPr>
          <p:spPr bwMode="auto">
            <a:xfrm>
              <a:off x="5775" y="8085"/>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F79646"/>
                  </a:solidFill>
                  <a:effectLst/>
                  <a:latin typeface="Arial" pitchFamily="34" charset="0"/>
                  <a:ea typeface="Calibri" pitchFamily="34" charset="0"/>
                  <a:cs typeface="Times New Roman" pitchFamily="18" charset="0"/>
                </a:rPr>
                <a:t>b[1]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1" name="Text Box 9"/>
            <p:cNvSpPr txBox="1">
              <a:spLocks noChangeArrowheads="1"/>
            </p:cNvSpPr>
            <p:nvPr/>
          </p:nvSpPr>
          <p:spPr bwMode="auto">
            <a:xfrm>
              <a:off x="3544" y="11700"/>
              <a:ext cx="1335" cy="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4BACC6"/>
                  </a:solidFill>
                  <a:effectLst/>
                  <a:latin typeface="Arial" pitchFamily="34" charset="0"/>
                  <a:ea typeface="Calibri" pitchFamily="34" charset="0"/>
                  <a:cs typeface="Times New Roman" pitchFamily="18" charset="0"/>
                </a:rPr>
                <a:t>0x0010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0" name="AutoShape 8"/>
            <p:cNvSpPr>
              <a:spLocks noChangeShapeType="1"/>
            </p:cNvSpPr>
            <p:nvPr/>
          </p:nvSpPr>
          <p:spPr bwMode="auto">
            <a:xfrm rot="5400000">
              <a:off x="5477" y="10284"/>
              <a:ext cx="1939" cy="1253"/>
            </a:xfrm>
            <a:prstGeom prst="bentConnector2">
              <a:avLst/>
            </a:prstGeom>
            <a:noFill/>
            <a:ln w="31750">
              <a:solidFill>
                <a:srgbClr val="4BACC6"/>
              </a:solidFill>
              <a:miter lim="800000"/>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9" name="AutoShape 7"/>
            <p:cNvSpPr>
              <a:spLocks noChangeShapeType="1"/>
            </p:cNvSpPr>
            <p:nvPr/>
          </p:nvSpPr>
          <p:spPr bwMode="auto">
            <a:xfrm flipV="1">
              <a:off x="3338" y="6870"/>
              <a:ext cx="3148" cy="691"/>
            </a:xfrm>
            <a:prstGeom prst="straightConnector1">
              <a:avLst/>
            </a:prstGeom>
            <a:noFill/>
            <a:ln w="31750">
              <a:solidFill>
                <a:srgbClr val="9BBB59"/>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8" name="AutoShape 6"/>
            <p:cNvSpPr>
              <a:spLocks noChangeShapeType="1"/>
            </p:cNvSpPr>
            <p:nvPr/>
          </p:nvSpPr>
          <p:spPr bwMode="auto">
            <a:xfrm>
              <a:off x="3613" y="7830"/>
              <a:ext cx="2017" cy="240"/>
            </a:xfrm>
            <a:prstGeom prst="straightConnector1">
              <a:avLst/>
            </a:prstGeom>
            <a:noFill/>
            <a:ln w="31750">
              <a:solidFill>
                <a:srgbClr val="9BBB59"/>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7" name="AutoShape 5"/>
            <p:cNvSpPr>
              <a:spLocks/>
            </p:cNvSpPr>
            <p:nvPr/>
          </p:nvSpPr>
          <p:spPr bwMode="auto">
            <a:xfrm>
              <a:off x="5655" y="7515"/>
              <a:ext cx="240" cy="1110"/>
            </a:xfrm>
            <a:prstGeom prst="leftBrace">
              <a:avLst>
                <a:gd name="adj1" fmla="val 38542"/>
                <a:gd name="adj2" fmla="val 50000"/>
              </a:avLst>
            </a:prstGeom>
            <a:solidFill>
              <a:srgbClr val="FFFFFF"/>
            </a:solidFill>
            <a:ln w="31750">
              <a:solidFill>
                <a:srgbClr val="F79646"/>
              </a:solidFill>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56" name="AutoShape 4"/>
            <p:cNvSpPr>
              <a:spLocks noChangeShapeType="1"/>
            </p:cNvSpPr>
            <p:nvPr/>
          </p:nvSpPr>
          <p:spPr bwMode="auto">
            <a:xfrm>
              <a:off x="3420" y="8115"/>
              <a:ext cx="3064" cy="1156"/>
            </a:xfrm>
            <a:prstGeom prst="straightConnector1">
              <a:avLst/>
            </a:prstGeom>
            <a:noFill/>
            <a:ln w="31750">
              <a:solidFill>
                <a:srgbClr val="9BBB59"/>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a:p>
          </p:txBody>
        </p:sp>
        <p:sp>
          <p:nvSpPr>
            <p:cNvPr id="49155" name="Rectangle 3"/>
            <p:cNvSpPr>
              <a:spLocks noChangeArrowheads="1"/>
            </p:cNvSpPr>
            <p:nvPr/>
          </p:nvSpPr>
          <p:spPr bwMode="auto">
            <a:xfrm>
              <a:off x="5295" y="5895"/>
              <a:ext cx="3916" cy="4740"/>
            </a:xfrm>
            <a:prstGeom prst="rect">
              <a:avLst/>
            </a:prstGeom>
            <a:noFill/>
            <a:ln w="31750">
              <a:solidFill>
                <a:srgbClr val="9BBB59"/>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9154" name="Text Box 2"/>
            <p:cNvSpPr txBox="1">
              <a:spLocks noChangeArrowheads="1"/>
            </p:cNvSpPr>
            <p:nvPr/>
          </p:nvSpPr>
          <p:spPr bwMode="auto">
            <a:xfrm>
              <a:off x="7395" y="10170"/>
              <a:ext cx="1816" cy="465"/>
            </a:xfrm>
            <a:prstGeom prst="rect">
              <a:avLst/>
            </a:prstGeom>
            <a:solidFill>
              <a:srgbClr val="FFFFFF"/>
            </a:solidFill>
            <a:ln w="31750">
              <a:solidFill>
                <a:srgbClr val="9BBB59"/>
              </a:solid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9BBB59"/>
                  </a:solidFill>
                  <a:effectLst/>
                  <a:latin typeface="Arial" pitchFamily="34" charset="0"/>
                  <a:ea typeface="Calibri" pitchFamily="34" charset="0"/>
                  <a:cs typeface="Times New Roman" pitchFamily="18" charset="0"/>
                </a:rPr>
                <a:t>CUS_STRUCT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8" name="Rectangle 27"/>
          <p:cNvSpPr/>
          <p:nvPr/>
        </p:nvSpPr>
        <p:spPr>
          <a:xfrm>
            <a:off x="201902" y="6243935"/>
            <a:ext cx="5922262" cy="461665"/>
          </a:xfrm>
          <a:prstGeom prst="rect">
            <a:avLst/>
          </a:prstGeom>
        </p:spPr>
        <p:txBody>
          <a:bodyPr wrap="none">
            <a:spAutoFit/>
          </a:bodyPr>
          <a:lstStyle/>
          <a:p>
            <a:r>
              <a:rPr lang="en-US" sz="2400" b="1" smtClean="0"/>
              <a:t>Cách sắp xếp và lưu trữ bộ nhớ của </a:t>
            </a:r>
            <a:r>
              <a:rPr lang="en-US" sz="2400" b="1" smtClean="0"/>
              <a:t>structure</a:t>
            </a:r>
            <a:endParaRPr lang="en-US" sz="2400" b="1"/>
          </a:p>
        </p:txBody>
      </p:sp>
      <p:sp>
        <p:nvSpPr>
          <p:cNvPr id="29" name="Rectangle 28"/>
          <p:cNvSpPr/>
          <p:nvPr/>
        </p:nvSpPr>
        <p:spPr>
          <a:xfrm>
            <a:off x="6019800" y="1973282"/>
            <a:ext cx="2819400" cy="3970318"/>
          </a:xfrm>
          <a:prstGeom prst="rect">
            <a:avLst/>
          </a:prstGeom>
        </p:spPr>
        <p:txBody>
          <a:bodyPr wrap="square">
            <a:spAutoFit/>
          </a:bodyPr>
          <a:lstStyle/>
          <a:p>
            <a:pPr algn="just"/>
            <a:r>
              <a:rPr lang="en-US" sz="2800" smtClean="0"/>
              <a:t>Để nạp dữ liệu kiểu cấu trúc (struct), ta tạo ra một lớp mới, kế thừa từ lớp Structure của JNA.</a:t>
            </a:r>
          </a:p>
          <a:p>
            <a:pPr algn="just"/>
            <a:r>
              <a:rPr lang="en-US" sz="2800" smtClean="0">
                <a:sym typeface="Wingdings" pitchFamily="2" charset="2"/>
              </a:rPr>
              <a:t> Ánh xạ kiểu dữ liệu cấu trúc</a:t>
            </a:r>
            <a:endParaRPr lang="en-US" sz="2800"/>
          </a:p>
        </p:txBody>
      </p:sp>
      <p:sp>
        <p:nvSpPr>
          <p:cNvPr id="3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t>3. </a:t>
            </a:r>
            <a:r>
              <a:rPr lang="en-US" dirty="0" err="1"/>
              <a:t>Kiến</a:t>
            </a:r>
            <a:r>
              <a:rPr lang="en-US" dirty="0"/>
              <a:t> </a:t>
            </a:r>
            <a:r>
              <a:rPr lang="en-US" dirty="0" err="1"/>
              <a:t>thức</a:t>
            </a:r>
            <a:r>
              <a:rPr lang="en-US" dirty="0"/>
              <a:t> </a:t>
            </a:r>
            <a:r>
              <a:rPr lang="en-US" dirty="0" err="1" smtClean="0"/>
              <a:t>nền</a:t>
            </a:r>
            <a:r>
              <a:rPr lang="en-US" dirty="0" smtClean="0"/>
              <a:t>(I) </a:t>
            </a:r>
            <a:r>
              <a:rPr lang="en-US" dirty="0"/>
              <a:t>(</a:t>
            </a:r>
            <a:r>
              <a:rPr lang="en-US" dirty="0" smtClean="0"/>
              <a:t>18)</a:t>
            </a:r>
            <a:endParaRPr lang="en-US" dirty="0"/>
          </a:p>
        </p:txBody>
      </p:sp>
    </p:spTree>
    <p:extLst>
      <p:ext uri="{BB962C8B-B14F-4D97-AF65-F5344CB8AC3E}">
        <p14:creationId xmlns:p14="http://schemas.microsoft.com/office/powerpoint/2010/main" xmlns="" val="92332320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Giới</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thiệu</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b="1" dirty="0" err="1" smtClean="0">
                <a:latin typeface="+mj-lt"/>
                <a:cs typeface="Times New Roman" panose="02020603050405020304" pitchFamily="18" charset="0"/>
              </a:rPr>
              <a:t>Thiết</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kế</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và</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xây</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dựng</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45</a:t>
            </a:fld>
            <a:endParaRPr lang="en-US"/>
          </a:p>
        </p:txBody>
      </p:sp>
    </p:spTree>
    <p:extLst>
      <p:ext uri="{BB962C8B-B14F-4D97-AF65-F5344CB8AC3E}">
        <p14:creationId xmlns:p14="http://schemas.microsoft.com/office/powerpoint/2010/main" xmlns="" val="376041025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2245718" y="1385971"/>
            <a:ext cx="5648293" cy="5634641"/>
          </a:xfrm>
          <a:prstGeom prst="rect">
            <a:avLst/>
          </a:prstGeom>
        </p:spPr>
      </p:pic>
      <p:sp>
        <p:nvSpPr>
          <p:cNvPr id="7" name="TextBox 6"/>
          <p:cNvSpPr txBox="1"/>
          <p:nvPr/>
        </p:nvSpPr>
        <p:spPr>
          <a:xfrm>
            <a:off x="459207" y="1449865"/>
            <a:ext cx="2761666" cy="1077218"/>
          </a:xfrm>
          <a:prstGeom prst="rect">
            <a:avLst/>
          </a:prstGeom>
          <a:noFill/>
        </p:spPr>
        <p:txBody>
          <a:bodyPr wrap="square" rtlCol="0">
            <a:spAutoFit/>
          </a:bodyPr>
          <a:lstStyle/>
          <a:p>
            <a:pPr lvl="0"/>
            <a:r>
              <a:rPr lang="en-GB" sz="3200" b="1" dirty="0" err="1">
                <a:latin typeface="+mj-lt"/>
                <a:cs typeface="Times New Roman" panose="02020603050405020304" pitchFamily="18" charset="0"/>
              </a:rPr>
              <a:t>Sơ</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đồ</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chương</a:t>
            </a:r>
            <a:r>
              <a:rPr lang="en-GB" sz="3200" b="1" dirty="0">
                <a:latin typeface="+mj-lt"/>
                <a:cs typeface="Times New Roman" panose="02020603050405020304" pitchFamily="18" charset="0"/>
              </a:rPr>
              <a:t> </a:t>
            </a:r>
            <a:r>
              <a:rPr lang="en-GB" sz="3200" b="1" dirty="0" err="1">
                <a:latin typeface="+mj-lt"/>
                <a:cs typeface="Times New Roman" panose="02020603050405020304" pitchFamily="18" charset="0"/>
              </a:rPr>
              <a:t>trình</a:t>
            </a:r>
            <a:r>
              <a:rPr lang="en-GB" sz="3200" b="1" dirty="0">
                <a:latin typeface="+mj-lt"/>
                <a:cs typeface="Times New Roman" panose="02020603050405020304" pitchFamily="18" charset="0"/>
              </a:rPr>
              <a:t> BE-PUM</a:t>
            </a:r>
          </a:p>
        </p:txBody>
      </p:sp>
      <p:sp>
        <p:nvSpPr>
          <p:cNvPr id="10" name="Rectangle 9"/>
          <p:cNvSpPr/>
          <p:nvPr/>
        </p:nvSpPr>
        <p:spPr>
          <a:xfrm>
            <a:off x="7064237" y="5179292"/>
            <a:ext cx="1909497" cy="959237"/>
          </a:xfrm>
          <a:prstGeom prst="rect">
            <a:avLst/>
          </a:prstGeom>
        </p:spPr>
        <p:txBody>
          <a:bodyPr wrap="none">
            <a:spAutoFit/>
          </a:bodyPr>
          <a:lstStyle/>
          <a:p>
            <a:pPr algn="ctr">
              <a:spcAft>
                <a:spcPts val="1000"/>
              </a:spcAft>
            </a:pPr>
            <a:r>
              <a:rPr lang="en-GB" sz="2400" i="1" smtClean="0">
                <a:solidFill>
                  <a:srgbClr val="000000"/>
                </a:solidFill>
                <a:latin typeface="Calibri" pitchFamily="34" charset="0"/>
                <a:ea typeface="Calibri" panose="020F0502020204030204" pitchFamily="34" charset="0"/>
                <a:cs typeface="Times New Roman" panose="02020603050405020304" pitchFamily="18" charset="0"/>
              </a:rPr>
              <a:t>S</a:t>
            </a:r>
            <a:r>
              <a:rPr lang="vi-VN" sz="2400" i="1" dirty="0" smtClean="0">
                <a:solidFill>
                  <a:srgbClr val="000000"/>
                </a:solidFill>
                <a:latin typeface="Calibri" pitchFamily="34" charset="0"/>
                <a:ea typeface="Calibri" panose="020F0502020204030204" pitchFamily="34" charset="0"/>
                <a:cs typeface="Times New Roman" panose="02020603050405020304" pitchFamily="18" charset="0"/>
              </a:rPr>
              <a:t>ơ</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đồ</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a:t>
            </a:r>
          </a:p>
          <a:p>
            <a:pPr algn="ctr">
              <a:spcAft>
                <a:spcPts val="1000"/>
              </a:spcAft>
            </a:pP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quan</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hệ</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class</a:t>
            </a:r>
            <a:endParaRPr lang="en-GB" sz="2400" i="1" dirty="0">
              <a:solidFill>
                <a:srgbClr val="44546A"/>
              </a:solidFill>
              <a:effectLst/>
              <a:latin typeface="Calibri" pitchFamily="34" charset="0"/>
              <a:ea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46</a:t>
            </a:fld>
            <a:endParaRPr lang="en-US">
              <a:latin typeface="+mj-lt"/>
            </a:endParaRPr>
          </a:p>
        </p:txBody>
      </p:sp>
      <p:sp>
        <p:nvSpPr>
          <p:cNvPr id="8"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(1)</a:t>
            </a:r>
            <a:endParaRPr lang="en-US" dirty="0"/>
          </a:p>
        </p:txBody>
      </p:sp>
    </p:spTree>
    <p:extLst>
      <p:ext uri="{BB962C8B-B14F-4D97-AF65-F5344CB8AC3E}">
        <p14:creationId xmlns:p14="http://schemas.microsoft.com/office/powerpoint/2010/main" xmlns="" val="141812863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8017" y="1190967"/>
            <a:ext cx="5071056" cy="584775"/>
          </a:xfrm>
          <a:prstGeom prst="rect">
            <a:avLst/>
          </a:prstGeom>
          <a:noFill/>
        </p:spPr>
        <p:txBody>
          <a:bodyPr wrap="square" rtlCol="0">
            <a:spAutoFit/>
          </a:bodyPr>
          <a:lstStyle/>
          <a:p>
            <a:pPr lvl="0"/>
            <a:r>
              <a:rPr lang="en-GB" sz="3200" b="1" smtClean="0">
                <a:cs typeface="Times New Roman" panose="02020603050405020304" pitchFamily="18" charset="0"/>
              </a:rPr>
              <a:t>Environment </a:t>
            </a:r>
            <a:r>
              <a:rPr lang="en-GB" sz="3200" b="1" smtClean="0">
                <a:latin typeface="+mj-lt"/>
                <a:cs typeface="Times New Roman" panose="02020603050405020304" pitchFamily="18" charset="0"/>
              </a:rPr>
              <a:t>Class</a:t>
            </a:r>
            <a:endParaRPr lang="en-GB" sz="3200" b="1" dirty="0">
              <a:latin typeface="+mj-lt"/>
              <a:cs typeface="Times New Roman" panose="02020603050405020304" pitchFamily="18" charset="0"/>
            </a:endParaRPr>
          </a:p>
        </p:txBody>
      </p:sp>
      <p:pic>
        <p:nvPicPr>
          <p:cNvPr id="7" name="Picture 6"/>
          <p:cNvPicPr>
            <a:picLocks noChangeAspect="1"/>
          </p:cNvPicPr>
          <p:nvPr/>
        </p:nvPicPr>
        <p:blipFill>
          <a:blip r:embed="rId2" cstate="print"/>
          <a:stretch>
            <a:fillRect/>
          </a:stretch>
        </p:blipFill>
        <p:spPr>
          <a:xfrm>
            <a:off x="5318976" y="1373530"/>
            <a:ext cx="2714876" cy="5165383"/>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cs typeface="Times New Roman" panose="02020603050405020304" pitchFamily="18" charset="0"/>
              </a:rPr>
              <a:pPr/>
              <a:t>47</a:t>
            </a:fld>
            <a:endParaRPr lang="en-US">
              <a:latin typeface="+mj-lt"/>
              <a:cs typeface="Times New Roman" panose="02020603050405020304" pitchFamily="18" charset="0"/>
            </a:endParaRPr>
          </a:p>
        </p:txBody>
      </p:sp>
      <p:sp>
        <p:nvSpPr>
          <p:cNvPr id="9" name="Title 1"/>
          <p:cNvSpPr txBox="1">
            <a:spLocks/>
          </p:cNvSpPr>
          <p:nvPr/>
        </p:nvSpPr>
        <p:spPr>
          <a:xfrm>
            <a:off x="834712" y="23351"/>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(2)</a:t>
            </a:r>
            <a:endParaRPr lang="en-US" dirty="0"/>
          </a:p>
        </p:txBody>
      </p:sp>
    </p:spTree>
    <p:extLst>
      <p:ext uri="{BB962C8B-B14F-4D97-AF65-F5344CB8AC3E}">
        <p14:creationId xmlns:p14="http://schemas.microsoft.com/office/powerpoint/2010/main" xmlns="" val="119092"/>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609331" y="1514475"/>
            <a:ext cx="5933137" cy="5343525"/>
          </a:xfrm>
          <a:prstGeom prst="rect">
            <a:avLst/>
          </a:prstGeom>
        </p:spPr>
      </p:pic>
      <p:sp>
        <p:nvSpPr>
          <p:cNvPr id="5" name="TextBox 4"/>
          <p:cNvSpPr txBox="1"/>
          <p:nvPr/>
        </p:nvSpPr>
        <p:spPr>
          <a:xfrm>
            <a:off x="119676" y="971620"/>
            <a:ext cx="6687897" cy="584775"/>
          </a:xfrm>
          <a:prstGeom prst="rect">
            <a:avLst/>
          </a:prstGeom>
          <a:noFill/>
        </p:spPr>
        <p:txBody>
          <a:bodyPr wrap="square" rtlCol="0">
            <a:spAutoFit/>
          </a:bodyPr>
          <a:lstStyle/>
          <a:p>
            <a:pPr lvl="0"/>
            <a:r>
              <a:rPr lang="en-GB" sz="3200" b="1" smtClean="0">
                <a:latin typeface="Calibri" pitchFamily="34" charset="0"/>
                <a:cs typeface="Times New Roman" panose="02020603050405020304" pitchFamily="18" charset="0"/>
              </a:rPr>
              <a:t>Simulation </a:t>
            </a:r>
            <a:r>
              <a:rPr lang="en-GB" sz="3200" b="1" smtClean="0">
                <a:latin typeface="Calibri" pitchFamily="34" charset="0"/>
                <a:cs typeface="Times New Roman" panose="02020603050405020304" pitchFamily="18" charset="0"/>
              </a:rPr>
              <a:t>Assembly </a:t>
            </a:r>
            <a:r>
              <a:rPr lang="en-GB" sz="3200" b="1" smtClean="0">
                <a:latin typeface="Calibri" pitchFamily="34" charset="0"/>
                <a:cs typeface="Times New Roman" panose="02020603050405020304" pitchFamily="18" charset="0"/>
              </a:rPr>
              <a:t>Class</a:t>
            </a:r>
            <a:endParaRPr lang="en-GB" sz="3200" b="1" dirty="0">
              <a:latin typeface="Calibri" pitchFamily="34"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pPr/>
              <a:t>48</a:t>
            </a:fld>
            <a:endParaRPr lang="en-US"/>
          </a:p>
        </p:txBody>
      </p:sp>
      <p:sp>
        <p:nvSpPr>
          <p:cNvPr id="7" name="Title 1"/>
          <p:cNvSpPr>
            <a:spLocks noGrp="1"/>
          </p:cNvSpPr>
          <p:nvPr>
            <p:ph type="title"/>
          </p:nvPr>
        </p:nvSpPr>
        <p:spPr>
          <a:xfrm>
            <a:off x="731680" y="0"/>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3</a:t>
            </a:r>
            <a:r>
              <a:rPr lang="en-US" dirty="0" smtClean="0"/>
              <a:t>)</a:t>
            </a:r>
            <a:endParaRPr lang="en-US" dirty="0"/>
          </a:p>
        </p:txBody>
      </p:sp>
    </p:spTree>
    <p:extLst>
      <p:ext uri="{BB962C8B-B14F-4D97-AF65-F5344CB8AC3E}">
        <p14:creationId xmlns:p14="http://schemas.microsoft.com/office/powerpoint/2010/main" xmlns="" val="366640943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9434" y="1362190"/>
            <a:ext cx="6049850" cy="584775"/>
          </a:xfrm>
          <a:prstGeom prst="rect">
            <a:avLst/>
          </a:prstGeom>
          <a:noFill/>
        </p:spPr>
        <p:txBody>
          <a:bodyPr wrap="square" rtlCol="0">
            <a:spAutoFit/>
          </a:bodyPr>
          <a:lstStyle/>
          <a:p>
            <a:pPr lvl="0"/>
            <a:r>
              <a:rPr lang="en-GB" sz="3200" b="1" smtClean="0">
                <a:cs typeface="Times New Roman" panose="02020603050405020304" pitchFamily="18" charset="0"/>
              </a:rPr>
              <a:t>X86TransitionRule </a:t>
            </a:r>
            <a:r>
              <a:rPr lang="en-GB" sz="3200" b="1" smtClean="0">
                <a:latin typeface="+mj-lt"/>
                <a:cs typeface="Times New Roman" panose="02020603050405020304" pitchFamily="18" charset="0"/>
              </a:rPr>
              <a:t>Class</a:t>
            </a:r>
            <a:endParaRPr lang="en-GB" sz="32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5669169" y="1559014"/>
            <a:ext cx="2846181" cy="4797337"/>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49</a:t>
            </a:fld>
            <a:endParaRPr lang="en-US">
              <a:latin typeface="+mj-lt"/>
            </a:endParaRPr>
          </a:p>
        </p:txBody>
      </p:sp>
      <p:sp>
        <p:nvSpPr>
          <p:cNvPr id="9"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4</a:t>
            </a:r>
            <a:r>
              <a:rPr lang="en-US" dirty="0" smtClean="0"/>
              <a:t>)</a:t>
            </a:r>
            <a:endParaRPr lang="en-US" dirty="0"/>
          </a:p>
        </p:txBody>
      </p:sp>
    </p:spTree>
    <p:extLst>
      <p:ext uri="{BB962C8B-B14F-4D97-AF65-F5344CB8AC3E}">
        <p14:creationId xmlns:p14="http://schemas.microsoft.com/office/powerpoint/2010/main" xmlns="" val="39961688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5DBBDC1-4195-40F4-8EAF-5367D7983E89}"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
        <p:nvSpPr>
          <p:cNvPr id="20" name="Rectangle 19"/>
          <p:cNvSpPr/>
          <p:nvPr/>
        </p:nvSpPr>
        <p:spPr>
          <a:xfrm>
            <a:off x="457200" y="1524000"/>
            <a:ext cx="3891322" cy="646331"/>
          </a:xfrm>
          <a:prstGeom prst="rect">
            <a:avLst/>
          </a:prstGeom>
        </p:spPr>
        <p:txBody>
          <a:bodyPr wrap="none">
            <a:spAutoFit/>
          </a:bodyPr>
          <a:lstStyle/>
          <a:p>
            <a:r>
              <a:rPr lang="vi-VN" sz="3600" b="1" dirty="0" smtClean="0">
                <a:latin typeface="Calibri" panose="020F0502020204030204" pitchFamily="34" charset="0"/>
                <a:cs typeface="Times New Roman" panose="02020603050405020304" pitchFamily="18" charset="0"/>
              </a:rPr>
              <a:t>Các hướng tiếp cận</a:t>
            </a:r>
            <a:endParaRPr lang="en-GB" sz="3600" b="1" dirty="0">
              <a:latin typeface="Calibri" panose="020F0502020204030204" pitchFamily="34" charset="0"/>
              <a:cs typeface="Times New Roman" panose="02020603050405020304" pitchFamily="18" charset="0"/>
            </a:endParaRPr>
          </a:p>
        </p:txBody>
      </p:sp>
      <p:sp>
        <p:nvSpPr>
          <p:cNvPr id="25" name="Content Placeholder 2"/>
          <p:cNvSpPr>
            <a:spLocks noGrp="1"/>
          </p:cNvSpPr>
          <p:nvPr>
            <p:ph idx="1"/>
          </p:nvPr>
        </p:nvSpPr>
        <p:spPr>
          <a:xfrm>
            <a:off x="914400" y="2438400"/>
            <a:ext cx="7772400" cy="3687763"/>
          </a:xfrm>
        </p:spPr>
        <p:txBody>
          <a:bodyPr>
            <a:normAutofit/>
          </a:bodyPr>
          <a:lstStyle/>
          <a:p>
            <a:pPr algn="just">
              <a:lnSpc>
                <a:spcPct val="100000"/>
              </a:lnSpc>
            </a:pPr>
            <a:r>
              <a:rPr lang="en-US" sz="3600" dirty="0" err="1" smtClean="0">
                <a:latin typeface="+mj-lt"/>
                <a:cs typeface="Times New Roman" panose="02020603050405020304" pitchFamily="18" charset="0"/>
              </a:rPr>
              <a:t>Phát</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dựa</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trên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dấu</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hiệu</a:t>
            </a:r>
            <a:endParaRPr lang="en-US" sz="3600" dirty="0" smtClean="0">
              <a:latin typeface="+mj-lt"/>
              <a:cs typeface="Times New Roman" panose="02020603050405020304" pitchFamily="18" charset="0"/>
            </a:endParaRPr>
          </a:p>
          <a:p>
            <a:pPr lvl="1" algn="just">
              <a:lnSpc>
                <a:spcPct val="100000"/>
              </a:lnSpc>
              <a:buFont typeface="Wingdings" pitchFamily="2" charset="2"/>
              <a:buChar char="§"/>
            </a:pPr>
            <a:r>
              <a:rPr lang="en-US" sz="2800" dirty="0" err="1" smtClean="0">
                <a:latin typeface="+mj-lt"/>
                <a:cs typeface="Times New Roman" panose="02020603050405020304" pitchFamily="18" charset="0"/>
              </a:rPr>
              <a:t>Cách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tiếp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cận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công</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nghiệp</a:t>
            </a:r>
            <a:endParaRPr lang="en-US" sz="2800" dirty="0" smtClean="0">
              <a:latin typeface="+mj-lt"/>
              <a:cs typeface="Times New Roman" panose="02020603050405020304" pitchFamily="18" charset="0"/>
            </a:endParaRPr>
          </a:p>
          <a:p>
            <a:pPr algn="just">
              <a:lnSpc>
                <a:spcPct val="100000"/>
              </a:lnSpc>
            </a:pPr>
            <a:r>
              <a:rPr lang="en-US" sz="3600" dirty="0" err="1" smtClean="0">
                <a:latin typeface="+mj-lt"/>
                <a:cs typeface="Times New Roman" panose="02020603050405020304" pitchFamily="18" charset="0"/>
              </a:rPr>
              <a:t>Phát</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dựa</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vào</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giả</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lập</a:t>
            </a:r>
            <a:endParaRPr lang="en-US" sz="3600" dirty="0" smtClean="0">
              <a:latin typeface="+mj-lt"/>
              <a:cs typeface="Times New Roman" panose="02020603050405020304" pitchFamily="18" charset="0"/>
            </a:endParaRPr>
          </a:p>
          <a:p>
            <a:pPr lvl="1" algn="just">
              <a:lnSpc>
                <a:spcPct val="100000"/>
              </a:lnSpc>
              <a:buFont typeface="Wingdings" pitchFamily="2" charset="2"/>
              <a:buChar char="§"/>
            </a:pPr>
            <a:r>
              <a:rPr lang="en-US" sz="2800" dirty="0" err="1" smtClean="0">
                <a:latin typeface="+mj-lt"/>
                <a:cs typeface="Times New Roman" panose="02020603050405020304" pitchFamily="18" charset="0"/>
              </a:rPr>
              <a:t>Dựa</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vào</a:t>
            </a:r>
            <a:r>
              <a:rPr lang="en-US" sz="2800" dirty="0" smtClean="0">
                <a:latin typeface="+mj-lt"/>
                <a:cs typeface="Times New Roman" panose="02020603050405020304" pitchFamily="18" charset="0"/>
              </a:rPr>
              <a:t> sandbox</a:t>
            </a:r>
          </a:p>
          <a:p>
            <a:pPr algn="just">
              <a:lnSpc>
                <a:spcPct val="100000"/>
              </a:lnSpc>
            </a:pPr>
            <a:r>
              <a:rPr lang="en-US" sz="3600" dirty="0" err="1" smtClean="0">
                <a:latin typeface="+mj-lt"/>
                <a:cs typeface="Times New Roman" panose="02020603050405020304" pitchFamily="18" charset="0"/>
              </a:rPr>
              <a:t>Phát</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hiện</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dựa</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vào</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sinh</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mô</a:t>
            </a:r>
            <a:r>
              <a:rPr lang="en-US" sz="3600" dirty="0" smtClean="0">
                <a:latin typeface="+mj-lt"/>
                <a:cs typeface="Times New Roman" panose="02020603050405020304" pitchFamily="18" charset="0"/>
              </a:rPr>
              <a:t> </a:t>
            </a:r>
            <a:r>
              <a:rPr lang="en-US" sz="3600" dirty="0" err="1" smtClean="0">
                <a:latin typeface="+mj-lt"/>
                <a:cs typeface="Times New Roman" panose="02020603050405020304" pitchFamily="18" charset="0"/>
              </a:rPr>
              <a:t>hình</a:t>
            </a:r>
            <a:endParaRPr lang="en-US" sz="3600" dirty="0" smtClean="0">
              <a:latin typeface="+mj-lt"/>
              <a:cs typeface="Times New Roman" panose="02020603050405020304" pitchFamily="18" charset="0"/>
            </a:endParaRPr>
          </a:p>
          <a:p>
            <a:pPr lvl="1" algn="just">
              <a:lnSpc>
                <a:spcPct val="100000"/>
              </a:lnSpc>
              <a:buFont typeface="Wingdings" pitchFamily="2" charset="2"/>
              <a:buChar char="§"/>
            </a:pPr>
            <a:r>
              <a:rPr lang="en-US" sz="2800" dirty="0" err="1" smtClean="0">
                <a:latin typeface="+mj-lt"/>
                <a:cs typeface="Times New Roman" panose="02020603050405020304" pitchFamily="18" charset="0"/>
              </a:rPr>
              <a:t>Cách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tiếp</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cận</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hình</a:t>
            </a:r>
            <a:r>
              <a:rPr lang="en-US" sz="2800" dirty="0" smtClean="0">
                <a:latin typeface="+mj-lt"/>
                <a:cs typeface="Times New Roman" panose="02020603050405020304" pitchFamily="18" charset="0"/>
              </a:rPr>
              <a:t> </a:t>
            </a:r>
            <a:r>
              <a:rPr lang="en-US" sz="2800" dirty="0" err="1" smtClean="0">
                <a:latin typeface="+mj-lt"/>
                <a:cs typeface="Times New Roman" panose="02020603050405020304" pitchFamily="18" charset="0"/>
              </a:rPr>
              <a:t>thức</a:t>
            </a:r>
            <a:endParaRPr lang="en-US" sz="2800" dirty="0" smtClean="0">
              <a:latin typeface="+mj-lt"/>
              <a:cs typeface="Times New Roman" panose="02020603050405020304" pitchFamily="18" charset="0"/>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(3)</a:t>
            </a:r>
            <a:endParaRPr lang="en-US" dirty="0"/>
          </a:p>
        </p:txBody>
      </p:sp>
    </p:spTree>
    <p:extLst>
      <p:ext uri="{BB962C8B-B14F-4D97-AF65-F5344CB8AC3E}">
        <p14:creationId xmlns:p14="http://schemas.microsoft.com/office/powerpoint/2010/main" xmlns="" val="375642261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950" y="1048311"/>
            <a:ext cx="5071056" cy="584775"/>
          </a:xfrm>
          <a:prstGeom prst="rect">
            <a:avLst/>
          </a:prstGeom>
          <a:noFill/>
        </p:spPr>
        <p:txBody>
          <a:bodyPr wrap="square" rtlCol="0">
            <a:spAutoFit/>
          </a:bodyPr>
          <a:lstStyle/>
          <a:p>
            <a:pPr lvl="0"/>
            <a:r>
              <a:rPr lang="en-GB" sz="3200" b="1" smtClean="0">
                <a:cs typeface="Times New Roman" panose="02020603050405020304" pitchFamily="18" charset="0"/>
              </a:rPr>
              <a:t>FPUControlWord </a:t>
            </a:r>
            <a:r>
              <a:rPr lang="en-GB" sz="3200" b="1" smtClean="0">
                <a:latin typeface="+mj-lt"/>
                <a:cs typeface="Times New Roman" panose="02020603050405020304" pitchFamily="18" charset="0"/>
              </a:rPr>
              <a:t>Class</a:t>
            </a:r>
            <a:endParaRPr lang="en-GB" sz="32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5422006" y="1319069"/>
            <a:ext cx="2781836" cy="5402407"/>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50</a:t>
            </a:fld>
            <a:endParaRPr lang="en-US">
              <a:latin typeface="+mj-lt"/>
            </a:endParaRPr>
          </a:p>
        </p:txBody>
      </p:sp>
      <p:sp>
        <p:nvSpPr>
          <p:cNvPr id="7"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5</a:t>
            </a:r>
            <a:r>
              <a:rPr lang="en-US" dirty="0" smtClean="0"/>
              <a:t>)</a:t>
            </a:r>
            <a:endParaRPr lang="en-US" dirty="0"/>
          </a:p>
        </p:txBody>
      </p:sp>
    </p:spTree>
    <p:extLst>
      <p:ext uri="{BB962C8B-B14F-4D97-AF65-F5344CB8AC3E}">
        <p14:creationId xmlns:p14="http://schemas.microsoft.com/office/powerpoint/2010/main" xmlns="" val="134947045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2041" y="1078175"/>
            <a:ext cx="5071056" cy="584775"/>
          </a:xfrm>
          <a:prstGeom prst="rect">
            <a:avLst/>
          </a:prstGeom>
          <a:noFill/>
        </p:spPr>
        <p:txBody>
          <a:bodyPr wrap="square" rtlCol="0">
            <a:spAutoFit/>
          </a:bodyPr>
          <a:lstStyle/>
          <a:p>
            <a:pPr lvl="0"/>
            <a:r>
              <a:rPr lang="en-GB" sz="3200" b="1" smtClean="0">
                <a:solidFill>
                  <a:srgbClr val="000000"/>
                </a:solidFill>
                <a:ea typeface="Calibri" panose="020F0502020204030204" pitchFamily="34" charset="0"/>
                <a:cs typeface="Times New Roman" panose="02020603050405020304" pitchFamily="18" charset="0"/>
              </a:rPr>
              <a:t>FPUStatusWord </a:t>
            </a:r>
            <a:r>
              <a:rPr lang="en-GB" sz="3200" b="1" smtClean="0">
                <a:solidFill>
                  <a:srgbClr val="000000"/>
                </a:solidFill>
                <a:latin typeface="+mj-lt"/>
                <a:ea typeface="Calibri" panose="020F0502020204030204" pitchFamily="34" charset="0"/>
                <a:cs typeface="Times New Roman" panose="02020603050405020304" pitchFamily="18" charset="0"/>
              </a:rPr>
              <a:t>Class</a:t>
            </a:r>
            <a:endParaRPr lang="en-GB" sz="3200" b="1" dirty="0">
              <a:latin typeface="+mj-lt"/>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3344425" y="1790670"/>
            <a:ext cx="2723882" cy="5067330"/>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51</a:t>
            </a:fld>
            <a:endParaRPr lang="en-US">
              <a:latin typeface="+mj-lt"/>
            </a:endParaRPr>
          </a:p>
        </p:txBody>
      </p:sp>
      <p:sp>
        <p:nvSpPr>
          <p:cNvPr id="9" name="Title 1"/>
          <p:cNvSpPr>
            <a:spLocks noGrp="1"/>
          </p:cNvSpPr>
          <p:nvPr>
            <p:ph type="title"/>
          </p:nvPr>
        </p:nvSpPr>
        <p:spPr>
          <a:xfrm>
            <a:off x="834712" y="23351"/>
            <a:ext cx="7886700" cy="1325563"/>
          </a:xfrm>
        </p:spPr>
        <p:txBody>
          <a:bodyPr/>
          <a:lstStyle/>
          <a:p>
            <a:r>
              <a:rPr lang="en-US" smtClean="0"/>
              <a:t>4</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6</a:t>
            </a:r>
            <a:r>
              <a:rPr lang="en-US" dirty="0" smtClean="0"/>
              <a:t>)</a:t>
            </a:r>
            <a:endParaRPr lang="en-US" dirty="0"/>
          </a:p>
        </p:txBody>
      </p:sp>
    </p:spTree>
    <p:extLst>
      <p:ext uri="{BB962C8B-B14F-4D97-AF65-F5344CB8AC3E}">
        <p14:creationId xmlns:p14="http://schemas.microsoft.com/office/powerpoint/2010/main" xmlns="" val="3802103006"/>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5104259" y="914400"/>
            <a:ext cx="3141439" cy="5808480"/>
          </a:xfrm>
          <a:prstGeom prst="rect">
            <a:avLst/>
          </a:prstGeom>
        </p:spPr>
      </p:pic>
      <p:sp>
        <p:nvSpPr>
          <p:cNvPr id="6" name="TextBox 5"/>
          <p:cNvSpPr txBox="1"/>
          <p:nvPr/>
        </p:nvSpPr>
        <p:spPr>
          <a:xfrm>
            <a:off x="479739" y="953036"/>
            <a:ext cx="5071056" cy="584775"/>
          </a:xfrm>
          <a:prstGeom prst="rect">
            <a:avLst/>
          </a:prstGeom>
          <a:noFill/>
        </p:spPr>
        <p:txBody>
          <a:bodyPr wrap="square" rtlCol="0">
            <a:spAutoFit/>
          </a:bodyPr>
          <a:lstStyle/>
          <a:p>
            <a:pPr lvl="0"/>
            <a:r>
              <a:rPr lang="en-GB" sz="3200" b="1" smtClean="0">
                <a:solidFill>
                  <a:srgbClr val="000000"/>
                </a:solidFill>
                <a:ea typeface="Calibri" panose="020F0502020204030204" pitchFamily="34" charset="0"/>
                <a:cs typeface="Times New Roman" panose="02020603050405020304" pitchFamily="18" charset="0"/>
              </a:rPr>
              <a:t>FPUStatusWord </a:t>
            </a:r>
            <a:r>
              <a:rPr lang="en-GB" sz="3200" b="1" smtClean="0">
                <a:solidFill>
                  <a:srgbClr val="000000"/>
                </a:solidFill>
                <a:latin typeface="+mj-lt"/>
                <a:ea typeface="Calibri" panose="020F0502020204030204" pitchFamily="34" charset="0"/>
                <a:cs typeface="Times New Roman" panose="02020603050405020304" pitchFamily="18" charset="0"/>
              </a:rPr>
              <a:t>Class</a:t>
            </a:r>
            <a:endParaRPr lang="en-GB" sz="3200" b="1" dirty="0">
              <a:latin typeface="+mj-lt"/>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52</a:t>
            </a:fld>
            <a:endParaRPr lang="en-US">
              <a:latin typeface="+mj-lt"/>
            </a:endParaRPr>
          </a:p>
        </p:txBody>
      </p:sp>
      <p:sp>
        <p:nvSpPr>
          <p:cNvPr id="7"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7</a:t>
            </a:r>
            <a:r>
              <a:rPr lang="en-US" dirty="0" smtClean="0"/>
              <a:t>)</a:t>
            </a:r>
            <a:endParaRPr lang="en-US" dirty="0"/>
          </a:p>
        </p:txBody>
      </p:sp>
    </p:spTree>
    <p:extLst>
      <p:ext uri="{BB962C8B-B14F-4D97-AF65-F5344CB8AC3E}">
        <p14:creationId xmlns:p14="http://schemas.microsoft.com/office/powerpoint/2010/main" xmlns="" val="366018164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166" y="982639"/>
            <a:ext cx="5071056" cy="584775"/>
          </a:xfrm>
          <a:prstGeom prst="rect">
            <a:avLst/>
          </a:prstGeom>
          <a:noFill/>
        </p:spPr>
        <p:txBody>
          <a:bodyPr wrap="square" rtlCol="0">
            <a:spAutoFit/>
          </a:bodyPr>
          <a:lstStyle/>
          <a:p>
            <a:pPr lvl="0"/>
            <a:r>
              <a:rPr lang="en-GB" sz="3200" b="1" smtClean="0">
                <a:cs typeface="Times New Roman" panose="02020603050405020304" pitchFamily="18" charset="0"/>
              </a:rPr>
              <a:t>FPUregister </a:t>
            </a:r>
            <a:r>
              <a:rPr lang="en-GB" sz="3200" b="1" smtClean="0">
                <a:latin typeface="+mj-lt"/>
                <a:cs typeface="Times New Roman" panose="02020603050405020304" pitchFamily="18" charset="0"/>
              </a:rPr>
              <a:t>Class</a:t>
            </a:r>
            <a:endParaRPr lang="en-GB" sz="3200" b="1" dirty="0">
              <a:latin typeface="+mj-lt"/>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3113654" y="1735271"/>
            <a:ext cx="2536183" cy="5122729"/>
          </a:xfrm>
          <a:prstGeom prst="rect">
            <a:avLst/>
          </a:prstGeom>
        </p:spPr>
      </p:pic>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53</a:t>
            </a:fld>
            <a:endParaRPr lang="en-US">
              <a:latin typeface="+mj-lt"/>
            </a:endParaRPr>
          </a:p>
        </p:txBody>
      </p:sp>
      <p:sp>
        <p:nvSpPr>
          <p:cNvPr id="8" name="Title 1"/>
          <p:cNvSpPr>
            <a:spLocks noGrp="1"/>
          </p:cNvSpPr>
          <p:nvPr>
            <p:ph type="title"/>
          </p:nvPr>
        </p:nvSpPr>
        <p:spPr>
          <a:xfrm>
            <a:off x="834712" y="23351"/>
            <a:ext cx="7886700" cy="1325563"/>
          </a:xfrm>
        </p:spPr>
        <p:txBody>
          <a:bodyPr/>
          <a:lstStyle/>
          <a:p>
            <a:r>
              <a:rPr lang="en-US" smtClean="0"/>
              <a:t>4</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a:t>8</a:t>
            </a:r>
            <a:r>
              <a:rPr lang="en-US" dirty="0" smtClean="0"/>
              <a:t>)</a:t>
            </a:r>
            <a:endParaRPr lang="en-US" dirty="0"/>
          </a:p>
        </p:txBody>
      </p:sp>
    </p:spTree>
    <p:extLst>
      <p:ext uri="{BB962C8B-B14F-4D97-AF65-F5344CB8AC3E}">
        <p14:creationId xmlns:p14="http://schemas.microsoft.com/office/powerpoint/2010/main" xmlns="" val="3945339837"/>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2746375"/>
          </a:xfrm>
        </p:spPr>
        <p:txBody>
          <a:bodyPr>
            <a:noAutofit/>
          </a:bodyPr>
          <a:lstStyle/>
          <a:p>
            <a:pPr>
              <a:lnSpc>
                <a:spcPct val="110000"/>
              </a:lnSpc>
            </a:pPr>
            <a:endParaRPr lang="en-US" sz="2400" dirty="0" smtClean="0">
              <a:latin typeface="+mj-lt"/>
              <a:cs typeface="Times New Roman" panose="02020603050405020304" pitchFamily="18" charset="0"/>
            </a:endParaRPr>
          </a:p>
          <a:p>
            <a:pPr>
              <a:lnSpc>
                <a:spcPct val="110000"/>
              </a:lnSpc>
            </a:pPr>
            <a:r>
              <a:rPr lang="vi-VN" b="1" i="1" dirty="0" smtClean="0">
                <a:latin typeface="Calibri (Headings)"/>
                <a:cs typeface="Times New Roman" panose="02020603050405020304" pitchFamily="18" charset="0"/>
              </a:rPr>
              <a:t>Bước 1:</a:t>
            </a:r>
            <a:r>
              <a:rPr lang="vi-VN" dirty="0" smtClean="0">
                <a:latin typeface="Calibri (Headings)"/>
                <a:cs typeface="Times New Roman" panose="02020603050405020304" pitchFamily="18" charset="0"/>
              </a:rPr>
              <a:t> Lấy đoạn mã Hex 64 bit được tách thành 2 biến 32 bit var1, var2. </a:t>
            </a:r>
          </a:p>
          <a:p>
            <a:pPr>
              <a:lnSpc>
                <a:spcPct val="110000"/>
              </a:lnSpc>
            </a:pPr>
            <a:r>
              <a:rPr lang="vi-VN" b="1" i="1" dirty="0" smtClean="0">
                <a:latin typeface="Calibri (Headings)"/>
                <a:cs typeface="Times New Roman" panose="02020603050405020304" pitchFamily="18" charset="0"/>
              </a:rPr>
              <a:t>Bước 2:</a:t>
            </a:r>
            <a:r>
              <a:rPr lang="vi-VN" dirty="0" smtClean="0">
                <a:latin typeface="Calibri (Headings)"/>
                <a:cs typeface="Times New Roman" panose="02020603050405020304" pitchFamily="18" charset="0"/>
              </a:rPr>
              <a:t> Chuyển giá trị var1, var2 thành kiểu String.</a:t>
            </a:r>
          </a:p>
          <a:p>
            <a:pPr>
              <a:lnSpc>
                <a:spcPct val="110000"/>
              </a:lnSpc>
            </a:pPr>
            <a:endParaRPr lang="en-US" sz="2400" dirty="0">
              <a:latin typeface="+mj-lt"/>
              <a:cs typeface="Times New Roman" panose="02020603050405020304" pitchFamily="18" charset="0"/>
            </a:endParaRPr>
          </a:p>
        </p:txBody>
      </p:sp>
      <p:sp>
        <p:nvSpPr>
          <p:cNvPr id="5" name="Rectangle 4"/>
          <p:cNvSpPr/>
          <p:nvPr/>
        </p:nvSpPr>
        <p:spPr>
          <a:xfrm>
            <a:off x="645459" y="1335741"/>
            <a:ext cx="5253169" cy="707886"/>
          </a:xfrm>
          <a:prstGeom prst="rect">
            <a:avLst/>
          </a:prstGeom>
        </p:spPr>
        <p:txBody>
          <a:bodyPr wrap="none">
            <a:spAutoFit/>
          </a:bodyPr>
          <a:lstStyle/>
          <a:p>
            <a:r>
              <a:rPr lang="en-GB" sz="4000" b="1" dirty="0" err="1" smtClean="0">
                <a:solidFill>
                  <a:prstClr val="black"/>
                </a:solidFill>
                <a:latin typeface="+mj-lt"/>
                <a:cs typeface="Times New Roman" panose="02020603050405020304" pitchFamily="18" charset="0"/>
              </a:rPr>
              <a:t>Xử</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lý</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kiểu</a:t>
            </a:r>
            <a:r>
              <a:rPr lang="en-GB" sz="4000" b="1" dirty="0" smtClean="0">
                <a:solidFill>
                  <a:prstClr val="black"/>
                </a:solidFill>
                <a:latin typeface="+mj-lt"/>
                <a:cs typeface="Times New Roman" panose="02020603050405020304" pitchFamily="18" charset="0"/>
              </a:rPr>
              <a:t> Double Value</a:t>
            </a:r>
            <a:endParaRPr lang="en-US" sz="4000" b="1" dirty="0">
              <a:latin typeface="+mj-l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54</a:t>
            </a:fld>
            <a:endParaRPr lang="en-US">
              <a:latin typeface="+mj-lt"/>
            </a:endParaRPr>
          </a:p>
        </p:txBody>
      </p:sp>
      <p:sp>
        <p:nvSpPr>
          <p:cNvPr id="8" name="Title 1"/>
          <p:cNvSpPr txBox="1">
            <a:spLocks/>
          </p:cNvSpPr>
          <p:nvPr/>
        </p:nvSpPr>
        <p:spPr>
          <a:xfrm>
            <a:off x="834712" y="23351"/>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(9)</a:t>
            </a:r>
            <a:endParaRPr lang="en-US" dirty="0"/>
          </a:p>
        </p:txBody>
      </p:sp>
    </p:spTree>
    <p:extLst>
      <p:ext uri="{BB962C8B-B14F-4D97-AF65-F5344CB8AC3E}">
        <p14:creationId xmlns:p14="http://schemas.microsoft.com/office/powerpoint/2010/main" xmlns="" val="77758764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121459"/>
            <a:ext cx="7886700" cy="4351338"/>
          </a:xfrm>
        </p:spPr>
        <p:txBody>
          <a:bodyPr>
            <a:noAutofit/>
          </a:bodyPr>
          <a:lstStyle/>
          <a:p>
            <a:pPr>
              <a:lnSpc>
                <a:spcPct val="110000"/>
              </a:lnSpc>
            </a:pPr>
            <a:r>
              <a:rPr lang="vi-VN" sz="2400" b="1" i="1" dirty="0" smtClean="0">
                <a:latin typeface="Calibri (Headings)"/>
              </a:rPr>
              <a:t>Bước 3:</a:t>
            </a:r>
            <a:r>
              <a:rPr lang="vi-VN" sz="2400" dirty="0" smtClean="0">
                <a:latin typeface="Calibri (Headings)"/>
              </a:rPr>
              <a:t> Sử dụng hàm trong class Long (Long.valueOf(hexString, 16).longValue()) để lấy giá trị LongBit của đoạn mã đó.</a:t>
            </a:r>
          </a:p>
          <a:p>
            <a:pPr>
              <a:lnSpc>
                <a:spcPct val="110000"/>
              </a:lnSpc>
            </a:pPr>
            <a:r>
              <a:rPr lang="vi-VN" sz="2400" b="1" i="1" dirty="0" smtClean="0">
                <a:latin typeface="Calibri (Headings)"/>
              </a:rPr>
              <a:t>Bước 4:</a:t>
            </a:r>
            <a:r>
              <a:rPr lang="vi-VN" sz="2400" dirty="0" smtClean="0">
                <a:latin typeface="Calibri (Headings)"/>
              </a:rPr>
              <a:t> sử dụng hàm trong class Double (Double.longBitsToDouble())  để chuyển giá trị LongBit sang Double.</a:t>
            </a:r>
          </a:p>
        </p:txBody>
      </p:sp>
      <p:sp>
        <p:nvSpPr>
          <p:cNvPr id="4" name="Rectangle 3"/>
          <p:cNvSpPr/>
          <p:nvPr/>
        </p:nvSpPr>
        <p:spPr>
          <a:xfrm>
            <a:off x="645459" y="1335741"/>
            <a:ext cx="5253169" cy="707886"/>
          </a:xfrm>
          <a:prstGeom prst="rect">
            <a:avLst/>
          </a:prstGeom>
        </p:spPr>
        <p:txBody>
          <a:bodyPr wrap="none">
            <a:spAutoFit/>
          </a:bodyPr>
          <a:lstStyle/>
          <a:p>
            <a:r>
              <a:rPr lang="en-GB" sz="4000" b="1" dirty="0" err="1" smtClean="0">
                <a:solidFill>
                  <a:prstClr val="black"/>
                </a:solidFill>
                <a:latin typeface="+mj-lt"/>
                <a:cs typeface="Times New Roman" panose="02020603050405020304" pitchFamily="18" charset="0"/>
              </a:rPr>
              <a:t>Xử</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lý</a:t>
            </a:r>
            <a:r>
              <a:rPr lang="en-GB" sz="4000" b="1" dirty="0" smtClean="0">
                <a:solidFill>
                  <a:prstClr val="black"/>
                </a:solidFill>
                <a:latin typeface="+mj-lt"/>
                <a:cs typeface="Times New Roman" panose="02020603050405020304" pitchFamily="18" charset="0"/>
              </a:rPr>
              <a:t> </a:t>
            </a:r>
            <a:r>
              <a:rPr lang="en-GB" sz="4000" b="1" dirty="0" err="1" smtClean="0">
                <a:solidFill>
                  <a:prstClr val="black"/>
                </a:solidFill>
                <a:latin typeface="+mj-lt"/>
                <a:cs typeface="Times New Roman" panose="02020603050405020304" pitchFamily="18" charset="0"/>
              </a:rPr>
              <a:t>kiểu</a:t>
            </a:r>
            <a:r>
              <a:rPr lang="en-GB" sz="4000" b="1" dirty="0" smtClean="0">
                <a:solidFill>
                  <a:prstClr val="black"/>
                </a:solidFill>
                <a:latin typeface="+mj-lt"/>
                <a:cs typeface="Times New Roman" panose="02020603050405020304" pitchFamily="18" charset="0"/>
              </a:rPr>
              <a:t> Double Value</a:t>
            </a:r>
            <a:endParaRPr lang="en-US" sz="4000" b="1" dirty="0">
              <a:latin typeface="+mj-lt"/>
            </a:endParaRPr>
          </a:p>
        </p:txBody>
      </p:sp>
      <p:sp>
        <p:nvSpPr>
          <p:cNvPr id="6" name="Slide Number Placeholder 5"/>
          <p:cNvSpPr>
            <a:spLocks noGrp="1"/>
          </p:cNvSpPr>
          <p:nvPr>
            <p:ph type="sldNum" sz="quarter" idx="12"/>
          </p:nvPr>
        </p:nvSpPr>
        <p:spPr/>
        <p:txBody>
          <a:bodyPr/>
          <a:lstStyle/>
          <a:p>
            <a:fld id="{F5DBBDC1-4195-40F4-8EAF-5367D7983E89}" type="slidenum">
              <a:rPr lang="en-US" smtClean="0">
                <a:latin typeface="+mj-lt"/>
              </a:rPr>
              <a:pPr/>
              <a:t>55</a:t>
            </a:fld>
            <a:endParaRPr lang="en-US">
              <a:latin typeface="+mj-lt"/>
            </a:endParaRPr>
          </a:p>
        </p:txBody>
      </p:sp>
      <p:sp>
        <p:nvSpPr>
          <p:cNvPr id="7"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(10)</a:t>
            </a:r>
            <a:endParaRPr lang="en-US" dirty="0"/>
          </a:p>
        </p:txBody>
      </p:sp>
    </p:spTree>
    <p:extLst>
      <p:ext uri="{BB962C8B-B14F-4D97-AF65-F5344CB8AC3E}">
        <p14:creationId xmlns:p14="http://schemas.microsoft.com/office/powerpoint/2010/main" xmlns="" val="283420286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100726" y="1527474"/>
            <a:ext cx="6214474" cy="4999572"/>
          </a:xfrm>
          <a:prstGeom prst="rect">
            <a:avLst/>
          </a:prstGeom>
        </p:spPr>
      </p:pic>
      <p:sp>
        <p:nvSpPr>
          <p:cNvPr id="5" name="TextBox 4"/>
          <p:cNvSpPr txBox="1"/>
          <p:nvPr/>
        </p:nvSpPr>
        <p:spPr>
          <a:xfrm>
            <a:off x="683110" y="1064526"/>
            <a:ext cx="5071056" cy="584775"/>
          </a:xfrm>
          <a:prstGeom prst="rect">
            <a:avLst/>
          </a:prstGeom>
          <a:noFill/>
        </p:spPr>
        <p:txBody>
          <a:bodyPr wrap="square" rtlCol="0">
            <a:spAutoFit/>
          </a:bodyPr>
          <a:lstStyle/>
          <a:p>
            <a:pPr lvl="0"/>
            <a:r>
              <a:rPr lang="en-GB" sz="3200" b="1" dirty="0" smtClean="0">
                <a:solidFill>
                  <a:srgbClr val="000000"/>
                </a:solidFill>
                <a:latin typeface="Calibri" pitchFamily="34" charset="0"/>
                <a:cs typeface="Times New Roman" panose="02020603050405020304" pitchFamily="18" charset="0"/>
              </a:rPr>
              <a:t>L</a:t>
            </a:r>
            <a:r>
              <a:rPr lang="vi-VN" sz="3200" b="1" dirty="0" smtClean="0">
                <a:solidFill>
                  <a:srgbClr val="000000"/>
                </a:solidFill>
                <a:latin typeface="Calibri" pitchFamily="34" charset="0"/>
                <a:cs typeface="Times New Roman" panose="02020603050405020304" pitchFamily="18" charset="0"/>
              </a:rPr>
              <a:t>ược</a:t>
            </a:r>
            <a:r>
              <a:rPr lang="en-US" sz="3200" b="1" dirty="0">
                <a:solidFill>
                  <a:srgbClr val="000000"/>
                </a:solidFill>
                <a:latin typeface="Calibri" pitchFamily="34" charset="0"/>
                <a:cs typeface="Times New Roman" panose="02020603050405020304" pitchFamily="18" charset="0"/>
              </a:rPr>
              <a:t> </a:t>
            </a:r>
            <a:r>
              <a:rPr lang="en-US" sz="3200" b="1" dirty="0" err="1" smtClean="0">
                <a:solidFill>
                  <a:srgbClr val="000000"/>
                </a:solidFill>
                <a:latin typeface="Calibri" pitchFamily="34" charset="0"/>
                <a:cs typeface="Times New Roman" panose="02020603050405020304" pitchFamily="18" charset="0"/>
              </a:rPr>
              <a:t>đồ</a:t>
            </a:r>
            <a:r>
              <a:rPr lang="en-US" sz="3200" b="1" dirty="0" smtClean="0">
                <a:solidFill>
                  <a:srgbClr val="000000"/>
                </a:solidFill>
                <a:latin typeface="Calibri" pitchFamily="34" charset="0"/>
                <a:cs typeface="Times New Roman" panose="02020603050405020304" pitchFamily="18" charset="0"/>
              </a:rPr>
              <a:t> </a:t>
            </a:r>
            <a:r>
              <a:rPr lang="en-GB" sz="3200" b="1" dirty="0" err="1" smtClean="0">
                <a:solidFill>
                  <a:srgbClr val="000000"/>
                </a:solidFill>
                <a:latin typeface="Calibri" pitchFamily="34" charset="0"/>
                <a:cs typeface="Times New Roman" panose="02020603050405020304" pitchFamily="18" charset="0"/>
              </a:rPr>
              <a:t>thực</a:t>
            </a:r>
            <a:r>
              <a:rPr lang="en-GB" sz="3200" b="1" dirty="0">
                <a:solidFill>
                  <a:srgbClr val="000000"/>
                </a:solidFill>
                <a:latin typeface="Calibri" pitchFamily="34" charset="0"/>
                <a:cs typeface="Times New Roman" panose="02020603050405020304" pitchFamily="18" charset="0"/>
              </a:rPr>
              <a:t> </a:t>
            </a:r>
            <a:r>
              <a:rPr lang="en-GB" sz="3200" b="1" dirty="0" err="1">
                <a:solidFill>
                  <a:srgbClr val="000000"/>
                </a:solidFill>
                <a:latin typeface="Calibri" pitchFamily="34" charset="0"/>
                <a:cs typeface="Times New Roman" panose="02020603050405020304" pitchFamily="18" charset="0"/>
              </a:rPr>
              <a:t>hiện</a:t>
            </a:r>
            <a:endParaRPr lang="en-GB" sz="3200" b="1" dirty="0">
              <a:latin typeface="Calibri" pitchFamily="34" charset="0"/>
              <a:cs typeface="Times New Roman" panose="02020603050405020304" pitchFamily="18" charset="0"/>
            </a:endParaRPr>
          </a:p>
        </p:txBody>
      </p:sp>
      <p:sp>
        <p:nvSpPr>
          <p:cNvPr id="8" name="Rectangle 7"/>
          <p:cNvSpPr/>
          <p:nvPr/>
        </p:nvSpPr>
        <p:spPr>
          <a:xfrm>
            <a:off x="5875853" y="5588149"/>
            <a:ext cx="2441694" cy="461665"/>
          </a:xfrm>
          <a:prstGeom prst="rect">
            <a:avLst/>
          </a:prstGeom>
        </p:spPr>
        <p:txBody>
          <a:bodyPr wrap="none">
            <a:spAutoFit/>
          </a:bodyPr>
          <a:lstStyle/>
          <a:p>
            <a:pPr algn="ctr">
              <a:spcAft>
                <a:spcPts val="1000"/>
              </a:spcAft>
            </a:pPr>
            <a:r>
              <a:rPr lang="en-GB" sz="2400" i="1" smtClean="0">
                <a:solidFill>
                  <a:srgbClr val="000000"/>
                </a:solidFill>
                <a:latin typeface="Calibri" pitchFamily="34" charset="0"/>
                <a:ea typeface="Calibri" panose="020F0502020204030204" pitchFamily="34" charset="0"/>
                <a:cs typeface="Times New Roman" panose="02020603050405020304" pitchFamily="18" charset="0"/>
              </a:rPr>
              <a:t>L</a:t>
            </a:r>
            <a:r>
              <a:rPr lang="vi-VN" sz="2400" i="1" dirty="0" smtClean="0">
                <a:solidFill>
                  <a:srgbClr val="000000"/>
                </a:solidFill>
                <a:latin typeface="Calibri" pitchFamily="34" charset="0"/>
                <a:ea typeface="Calibri" panose="020F0502020204030204" pitchFamily="34" charset="0"/>
                <a:cs typeface="Times New Roman" panose="02020603050405020304" pitchFamily="18" charset="0"/>
              </a:rPr>
              <a:t>ược</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đồ</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hiện</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a:solidFill>
                  <a:srgbClr val="000000"/>
                </a:solidFill>
                <a:latin typeface="Calibri" pitchFamily="34" charset="0"/>
                <a:ea typeface="Calibri" panose="020F0502020204030204" pitchFamily="34" charset="0"/>
                <a:cs typeface="Times New Roman" panose="02020603050405020304" pitchFamily="18" charset="0"/>
              </a:rPr>
              <a:t>thực</a:t>
            </a:r>
            <a:endParaRPr lang="en-GB" sz="2400" i="1" dirty="0">
              <a:solidFill>
                <a:srgbClr val="44546A"/>
              </a:solidFill>
              <a:effectLst/>
              <a:latin typeface="Calibri" pitchFamily="34"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56</a:t>
            </a:fld>
            <a:endParaRPr lang="en-US">
              <a:latin typeface="+mj-lt"/>
            </a:endParaRPr>
          </a:p>
        </p:txBody>
      </p:sp>
      <p:sp>
        <p:nvSpPr>
          <p:cNvPr id="9"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(11)</a:t>
            </a:r>
            <a:endParaRPr lang="en-US" dirty="0"/>
          </a:p>
        </p:txBody>
      </p:sp>
    </p:spTree>
    <p:extLst>
      <p:ext uri="{BB962C8B-B14F-4D97-AF65-F5344CB8AC3E}">
        <p14:creationId xmlns:p14="http://schemas.microsoft.com/office/powerpoint/2010/main" xmlns="" val="405261331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505" y="1023582"/>
            <a:ext cx="7955923" cy="584775"/>
          </a:xfrm>
          <a:prstGeom prst="rect">
            <a:avLst/>
          </a:prstGeom>
          <a:noFill/>
        </p:spPr>
        <p:txBody>
          <a:bodyPr wrap="square" rtlCol="0">
            <a:spAutoFit/>
          </a:bodyPr>
          <a:lstStyle/>
          <a:p>
            <a:pPr lvl="0"/>
            <a:r>
              <a:rPr lang="en-GB" sz="3200" b="1" dirty="0" err="1" smtClean="0">
                <a:solidFill>
                  <a:srgbClr val="000000"/>
                </a:solidFill>
                <a:latin typeface="+mj-lt"/>
                <a:cs typeface="Times New Roman" panose="02020603050405020304" pitchFamily="18" charset="0"/>
              </a:rPr>
              <a:t>Lược</a:t>
            </a:r>
            <a:r>
              <a:rPr lang="en-GB" sz="3200" b="1" dirty="0" smtClean="0">
                <a:solidFill>
                  <a:srgbClr val="000000"/>
                </a:solidFill>
                <a:latin typeface="+mj-lt"/>
                <a:cs typeface="Times New Roman" panose="02020603050405020304" pitchFamily="18" charset="0"/>
              </a:rPr>
              <a:t> </a:t>
            </a:r>
            <a:r>
              <a:rPr lang="en-GB" sz="3200" b="1" dirty="0" err="1" smtClean="0">
                <a:solidFill>
                  <a:srgbClr val="000000"/>
                </a:solidFill>
                <a:latin typeface="+mj-lt"/>
                <a:cs typeface="Times New Roman" panose="02020603050405020304" pitchFamily="18" charset="0"/>
              </a:rPr>
              <a:t>đồ</a:t>
            </a:r>
            <a:r>
              <a:rPr lang="en-GB" sz="3200" b="1" dirty="0" smtClean="0">
                <a:solidFill>
                  <a:srgbClr val="000000"/>
                </a:solidFill>
                <a:latin typeface="+mj-lt"/>
                <a:cs typeface="Times New Roman" panose="02020603050405020304" pitchFamily="18" charset="0"/>
              </a:rPr>
              <a:t> </a:t>
            </a:r>
            <a:r>
              <a:rPr lang="en-GB" sz="3200" b="1" dirty="0" err="1" smtClean="0">
                <a:solidFill>
                  <a:srgbClr val="000000"/>
                </a:solidFill>
                <a:latin typeface="+mj-lt"/>
                <a:cs typeface="Times New Roman" panose="02020603050405020304" pitchFamily="18" charset="0"/>
              </a:rPr>
              <a:t>phân</a:t>
            </a:r>
            <a:r>
              <a:rPr lang="en-GB" sz="3200" b="1" dirty="0" smtClean="0">
                <a:solidFill>
                  <a:srgbClr val="000000"/>
                </a:solidFill>
                <a:latin typeface="+mj-lt"/>
                <a:cs typeface="Times New Roman" panose="02020603050405020304" pitchFamily="18" charset="0"/>
              </a:rPr>
              <a:t> </a:t>
            </a:r>
            <a:r>
              <a:rPr lang="en-GB" sz="3200" b="1" dirty="0" err="1" smtClean="0">
                <a:solidFill>
                  <a:srgbClr val="000000"/>
                </a:solidFill>
                <a:latin typeface="+mj-lt"/>
                <a:cs typeface="Times New Roman" panose="02020603050405020304" pitchFamily="18" charset="0"/>
              </a:rPr>
              <a:t>tích</a:t>
            </a:r>
            <a:r>
              <a:rPr lang="en-GB" sz="3200" b="1" dirty="0" smtClean="0">
                <a:solidFill>
                  <a:srgbClr val="000000"/>
                </a:solidFill>
                <a:latin typeface="+mj-lt"/>
                <a:cs typeface="Times New Roman" panose="02020603050405020304" pitchFamily="18" charset="0"/>
              </a:rPr>
              <a:t> </a:t>
            </a:r>
            <a:r>
              <a:rPr lang="en-GB" sz="3200" b="1" dirty="0" err="1" smtClean="0">
                <a:solidFill>
                  <a:srgbClr val="000000"/>
                </a:solidFill>
                <a:latin typeface="+mj-lt"/>
                <a:cs typeface="Times New Roman" panose="02020603050405020304" pitchFamily="18" charset="0"/>
              </a:rPr>
              <a:t>mã</a:t>
            </a:r>
            <a:r>
              <a:rPr lang="en-GB" sz="3200" b="1" dirty="0" smtClean="0">
                <a:solidFill>
                  <a:srgbClr val="000000"/>
                </a:solidFill>
                <a:latin typeface="+mj-lt"/>
                <a:cs typeface="Times New Roman" panose="02020603050405020304" pitchFamily="18" charset="0"/>
              </a:rPr>
              <a:t> assembly:</a:t>
            </a:r>
            <a:endParaRPr lang="en-GB" sz="3200" b="1" dirty="0">
              <a:latin typeface="+mj-lt"/>
              <a:cs typeface="Times New Roman" panose="02020603050405020304" pitchFamily="18" charset="0"/>
            </a:endParaRPr>
          </a:p>
        </p:txBody>
      </p:sp>
      <p:pic>
        <p:nvPicPr>
          <p:cNvPr id="8" name="Picture 7"/>
          <p:cNvPicPr>
            <a:picLocks noChangeAspect="1"/>
          </p:cNvPicPr>
          <p:nvPr/>
        </p:nvPicPr>
        <p:blipFill>
          <a:blip r:embed="rId2" cstate="print"/>
          <a:stretch>
            <a:fillRect/>
          </a:stretch>
        </p:blipFill>
        <p:spPr>
          <a:xfrm>
            <a:off x="609331" y="1622286"/>
            <a:ext cx="5217459" cy="5292015"/>
          </a:xfrm>
          <a:prstGeom prst="rect">
            <a:avLst/>
          </a:prstGeom>
        </p:spPr>
      </p:pic>
      <p:sp>
        <p:nvSpPr>
          <p:cNvPr id="9" name="Rectangle 8"/>
          <p:cNvSpPr/>
          <p:nvPr/>
        </p:nvSpPr>
        <p:spPr>
          <a:xfrm>
            <a:off x="5962381" y="4689229"/>
            <a:ext cx="3046027" cy="959237"/>
          </a:xfrm>
          <a:prstGeom prst="rect">
            <a:avLst/>
          </a:prstGeom>
        </p:spPr>
        <p:txBody>
          <a:bodyPr wrap="none">
            <a:spAutoFit/>
          </a:bodyPr>
          <a:lstStyle/>
          <a:p>
            <a:pPr algn="ctr">
              <a:spcAft>
                <a:spcPts val="1000"/>
              </a:spcAft>
            </a:pPr>
            <a:r>
              <a:rPr lang="en-GB" sz="2400" i="1" smtClean="0">
                <a:solidFill>
                  <a:srgbClr val="000000"/>
                </a:solidFill>
                <a:latin typeface="Calibri" pitchFamily="34" charset="0"/>
                <a:ea typeface="Calibri" panose="020F0502020204030204" pitchFamily="34" charset="0"/>
                <a:cs typeface="Times New Roman" panose="02020603050405020304" pitchFamily="18" charset="0"/>
              </a:rPr>
              <a:t>L</a:t>
            </a:r>
            <a:r>
              <a:rPr lang="vi-VN" sz="2400" i="1" dirty="0">
                <a:solidFill>
                  <a:srgbClr val="000000"/>
                </a:solidFill>
                <a:latin typeface="Calibri" pitchFamily="34" charset="0"/>
                <a:ea typeface="Calibri" panose="020F0502020204030204" pitchFamily="34" charset="0"/>
                <a:cs typeface="Times New Roman" panose="02020603050405020304" pitchFamily="18" charset="0"/>
              </a:rPr>
              <a:t>ược</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a:solidFill>
                  <a:srgbClr val="000000"/>
                </a:solidFill>
                <a:latin typeface="Calibri" pitchFamily="34" charset="0"/>
                <a:ea typeface="Calibri" panose="020F0502020204030204" pitchFamily="34" charset="0"/>
                <a:cs typeface="Times New Roman" panose="02020603050405020304" pitchFamily="18" charset="0"/>
              </a:rPr>
              <a:t>đồ</a:t>
            </a:r>
            <a:r>
              <a:rPr lang="en-US" sz="2400" i="1" dirty="0">
                <a:solidFill>
                  <a:srgbClr val="000000"/>
                </a:solidFill>
                <a:latin typeface="Calibri" pitchFamily="34" charset="0"/>
                <a:ea typeface="Calibri" panose="020F0502020204030204" pitchFamily="34" charset="0"/>
                <a:cs typeface="Times New Roman" panose="02020603050405020304" pitchFamily="18" charset="0"/>
              </a:rPr>
              <a:t> </a:t>
            </a:r>
            <a:endParaRPr lang="en-US" sz="2400" i="1" dirty="0" smtClean="0">
              <a:solidFill>
                <a:srgbClr val="000000"/>
              </a:solidFill>
              <a:latin typeface="Calibri" pitchFamily="34" charset="0"/>
              <a:ea typeface="Calibri" panose="020F0502020204030204" pitchFamily="34" charset="0"/>
              <a:cs typeface="Times New Roman" panose="02020603050405020304" pitchFamily="18" charset="0"/>
            </a:endParaRPr>
          </a:p>
          <a:p>
            <a:pPr algn="ctr">
              <a:spcAft>
                <a:spcPts val="1000"/>
              </a:spcAft>
            </a:pP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phân</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tích</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a:t>
            </a:r>
            <a:r>
              <a:rPr lang="en-US" sz="2400" i="1" dirty="0" err="1" smtClean="0">
                <a:solidFill>
                  <a:srgbClr val="000000"/>
                </a:solidFill>
                <a:latin typeface="Calibri" pitchFamily="34" charset="0"/>
                <a:ea typeface="Calibri" panose="020F0502020204030204" pitchFamily="34" charset="0"/>
                <a:cs typeface="Times New Roman" panose="02020603050405020304" pitchFamily="18" charset="0"/>
              </a:rPr>
              <a:t>mã</a:t>
            </a:r>
            <a:r>
              <a:rPr lang="en-US" sz="2400" i="1" dirty="0" smtClean="0">
                <a:solidFill>
                  <a:srgbClr val="000000"/>
                </a:solidFill>
                <a:latin typeface="Calibri" pitchFamily="34" charset="0"/>
                <a:ea typeface="Calibri" panose="020F0502020204030204" pitchFamily="34" charset="0"/>
                <a:cs typeface="Times New Roman" panose="02020603050405020304" pitchFamily="18" charset="0"/>
              </a:rPr>
              <a:t> assembly</a:t>
            </a:r>
            <a:endParaRPr lang="en-GB" sz="2400" i="1" dirty="0">
              <a:solidFill>
                <a:srgbClr val="44546A"/>
              </a:solidFill>
              <a:latin typeface="Calibri" pitchFamily="34"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5DBBDC1-4195-40F4-8EAF-5367D7983E89}" type="slidenum">
              <a:rPr lang="en-US" smtClean="0">
                <a:latin typeface="+mj-lt"/>
              </a:rPr>
              <a:pPr/>
              <a:t>57</a:t>
            </a:fld>
            <a:endParaRPr lang="en-US">
              <a:latin typeface="+mj-lt"/>
            </a:endParaRPr>
          </a:p>
        </p:txBody>
      </p:sp>
      <p:sp>
        <p:nvSpPr>
          <p:cNvPr id="10" name="Title 1"/>
          <p:cNvSpPr>
            <a:spLocks noGrp="1"/>
          </p:cNvSpPr>
          <p:nvPr>
            <p:ph type="title"/>
          </p:nvPr>
        </p:nvSpPr>
        <p:spPr>
          <a:xfrm>
            <a:off x="834712" y="23351"/>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(12)</a:t>
            </a:r>
            <a:endParaRPr lang="en-US" dirty="0"/>
          </a:p>
        </p:txBody>
      </p:sp>
    </p:spTree>
    <p:extLst>
      <p:ext uri="{BB962C8B-B14F-4D97-AF65-F5344CB8AC3E}">
        <p14:creationId xmlns:p14="http://schemas.microsoft.com/office/powerpoint/2010/main" xmlns="" val="399956185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002" y="0"/>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err="1" smtClean="0"/>
              <a:t>xây</a:t>
            </a:r>
            <a:r>
              <a:rPr lang="en-US" smtClean="0"/>
              <a:t> </a:t>
            </a:r>
            <a:r>
              <a:rPr lang="en-US" smtClean="0"/>
              <a:t>dựng </a:t>
            </a:r>
            <a:r>
              <a:rPr lang="en-US" dirty="0" smtClean="0"/>
              <a:t>(13)</a:t>
            </a:r>
            <a:endParaRPr lang="en-US" dirty="0"/>
          </a:p>
        </p:txBody>
      </p:sp>
      <p:sp>
        <p:nvSpPr>
          <p:cNvPr id="4" name="Slide Number Placeholder 3"/>
          <p:cNvSpPr>
            <a:spLocks noGrp="1"/>
          </p:cNvSpPr>
          <p:nvPr>
            <p:ph type="sldNum" sz="quarter" idx="12"/>
          </p:nvPr>
        </p:nvSpPr>
        <p:spPr/>
        <p:txBody>
          <a:bodyPr/>
          <a:lstStyle/>
          <a:p>
            <a:fld id="{B20118FD-9DCB-4A03-AB56-4B67D5E1178F}" type="slidenum">
              <a:rPr lang="en-US" smtClean="0"/>
              <a:pPr/>
              <a:t>58</a:t>
            </a:fld>
            <a:endParaRPr lang="en-US"/>
          </a:p>
        </p:txBody>
      </p:sp>
      <p:sp>
        <p:nvSpPr>
          <p:cNvPr id="9" name="Content Placeholder 8"/>
          <p:cNvSpPr>
            <a:spLocks noGrp="1"/>
          </p:cNvSpPr>
          <p:nvPr>
            <p:ph idx="1"/>
          </p:nvPr>
        </p:nvSpPr>
        <p:spPr/>
        <p:txBody>
          <a:bodyPr>
            <a:normAutofit/>
          </a:bodyPr>
          <a:lstStyle/>
          <a:p>
            <a:pPr>
              <a:spcBef>
                <a:spcPts val="0"/>
              </a:spcBef>
              <a:spcAft>
                <a:spcPts val="1800"/>
              </a:spcAft>
            </a:pPr>
            <a:r>
              <a:rPr lang="en-US" sz="3600" smtClean="0"/>
              <a:t>Các thành phần chính của bộ xử lý Windows API:</a:t>
            </a:r>
          </a:p>
          <a:p>
            <a:pPr lvl="1">
              <a:spcBef>
                <a:spcPts val="0"/>
              </a:spcBef>
              <a:spcAft>
                <a:spcPts val="1800"/>
              </a:spcAft>
            </a:pPr>
            <a:r>
              <a:rPr lang="en-US" sz="3200" smtClean="0"/>
              <a:t>Những khai báo ánh xạ của bộ xử lý Windows API (ánh xạ các thư viện, kiểu dữ liệu cấu trúc)</a:t>
            </a:r>
          </a:p>
          <a:p>
            <a:pPr lvl="1">
              <a:spcBef>
                <a:spcPts val="0"/>
              </a:spcBef>
              <a:spcAft>
                <a:spcPts val="1800"/>
              </a:spcAft>
            </a:pPr>
            <a:r>
              <a:rPr lang="en-US" sz="3200" smtClean="0"/>
              <a:t>Các lớp (class) được viết riêng biệt cho từng Windows API để tích hợp vào BE-PUM</a:t>
            </a:r>
            <a:endParaRPr lang="en-US" sz="3200"/>
          </a:p>
        </p:txBody>
      </p:sp>
    </p:spTree>
    <p:extLst>
      <p:ext uri="{BB962C8B-B14F-4D97-AF65-F5344CB8AC3E}">
        <p14:creationId xmlns:p14="http://schemas.microsoft.com/office/powerpoint/2010/main" xmlns="" val="311575956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err="1" smtClean="0"/>
              <a:t>xây</a:t>
            </a:r>
            <a:r>
              <a:rPr lang="en-US" smtClean="0"/>
              <a:t> </a:t>
            </a:r>
            <a:r>
              <a:rPr lang="en-US" smtClean="0"/>
              <a:t>dựng</a:t>
            </a:r>
            <a:r>
              <a:rPr lang="en-US" smtClean="0"/>
              <a:t> </a:t>
            </a:r>
            <a:r>
              <a:rPr lang="en-US" smtClean="0"/>
              <a:t>(14</a:t>
            </a:r>
            <a:r>
              <a:rPr lang="en-US" dirty="0" smtClean="0"/>
              <a:t>)</a:t>
            </a:r>
            <a:endParaRPr lang="en-US" dirty="0"/>
          </a:p>
        </p:txBody>
      </p:sp>
      <p:sp>
        <p:nvSpPr>
          <p:cNvPr id="4" name="Slide Number Placeholder 3"/>
          <p:cNvSpPr>
            <a:spLocks noGrp="1"/>
          </p:cNvSpPr>
          <p:nvPr>
            <p:ph type="sldNum" sz="quarter" idx="12"/>
          </p:nvPr>
        </p:nvSpPr>
        <p:spPr/>
        <p:txBody>
          <a:bodyPr/>
          <a:lstStyle/>
          <a:p>
            <a:fld id="{B20118FD-9DCB-4A03-AB56-4B67D5E1178F}" type="slidenum">
              <a:rPr lang="en-US" smtClean="0"/>
              <a:pPr/>
              <a:t>59</a:t>
            </a:fld>
            <a:endParaRPr lang="en-US"/>
          </a:p>
        </p:txBody>
      </p:sp>
      <p:pic>
        <p:nvPicPr>
          <p:cNvPr id="7" name="Content Placeholder 6" descr="C:\Users\SEGFRY\Desktop\a.gif"/>
          <p:cNvPicPr>
            <a:picLocks noGrp="1"/>
          </p:cNvPicPr>
          <p:nvPr>
            <p:ph idx="1"/>
          </p:nvPr>
        </p:nvPicPr>
        <p:blipFill>
          <a:blip r:embed="rId2" cstate="print"/>
          <a:srcRect/>
          <a:stretch>
            <a:fillRect/>
          </a:stretch>
        </p:blipFill>
        <p:spPr bwMode="auto">
          <a:xfrm>
            <a:off x="2362200" y="1196064"/>
            <a:ext cx="4642865" cy="4899936"/>
          </a:xfrm>
          <a:prstGeom prst="rect">
            <a:avLst/>
          </a:prstGeom>
          <a:noFill/>
          <a:ln w="9525">
            <a:noFill/>
            <a:miter lim="800000"/>
            <a:headEnd/>
            <a:tailEnd/>
          </a:ln>
        </p:spPr>
      </p:pic>
      <p:sp>
        <p:nvSpPr>
          <p:cNvPr id="8" name="Rectangle 7"/>
          <p:cNvSpPr/>
          <p:nvPr/>
        </p:nvSpPr>
        <p:spPr>
          <a:xfrm>
            <a:off x="838200" y="6182380"/>
            <a:ext cx="7543800" cy="523220"/>
          </a:xfrm>
          <a:prstGeom prst="rect">
            <a:avLst/>
          </a:prstGeom>
        </p:spPr>
        <p:txBody>
          <a:bodyPr wrap="square">
            <a:spAutoFit/>
          </a:bodyPr>
          <a:lstStyle/>
          <a:p>
            <a:r>
              <a:rPr lang="en-US" sz="2800" smtClean="0"/>
              <a:t>Giản đồ thể hiện mối liên hệ giữa các thành phần</a:t>
            </a:r>
            <a:endParaRPr lang="en-US" sz="2800"/>
          </a:p>
        </p:txBody>
      </p:sp>
      <p:sp>
        <p:nvSpPr>
          <p:cNvPr id="6" name="Rectangle 5"/>
          <p:cNvSpPr/>
          <p:nvPr/>
        </p:nvSpPr>
        <p:spPr>
          <a:xfrm>
            <a:off x="4648200" y="1524000"/>
            <a:ext cx="4224875" cy="46166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vi-VN" sz="2400" b="1" smtClean="0">
                <a:latin typeface="Calibri" pitchFamily="34" charset="0"/>
              </a:rPr>
              <a:t>mẫu điều hợp</a:t>
            </a:r>
            <a:r>
              <a:rPr lang="vi-VN" sz="2400" smtClean="0">
                <a:latin typeface="Calibri" pitchFamily="34" charset="0"/>
              </a:rPr>
              <a:t> (</a:t>
            </a:r>
            <a:r>
              <a:rPr lang="vi-VN" sz="2400" i="1" smtClean="0">
                <a:latin typeface="Calibri" pitchFamily="34" charset="0"/>
              </a:rPr>
              <a:t>adapter pattern</a:t>
            </a:r>
            <a:r>
              <a:rPr lang="vi-VN" sz="2400" smtClean="0">
                <a:latin typeface="Calibri" pitchFamily="34" charset="0"/>
              </a:rPr>
              <a:t>)</a:t>
            </a:r>
            <a:endParaRPr lang="en-US" sz="2400">
              <a:latin typeface="Calibri" pitchFamily="34" charset="0"/>
            </a:endParaRPr>
          </a:p>
        </p:txBody>
      </p:sp>
      <p:sp>
        <p:nvSpPr>
          <p:cNvPr id="9" name="Rectangle 8"/>
          <p:cNvSpPr/>
          <p:nvPr/>
        </p:nvSpPr>
        <p:spPr>
          <a:xfrm>
            <a:off x="990600" y="1676400"/>
            <a:ext cx="1219200"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smtClean="0"/>
              <a:t>Factory method pattern</a:t>
            </a:r>
            <a:endParaRPr lang="en-US" sz="2400"/>
          </a:p>
        </p:txBody>
      </p:sp>
    </p:spTree>
    <p:extLst>
      <p:ext uri="{BB962C8B-B14F-4D97-AF65-F5344CB8AC3E}">
        <p14:creationId xmlns:p14="http://schemas.microsoft.com/office/powerpoint/2010/main" xmlns="" val="10721228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5779" y="2301856"/>
            <a:ext cx="8032441" cy="4237057"/>
          </a:xfrm>
          <a:prstGeom prst="rect">
            <a:avLst/>
          </a:prstGeom>
        </p:spPr>
        <p:txBody>
          <a:bodyPr wrap="square">
            <a:spAutoFit/>
          </a:bodyPr>
          <a:lstStyle/>
          <a:p>
            <a:pPr algn="just"/>
            <a:r>
              <a:rPr lang="vi-VN" sz="3200" b="1" i="1" dirty="0">
                <a:solidFill>
                  <a:srgbClr val="000000"/>
                </a:solidFill>
                <a:latin typeface="Calibri" panose="020F0502020204030204" pitchFamily="34" charset="0"/>
              </a:rPr>
              <a:t>Đồ thị luồng điều khiển </a:t>
            </a:r>
            <a:r>
              <a:rPr lang="vi-VN" sz="3200" i="1" dirty="0">
                <a:solidFill>
                  <a:srgbClr val="000000"/>
                </a:solidFill>
                <a:latin typeface="Calibri" panose="020F0502020204030204" pitchFamily="34" charset="0"/>
              </a:rPr>
              <a:t>(control flow graph - CFG) </a:t>
            </a:r>
            <a:r>
              <a:rPr lang="vi-VN" sz="3200" dirty="0" smtClean="0">
                <a:solidFill>
                  <a:srgbClr val="000000"/>
                </a:solidFill>
                <a:latin typeface="Calibri" panose="020F0502020204030204" pitchFamily="34" charset="0"/>
              </a:rPr>
              <a:t>là một</a:t>
            </a:r>
            <a:r>
              <a:rPr lang="en-ZA" sz="3200" dirty="0" smtClean="0">
                <a:solidFill>
                  <a:srgbClr val="000000"/>
                </a:solidFill>
                <a:latin typeface="Calibri" panose="020F0502020204030204" pitchFamily="34" charset="0"/>
              </a:rPr>
              <a:t> </a:t>
            </a:r>
            <a:r>
              <a:rPr lang="vi-VN" sz="3200" dirty="0" smtClean="0">
                <a:solidFill>
                  <a:srgbClr val="000000"/>
                </a:solidFill>
                <a:latin typeface="Calibri" panose="020F0502020204030204" pitchFamily="34" charset="0"/>
              </a:rPr>
              <a:t>phép </a:t>
            </a:r>
            <a:r>
              <a:rPr lang="vi-VN" sz="3200" dirty="0">
                <a:solidFill>
                  <a:srgbClr val="000000"/>
                </a:solidFill>
                <a:latin typeface="Calibri" panose="020F0502020204030204" pitchFamily="34" charset="0"/>
              </a:rPr>
              <a:t>biểu diễn của tất cả các </a:t>
            </a:r>
            <a:r>
              <a:rPr lang="vi-VN" sz="3200" dirty="0" smtClean="0">
                <a:solidFill>
                  <a:srgbClr val="000000"/>
                </a:solidFill>
                <a:latin typeface="Calibri" panose="020F0502020204030204" pitchFamily="34" charset="0"/>
              </a:rPr>
              <a:t>đường</a:t>
            </a:r>
            <a:r>
              <a:rPr lang="en-US" sz="3200" dirty="0" smtClean="0">
                <a:solidFill>
                  <a:srgbClr val="000000"/>
                </a:solidFill>
                <a:latin typeface="Calibri" panose="020F0502020204030204" pitchFamily="34" charset="0"/>
              </a:rPr>
              <a:t> (</a:t>
            </a:r>
            <a:r>
              <a:rPr lang="en-US" sz="3200" dirty="0" smtClean="0">
                <a:solidFill>
                  <a:srgbClr val="000000"/>
                </a:solidFill>
                <a:latin typeface="Calibri" panose="020F0502020204030204" pitchFamily="34" charset="0"/>
                <a:cs typeface="Times New Roman" panose="02020603050405020304" pitchFamily="18" charset="0"/>
              </a:rPr>
              <a:t>path)</a:t>
            </a:r>
            <a:r>
              <a:rPr lang="vi-VN" sz="3200" dirty="0" smtClean="0">
                <a:solidFill>
                  <a:srgbClr val="000000"/>
                </a:solidFill>
                <a:latin typeface="Calibri" panose="020F0502020204030204" pitchFamily="34" charset="0"/>
                <a:cs typeface="Times New Roman" panose="02020603050405020304" pitchFamily="18" charset="0"/>
              </a:rPr>
              <a:t> </a:t>
            </a:r>
            <a:r>
              <a:rPr lang="vi-VN" sz="3200" dirty="0">
                <a:solidFill>
                  <a:srgbClr val="000000"/>
                </a:solidFill>
                <a:latin typeface="Calibri" panose="020F0502020204030204" pitchFamily="34" charset="0"/>
                <a:cs typeface="Times New Roman" panose="02020603050405020304" pitchFamily="18" charset="0"/>
              </a:rPr>
              <a:t>có thể được </a:t>
            </a:r>
            <a:r>
              <a:rPr lang="en-US" sz="3200" dirty="0" err="1" smtClean="0">
                <a:solidFill>
                  <a:srgbClr val="000000"/>
                </a:solidFill>
                <a:latin typeface="Calibri" panose="020F0502020204030204" pitchFamily="34" charset="0"/>
                <a:cs typeface="Times New Roman" panose="02020603050405020304" pitchFamily="18" charset="0"/>
              </a:rPr>
              <a:t>đi</a:t>
            </a:r>
            <a:r>
              <a:rPr lang="en-US" sz="3200" dirty="0" smtClean="0">
                <a:solidFill>
                  <a:srgbClr val="000000"/>
                </a:solidFill>
                <a:latin typeface="Calibri" panose="020F0502020204030204" pitchFamily="34" charset="0"/>
                <a:cs typeface="Times New Roman" panose="02020603050405020304" pitchFamily="18" charset="0"/>
              </a:rPr>
              <a:t> qua </a:t>
            </a:r>
            <a:r>
              <a:rPr lang="vi-VN" sz="3200" dirty="0" smtClean="0">
                <a:solidFill>
                  <a:srgbClr val="000000"/>
                </a:solidFill>
                <a:latin typeface="Calibri" panose="020F0502020204030204" pitchFamily="34" charset="0"/>
                <a:cs typeface="Times New Roman" panose="02020603050405020304" pitchFamily="18" charset="0"/>
              </a:rPr>
              <a:t>trong </a:t>
            </a:r>
            <a:r>
              <a:rPr lang="vi-VN" sz="3200" dirty="0">
                <a:solidFill>
                  <a:srgbClr val="000000"/>
                </a:solidFill>
                <a:latin typeface="Calibri" panose="020F0502020204030204" pitchFamily="34" charset="0"/>
                <a:cs typeface="Times New Roman" panose="02020603050405020304" pitchFamily="18" charset="0"/>
              </a:rPr>
              <a:t>quá trình thực thi </a:t>
            </a:r>
            <a:r>
              <a:rPr lang="vi-VN" sz="3200" dirty="0" smtClean="0">
                <a:solidFill>
                  <a:srgbClr val="000000"/>
                </a:solidFill>
                <a:latin typeface="Calibri" panose="020F0502020204030204" pitchFamily="34" charset="0"/>
                <a:cs typeface="Times New Roman" panose="02020603050405020304" pitchFamily="18" charset="0"/>
              </a:rPr>
              <a:t>của</a:t>
            </a:r>
            <a:r>
              <a:rPr lang="en-ZA" sz="3200" dirty="0" smtClean="0">
                <a:solidFill>
                  <a:srgbClr val="000000"/>
                </a:solidFill>
                <a:latin typeface="Calibri" panose="020F0502020204030204" pitchFamily="34" charset="0"/>
                <a:cs typeface="Times New Roman" panose="02020603050405020304" pitchFamily="18" charset="0"/>
              </a:rPr>
              <a:t> </a:t>
            </a:r>
            <a:r>
              <a:rPr lang="vi-VN" sz="3200" dirty="0" smtClean="0">
                <a:solidFill>
                  <a:srgbClr val="000000"/>
                </a:solidFill>
                <a:latin typeface="Calibri" panose="020F0502020204030204" pitchFamily="34" charset="0"/>
                <a:cs typeface="Times New Roman" panose="02020603050405020304" pitchFamily="18" charset="0"/>
              </a:rPr>
              <a:t>một </a:t>
            </a:r>
            <a:r>
              <a:rPr lang="vi-VN" sz="3200" dirty="0">
                <a:solidFill>
                  <a:srgbClr val="000000"/>
                </a:solidFill>
                <a:latin typeface="Calibri" panose="020F0502020204030204" pitchFamily="34" charset="0"/>
                <a:cs typeface="Times New Roman" panose="02020603050405020304" pitchFamily="18" charset="0"/>
              </a:rPr>
              <a:t>chương trình</a:t>
            </a:r>
            <a:r>
              <a:rPr lang="vi-VN" sz="3200" dirty="0" smtClean="0">
                <a:solidFill>
                  <a:srgbClr val="000000"/>
                </a:solidFill>
                <a:latin typeface="Calibri" panose="020F0502020204030204" pitchFamily="34" charset="0"/>
                <a:cs typeface="Times New Roman" panose="02020603050405020304" pitchFamily="18" charset="0"/>
              </a:rPr>
              <a:t>.</a:t>
            </a:r>
            <a:endParaRPr lang="en-US" sz="3200" dirty="0" smtClean="0">
              <a:solidFill>
                <a:srgbClr val="000000"/>
              </a:solidFill>
              <a:latin typeface="Calibri" panose="020F0502020204030204" pitchFamily="34" charset="0"/>
              <a:cs typeface="Times New Roman" panose="02020603050405020304" pitchFamily="18" charset="0"/>
            </a:endParaRPr>
          </a:p>
          <a:p>
            <a:pPr marL="685800" indent="-349250" algn="just">
              <a:spcBef>
                <a:spcPts val="800"/>
              </a:spcBef>
              <a:buFont typeface="Arial" pitchFamily="34" charset="0"/>
              <a:buChar char="•"/>
            </a:pPr>
            <a:r>
              <a:rPr lang="en-US" sz="3200" dirty="0" err="1" smtClean="0">
                <a:solidFill>
                  <a:srgbClr val="000000"/>
                </a:solidFill>
                <a:latin typeface="Calibri" panose="020F0502020204030204" pitchFamily="34" charset="0"/>
                <a:cs typeface="Times New Roman" panose="02020603050405020304" pitchFamily="18" charset="0"/>
              </a:rPr>
              <a:t>Mỗi</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địa</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chỉ</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trong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chương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trình</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tương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ứng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với</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một</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nút</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trong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đồ</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thị</a:t>
            </a:r>
            <a:r>
              <a:rPr lang="en-US" sz="3200" dirty="0" smtClean="0">
                <a:solidFill>
                  <a:srgbClr val="000000"/>
                </a:solidFill>
                <a:latin typeface="Calibri" panose="020F0502020204030204" pitchFamily="34" charset="0"/>
                <a:cs typeface="Times New Roman" panose="02020603050405020304" pitchFamily="18" charset="0"/>
              </a:rPr>
              <a:t>.</a:t>
            </a:r>
          </a:p>
          <a:p>
            <a:pPr marL="685800" indent="-349250" algn="just">
              <a:spcBef>
                <a:spcPts val="800"/>
              </a:spcBef>
              <a:buFont typeface="Arial" pitchFamily="34" charset="0"/>
              <a:buChar char="•"/>
            </a:pPr>
            <a:r>
              <a:rPr lang="en-GB" sz="3200" dirty="0" smtClean="0">
                <a:latin typeface="Calibri" panose="020F0502020204030204" pitchFamily="34" charset="0"/>
                <a:cs typeface="Times New Roman" panose="02020603050405020304" pitchFamily="18" charset="0"/>
              </a:rPr>
              <a:t>Cho </a:t>
            </a:r>
            <a:r>
              <a:rPr lang="en-GB" sz="3200" dirty="0" err="1" smtClean="0">
                <a:latin typeface="Calibri" panose="020F0502020204030204" pitchFamily="34" charset="0"/>
                <a:cs typeface="Times New Roman" panose="02020603050405020304" pitchFamily="18" charset="0"/>
              </a:rPr>
              <a:t>ra</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tất</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cả</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điểm</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đích</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khi</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duyệt</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mọi</a:t>
            </a:r>
            <a:r>
              <a:rPr lang="en-GB" sz="3200" dirty="0" smtClean="0">
                <a:latin typeface="Calibri" panose="020F0502020204030204" pitchFamily="34" charset="0"/>
                <a:cs typeface="Times New Roman" panose="02020603050405020304" pitchFamily="18" charset="0"/>
              </a:rPr>
              <a:t> </a:t>
            </a:r>
            <a:r>
              <a:rPr lang="en-GB" sz="3200" dirty="0" err="1" smtClean="0">
                <a:latin typeface="Calibri" panose="020F0502020204030204" pitchFamily="34" charset="0"/>
                <a:cs typeface="Times New Roman" panose="02020603050405020304" pitchFamily="18" charset="0"/>
              </a:rPr>
              <a:t>nhánh</a:t>
            </a:r>
            <a:r>
              <a:rPr lang="en-GB" sz="3200" dirty="0" smtClean="0">
                <a:latin typeface="Calibri" panose="020F0502020204030204" pitchFamily="34" charset="0"/>
                <a:cs typeface="Times New Roman" panose="02020603050405020304" pitchFamily="18" charset="0"/>
              </a:rPr>
              <a:t>.</a:t>
            </a:r>
            <a:endParaRPr lang="en-GB" sz="3200" dirty="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6</a:t>
            </a:fld>
            <a:endParaRPr lang="en-US">
              <a:latin typeface="+mj-lt"/>
            </a:endParaRPr>
          </a:p>
        </p:txBody>
      </p:sp>
      <p:sp>
        <p:nvSpPr>
          <p:cNvPr id="13" name="Rectangle 12"/>
          <p:cNvSpPr/>
          <p:nvPr/>
        </p:nvSpPr>
        <p:spPr>
          <a:xfrm>
            <a:off x="457200" y="1417638"/>
            <a:ext cx="5807808" cy="646331"/>
          </a:xfrm>
          <a:prstGeom prst="rect">
            <a:avLst/>
          </a:prstGeom>
        </p:spPr>
        <p:txBody>
          <a:bodyPr wrap="none">
            <a:spAutoFit/>
          </a:bodyPr>
          <a:lstStyle/>
          <a:p>
            <a:r>
              <a:rPr lang="vi-VN" sz="3600" b="1" dirty="0" smtClean="0">
                <a:latin typeface="Calibri" panose="020F0502020204030204" pitchFamily="34" charset="0"/>
              </a:rPr>
              <a:t>Đồ thị luồng điều khiển</a:t>
            </a:r>
            <a:r>
              <a:rPr lang="en-US" sz="3600" b="1" dirty="0" smtClean="0">
                <a:latin typeface="Calibri" panose="020F0502020204030204" pitchFamily="34" charset="0"/>
              </a:rPr>
              <a:t> (CFG)</a:t>
            </a:r>
            <a:endParaRPr lang="vi-VN" sz="3600" b="1" dirty="0" smtClean="0">
              <a:latin typeface="Calibri" panose="020F0502020204030204" pitchFamily="34" charset="0"/>
            </a:endParaRPr>
          </a:p>
        </p:txBody>
      </p:sp>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(4)</a:t>
            </a:r>
            <a:endParaRPr lang="en-US" dirty="0"/>
          </a:p>
        </p:txBody>
      </p:sp>
    </p:spTree>
    <p:extLst>
      <p:ext uri="{BB962C8B-B14F-4D97-AF65-F5344CB8AC3E}">
        <p14:creationId xmlns:p14="http://schemas.microsoft.com/office/powerpoint/2010/main" xmlns="" val="80218926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98" y="0"/>
            <a:ext cx="7886700" cy="1325563"/>
          </a:xfrm>
        </p:spPr>
        <p:txBody>
          <a:bodyPr/>
          <a:lstStyle/>
          <a:p>
            <a:r>
              <a:rPr lang="en-US" dirty="0" smtClean="0"/>
              <a:t>4.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err="1" smtClean="0"/>
              <a:t>xây</a:t>
            </a:r>
            <a:r>
              <a:rPr lang="en-US" smtClean="0"/>
              <a:t> </a:t>
            </a:r>
            <a:r>
              <a:rPr lang="en-US" smtClean="0"/>
              <a:t>dựng </a:t>
            </a:r>
            <a:r>
              <a:rPr lang="en-US" dirty="0" smtClean="0"/>
              <a:t>(15)</a:t>
            </a:r>
            <a:endParaRPr lang="en-US" dirty="0"/>
          </a:p>
        </p:txBody>
      </p:sp>
      <p:sp>
        <p:nvSpPr>
          <p:cNvPr id="4" name="Slide Number Placeholder 3"/>
          <p:cNvSpPr>
            <a:spLocks noGrp="1"/>
          </p:cNvSpPr>
          <p:nvPr>
            <p:ph type="sldNum" sz="quarter" idx="12"/>
          </p:nvPr>
        </p:nvSpPr>
        <p:spPr/>
        <p:txBody>
          <a:bodyPr/>
          <a:lstStyle/>
          <a:p>
            <a:fld id="{B20118FD-9DCB-4A03-AB56-4B67D5E1178F}" type="slidenum">
              <a:rPr lang="en-US" smtClean="0"/>
              <a:pPr/>
              <a:t>60</a:t>
            </a:fld>
            <a:endParaRPr lang="en-US"/>
          </a:p>
        </p:txBody>
      </p:sp>
      <p:pic>
        <p:nvPicPr>
          <p:cNvPr id="10" name="Content Placeholder 9"/>
          <p:cNvPicPr>
            <a:picLocks noGrp="1"/>
          </p:cNvPicPr>
          <p:nvPr>
            <p:ph idx="1"/>
          </p:nvPr>
        </p:nvPicPr>
        <p:blipFill>
          <a:blip r:embed="rId2" cstate="print"/>
          <a:srcRect/>
          <a:stretch>
            <a:fillRect/>
          </a:stretch>
        </p:blipFill>
        <p:spPr bwMode="auto">
          <a:xfrm>
            <a:off x="228600" y="1295400"/>
            <a:ext cx="3047999" cy="5339905"/>
          </a:xfrm>
          <a:prstGeom prst="rect">
            <a:avLst/>
          </a:prstGeom>
          <a:noFill/>
          <a:ln w="9525">
            <a:noFill/>
            <a:miter lim="800000"/>
            <a:headEnd/>
            <a:tailEnd/>
          </a:ln>
        </p:spPr>
      </p:pic>
      <p:sp>
        <p:nvSpPr>
          <p:cNvPr id="11" name="Rectangle 10"/>
          <p:cNvSpPr/>
          <p:nvPr/>
        </p:nvSpPr>
        <p:spPr>
          <a:xfrm>
            <a:off x="2743200" y="5638800"/>
            <a:ext cx="5562600" cy="954107"/>
          </a:xfrm>
          <a:prstGeom prst="rect">
            <a:avLst/>
          </a:prstGeom>
        </p:spPr>
        <p:txBody>
          <a:bodyPr wrap="square">
            <a:spAutoFit/>
          </a:bodyPr>
          <a:lstStyle/>
          <a:p>
            <a:r>
              <a:rPr lang="en-US" sz="2800" smtClean="0"/>
              <a:t>Cây cấu trúc mô tả những thành phần trong đề tài</a:t>
            </a:r>
            <a:endParaRPr lang="en-US" sz="2800"/>
          </a:p>
        </p:txBody>
      </p:sp>
      <p:sp>
        <p:nvSpPr>
          <p:cNvPr id="13" name="Rectangle 12"/>
          <p:cNvSpPr/>
          <p:nvPr/>
        </p:nvSpPr>
        <p:spPr>
          <a:xfrm>
            <a:off x="3505200" y="1600200"/>
            <a:ext cx="5410200" cy="2553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5000"/>
              </a:lnSpc>
              <a:tabLst>
                <a:tab pos="291465" algn="l"/>
                <a:tab pos="561340" algn="l"/>
              </a:tabLst>
            </a:pP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APIMap</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"advapi32"</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funcName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"cryptdecrypt"</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className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"advapi32.functions.CryptDecrypt"</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"kernel32"</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funcName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"closehandle"</a:t>
            </a:r>
            <a:r>
              <a:rPr lang="en-US" sz="1400" smtClean="0">
                <a:latin typeface="Consolas"/>
                <a:ea typeface="Calibri"/>
                <a:cs typeface="Times New Roman"/>
              </a:rPr>
              <a:t> </a:t>
            </a:r>
            <a:r>
              <a:rPr lang="en-US" sz="1400" smtClean="0">
                <a:solidFill>
                  <a:srgbClr val="7F007F"/>
                </a:solidFill>
                <a:latin typeface="Consolas"/>
                <a:ea typeface="Calibri"/>
                <a:cs typeface="Times New Roman"/>
              </a:rPr>
              <a:t>className</a:t>
            </a:r>
            <a:r>
              <a:rPr lang="en-US" sz="1400" smtClean="0">
                <a:solidFill>
                  <a:srgbClr val="000000"/>
                </a:solidFill>
                <a:latin typeface="Consolas"/>
                <a:ea typeface="Calibri"/>
                <a:cs typeface="Times New Roman"/>
              </a:rPr>
              <a:t>=</a:t>
            </a:r>
            <a:r>
              <a:rPr lang="en-US" sz="1400" i="1" smtClean="0">
                <a:solidFill>
                  <a:srgbClr val="2A00FF"/>
                </a:solidFill>
                <a:latin typeface="Consolas"/>
                <a:ea typeface="Calibri"/>
                <a:cs typeface="Times New Roman"/>
              </a:rPr>
              <a:t>"winapi.kernel32.functions.CloseHandle"</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nSpc>
                <a:spcPct val="115000"/>
              </a:lnSpc>
              <a:tabLst>
                <a:tab pos="291465" algn="l"/>
                <a:tab pos="561340" algn="l"/>
              </a:tabLst>
            </a:pPr>
            <a:r>
              <a:rPr lang="en-US" sz="1400" smtClean="0">
                <a:solidFill>
                  <a:srgbClr val="000000"/>
                </a:solidFill>
                <a:latin typeface="Consolas"/>
                <a:ea typeface="Calibri"/>
                <a:cs typeface="Times New Roman"/>
              </a:rPr>
              <a:t>	</a:t>
            </a: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DLL</a:t>
            </a:r>
            <a:r>
              <a:rPr lang="en-US" sz="1400" smtClean="0">
                <a:solidFill>
                  <a:srgbClr val="008080"/>
                </a:solidFill>
                <a:latin typeface="Consolas"/>
                <a:ea typeface="Calibri"/>
                <a:cs typeface="Times New Roman"/>
              </a:rPr>
              <a:t>&gt;</a:t>
            </a:r>
            <a:endParaRPr lang="en-US" sz="1400" smtClean="0">
              <a:latin typeface="Times New Roman"/>
              <a:ea typeface="Calibri"/>
              <a:cs typeface="Times New Roman"/>
            </a:endParaRPr>
          </a:p>
          <a:p>
            <a:pPr algn="just">
              <a:lnSpc>
                <a:spcPct val="115000"/>
              </a:lnSpc>
              <a:spcAft>
                <a:spcPts val="0"/>
              </a:spcAft>
              <a:tabLst>
                <a:tab pos="291465" algn="l"/>
                <a:tab pos="561340" algn="l"/>
              </a:tabLst>
            </a:pPr>
            <a:r>
              <a:rPr lang="en-US" sz="1400" smtClean="0">
                <a:solidFill>
                  <a:srgbClr val="008080"/>
                </a:solidFill>
                <a:latin typeface="Consolas"/>
                <a:ea typeface="Calibri"/>
                <a:cs typeface="Times New Roman"/>
              </a:rPr>
              <a:t>&lt;/</a:t>
            </a:r>
            <a:r>
              <a:rPr lang="en-US" sz="1400" smtClean="0">
                <a:solidFill>
                  <a:srgbClr val="3F7F7F"/>
                </a:solidFill>
                <a:latin typeface="Consolas"/>
                <a:ea typeface="Calibri"/>
                <a:cs typeface="Times New Roman"/>
              </a:rPr>
              <a:t>APIMap</a:t>
            </a:r>
            <a:r>
              <a:rPr lang="en-US" sz="1400" smtClean="0">
                <a:solidFill>
                  <a:srgbClr val="008080"/>
                </a:solidFill>
                <a:latin typeface="Consolas"/>
                <a:ea typeface="Calibri"/>
                <a:cs typeface="Times New Roman"/>
              </a:rPr>
              <a:t>&gt;</a:t>
            </a:r>
            <a:endParaRPr lang="en-US" sz="1400">
              <a:latin typeface="Times New Roman"/>
              <a:ea typeface="Calibri"/>
              <a:cs typeface="Times New Roman"/>
            </a:endParaRPr>
          </a:p>
        </p:txBody>
      </p:sp>
      <p:sp>
        <p:nvSpPr>
          <p:cNvPr id="14" name="Rectangle 13"/>
          <p:cNvSpPr/>
          <p:nvPr/>
        </p:nvSpPr>
        <p:spPr>
          <a:xfrm>
            <a:off x="3818890" y="4191000"/>
            <a:ext cx="4944110" cy="461665"/>
          </a:xfrm>
          <a:prstGeom prst="rect">
            <a:avLst/>
          </a:prstGeom>
        </p:spPr>
        <p:txBody>
          <a:bodyPr wrap="none">
            <a:spAutoFit/>
          </a:bodyPr>
          <a:lstStyle/>
          <a:p>
            <a:r>
              <a:rPr lang="en-US" sz="2400" smtClean="0"/>
              <a:t>Nội dung do lớp XMLGenerator sinh ra</a:t>
            </a:r>
            <a:endParaRPr lang="en-US" sz="2400"/>
          </a:p>
        </p:txBody>
      </p:sp>
    </p:spTree>
    <p:extLst>
      <p:ext uri="{BB962C8B-B14F-4D97-AF65-F5344CB8AC3E}">
        <p14:creationId xmlns:p14="http://schemas.microsoft.com/office/powerpoint/2010/main" xmlns="" val="155986329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Giới</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thiệu</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b="1" dirty="0" err="1" smtClean="0">
                <a:latin typeface="+mj-lt"/>
                <a:cs typeface="Times New Roman" panose="02020603050405020304" pitchFamily="18" charset="0"/>
              </a:rPr>
              <a:t>Kết</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quả</a:t>
            </a:r>
            <a:endParaRPr lang="en-US" sz="4000" b="1" dirty="0" smtClean="0">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Hướng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phát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triển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tương</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lai</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61</a:t>
            </a:fld>
            <a:endParaRPr lang="en-US"/>
          </a:p>
        </p:txBody>
      </p:sp>
    </p:spTree>
    <p:extLst>
      <p:ext uri="{BB962C8B-B14F-4D97-AF65-F5344CB8AC3E}">
        <p14:creationId xmlns:p14="http://schemas.microsoft.com/office/powerpoint/2010/main" xmlns="" val="3760410251"/>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a:cs typeface="Times New Roman" panose="02020603050405020304" pitchFamily="18" charset="0"/>
              </a:rPr>
              <a:t>K</a:t>
            </a:r>
            <a:r>
              <a:rPr lang="en-GB" b="1" dirty="0" err="1" smtClean="0">
                <a:cs typeface="Times New Roman" panose="02020603050405020304" pitchFamily="18" charset="0"/>
              </a:rPr>
              <a:t>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(1)</a:t>
            </a:r>
            <a:endParaRPr lang="en-GB" b="1" dirty="0">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831209" y="1147661"/>
            <a:ext cx="7664822" cy="4975429"/>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pPr/>
              <a:t>62</a:t>
            </a:fld>
            <a:endParaRPr lang="en-US"/>
          </a:p>
        </p:txBody>
      </p:sp>
    </p:spTree>
    <p:extLst>
      <p:ext uri="{BB962C8B-B14F-4D97-AF65-F5344CB8AC3E}">
        <p14:creationId xmlns:p14="http://schemas.microsoft.com/office/powerpoint/2010/main" xmlns="" val="34345639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779929" y="618126"/>
            <a:ext cx="7537235" cy="4962403"/>
          </a:xfrm>
          <a:prstGeom prst="rect">
            <a:avLst/>
          </a:prstGeom>
        </p:spPr>
      </p:pic>
      <p:sp>
        <p:nvSpPr>
          <p:cNvPr id="5" name="Rectangle 4"/>
          <p:cNvSpPr/>
          <p:nvPr/>
        </p:nvSpPr>
        <p:spPr>
          <a:xfrm>
            <a:off x="481488" y="5707916"/>
            <a:ext cx="8255643" cy="830997"/>
          </a:xfrm>
          <a:prstGeom prst="rect">
            <a:avLst/>
          </a:prstGeom>
        </p:spPr>
        <p:txBody>
          <a:bodyPr wrap="square">
            <a:spAutoFit/>
          </a:bodyPr>
          <a:lstStyle/>
          <a:p>
            <a:pPr algn="ctr"/>
            <a:r>
              <a:rPr lang="en-GB" sz="2400" i="1" smtClean="0">
                <a:solidFill>
                  <a:srgbClr val="000000"/>
                </a:solidFill>
                <a:latin typeface="+mj-lt"/>
                <a:cs typeface="Times New Roman" panose="02020603050405020304" pitchFamily="18" charset="0"/>
              </a:rPr>
              <a:t>Biểu </a:t>
            </a:r>
            <a:r>
              <a:rPr lang="en-GB" sz="2400" i="1" dirty="0" err="1">
                <a:solidFill>
                  <a:srgbClr val="000000"/>
                </a:solidFill>
                <a:latin typeface="+mj-lt"/>
                <a:cs typeface="Times New Roman" panose="02020603050405020304" pitchFamily="18" charset="0"/>
              </a:rPr>
              <a:t>đồ</a:t>
            </a:r>
            <a:r>
              <a:rPr lang="en-GB" sz="2400" i="1" dirty="0">
                <a:solidFill>
                  <a:srgbClr val="000000"/>
                </a:solidFill>
                <a:latin typeface="+mj-lt"/>
                <a:cs typeface="Times New Roman" panose="02020603050405020304" pitchFamily="18" charset="0"/>
              </a:rPr>
              <a:t> </a:t>
            </a:r>
            <a:r>
              <a:rPr lang="en-GB" sz="2400" i="1" err="1">
                <a:solidFill>
                  <a:srgbClr val="000000"/>
                </a:solidFill>
                <a:latin typeface="+mj-lt"/>
                <a:cs typeface="Times New Roman" panose="02020603050405020304" pitchFamily="18" charset="0"/>
              </a:rPr>
              <a:t>thể</a:t>
            </a:r>
            <a:r>
              <a:rPr lang="en-GB" sz="2400" i="1">
                <a:solidFill>
                  <a:srgbClr val="000000"/>
                </a:solidFill>
                <a:latin typeface="+mj-lt"/>
                <a:cs typeface="Times New Roman" panose="02020603050405020304" pitchFamily="18" charset="0"/>
              </a:rPr>
              <a:t> </a:t>
            </a:r>
            <a:r>
              <a:rPr lang="en-GB" sz="2400" i="1" smtClean="0">
                <a:solidFill>
                  <a:srgbClr val="000000"/>
                </a:solidFill>
                <a:latin typeface="+mj-lt"/>
                <a:cs typeface="Times New Roman" panose="02020603050405020304" pitchFamily="18" charset="0"/>
              </a:rPr>
              <a:t>hiện kết quả </a:t>
            </a:r>
            <a:r>
              <a:rPr lang="en-GB" sz="2400" i="1" dirty="0" err="1">
                <a:solidFill>
                  <a:srgbClr val="000000"/>
                </a:solidFill>
                <a:latin typeface="+mj-lt"/>
                <a:cs typeface="Times New Roman" panose="02020603050405020304" pitchFamily="18" charset="0"/>
              </a:rPr>
              <a:t>số</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nút</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của</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tập</a:t>
            </a:r>
            <a:r>
              <a:rPr lang="en-GB" sz="2400" i="1" dirty="0">
                <a:solidFill>
                  <a:srgbClr val="000000"/>
                </a:solidFill>
                <a:latin typeface="+mj-lt"/>
                <a:cs typeface="Times New Roman" panose="02020603050405020304" pitchFamily="18" charset="0"/>
              </a:rPr>
              <a:t> </a:t>
            </a:r>
            <a:r>
              <a:rPr lang="en-GB" sz="2400" i="1" err="1">
                <a:solidFill>
                  <a:srgbClr val="000000"/>
                </a:solidFill>
                <a:latin typeface="+mj-lt"/>
                <a:cs typeface="Times New Roman" panose="02020603050405020304" pitchFamily="18" charset="0"/>
              </a:rPr>
              <a:t>thí</a:t>
            </a:r>
            <a:r>
              <a:rPr lang="en-GB" sz="2400" i="1">
                <a:solidFill>
                  <a:srgbClr val="000000"/>
                </a:solidFill>
                <a:latin typeface="+mj-lt"/>
                <a:cs typeface="Times New Roman" panose="02020603050405020304" pitchFamily="18" charset="0"/>
              </a:rPr>
              <a:t> </a:t>
            </a:r>
            <a:r>
              <a:rPr lang="en-GB" sz="2400" i="1" smtClean="0">
                <a:solidFill>
                  <a:srgbClr val="000000"/>
                </a:solidFill>
                <a:latin typeface="+mj-lt"/>
                <a:cs typeface="Times New Roman" panose="02020603050405020304" pitchFamily="18" charset="0"/>
              </a:rPr>
              <a:t>nghiệm</a:t>
            </a:r>
            <a:r>
              <a:rPr lang="en-GB" sz="2400" i="1" smtClean="0">
                <a:solidFill>
                  <a:srgbClr val="000000"/>
                </a:solidFill>
                <a:latin typeface="+mj-lt"/>
                <a:cs typeface="Times New Roman" panose="02020603050405020304" pitchFamily="18" charset="0"/>
              </a:rPr>
              <a:t> </a:t>
            </a:r>
            <a:r>
              <a:rPr lang="en-GB" sz="2400" i="1" smtClean="0">
                <a:solidFill>
                  <a:srgbClr val="000000"/>
                </a:solidFill>
                <a:latin typeface="+mj-lt"/>
                <a:cs typeface="Times New Roman" panose="02020603050405020304" pitchFamily="18" charset="0"/>
              </a:rPr>
              <a:t>trên</a:t>
            </a:r>
          </a:p>
          <a:p>
            <a:pPr algn="ctr"/>
            <a:r>
              <a:rPr lang="en-GB" sz="2400" i="1" smtClean="0">
                <a:solidFill>
                  <a:srgbClr val="000000"/>
                </a:solidFill>
                <a:latin typeface="+mj-lt"/>
                <a:cs typeface="Times New Roman" panose="02020603050405020304" pitchFamily="18" charset="0"/>
              </a:rPr>
              <a:t>hai </a:t>
            </a:r>
            <a:r>
              <a:rPr lang="en-GB" sz="2400" i="1" dirty="0" err="1">
                <a:solidFill>
                  <a:srgbClr val="000000"/>
                </a:solidFill>
                <a:latin typeface="+mj-lt"/>
                <a:cs typeface="Times New Roman" panose="02020603050405020304" pitchFamily="18" charset="0"/>
              </a:rPr>
              <a:t>phiên</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bản</a:t>
            </a:r>
            <a:r>
              <a:rPr lang="en-GB" sz="2400" i="1" dirty="0">
                <a:solidFill>
                  <a:srgbClr val="000000"/>
                </a:solidFill>
                <a:latin typeface="+mj-lt"/>
                <a:cs typeface="Times New Roman" panose="02020603050405020304" pitchFamily="18" charset="0"/>
              </a:rPr>
              <a:t> </a:t>
            </a:r>
            <a:r>
              <a:rPr lang="en-GB" sz="2400" i="1" dirty="0" smtClean="0">
                <a:solidFill>
                  <a:srgbClr val="000000"/>
                </a:solidFill>
                <a:latin typeface="+mj-lt"/>
                <a:cs typeface="Times New Roman" panose="02020603050405020304" pitchFamily="18" charset="0"/>
              </a:rPr>
              <a:t>BE-PUM</a:t>
            </a:r>
            <a:endParaRPr lang="en-GB" sz="2400" i="1" dirty="0">
              <a:latin typeface="+mj-lt"/>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63</a:t>
            </a:fld>
            <a:endParaRPr lang="en-US">
              <a:latin typeface="+mj-lt"/>
            </a:endParaRPr>
          </a:p>
        </p:txBody>
      </p:sp>
      <p:sp>
        <p:nvSpPr>
          <p:cNvPr id="8"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smtClean="0">
                <a:cs typeface="Times New Roman" panose="02020603050405020304" pitchFamily="18" charset="0"/>
              </a:rPr>
              <a:t>Kết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(2)</a:t>
            </a:r>
            <a:endParaRPr lang="en-GB" b="1" dirty="0">
              <a:cs typeface="Times New Roman" panose="02020603050405020304" pitchFamily="18" charset="0"/>
            </a:endParaRPr>
          </a:p>
        </p:txBody>
      </p:sp>
    </p:spTree>
    <p:extLst>
      <p:ext uri="{BB962C8B-B14F-4D97-AF65-F5344CB8AC3E}">
        <p14:creationId xmlns:p14="http://schemas.microsoft.com/office/powerpoint/2010/main" xmlns="" val="257557166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766483" y="1058424"/>
            <a:ext cx="7477125" cy="4200525"/>
          </a:xfrm>
          <a:prstGeom prst="rect">
            <a:avLst/>
          </a:prstGeom>
        </p:spPr>
      </p:pic>
      <p:sp>
        <p:nvSpPr>
          <p:cNvPr id="7" name="Rectangle 6"/>
          <p:cNvSpPr/>
          <p:nvPr/>
        </p:nvSpPr>
        <p:spPr>
          <a:xfrm>
            <a:off x="649672" y="5671912"/>
            <a:ext cx="7675808" cy="830997"/>
          </a:xfrm>
          <a:prstGeom prst="rect">
            <a:avLst/>
          </a:prstGeom>
        </p:spPr>
        <p:txBody>
          <a:bodyPr wrap="square">
            <a:spAutoFit/>
          </a:bodyPr>
          <a:lstStyle/>
          <a:p>
            <a:pPr algn="ctr"/>
            <a:r>
              <a:rPr lang="en-GB" sz="2400" i="1" smtClean="0">
                <a:solidFill>
                  <a:srgbClr val="000000"/>
                </a:solidFill>
                <a:latin typeface="+mj-lt"/>
                <a:cs typeface="Times New Roman" panose="02020603050405020304" pitchFamily="18" charset="0"/>
              </a:rPr>
              <a:t>Biểu </a:t>
            </a:r>
            <a:r>
              <a:rPr lang="en-GB" sz="2400" i="1" dirty="0" err="1">
                <a:solidFill>
                  <a:srgbClr val="000000"/>
                </a:solidFill>
                <a:latin typeface="+mj-lt"/>
                <a:cs typeface="Times New Roman" panose="02020603050405020304" pitchFamily="18" charset="0"/>
              </a:rPr>
              <a:t>đồ</a:t>
            </a:r>
            <a:r>
              <a:rPr lang="en-GB" sz="2400" i="1" dirty="0">
                <a:solidFill>
                  <a:srgbClr val="000000"/>
                </a:solidFill>
                <a:latin typeface="+mj-lt"/>
                <a:cs typeface="Times New Roman" panose="02020603050405020304" pitchFamily="18" charset="0"/>
              </a:rPr>
              <a:t> </a:t>
            </a:r>
            <a:r>
              <a:rPr lang="en-GB" sz="2400" i="1" err="1">
                <a:solidFill>
                  <a:srgbClr val="000000"/>
                </a:solidFill>
                <a:latin typeface="+mj-lt"/>
                <a:cs typeface="Times New Roman" panose="02020603050405020304" pitchFamily="18" charset="0"/>
              </a:rPr>
              <a:t>thể</a:t>
            </a:r>
            <a:r>
              <a:rPr lang="en-GB" sz="2400" i="1">
                <a:solidFill>
                  <a:srgbClr val="000000"/>
                </a:solidFill>
                <a:latin typeface="+mj-lt"/>
                <a:cs typeface="Times New Roman" panose="02020603050405020304" pitchFamily="18" charset="0"/>
              </a:rPr>
              <a:t> </a:t>
            </a:r>
            <a:r>
              <a:rPr lang="en-GB" sz="2400" i="1" smtClean="0">
                <a:solidFill>
                  <a:srgbClr val="000000"/>
                </a:solidFill>
                <a:latin typeface="+mj-lt"/>
                <a:cs typeface="Times New Roman" panose="02020603050405020304" pitchFamily="18" charset="0"/>
              </a:rPr>
              <a:t>hiện</a:t>
            </a:r>
            <a:r>
              <a:rPr lang="en-GB" sz="2400" i="1" smtClean="0">
                <a:solidFill>
                  <a:srgbClr val="000000"/>
                </a:solidFill>
                <a:cs typeface="Times New Roman" panose="02020603050405020304" pitchFamily="18" charset="0"/>
              </a:rPr>
              <a:t> kết quả</a:t>
            </a:r>
            <a:r>
              <a:rPr lang="en-GB" sz="2400" i="1" smtClean="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số</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cạnh</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của</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tập</a:t>
            </a:r>
            <a:r>
              <a:rPr lang="en-GB" sz="2400" i="1" dirty="0">
                <a:solidFill>
                  <a:srgbClr val="000000"/>
                </a:solidFill>
                <a:latin typeface="+mj-lt"/>
                <a:cs typeface="Times New Roman" panose="02020603050405020304" pitchFamily="18" charset="0"/>
              </a:rPr>
              <a:t> </a:t>
            </a:r>
            <a:r>
              <a:rPr lang="en-GB" sz="2400" i="1" err="1">
                <a:solidFill>
                  <a:srgbClr val="000000"/>
                </a:solidFill>
                <a:latin typeface="+mj-lt"/>
                <a:cs typeface="Times New Roman" panose="02020603050405020304" pitchFamily="18" charset="0"/>
              </a:rPr>
              <a:t>thí</a:t>
            </a:r>
            <a:r>
              <a:rPr lang="en-GB" sz="2400" i="1">
                <a:solidFill>
                  <a:srgbClr val="000000"/>
                </a:solidFill>
                <a:latin typeface="+mj-lt"/>
                <a:cs typeface="Times New Roman" panose="02020603050405020304" pitchFamily="18" charset="0"/>
              </a:rPr>
              <a:t> </a:t>
            </a:r>
            <a:r>
              <a:rPr lang="en-GB" sz="2400" i="1" smtClean="0">
                <a:solidFill>
                  <a:srgbClr val="000000"/>
                </a:solidFill>
                <a:latin typeface="+mj-lt"/>
                <a:cs typeface="Times New Roman" panose="02020603050405020304" pitchFamily="18" charset="0"/>
              </a:rPr>
              <a:t>nghiệm</a:t>
            </a:r>
            <a:r>
              <a:rPr lang="en-GB" sz="2400" i="1" smtClean="0">
                <a:solidFill>
                  <a:srgbClr val="000000"/>
                </a:solidFill>
                <a:latin typeface="+mj-lt"/>
                <a:cs typeface="Times New Roman" panose="02020603050405020304" pitchFamily="18" charset="0"/>
              </a:rPr>
              <a:t> </a:t>
            </a:r>
            <a:r>
              <a:rPr lang="en-GB" sz="2400" i="1" smtClean="0">
                <a:solidFill>
                  <a:srgbClr val="000000"/>
                </a:solidFill>
                <a:latin typeface="+mj-lt"/>
                <a:cs typeface="Times New Roman" panose="02020603050405020304" pitchFamily="18" charset="0"/>
              </a:rPr>
              <a:t>trên</a:t>
            </a:r>
          </a:p>
          <a:p>
            <a:pPr algn="ctr"/>
            <a:r>
              <a:rPr lang="en-GB" sz="2400" i="1" smtClean="0">
                <a:solidFill>
                  <a:srgbClr val="000000"/>
                </a:solidFill>
                <a:latin typeface="+mj-lt"/>
                <a:cs typeface="Times New Roman" panose="02020603050405020304" pitchFamily="18" charset="0"/>
              </a:rPr>
              <a:t>hai </a:t>
            </a:r>
            <a:r>
              <a:rPr lang="en-GB" sz="2400" i="1" dirty="0" err="1">
                <a:solidFill>
                  <a:srgbClr val="000000"/>
                </a:solidFill>
                <a:latin typeface="+mj-lt"/>
                <a:cs typeface="Times New Roman" panose="02020603050405020304" pitchFamily="18" charset="0"/>
              </a:rPr>
              <a:t>phiên</a:t>
            </a:r>
            <a:r>
              <a:rPr lang="en-GB" sz="2400" i="1" dirty="0">
                <a:solidFill>
                  <a:srgbClr val="000000"/>
                </a:solidFill>
                <a:latin typeface="+mj-lt"/>
                <a:cs typeface="Times New Roman" panose="02020603050405020304" pitchFamily="18" charset="0"/>
              </a:rPr>
              <a:t> </a:t>
            </a:r>
            <a:r>
              <a:rPr lang="en-GB" sz="2400" i="1" dirty="0" err="1">
                <a:solidFill>
                  <a:srgbClr val="000000"/>
                </a:solidFill>
                <a:latin typeface="+mj-lt"/>
                <a:cs typeface="Times New Roman" panose="02020603050405020304" pitchFamily="18" charset="0"/>
              </a:rPr>
              <a:t>bản</a:t>
            </a:r>
            <a:r>
              <a:rPr lang="en-GB" sz="2400" i="1" dirty="0">
                <a:solidFill>
                  <a:srgbClr val="000000"/>
                </a:solidFill>
                <a:latin typeface="+mj-lt"/>
                <a:cs typeface="Times New Roman" panose="02020603050405020304" pitchFamily="18" charset="0"/>
              </a:rPr>
              <a:t> </a:t>
            </a:r>
            <a:r>
              <a:rPr lang="en-GB" sz="2400" i="1" dirty="0" smtClean="0">
                <a:solidFill>
                  <a:srgbClr val="000000"/>
                </a:solidFill>
                <a:latin typeface="+mj-lt"/>
                <a:cs typeface="Times New Roman" panose="02020603050405020304" pitchFamily="18" charset="0"/>
              </a:rPr>
              <a:t>BE-PUM</a:t>
            </a:r>
            <a:endParaRPr lang="en-GB" sz="2400" i="1" dirty="0">
              <a:latin typeface="+mj-lt"/>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64</a:t>
            </a:fld>
            <a:endParaRPr lang="en-US">
              <a:latin typeface="+mj-lt"/>
            </a:endParaRPr>
          </a:p>
        </p:txBody>
      </p:sp>
      <p:sp>
        <p:nvSpPr>
          <p:cNvPr id="8"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smtClean="0">
                <a:cs typeface="Times New Roman" panose="02020603050405020304" pitchFamily="18" charset="0"/>
              </a:rPr>
              <a:t>Kết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(3)</a:t>
            </a:r>
            <a:endParaRPr lang="en-GB" b="1" dirty="0">
              <a:cs typeface="Times New Roman" panose="02020603050405020304" pitchFamily="18" charset="0"/>
            </a:endParaRPr>
          </a:p>
        </p:txBody>
      </p:sp>
    </p:spTree>
    <p:extLst>
      <p:ext uri="{BB962C8B-B14F-4D97-AF65-F5344CB8AC3E}">
        <p14:creationId xmlns:p14="http://schemas.microsoft.com/office/powerpoint/2010/main" xmlns="" val="256372437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331" y="18030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cs typeface="Times New Roman" panose="02020603050405020304" pitchFamily="18" charset="0"/>
              </a:rPr>
              <a:t>5. </a:t>
            </a:r>
            <a:r>
              <a:rPr lang="en-GB" b="1" dirty="0" err="1" smtClean="0">
                <a:cs typeface="Times New Roman" panose="02020603050405020304" pitchFamily="18" charset="0"/>
              </a:rPr>
              <a:t>Kết</a:t>
            </a:r>
            <a:r>
              <a:rPr lang="en-GB" b="1" dirty="0" smtClean="0">
                <a:cs typeface="Times New Roman" panose="02020603050405020304" pitchFamily="18" charset="0"/>
              </a:rPr>
              <a:t> </a:t>
            </a:r>
            <a:r>
              <a:rPr lang="en-GB" b="1" dirty="0" err="1" smtClean="0">
                <a:cs typeface="Times New Roman" panose="02020603050405020304" pitchFamily="18" charset="0"/>
              </a:rPr>
              <a:t>quả</a:t>
            </a:r>
            <a:r>
              <a:rPr lang="en-GB" b="1" dirty="0" smtClean="0">
                <a:cs typeface="Times New Roman" panose="02020603050405020304" pitchFamily="18" charset="0"/>
              </a:rPr>
              <a:t> (4)</a:t>
            </a:r>
            <a:endParaRPr lang="en-GB" b="1" dirty="0">
              <a:cs typeface="Times New Roman" panose="02020603050405020304" pitchFamily="18" charset="0"/>
            </a:endParaRPr>
          </a:p>
        </p:txBody>
      </p:sp>
      <p:pic>
        <p:nvPicPr>
          <p:cNvPr id="6" name="Picture 5"/>
          <p:cNvPicPr>
            <a:picLocks noChangeAspect="1"/>
          </p:cNvPicPr>
          <p:nvPr/>
        </p:nvPicPr>
        <p:blipFill>
          <a:blip r:embed="rId2" cstate="print"/>
          <a:stretch>
            <a:fillRect/>
          </a:stretch>
        </p:blipFill>
        <p:spPr>
          <a:xfrm>
            <a:off x="510988" y="1002122"/>
            <a:ext cx="8148918" cy="5573490"/>
          </a:xfrm>
          <a:prstGeom prst="rect">
            <a:avLst/>
          </a:prstGeom>
        </p:spPr>
      </p:pic>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65</a:t>
            </a:fld>
            <a:endParaRPr lang="en-US">
              <a:latin typeface="+mj-lt"/>
            </a:endParaRPr>
          </a:p>
        </p:txBody>
      </p:sp>
    </p:spTree>
    <p:extLst>
      <p:ext uri="{BB962C8B-B14F-4D97-AF65-F5344CB8AC3E}">
        <p14:creationId xmlns:p14="http://schemas.microsoft.com/office/powerpoint/2010/main" xmlns="" val="3431728384"/>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a:bodyPr>
          <a:lstStyle/>
          <a:p>
            <a:pPr algn="l"/>
            <a:r>
              <a:rPr lang="en-US" sz="5400" b="1" dirty="0" err="1" smtClean="0">
                <a:latin typeface="Calibri" pitchFamily="34" charset="0"/>
                <a:cs typeface="Times New Roman" panose="02020603050405020304" pitchFamily="18" charset="0"/>
              </a:rPr>
              <a:t>Danh</a:t>
            </a:r>
            <a:r>
              <a:rPr lang="en-US" sz="5400" b="1" dirty="0" smtClean="0">
                <a:latin typeface="Calibri" pitchFamily="34" charset="0"/>
                <a:cs typeface="Times New Roman" panose="02020603050405020304" pitchFamily="18" charset="0"/>
              </a:rPr>
              <a:t> </a:t>
            </a:r>
            <a:r>
              <a:rPr lang="en-US" sz="5400" b="1" dirty="0" err="1" smtClean="0">
                <a:latin typeface="Calibri" pitchFamily="34" charset="0"/>
                <a:cs typeface="Times New Roman" panose="02020603050405020304" pitchFamily="18" charset="0"/>
              </a:rPr>
              <a:t>mục</a:t>
            </a:r>
            <a:endParaRPr lang="en-US" sz="5400" b="1" dirty="0">
              <a:latin typeface="Calibri" pitchFamily="34" charset="0"/>
              <a:cs typeface="Times New Roman" panose="02020603050405020304" pitchFamily="18" charset="0"/>
            </a:endParaRPr>
          </a:p>
        </p:txBody>
      </p:sp>
      <p:sp>
        <p:nvSpPr>
          <p:cNvPr id="8" name="Content Placeholder 2"/>
          <p:cNvSpPr>
            <a:spLocks noGrp="1"/>
          </p:cNvSpPr>
          <p:nvPr>
            <p:ph idx="1"/>
          </p:nvPr>
        </p:nvSpPr>
        <p:spPr>
          <a:xfrm>
            <a:off x="1143000" y="1600200"/>
            <a:ext cx="8229600" cy="4525963"/>
          </a:xfrm>
        </p:spPr>
        <p:txBody>
          <a:bodyPr>
            <a:normAutofit/>
          </a:bodyPr>
          <a:lstStyle/>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Giới</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thiệu</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Phân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tích</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vấn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đề</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Kiến</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thức</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nền</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Thiết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kế</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và</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xây</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dựng</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dirty="0" err="1" smtClean="0">
                <a:solidFill>
                  <a:schemeClr val="tx1">
                    <a:lumMod val="50000"/>
                    <a:lumOff val="50000"/>
                  </a:schemeClr>
                </a:solidFill>
                <a:latin typeface="+mj-lt"/>
                <a:cs typeface="Times New Roman" panose="02020603050405020304" pitchFamily="18" charset="0"/>
              </a:rPr>
              <a:t>Kết</a:t>
            </a:r>
            <a:r>
              <a:rPr lang="en-US" sz="4000" dirty="0" smtClean="0">
                <a:solidFill>
                  <a:schemeClr val="tx1">
                    <a:lumMod val="50000"/>
                    <a:lumOff val="50000"/>
                  </a:schemeClr>
                </a:solidFill>
                <a:latin typeface="+mj-lt"/>
                <a:cs typeface="Times New Roman" panose="02020603050405020304" pitchFamily="18" charset="0"/>
              </a:rPr>
              <a:t> </a:t>
            </a:r>
            <a:r>
              <a:rPr lang="en-US" sz="4000" dirty="0" err="1" smtClean="0">
                <a:solidFill>
                  <a:schemeClr val="tx1">
                    <a:lumMod val="50000"/>
                    <a:lumOff val="50000"/>
                  </a:schemeClr>
                </a:solidFill>
                <a:latin typeface="+mj-lt"/>
                <a:cs typeface="Times New Roman" panose="02020603050405020304" pitchFamily="18" charset="0"/>
              </a:rPr>
              <a:t>quả</a:t>
            </a:r>
            <a:endParaRPr lang="en-US" sz="4000" dirty="0" smtClean="0">
              <a:solidFill>
                <a:schemeClr val="tx1">
                  <a:lumMod val="50000"/>
                  <a:lumOff val="50000"/>
                </a:schemeClr>
              </a:solidFill>
              <a:latin typeface="+mj-lt"/>
              <a:cs typeface="Times New Roman" panose="02020603050405020304" pitchFamily="18" charset="0"/>
            </a:endParaRPr>
          </a:p>
          <a:p>
            <a:pPr marL="742950" indent="-742950">
              <a:buFont typeface="+mj-lt"/>
              <a:buAutoNum type="arabicPeriod"/>
            </a:pPr>
            <a:r>
              <a:rPr lang="en-US" sz="4000" b="1" dirty="0" err="1" smtClean="0">
                <a:latin typeface="+mj-lt"/>
                <a:cs typeface="Times New Roman" panose="02020603050405020304" pitchFamily="18" charset="0"/>
              </a:rPr>
              <a:t>Hướng</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phát</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triển</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tương</a:t>
            </a:r>
            <a:r>
              <a:rPr lang="en-US" sz="4000" b="1" dirty="0" smtClean="0">
                <a:latin typeface="+mj-lt"/>
                <a:cs typeface="Times New Roman" panose="02020603050405020304" pitchFamily="18" charset="0"/>
              </a:rPr>
              <a:t> </a:t>
            </a:r>
            <a:r>
              <a:rPr lang="en-US" sz="4000" b="1" dirty="0" err="1" smtClean="0">
                <a:latin typeface="+mj-lt"/>
                <a:cs typeface="Times New Roman" panose="02020603050405020304" pitchFamily="18" charset="0"/>
              </a:rPr>
              <a:t>lai</a:t>
            </a:r>
            <a:endParaRPr lang="en-US" sz="4000" b="1" dirty="0" smtClean="0">
              <a:latin typeface="+mj-lt"/>
              <a:cs typeface="Times New Roman" panose="02020603050405020304" pitchFamily="18" charset="0"/>
            </a:endParaRPr>
          </a:p>
          <a:p>
            <a:pPr marL="742950" indent="-742950">
              <a:buFont typeface="+mj-lt"/>
              <a:buAutoNum type="arabicPeriod"/>
            </a:pPr>
            <a:endParaRPr lang="en-US" sz="4000" dirty="0">
              <a:latin typeface="+mj-lt"/>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5DBBDC1-4195-40F4-8EAF-5367D7983E89}" type="slidenum">
              <a:rPr lang="en-US" smtClean="0"/>
              <a:pPr/>
              <a:t>66</a:t>
            </a:fld>
            <a:endParaRPr lang="en-US"/>
          </a:p>
        </p:txBody>
      </p:sp>
    </p:spTree>
    <p:extLst>
      <p:ext uri="{BB962C8B-B14F-4D97-AF65-F5344CB8AC3E}">
        <p14:creationId xmlns:p14="http://schemas.microsoft.com/office/powerpoint/2010/main" xmlns="" val="3760410251"/>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331" y="38502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cs typeface="Times New Roman" panose="02020603050405020304" pitchFamily="18" charset="0"/>
              </a:rPr>
              <a:t>6</a:t>
            </a:r>
            <a:r>
              <a:rPr lang="en-GB" b="1" dirty="0" smtClean="0">
                <a:cs typeface="Times New Roman" panose="02020603050405020304" pitchFamily="18" charset="0"/>
              </a:rPr>
              <a:t>. </a:t>
            </a:r>
            <a:r>
              <a:rPr lang="en-GB" b="1" dirty="0" err="1" smtClean="0">
                <a:cs typeface="Times New Roman" panose="02020603050405020304" pitchFamily="18" charset="0"/>
              </a:rPr>
              <a:t>Hướng</a:t>
            </a:r>
            <a:r>
              <a:rPr lang="en-GB" b="1" dirty="0" smtClean="0">
                <a:cs typeface="Times New Roman" panose="02020603050405020304" pitchFamily="18" charset="0"/>
              </a:rPr>
              <a:t> </a:t>
            </a:r>
            <a:r>
              <a:rPr lang="en-GB" b="1" dirty="0" err="1" smtClean="0">
                <a:cs typeface="Times New Roman" panose="02020603050405020304" pitchFamily="18" charset="0"/>
              </a:rPr>
              <a:t>phát</a:t>
            </a:r>
            <a:r>
              <a:rPr lang="en-GB" b="1" dirty="0" smtClean="0">
                <a:cs typeface="Times New Roman" panose="02020603050405020304" pitchFamily="18" charset="0"/>
              </a:rPr>
              <a:t> </a:t>
            </a:r>
            <a:r>
              <a:rPr lang="en-GB" b="1" dirty="0" err="1" smtClean="0">
                <a:cs typeface="Times New Roman" panose="02020603050405020304" pitchFamily="18" charset="0"/>
              </a:rPr>
              <a:t>triển</a:t>
            </a:r>
            <a:r>
              <a:rPr lang="en-GB" b="1" dirty="0" smtClean="0">
                <a:cs typeface="Times New Roman" panose="02020603050405020304" pitchFamily="18" charset="0"/>
              </a:rPr>
              <a:t> </a:t>
            </a:r>
            <a:r>
              <a:rPr lang="en-GB" b="1" dirty="0" err="1" smtClean="0">
                <a:cs typeface="Times New Roman" panose="02020603050405020304" pitchFamily="18" charset="0"/>
              </a:rPr>
              <a:t>tương</a:t>
            </a:r>
            <a:r>
              <a:rPr lang="en-GB" b="1" dirty="0" smtClean="0">
                <a:cs typeface="Times New Roman" panose="02020603050405020304" pitchFamily="18" charset="0"/>
              </a:rPr>
              <a:t> </a:t>
            </a:r>
            <a:r>
              <a:rPr lang="en-GB" b="1" dirty="0" err="1" smtClean="0">
                <a:cs typeface="Times New Roman" panose="02020603050405020304" pitchFamily="18" charset="0"/>
              </a:rPr>
              <a:t>lại</a:t>
            </a:r>
            <a:r>
              <a:rPr lang="en-GB" b="1" dirty="0" smtClean="0">
                <a:cs typeface="Times New Roman" panose="02020603050405020304" pitchFamily="18" charset="0"/>
              </a:rPr>
              <a:t> (1)</a:t>
            </a:r>
            <a:endParaRPr lang="en-GB" b="1" dirty="0">
              <a:cs typeface="Times New Roman" panose="02020603050405020304" pitchFamily="18" charset="0"/>
            </a:endParaRPr>
          </a:p>
        </p:txBody>
      </p:sp>
      <p:sp>
        <p:nvSpPr>
          <p:cNvPr id="7" name="TextBox 6"/>
          <p:cNvSpPr txBox="1"/>
          <p:nvPr/>
        </p:nvSpPr>
        <p:spPr>
          <a:xfrm>
            <a:off x="482174" y="1526735"/>
            <a:ext cx="7514822" cy="584775"/>
          </a:xfrm>
          <a:prstGeom prst="rect">
            <a:avLst/>
          </a:prstGeom>
          <a:noFill/>
        </p:spPr>
        <p:txBody>
          <a:bodyPr wrap="square" rtlCol="0">
            <a:spAutoFit/>
          </a:bodyPr>
          <a:lstStyle/>
          <a:p>
            <a:pPr lvl="0"/>
            <a:r>
              <a:rPr lang="vi-VN" sz="3200" b="1" dirty="0">
                <a:latin typeface="Calibri" pitchFamily="34" charset="0"/>
                <a:cs typeface="Times New Roman" panose="02020603050405020304" pitchFamily="18" charset="0"/>
              </a:rPr>
              <a:t>Tăng số </a:t>
            </a:r>
            <a:r>
              <a:rPr lang="vi-VN" sz="3200" b="1">
                <a:latin typeface="Calibri" pitchFamily="34" charset="0"/>
                <a:cs typeface="Times New Roman" panose="02020603050405020304" pitchFamily="18" charset="0"/>
              </a:rPr>
              <a:t>lượng </a:t>
            </a:r>
            <a:r>
              <a:rPr lang="vi-VN" sz="3200" b="1" smtClean="0">
                <a:latin typeface="Calibri" pitchFamily="34" charset="0"/>
                <a:cs typeface="Times New Roman" panose="02020603050405020304" pitchFamily="18" charset="0"/>
              </a:rPr>
              <a:t>các </a:t>
            </a:r>
            <a:r>
              <a:rPr lang="en-GB" sz="3200" b="1" smtClean="0">
                <a:latin typeface="Calibri" pitchFamily="34" charset="0"/>
                <a:cs typeface="Times New Roman" panose="02020603050405020304" pitchFamily="18" charset="0"/>
              </a:rPr>
              <a:t> </a:t>
            </a:r>
            <a:r>
              <a:rPr lang="vi-VN" sz="3200" b="1" dirty="0" smtClean="0">
                <a:latin typeface="Calibri" pitchFamily="34" charset="0"/>
                <a:cs typeface="Times New Roman" panose="02020603050405020304" pitchFamily="18" charset="0"/>
              </a:rPr>
              <a:t>câu </a:t>
            </a:r>
            <a:r>
              <a:rPr lang="vi-VN" sz="3200" b="1" dirty="0">
                <a:latin typeface="Calibri" pitchFamily="34" charset="0"/>
                <a:cs typeface="Times New Roman" panose="02020603050405020304" pitchFamily="18" charset="0"/>
              </a:rPr>
              <a:t>lệnh hợp </a:t>
            </a:r>
            <a:r>
              <a:rPr lang="vi-VN" sz="3200" b="1" dirty="0" smtClean="0">
                <a:latin typeface="Calibri" pitchFamily="34" charset="0"/>
                <a:cs typeface="Times New Roman" panose="02020603050405020304" pitchFamily="18" charset="0"/>
              </a:rPr>
              <a:t>ngữ</a:t>
            </a:r>
            <a:endParaRPr lang="en-GB" sz="3200" b="1" dirty="0">
              <a:latin typeface="Calibri" pitchFamily="34" charset="0"/>
              <a:cs typeface="Times New Roman" panose="02020603050405020304" pitchFamily="18" charset="0"/>
            </a:endParaRPr>
          </a:p>
        </p:txBody>
      </p:sp>
      <p:sp>
        <p:nvSpPr>
          <p:cNvPr id="8" name="Rectangle 7"/>
          <p:cNvSpPr/>
          <p:nvPr/>
        </p:nvSpPr>
        <p:spPr>
          <a:xfrm>
            <a:off x="764163" y="2413292"/>
            <a:ext cx="7677276" cy="3770263"/>
          </a:xfrm>
          <a:prstGeom prst="rect">
            <a:avLst/>
          </a:prstGeom>
        </p:spPr>
        <p:txBody>
          <a:bodyPr wrap="square">
            <a:spAutoFit/>
          </a:bodyPr>
          <a:lstStyle/>
          <a:p>
            <a:pPr marL="341313" indent="-341313" algn="just">
              <a:spcAft>
                <a:spcPts val="1800"/>
              </a:spcAft>
              <a:buFont typeface="Arial" pitchFamily="34" charset="0"/>
              <a:buChar char="•"/>
            </a:pPr>
            <a:r>
              <a:rPr lang="en-US" sz="3200" smtClean="0">
                <a:solidFill>
                  <a:srgbClr val="000000"/>
                </a:solidFill>
                <a:latin typeface="Calibri" pitchFamily="34" charset="0"/>
                <a:cs typeface="Times New Roman" panose="02020603050405020304" pitchFamily="18" charset="0"/>
              </a:rPr>
              <a:t>S</a:t>
            </a:r>
            <a:r>
              <a:rPr lang="vi-VN" sz="3200" smtClean="0">
                <a:solidFill>
                  <a:srgbClr val="000000"/>
                </a:solidFill>
                <a:latin typeface="Calibri" pitchFamily="34" charset="0"/>
                <a:cs typeface="Times New Roman" panose="02020603050405020304" pitchFamily="18" charset="0"/>
              </a:rPr>
              <a:t>ố </a:t>
            </a:r>
            <a:r>
              <a:rPr lang="vi-VN" sz="3200" dirty="0">
                <a:solidFill>
                  <a:srgbClr val="000000"/>
                </a:solidFill>
                <a:latin typeface="Calibri" pitchFamily="34" charset="0"/>
                <a:cs typeface="Times New Roman" panose="02020603050405020304" pitchFamily="18" charset="0"/>
              </a:rPr>
              <a:t>lượng các câu lệnh assembly đã được mô phỏng trong </a:t>
            </a:r>
            <a:r>
              <a:rPr lang="vi-VN" sz="3200" dirty="0" smtClean="0">
                <a:solidFill>
                  <a:srgbClr val="000000"/>
                </a:solidFill>
                <a:latin typeface="Calibri" pitchFamily="34" charset="0"/>
                <a:cs typeface="Times New Roman" panose="02020603050405020304" pitchFamily="18" charset="0"/>
              </a:rPr>
              <a:t>BE-PUM</a:t>
            </a:r>
            <a:r>
              <a:rPr lang="en-ZA" sz="3200" dirty="0" smtClean="0">
                <a:solidFill>
                  <a:srgbClr val="000000"/>
                </a:solidFill>
                <a:latin typeface="Calibri" pitchFamily="34" charset="0"/>
                <a:cs typeface="Times New Roman" panose="02020603050405020304" pitchFamily="18" charset="0"/>
              </a:rPr>
              <a:t> </a:t>
            </a:r>
            <a:r>
              <a:rPr lang="vi-VN" sz="3200" dirty="0" smtClean="0">
                <a:solidFill>
                  <a:srgbClr val="000000"/>
                </a:solidFill>
                <a:latin typeface="Calibri" pitchFamily="34" charset="0"/>
                <a:cs typeface="Times New Roman" panose="02020603050405020304" pitchFamily="18" charset="0"/>
              </a:rPr>
              <a:t>vẫn </a:t>
            </a:r>
            <a:r>
              <a:rPr lang="vi-VN" sz="3200" dirty="0">
                <a:solidFill>
                  <a:srgbClr val="000000"/>
                </a:solidFill>
                <a:latin typeface="Calibri" pitchFamily="34" charset="0"/>
                <a:cs typeface="Times New Roman" panose="02020603050405020304" pitchFamily="18" charset="0"/>
              </a:rPr>
              <a:t>còn khiêm tốn</a:t>
            </a:r>
            <a:r>
              <a:rPr lang="vi-VN" sz="3200">
                <a:solidFill>
                  <a:srgbClr val="000000"/>
                </a:solidFill>
                <a:latin typeface="Calibri" pitchFamily="34" charset="0"/>
                <a:cs typeface="Times New Roman" panose="02020603050405020304" pitchFamily="18" charset="0"/>
              </a:rPr>
              <a:t>. </a:t>
            </a:r>
            <a:endParaRPr lang="en-US" sz="3200" smtClean="0">
              <a:solidFill>
                <a:srgbClr val="000000"/>
              </a:solidFill>
              <a:latin typeface="Calibri" pitchFamily="34" charset="0"/>
              <a:cs typeface="Times New Roman" panose="02020603050405020304" pitchFamily="18" charset="0"/>
            </a:endParaRPr>
          </a:p>
          <a:p>
            <a:pPr marL="341313" indent="-341313" algn="just">
              <a:spcAft>
                <a:spcPts val="1800"/>
              </a:spcAft>
              <a:buFont typeface="Arial" pitchFamily="34" charset="0"/>
              <a:buChar char="•"/>
            </a:pPr>
            <a:r>
              <a:rPr lang="en-US" sz="3200" smtClean="0">
                <a:solidFill>
                  <a:srgbClr val="000000"/>
                </a:solidFill>
                <a:latin typeface="Calibri" pitchFamily="34" charset="0"/>
                <a:cs typeface="Times New Roman" panose="02020603050405020304" pitchFamily="18" charset="0"/>
              </a:rPr>
              <a:t>S</a:t>
            </a:r>
            <a:r>
              <a:rPr lang="vi-VN" sz="3200" smtClean="0">
                <a:solidFill>
                  <a:srgbClr val="000000"/>
                </a:solidFill>
                <a:latin typeface="Calibri" pitchFamily="34" charset="0"/>
                <a:cs typeface="Times New Roman" panose="02020603050405020304" pitchFamily="18" charset="0"/>
              </a:rPr>
              <a:t>ố </a:t>
            </a:r>
            <a:r>
              <a:rPr lang="vi-VN" sz="3200" dirty="0">
                <a:solidFill>
                  <a:srgbClr val="000000"/>
                </a:solidFill>
                <a:latin typeface="Calibri" pitchFamily="34" charset="0"/>
                <a:cs typeface="Times New Roman" panose="02020603050405020304" pitchFamily="18" charset="0"/>
              </a:rPr>
              <a:t>lượng </a:t>
            </a:r>
            <a:r>
              <a:rPr lang="en-ZA" sz="3200" dirty="0">
                <a:solidFill>
                  <a:srgbClr val="000000"/>
                </a:solidFill>
                <a:latin typeface="Calibri" pitchFamily="34" charset="0"/>
                <a:cs typeface="Times New Roman" panose="02020603050405020304" pitchFamily="18" charset="0"/>
              </a:rPr>
              <a:t>a</a:t>
            </a:r>
            <a:r>
              <a:rPr lang="vi-VN" sz="3200" dirty="0" smtClean="0">
                <a:solidFill>
                  <a:srgbClr val="000000"/>
                </a:solidFill>
                <a:latin typeface="Calibri" pitchFamily="34" charset="0"/>
                <a:cs typeface="Times New Roman" panose="02020603050405020304" pitchFamily="18" charset="0"/>
              </a:rPr>
              <a:t>ssembly </a:t>
            </a:r>
            <a:r>
              <a:rPr lang="vi-VN" sz="3200" dirty="0">
                <a:solidFill>
                  <a:srgbClr val="000000"/>
                </a:solidFill>
                <a:latin typeface="Calibri" pitchFamily="34" charset="0"/>
                <a:cs typeface="Times New Roman" panose="02020603050405020304" pitchFamily="18" charset="0"/>
              </a:rPr>
              <a:t>được sử dụng khoảng 386 câu lệnh </a:t>
            </a:r>
            <a:r>
              <a:rPr lang="vi-VN" sz="3200" dirty="0" smtClean="0">
                <a:solidFill>
                  <a:srgbClr val="000000"/>
                </a:solidFill>
                <a:latin typeface="Calibri" pitchFamily="34" charset="0"/>
                <a:cs typeface="Times New Roman" panose="02020603050405020304" pitchFamily="18" charset="0"/>
              </a:rPr>
              <a:t>trong</a:t>
            </a:r>
            <a:r>
              <a:rPr lang="en-ZA" sz="3200" dirty="0" smtClean="0">
                <a:solidFill>
                  <a:srgbClr val="000000"/>
                </a:solidFill>
                <a:latin typeface="Calibri" pitchFamily="34" charset="0"/>
                <a:cs typeface="Times New Roman" panose="02020603050405020304" pitchFamily="18" charset="0"/>
              </a:rPr>
              <a:t> </a:t>
            </a:r>
            <a:r>
              <a:rPr lang="vi-VN" sz="3200" dirty="0" smtClean="0">
                <a:solidFill>
                  <a:srgbClr val="000000"/>
                </a:solidFill>
                <a:latin typeface="Calibri" pitchFamily="34" charset="0"/>
                <a:cs typeface="Times New Roman" panose="02020603050405020304" pitchFamily="18" charset="0"/>
              </a:rPr>
              <a:t>hệ </a:t>
            </a:r>
            <a:r>
              <a:rPr lang="vi-VN" sz="3200" dirty="0">
                <a:solidFill>
                  <a:srgbClr val="000000"/>
                </a:solidFill>
                <a:latin typeface="Calibri" pitchFamily="34" charset="0"/>
                <a:cs typeface="Times New Roman" panose="02020603050405020304" pitchFamily="18" charset="0"/>
              </a:rPr>
              <a:t>điều hành Windows và có xu hướng mở rộng trên các nền </a:t>
            </a:r>
            <a:r>
              <a:rPr lang="vi-VN" sz="3200">
                <a:solidFill>
                  <a:srgbClr val="000000"/>
                </a:solidFill>
                <a:latin typeface="Calibri" pitchFamily="34" charset="0"/>
                <a:cs typeface="Times New Roman" panose="02020603050405020304" pitchFamily="18" charset="0"/>
              </a:rPr>
              <a:t>tảng </a:t>
            </a:r>
            <a:r>
              <a:rPr lang="vi-VN" sz="3200" smtClean="0">
                <a:solidFill>
                  <a:srgbClr val="000000"/>
                </a:solidFill>
                <a:latin typeface="Calibri" pitchFamily="34" charset="0"/>
                <a:cs typeface="Times New Roman" panose="02020603050405020304" pitchFamily="18" charset="0"/>
              </a:rPr>
              <a:t>khác</a:t>
            </a:r>
            <a:r>
              <a:rPr lang="en-US" sz="3200" smtClean="0">
                <a:solidFill>
                  <a:srgbClr val="000000"/>
                </a:solidFill>
                <a:latin typeface="Calibri" pitchFamily="34" charset="0"/>
                <a:cs typeface="Times New Roman" panose="02020603050405020304" pitchFamily="18" charset="0"/>
              </a:rPr>
              <a:t>.</a:t>
            </a:r>
            <a:endParaRPr lang="en-GB" sz="3200" dirty="0">
              <a:latin typeface="Calibri"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67</a:t>
            </a:fld>
            <a:endParaRPr lang="en-US">
              <a:latin typeface="+mj-lt"/>
            </a:endParaRPr>
          </a:p>
        </p:txBody>
      </p:sp>
    </p:spTree>
    <p:extLst>
      <p:ext uri="{BB962C8B-B14F-4D97-AF65-F5344CB8AC3E}">
        <p14:creationId xmlns:p14="http://schemas.microsoft.com/office/powerpoint/2010/main" xmlns="" val="313730310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331" y="385024"/>
            <a:ext cx="7886700" cy="7340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cs typeface="Times New Roman" panose="02020603050405020304" pitchFamily="18" charset="0"/>
              </a:rPr>
              <a:t>6</a:t>
            </a:r>
            <a:r>
              <a:rPr lang="en-GB" b="1" dirty="0" smtClean="0">
                <a:cs typeface="Times New Roman" panose="02020603050405020304" pitchFamily="18" charset="0"/>
              </a:rPr>
              <a:t>. </a:t>
            </a:r>
            <a:r>
              <a:rPr lang="en-GB" b="1" dirty="0" err="1" smtClean="0">
                <a:cs typeface="Times New Roman" panose="02020603050405020304" pitchFamily="18" charset="0"/>
              </a:rPr>
              <a:t>Hướng</a:t>
            </a:r>
            <a:r>
              <a:rPr lang="en-GB" b="1" dirty="0" smtClean="0">
                <a:cs typeface="Times New Roman" panose="02020603050405020304" pitchFamily="18" charset="0"/>
              </a:rPr>
              <a:t> </a:t>
            </a:r>
            <a:r>
              <a:rPr lang="en-GB" b="1" dirty="0" err="1" smtClean="0">
                <a:cs typeface="Times New Roman" panose="02020603050405020304" pitchFamily="18" charset="0"/>
              </a:rPr>
              <a:t>phát</a:t>
            </a:r>
            <a:r>
              <a:rPr lang="en-GB" b="1" dirty="0" smtClean="0">
                <a:cs typeface="Times New Roman" panose="02020603050405020304" pitchFamily="18" charset="0"/>
              </a:rPr>
              <a:t> </a:t>
            </a:r>
            <a:r>
              <a:rPr lang="en-GB" b="1" dirty="0" err="1" smtClean="0">
                <a:cs typeface="Times New Roman" panose="02020603050405020304" pitchFamily="18" charset="0"/>
              </a:rPr>
              <a:t>triển</a:t>
            </a:r>
            <a:r>
              <a:rPr lang="en-GB" b="1" dirty="0" smtClean="0">
                <a:cs typeface="Times New Roman" panose="02020603050405020304" pitchFamily="18" charset="0"/>
              </a:rPr>
              <a:t> </a:t>
            </a:r>
            <a:r>
              <a:rPr lang="en-GB" b="1" dirty="0" err="1" smtClean="0">
                <a:cs typeface="Times New Roman" panose="02020603050405020304" pitchFamily="18" charset="0"/>
              </a:rPr>
              <a:t>tương</a:t>
            </a:r>
            <a:r>
              <a:rPr lang="en-GB" b="1" dirty="0" smtClean="0">
                <a:cs typeface="Times New Roman" panose="02020603050405020304" pitchFamily="18" charset="0"/>
              </a:rPr>
              <a:t> </a:t>
            </a:r>
            <a:r>
              <a:rPr lang="en-GB" b="1" dirty="0" err="1" smtClean="0">
                <a:cs typeface="Times New Roman" panose="02020603050405020304" pitchFamily="18" charset="0"/>
              </a:rPr>
              <a:t>lại</a:t>
            </a:r>
            <a:r>
              <a:rPr lang="en-GB" b="1" dirty="0" smtClean="0">
                <a:cs typeface="Times New Roman" panose="02020603050405020304" pitchFamily="18" charset="0"/>
              </a:rPr>
              <a:t> (2)</a:t>
            </a:r>
            <a:endParaRPr lang="en-GB" b="1" dirty="0">
              <a:cs typeface="Times New Roman" panose="02020603050405020304" pitchFamily="18" charset="0"/>
            </a:endParaRPr>
          </a:p>
        </p:txBody>
      </p:sp>
      <p:sp>
        <p:nvSpPr>
          <p:cNvPr id="5" name="TextBox 4"/>
          <p:cNvSpPr txBox="1"/>
          <p:nvPr/>
        </p:nvSpPr>
        <p:spPr>
          <a:xfrm>
            <a:off x="559556" y="1535192"/>
            <a:ext cx="7792872" cy="584775"/>
          </a:xfrm>
          <a:prstGeom prst="rect">
            <a:avLst/>
          </a:prstGeom>
          <a:noFill/>
        </p:spPr>
        <p:txBody>
          <a:bodyPr wrap="square" rtlCol="0">
            <a:spAutoFit/>
          </a:bodyPr>
          <a:lstStyle/>
          <a:p>
            <a:pPr lvl="0"/>
            <a:r>
              <a:rPr lang="vi-VN" sz="3200" b="1" dirty="0">
                <a:latin typeface="Calibri" pitchFamily="34" charset="0"/>
                <a:cs typeface="Times New Roman" panose="02020603050405020304" pitchFamily="18" charset="0"/>
              </a:rPr>
              <a:t>Tăng số </a:t>
            </a:r>
            <a:r>
              <a:rPr lang="vi-VN" sz="3200" b="1">
                <a:latin typeface="Calibri" pitchFamily="34" charset="0"/>
                <a:cs typeface="Times New Roman" panose="02020603050405020304" pitchFamily="18" charset="0"/>
              </a:rPr>
              <a:t>lượng </a:t>
            </a:r>
            <a:r>
              <a:rPr lang="vi-VN" sz="3200" b="1" smtClean="0">
                <a:latin typeface="Calibri" pitchFamily="34" charset="0"/>
                <a:cs typeface="Times New Roman" panose="02020603050405020304" pitchFamily="18" charset="0"/>
              </a:rPr>
              <a:t>các </a:t>
            </a:r>
            <a:r>
              <a:rPr lang="vi-VN" sz="3200" b="1" dirty="0">
                <a:latin typeface="Calibri" pitchFamily="34" charset="0"/>
                <a:cs typeface="Times New Roman" panose="02020603050405020304" pitchFamily="18" charset="0"/>
              </a:rPr>
              <a:t>Windows API được hỗ </a:t>
            </a:r>
            <a:r>
              <a:rPr lang="vi-VN" sz="3200" b="1" dirty="0" smtClean="0">
                <a:latin typeface="Calibri" pitchFamily="34" charset="0"/>
                <a:cs typeface="Times New Roman" panose="02020603050405020304" pitchFamily="18" charset="0"/>
              </a:rPr>
              <a:t>trợ</a:t>
            </a:r>
            <a:endParaRPr lang="en-GB" sz="3200" b="1" dirty="0">
              <a:latin typeface="Calibri" pitchFamily="34" charset="0"/>
              <a:cs typeface="Times New Roman" panose="02020603050405020304" pitchFamily="18" charset="0"/>
            </a:endParaRPr>
          </a:p>
        </p:txBody>
      </p:sp>
      <p:sp>
        <p:nvSpPr>
          <p:cNvPr id="6" name="Rectangle 5"/>
          <p:cNvSpPr/>
          <p:nvPr/>
        </p:nvSpPr>
        <p:spPr>
          <a:xfrm>
            <a:off x="713600" y="2708487"/>
            <a:ext cx="7618659" cy="3277820"/>
          </a:xfrm>
          <a:prstGeom prst="rect">
            <a:avLst/>
          </a:prstGeom>
        </p:spPr>
        <p:txBody>
          <a:bodyPr wrap="square">
            <a:spAutoFit/>
          </a:bodyPr>
          <a:lstStyle/>
          <a:p>
            <a:pPr marL="341313" indent="-341313" algn="just">
              <a:spcAft>
                <a:spcPts val="1800"/>
              </a:spcAft>
              <a:buFont typeface="Arial" pitchFamily="34" charset="0"/>
              <a:buChar char="•"/>
            </a:pPr>
            <a:r>
              <a:rPr lang="en-US" sz="3200" smtClean="0">
                <a:solidFill>
                  <a:srgbClr val="000000"/>
                </a:solidFill>
                <a:latin typeface="Calibri" pitchFamily="34" charset="0"/>
                <a:cs typeface="Times New Roman" panose="02020603050405020304" pitchFamily="18" charset="0"/>
              </a:rPr>
              <a:t>Số </a:t>
            </a:r>
            <a:r>
              <a:rPr lang="vi-VN" sz="3200" smtClean="0">
                <a:solidFill>
                  <a:srgbClr val="000000"/>
                </a:solidFill>
                <a:latin typeface="Calibri" pitchFamily="34" charset="0"/>
                <a:cs typeface="Times New Roman" panose="02020603050405020304" pitchFamily="18" charset="0"/>
              </a:rPr>
              <a:t>lượng </a:t>
            </a:r>
            <a:r>
              <a:rPr lang="vi-VN" sz="3200" dirty="0" smtClean="0">
                <a:solidFill>
                  <a:srgbClr val="000000"/>
                </a:solidFill>
                <a:latin typeface="Calibri" pitchFamily="34" charset="0"/>
                <a:cs typeface="Times New Roman" panose="02020603050405020304" pitchFamily="18" charset="0"/>
              </a:rPr>
              <a:t>các Windows API đã được hỗ trợ cho BE-PUM vẫn</a:t>
            </a:r>
            <a:r>
              <a:rPr lang="en-ZA" sz="3200" dirty="0" smtClean="0">
                <a:solidFill>
                  <a:srgbClr val="000000"/>
                </a:solidFill>
                <a:latin typeface="Calibri" pitchFamily="34" charset="0"/>
                <a:cs typeface="Times New Roman" panose="02020603050405020304" pitchFamily="18" charset="0"/>
              </a:rPr>
              <a:t> </a:t>
            </a:r>
            <a:r>
              <a:rPr lang="vi-VN" sz="3200" dirty="0" smtClean="0">
                <a:solidFill>
                  <a:srgbClr val="000000"/>
                </a:solidFill>
                <a:latin typeface="Calibri" pitchFamily="34" charset="0"/>
                <a:cs typeface="Times New Roman" panose="02020603050405020304" pitchFamily="18" charset="0"/>
              </a:rPr>
              <a:t>còn rất </a:t>
            </a:r>
            <a:r>
              <a:rPr lang="vi-VN" sz="3200" smtClean="0">
                <a:solidFill>
                  <a:srgbClr val="000000"/>
                </a:solidFill>
                <a:latin typeface="Calibri" pitchFamily="34" charset="0"/>
                <a:cs typeface="Times New Roman" panose="02020603050405020304" pitchFamily="18" charset="0"/>
              </a:rPr>
              <a:t>ít </a:t>
            </a:r>
            <a:r>
              <a:rPr lang="vi-VN" sz="3200" smtClean="0">
                <a:solidFill>
                  <a:srgbClr val="000000"/>
                </a:solidFill>
                <a:latin typeface="Calibri" pitchFamily="34" charset="0"/>
                <a:cs typeface="Times New Roman" panose="02020603050405020304" pitchFamily="18" charset="0"/>
              </a:rPr>
              <a:t>ỏi.</a:t>
            </a:r>
            <a:endParaRPr lang="en-US" sz="3200" smtClean="0">
              <a:solidFill>
                <a:srgbClr val="000000"/>
              </a:solidFill>
              <a:latin typeface="Calibri" pitchFamily="34" charset="0"/>
              <a:cs typeface="Times New Roman" panose="02020603050405020304" pitchFamily="18" charset="0"/>
            </a:endParaRPr>
          </a:p>
          <a:p>
            <a:pPr marL="341313" indent="-341313" algn="just">
              <a:spcAft>
                <a:spcPts val="1800"/>
              </a:spcAft>
              <a:buFont typeface="Arial" pitchFamily="34" charset="0"/>
              <a:buChar char="•"/>
            </a:pPr>
            <a:r>
              <a:rPr lang="vi-VN" sz="3200" smtClean="0">
                <a:solidFill>
                  <a:srgbClr val="000000"/>
                </a:solidFill>
                <a:latin typeface="Calibri" pitchFamily="34" charset="0"/>
                <a:cs typeface="Times New Roman" panose="02020603050405020304" pitchFamily="18" charset="0"/>
              </a:rPr>
              <a:t>Theo </a:t>
            </a:r>
            <a:r>
              <a:rPr lang="vi-VN" sz="3200" dirty="0" smtClean="0">
                <a:solidFill>
                  <a:srgbClr val="000000"/>
                </a:solidFill>
                <a:latin typeface="Calibri" pitchFamily="34" charset="0"/>
                <a:cs typeface="Times New Roman" panose="02020603050405020304" pitchFamily="18" charset="0"/>
              </a:rPr>
              <a:t>một thống kê nhỏ từ những bộ thư viện thường dùng của</a:t>
            </a:r>
            <a:r>
              <a:rPr lang="en-ZA" sz="3200" dirty="0" smtClean="0">
                <a:solidFill>
                  <a:srgbClr val="000000"/>
                </a:solidFill>
                <a:latin typeface="Calibri" pitchFamily="34" charset="0"/>
                <a:cs typeface="Times New Roman" panose="02020603050405020304" pitchFamily="18" charset="0"/>
              </a:rPr>
              <a:t> </a:t>
            </a:r>
            <a:r>
              <a:rPr lang="vi-VN" sz="3200" dirty="0" smtClean="0">
                <a:solidFill>
                  <a:srgbClr val="000000"/>
                </a:solidFill>
                <a:latin typeface="Calibri" pitchFamily="34" charset="0"/>
                <a:cs typeface="Times New Roman" panose="02020603050405020304" pitchFamily="18" charset="0"/>
              </a:rPr>
              <a:t>Windows, số lượng Windows API hiện đang được cung cấp lên đến khoảng 4000 </a:t>
            </a:r>
            <a:r>
              <a:rPr lang="vi-VN" sz="3200" smtClean="0">
                <a:solidFill>
                  <a:srgbClr val="000000"/>
                </a:solidFill>
                <a:latin typeface="Calibri" pitchFamily="34" charset="0"/>
                <a:cs typeface="Times New Roman" panose="02020603050405020304" pitchFamily="18" charset="0"/>
              </a:rPr>
              <a:t>hàm</a:t>
            </a:r>
            <a:r>
              <a:rPr lang="vi-VN" sz="3200" smtClean="0">
                <a:solidFill>
                  <a:srgbClr val="000000"/>
                </a:solidFill>
                <a:latin typeface="Calibri" pitchFamily="34" charset="0"/>
                <a:cs typeface="Times New Roman" panose="02020603050405020304" pitchFamily="18" charset="0"/>
              </a:rPr>
              <a:t>.</a:t>
            </a:r>
            <a:endParaRPr lang="en-GB" sz="3200" dirty="0">
              <a:latin typeface="Calibri" pitchFamily="34"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5DBBDC1-4195-40F4-8EAF-5367D7983E89}" type="slidenum">
              <a:rPr lang="en-US" smtClean="0">
                <a:latin typeface="+mj-lt"/>
              </a:rPr>
              <a:pPr/>
              <a:t>68</a:t>
            </a:fld>
            <a:endParaRPr lang="en-US">
              <a:latin typeface="+mj-lt"/>
            </a:endParaRPr>
          </a:p>
        </p:txBody>
      </p:sp>
    </p:spTree>
    <p:extLst>
      <p:ext uri="{BB962C8B-B14F-4D97-AF65-F5344CB8AC3E}">
        <p14:creationId xmlns:p14="http://schemas.microsoft.com/office/powerpoint/2010/main" xmlns="" val="240802098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86139"/>
            <a:ext cx="6858000" cy="2387600"/>
          </a:xfrm>
        </p:spPr>
        <p:txBody>
          <a:bodyPr/>
          <a:lstStyle/>
          <a:p>
            <a:r>
              <a:rPr lang="en-US" smtClean="0"/>
              <a:t>CẢM ƠN CÁC THẦY ĐÃ LẮNG NGHE</a:t>
            </a:r>
            <a:endParaRPr lang="en-US"/>
          </a:p>
        </p:txBody>
      </p:sp>
      <p:sp>
        <p:nvSpPr>
          <p:cNvPr id="3" name="Subtitle 2"/>
          <p:cNvSpPr>
            <a:spLocks noGrp="1"/>
          </p:cNvSpPr>
          <p:nvPr>
            <p:ph type="subTitle" idx="1"/>
          </p:nvPr>
        </p:nvSpPr>
        <p:spPr>
          <a:xfrm>
            <a:off x="1143000" y="3765814"/>
            <a:ext cx="6858000" cy="1655762"/>
          </a:xfrm>
        </p:spPr>
        <p:txBody>
          <a:bodyPr>
            <a:normAutofit/>
          </a:bodyPr>
          <a:lstStyle/>
          <a:p>
            <a:endParaRPr lang="en-US" sz="2000" smtClean="0"/>
          </a:p>
          <a:p>
            <a:r>
              <a:rPr lang="en-US" sz="4800" smtClean="0"/>
              <a:t>Q&amp;A</a:t>
            </a:r>
            <a:endParaRPr lang="en-US" sz="4800"/>
          </a:p>
        </p:txBody>
      </p:sp>
      <p:sp>
        <p:nvSpPr>
          <p:cNvPr id="4" name="Slide Number Placeholder 3"/>
          <p:cNvSpPr>
            <a:spLocks noGrp="1"/>
          </p:cNvSpPr>
          <p:nvPr>
            <p:ph type="sldNum" sz="quarter" idx="12"/>
          </p:nvPr>
        </p:nvSpPr>
        <p:spPr/>
        <p:txBody>
          <a:bodyPr/>
          <a:lstStyle/>
          <a:p>
            <a:fld id="{F5DBBDC1-4195-40F4-8EAF-5367D7983E89}"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5136233" y="1430938"/>
            <a:ext cx="3785229" cy="4650775"/>
          </a:xfrm>
          <a:prstGeom prst="rect">
            <a:avLst/>
          </a:prstGeom>
        </p:spPr>
      </p:pic>
      <p:sp>
        <p:nvSpPr>
          <p:cNvPr id="9" name="Slide Number Placeholder 8"/>
          <p:cNvSpPr>
            <a:spLocks noGrp="1"/>
          </p:cNvSpPr>
          <p:nvPr>
            <p:ph type="sldNum" sz="quarter" idx="12"/>
          </p:nvPr>
        </p:nvSpPr>
        <p:spPr/>
        <p:txBody>
          <a:bodyPr/>
          <a:lstStyle/>
          <a:p>
            <a:fld id="{F5DBBDC1-4195-40F4-8EAF-5367D7983E89}" type="slidenum">
              <a:rPr lang="en-US" smtClean="0">
                <a:latin typeface="+mj-lt"/>
              </a:rPr>
              <a:pPr/>
              <a:t>7</a:t>
            </a:fld>
            <a:endParaRPr lang="en-US">
              <a:latin typeface="+mj-lt"/>
            </a:endParaRPr>
          </a:p>
        </p:txBody>
      </p:sp>
      <p:sp>
        <p:nvSpPr>
          <p:cNvPr id="12" name="Rectangle 11"/>
          <p:cNvSpPr/>
          <p:nvPr/>
        </p:nvSpPr>
        <p:spPr>
          <a:xfrm>
            <a:off x="457200" y="1040983"/>
            <a:ext cx="2308261" cy="584775"/>
          </a:xfrm>
          <a:prstGeom prst="rect">
            <a:avLst/>
          </a:prstGeom>
        </p:spPr>
        <p:txBody>
          <a:bodyPr wrap="none">
            <a:spAutoFit/>
          </a:bodyPr>
          <a:lstStyle/>
          <a:p>
            <a:r>
              <a:rPr lang="en-US" sz="3200" b="1" dirty="0" err="1" smtClean="0">
                <a:latin typeface="+mj-lt"/>
                <a:ea typeface="Yu Gothic" panose="020B0400000000000000" pitchFamily="34" charset="-128"/>
                <a:cs typeface="Times New Roman" panose="02020603050405020304" pitchFamily="18" charset="0"/>
              </a:rPr>
              <a:t>Ví</a:t>
            </a:r>
            <a:r>
              <a:rPr lang="en-US" sz="3200" b="1" dirty="0" smtClean="0">
                <a:latin typeface="+mj-lt"/>
                <a:ea typeface="Yu Gothic" panose="020B0400000000000000" pitchFamily="34" charset="-128"/>
                <a:cs typeface="Times New Roman" panose="02020603050405020304" pitchFamily="18" charset="0"/>
              </a:rPr>
              <a:t> </a:t>
            </a:r>
            <a:r>
              <a:rPr lang="en-US" sz="3200" b="1" dirty="0" err="1" smtClean="0">
                <a:latin typeface="+mj-lt"/>
                <a:ea typeface="Yu Gothic" panose="020B0400000000000000" pitchFamily="34" charset="-128"/>
                <a:cs typeface="Times New Roman" panose="02020603050405020304" pitchFamily="18" charset="0"/>
              </a:rPr>
              <a:t>dụ</a:t>
            </a:r>
            <a:r>
              <a:rPr lang="en-US" sz="3200" b="1" dirty="0" smtClean="0">
                <a:latin typeface="+mj-lt"/>
                <a:ea typeface="Yu Gothic" panose="020B0400000000000000" pitchFamily="34" charset="-128"/>
                <a:cs typeface="Times New Roman" panose="02020603050405020304" pitchFamily="18" charset="0"/>
              </a:rPr>
              <a:t> </a:t>
            </a:r>
            <a:r>
              <a:rPr lang="en-US" sz="3200" b="1" dirty="0" err="1" smtClean="0">
                <a:latin typeface="+mj-lt"/>
                <a:ea typeface="Yu Gothic" panose="020B0400000000000000" pitchFamily="34" charset="-128"/>
                <a:cs typeface="Times New Roman" panose="02020603050405020304" pitchFamily="18" charset="0"/>
              </a:rPr>
              <a:t>về</a:t>
            </a:r>
            <a:r>
              <a:rPr lang="en-US" sz="3200" b="1" dirty="0" smtClean="0">
                <a:latin typeface="+mj-lt"/>
                <a:ea typeface="Yu Gothic" panose="020B0400000000000000" pitchFamily="34" charset="-128"/>
                <a:cs typeface="Times New Roman" panose="02020603050405020304" pitchFamily="18" charset="0"/>
              </a:rPr>
              <a:t> CFG</a:t>
            </a:r>
            <a:endParaRPr lang="vi-VN" sz="3200" b="1" dirty="0" smtClean="0">
              <a:latin typeface="+mj-lt"/>
              <a:ea typeface="Yu Gothic" panose="020B0400000000000000" pitchFamily="34" charset="-128"/>
              <a:cs typeface="Times New Roman" panose="02020603050405020304" pitchFamily="18" charset="0"/>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(5)</a:t>
            </a:r>
            <a:endParaRPr lang="en-US" dirty="0"/>
          </a:p>
        </p:txBody>
      </p:sp>
      <p:sp>
        <p:nvSpPr>
          <p:cNvPr id="10" name="Rectangle 9"/>
          <p:cNvSpPr/>
          <p:nvPr/>
        </p:nvSpPr>
        <p:spPr>
          <a:xfrm>
            <a:off x="779928" y="6161474"/>
            <a:ext cx="7664823" cy="461665"/>
          </a:xfrm>
          <a:prstGeom prst="rect">
            <a:avLst/>
          </a:prstGeom>
        </p:spPr>
        <p:txBody>
          <a:bodyPr wrap="square">
            <a:spAutoFit/>
          </a:bodyPr>
          <a:lstStyle/>
          <a:p>
            <a:r>
              <a:rPr lang="en-GB" sz="2400" smtClean="0">
                <a:latin typeface="Calibri" panose="020F0502020204030204" pitchFamily="34" charset="0"/>
                <a:cs typeface="Times New Roman" panose="02020603050405020304" pitchFamily="18" charset="0"/>
              </a:rPr>
              <a:t>Nội dung tập tin thực thi và CFG được sinh ra bằng BE-PUM</a:t>
            </a:r>
            <a:endParaRPr lang="en-GB" sz="2400" dirty="0">
              <a:latin typeface="Calibri" panose="020F0502020204030204" pitchFamily="34" charset="0"/>
              <a:cs typeface="Times New Roman" panose="02020603050405020304"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322075" y="1587548"/>
            <a:ext cx="5158378" cy="4553945"/>
          </a:xfrm>
          <a:prstGeom prst="rect">
            <a:avLst/>
          </a:prstGeom>
          <a:noFill/>
          <a:ln w="9525">
            <a:noFill/>
            <a:miter lim="800000"/>
            <a:headEnd/>
            <a:tailEnd/>
          </a:ln>
        </p:spPr>
      </p:pic>
    </p:spTree>
    <p:extLst>
      <p:ext uri="{BB962C8B-B14F-4D97-AF65-F5344CB8AC3E}">
        <p14:creationId xmlns:p14="http://schemas.microsoft.com/office/powerpoint/2010/main" xmlns="" val="29744306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149588"/>
            <a:ext cx="7906871" cy="4001095"/>
          </a:xfrm>
          <a:prstGeom prst="rect">
            <a:avLst/>
          </a:prstGeom>
        </p:spPr>
        <p:txBody>
          <a:bodyPr wrap="square">
            <a:spAutoFit/>
          </a:bodyPr>
          <a:lstStyle/>
          <a:p>
            <a:pPr marL="457200" indent="-336550">
              <a:spcAft>
                <a:spcPts val="1800"/>
              </a:spcAft>
              <a:buFont typeface="Arial" pitchFamily="34" charset="0"/>
              <a:buChar char="•"/>
            </a:pPr>
            <a:r>
              <a:rPr lang="vi-VN" sz="3200" b="1" i="1" dirty="0">
                <a:solidFill>
                  <a:srgbClr val="000000"/>
                </a:solidFill>
                <a:latin typeface="Calibri" panose="020F0502020204030204" pitchFamily="34" charset="0"/>
                <a:cs typeface="Times New Roman" panose="02020603050405020304" pitchFamily="18" charset="0"/>
              </a:rPr>
              <a:t>On-the-fly model generation </a:t>
            </a:r>
            <a:r>
              <a:rPr lang="vi-VN" sz="3200" dirty="0">
                <a:solidFill>
                  <a:srgbClr val="000000"/>
                </a:solidFill>
                <a:latin typeface="Calibri" panose="020F0502020204030204" pitchFamily="34" charset="0"/>
                <a:cs typeface="Times New Roman" panose="02020603050405020304" pitchFamily="18" charset="0"/>
              </a:rPr>
              <a:t>là giải thuật chính trong hệ thống </a:t>
            </a:r>
            <a:r>
              <a:rPr lang="vi-VN" sz="3200" dirty="0" smtClean="0">
                <a:solidFill>
                  <a:srgbClr val="000000"/>
                </a:solidFill>
                <a:latin typeface="Calibri" panose="020F0502020204030204" pitchFamily="34" charset="0"/>
                <a:cs typeface="Times New Roman" panose="02020603050405020304" pitchFamily="18" charset="0"/>
              </a:rPr>
              <a:t>BE-PUM.</a:t>
            </a:r>
            <a:endParaRPr lang="en-US" sz="3200" dirty="0" smtClean="0">
              <a:solidFill>
                <a:srgbClr val="000000"/>
              </a:solidFill>
              <a:latin typeface="Calibri" panose="020F0502020204030204" pitchFamily="34" charset="0"/>
              <a:cs typeface="Times New Roman" panose="02020603050405020304" pitchFamily="18" charset="0"/>
            </a:endParaRPr>
          </a:p>
          <a:p>
            <a:pPr marL="457200" indent="-336550">
              <a:spcAft>
                <a:spcPts val="1800"/>
              </a:spcAft>
              <a:buFont typeface="Arial" pitchFamily="34" charset="0"/>
              <a:buChar char="•"/>
            </a:pPr>
            <a:r>
              <a:rPr lang="vi-VN" sz="3200" dirty="0" smtClean="0">
                <a:solidFill>
                  <a:srgbClr val="000000"/>
                </a:solidFill>
                <a:latin typeface="Calibri" panose="020F0502020204030204" pitchFamily="34" charset="0"/>
                <a:cs typeface="Times New Roman" panose="02020603050405020304" pitchFamily="18" charset="0"/>
              </a:rPr>
              <a:t>Quá trình</a:t>
            </a:r>
            <a:r>
              <a:rPr lang="en-ZA" sz="3200" dirty="0" smtClean="0">
                <a:solidFill>
                  <a:srgbClr val="000000"/>
                </a:solidFill>
                <a:latin typeface="Calibri" panose="020F0502020204030204" pitchFamily="34" charset="0"/>
                <a:cs typeface="Times New Roman" panose="02020603050405020304" pitchFamily="18" charset="0"/>
              </a:rPr>
              <a:t> </a:t>
            </a:r>
            <a:r>
              <a:rPr lang="vi-VN" sz="3200" dirty="0" smtClean="0">
                <a:solidFill>
                  <a:srgbClr val="000000"/>
                </a:solidFill>
                <a:latin typeface="Calibri" panose="020F0502020204030204" pitchFamily="34" charset="0"/>
                <a:cs typeface="Times New Roman" panose="02020603050405020304" pitchFamily="18" charset="0"/>
              </a:rPr>
              <a:t>thực </a:t>
            </a:r>
            <a:r>
              <a:rPr lang="vi-VN" sz="3200" dirty="0">
                <a:solidFill>
                  <a:srgbClr val="000000"/>
                </a:solidFill>
                <a:latin typeface="Calibri" panose="020F0502020204030204" pitchFamily="34" charset="0"/>
                <a:cs typeface="Times New Roman" panose="02020603050405020304" pitchFamily="18" charset="0"/>
              </a:rPr>
              <a:t>thi của tập tin mã nhị phân là một </a:t>
            </a:r>
            <a:r>
              <a:rPr lang="vi-VN" sz="3200" i="1" dirty="0">
                <a:solidFill>
                  <a:srgbClr val="000000"/>
                </a:solidFill>
                <a:latin typeface="Calibri" panose="020F0502020204030204" pitchFamily="34" charset="0"/>
                <a:cs typeface="Times New Roman" panose="02020603050405020304" pitchFamily="18" charset="0"/>
              </a:rPr>
              <a:t>chuỗi thực thi động</a:t>
            </a:r>
            <a:r>
              <a:rPr lang="vi-VN" sz="3200" dirty="0">
                <a:solidFill>
                  <a:srgbClr val="000000"/>
                </a:solidFill>
                <a:latin typeface="Calibri" panose="020F0502020204030204" pitchFamily="34" charset="0"/>
                <a:cs typeface="Times New Roman" panose="02020603050405020304" pitchFamily="18" charset="0"/>
              </a:rPr>
              <a:t>, bắt đầu từ một </a:t>
            </a:r>
            <a:r>
              <a:rPr lang="vi-VN" sz="3200" dirty="0" smtClean="0">
                <a:solidFill>
                  <a:srgbClr val="000000"/>
                </a:solidFill>
                <a:latin typeface="Calibri" panose="020F0502020204030204" pitchFamily="34" charset="0"/>
                <a:cs typeface="Times New Roman" panose="02020603050405020304" pitchFamily="18" charset="0"/>
              </a:rPr>
              <a:t>giá </a:t>
            </a:r>
            <a:r>
              <a:rPr lang="vi-VN" sz="3200" dirty="0">
                <a:solidFill>
                  <a:srgbClr val="000000"/>
                </a:solidFill>
                <a:latin typeface="Calibri" panose="020F0502020204030204" pitchFamily="34" charset="0"/>
                <a:cs typeface="Times New Roman" panose="02020603050405020304" pitchFamily="18" charset="0"/>
              </a:rPr>
              <a:t>trị địa chỉ </a:t>
            </a:r>
            <a:r>
              <a:rPr lang="vi-VN" sz="3200" dirty="0" smtClean="0">
                <a:solidFill>
                  <a:srgbClr val="000000"/>
                </a:solidFill>
                <a:latin typeface="Calibri" panose="020F0502020204030204" pitchFamily="34" charset="0"/>
                <a:cs typeface="Times New Roman" panose="02020603050405020304" pitchFamily="18" charset="0"/>
              </a:rPr>
              <a:t>được </a:t>
            </a:r>
            <a:r>
              <a:rPr lang="vi-VN" sz="3200" dirty="0">
                <a:solidFill>
                  <a:srgbClr val="000000"/>
                </a:solidFill>
                <a:latin typeface="Calibri" panose="020F0502020204030204" pitchFamily="34" charset="0"/>
                <a:cs typeface="Times New Roman" panose="02020603050405020304" pitchFamily="18" charset="0"/>
              </a:rPr>
              <a:t>chỉ rõ bởi </a:t>
            </a:r>
            <a:r>
              <a:rPr lang="vi-VN" sz="3200" dirty="0" smtClean="0">
                <a:solidFill>
                  <a:srgbClr val="000000"/>
                </a:solidFill>
                <a:latin typeface="Calibri" panose="020F0502020204030204" pitchFamily="34" charset="0"/>
                <a:cs typeface="Times New Roman" panose="02020603050405020304" pitchFamily="18" charset="0"/>
              </a:rPr>
              <a:t>thanh </a:t>
            </a:r>
            <a:r>
              <a:rPr lang="vi-VN" sz="3200" dirty="0">
                <a:solidFill>
                  <a:srgbClr val="000000"/>
                </a:solidFill>
                <a:latin typeface="Calibri" panose="020F0502020204030204" pitchFamily="34" charset="0"/>
                <a:cs typeface="Times New Roman" panose="02020603050405020304" pitchFamily="18" charset="0"/>
              </a:rPr>
              <a:t>ghi EIP</a:t>
            </a:r>
            <a:r>
              <a:rPr lang="vi-VN" sz="3200" dirty="0" smtClean="0">
                <a:solidFill>
                  <a:srgbClr val="000000"/>
                </a:solidFill>
                <a:latin typeface="Calibri" panose="020F0502020204030204" pitchFamily="34" charset="0"/>
                <a:cs typeface="Times New Roman" panose="02020603050405020304" pitchFamily="18" charset="0"/>
              </a:rPr>
              <a:t>.</a:t>
            </a:r>
            <a:endParaRPr lang="en-US" sz="3200" dirty="0" smtClean="0">
              <a:solidFill>
                <a:srgbClr val="000000"/>
              </a:solidFill>
              <a:latin typeface="Calibri" panose="020F0502020204030204" pitchFamily="34" charset="0"/>
              <a:cs typeface="Times New Roman" panose="02020603050405020304" pitchFamily="18" charset="0"/>
            </a:endParaRPr>
          </a:p>
          <a:p>
            <a:pPr marL="457200" indent="-336550">
              <a:spcAft>
                <a:spcPts val="1800"/>
              </a:spcAft>
              <a:buFont typeface="Arial" pitchFamily="34" charset="0"/>
              <a:buChar char="•"/>
            </a:pPr>
            <a:r>
              <a:rPr lang="en-US" sz="3200" dirty="0" smtClean="0">
                <a:solidFill>
                  <a:srgbClr val="000000"/>
                </a:solidFill>
                <a:latin typeface="Calibri" panose="020F0502020204030204" pitchFamily="34" charset="0"/>
                <a:cs typeface="Times New Roman" panose="02020603050405020304" pitchFamily="18" charset="0"/>
              </a:rPr>
              <a:t>BE-PUM </a:t>
            </a:r>
            <a:r>
              <a:rPr lang="en-US" sz="3200" dirty="0" err="1" smtClean="0">
                <a:solidFill>
                  <a:srgbClr val="000000"/>
                </a:solidFill>
                <a:latin typeface="Calibri" panose="020F0502020204030204" pitchFamily="34" charset="0"/>
                <a:cs typeface="Times New Roman" panose="02020603050405020304" pitchFamily="18" charset="0"/>
              </a:rPr>
              <a:t>dựa</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vào</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đó</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và</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đi</a:t>
            </a:r>
            <a:r>
              <a:rPr lang="en-US" sz="3200" dirty="0" smtClean="0">
                <a:solidFill>
                  <a:srgbClr val="000000"/>
                </a:solidFill>
                <a:latin typeface="Calibri" panose="020F0502020204030204" pitchFamily="34" charset="0"/>
                <a:cs typeface="Times New Roman" panose="02020603050405020304" pitchFamily="18" charset="0"/>
              </a:rPr>
              <a:t> qua </a:t>
            </a:r>
            <a:r>
              <a:rPr lang="en-US" sz="3200" dirty="0" err="1" smtClean="0">
                <a:solidFill>
                  <a:srgbClr val="000000"/>
                </a:solidFill>
                <a:latin typeface="Calibri" panose="020F0502020204030204" pitchFamily="34" charset="0"/>
                <a:cs typeface="Times New Roman" panose="02020603050405020304" pitchFamily="18" charset="0"/>
              </a:rPr>
              <a:t>từng</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câu</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lệnh</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để</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xây</a:t>
            </a:r>
            <a:r>
              <a:rPr lang="en-US" sz="3200" dirty="0" smtClean="0">
                <a:solidFill>
                  <a:srgbClr val="000000"/>
                </a:solidFill>
                <a:latin typeface="Calibri" panose="020F0502020204030204" pitchFamily="34" charset="0"/>
                <a:cs typeface="Times New Roman" panose="02020603050405020304" pitchFamily="18" charset="0"/>
              </a:rPr>
              <a:t> </a:t>
            </a:r>
            <a:r>
              <a:rPr lang="en-US" sz="3200" dirty="0" err="1" smtClean="0">
                <a:solidFill>
                  <a:srgbClr val="000000"/>
                </a:solidFill>
                <a:latin typeface="Calibri" panose="020F0502020204030204" pitchFamily="34" charset="0"/>
                <a:cs typeface="Times New Roman" panose="02020603050405020304" pitchFamily="18" charset="0"/>
              </a:rPr>
              <a:t>dựng</a:t>
            </a:r>
            <a:r>
              <a:rPr lang="en-US" sz="3200" dirty="0" smtClean="0">
                <a:solidFill>
                  <a:srgbClr val="000000"/>
                </a:solidFill>
                <a:latin typeface="Calibri" panose="020F0502020204030204" pitchFamily="34" charset="0"/>
                <a:cs typeface="Times New Roman" panose="02020603050405020304" pitchFamily="18" charset="0"/>
              </a:rPr>
              <a:t> CFG</a:t>
            </a:r>
            <a:r>
              <a:rPr lang="vi-VN" sz="3200" dirty="0" smtClean="0">
                <a:solidFill>
                  <a:srgbClr val="000000"/>
                </a:solidFill>
                <a:latin typeface="Calibri" panose="020F0502020204030204" pitchFamily="34" charset="0"/>
                <a:cs typeface="Times New Roman" panose="02020603050405020304" pitchFamily="18" charset="0"/>
              </a:rPr>
              <a:t> </a:t>
            </a:r>
            <a:endParaRPr lang="en-GB" sz="3200" dirty="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Calibri" panose="020F0502020204030204" pitchFamily="34" charset="0"/>
              </a:rPr>
              <a:pPr/>
              <a:t>8</a:t>
            </a:fld>
            <a:endParaRPr lang="en-US">
              <a:latin typeface="Calibri" panose="020F0502020204030204" pitchFamily="34" charset="0"/>
            </a:endParaRPr>
          </a:p>
        </p:txBody>
      </p:sp>
      <p:sp>
        <p:nvSpPr>
          <p:cNvPr id="13" name="Rectangle 12"/>
          <p:cNvSpPr/>
          <p:nvPr/>
        </p:nvSpPr>
        <p:spPr>
          <a:xfrm>
            <a:off x="457200" y="1319071"/>
            <a:ext cx="5807808" cy="646331"/>
          </a:xfrm>
          <a:prstGeom prst="rect">
            <a:avLst/>
          </a:prstGeom>
        </p:spPr>
        <p:txBody>
          <a:bodyPr wrap="none">
            <a:spAutoFit/>
          </a:bodyPr>
          <a:lstStyle/>
          <a:p>
            <a:r>
              <a:rPr lang="vi-VN" sz="3600" b="1" dirty="0" smtClean="0">
                <a:latin typeface="Calibri" panose="020F0502020204030204" pitchFamily="34" charset="0"/>
                <a:cs typeface="Times New Roman" panose="02020603050405020304" pitchFamily="18" charset="0"/>
              </a:rPr>
              <a:t>Đồ thị luồng điều khiển</a:t>
            </a:r>
            <a:r>
              <a:rPr lang="en-US" sz="3600" b="1" dirty="0" smtClean="0">
                <a:latin typeface="Calibri" panose="020F0502020204030204" pitchFamily="34" charset="0"/>
                <a:cs typeface="Times New Roman" panose="02020603050405020304" pitchFamily="18" charset="0"/>
              </a:rPr>
              <a:t> (CFG)</a:t>
            </a:r>
            <a:endParaRPr lang="vi-VN" sz="3600" b="1" dirty="0" smtClean="0">
              <a:latin typeface="Calibri" panose="020F0502020204030204" pitchFamily="34" charset="0"/>
              <a:cs typeface="Times New Roman" panose="02020603050405020304" pitchFamily="18" charset="0"/>
            </a:endParaRPr>
          </a:p>
        </p:txBody>
      </p:sp>
      <p:sp>
        <p:nvSpPr>
          <p:cNvPr id="8" name="Title 1"/>
          <p:cNvSpPr>
            <a:spLocks noGrp="1"/>
          </p:cNvSpPr>
          <p:nvPr>
            <p:ph type="title"/>
          </p:nvPr>
        </p:nvSpPr>
        <p:spPr>
          <a:xfrm>
            <a:off x="457200" y="274638"/>
            <a:ext cx="8229600" cy="1143000"/>
          </a:xfrm>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a:t>6</a:t>
            </a:r>
            <a:r>
              <a:rPr lang="en-US" dirty="0" smtClean="0"/>
              <a:t>)</a:t>
            </a:r>
            <a:endParaRPr lang="en-US" dirty="0"/>
          </a:p>
        </p:txBody>
      </p:sp>
    </p:spTree>
    <p:extLst>
      <p:ext uri="{BB962C8B-B14F-4D97-AF65-F5344CB8AC3E}">
        <p14:creationId xmlns:p14="http://schemas.microsoft.com/office/powerpoint/2010/main" xmlns="" val="8021892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0265" y="1867745"/>
            <a:ext cx="8205854" cy="4862870"/>
          </a:xfrm>
          <a:prstGeom prst="rect">
            <a:avLst/>
          </a:prstGeom>
        </p:spPr>
        <p:txBody>
          <a:bodyPr wrap="square">
            <a:spAutoFit/>
          </a:bodyPr>
          <a:lstStyle/>
          <a:p>
            <a:pPr marL="282575" indent="-282575" algn="just">
              <a:spcAft>
                <a:spcPts val="1800"/>
              </a:spcAft>
              <a:buFont typeface="Arial" pitchFamily="34" charset="0"/>
              <a:buChar char="•"/>
            </a:pPr>
            <a:r>
              <a:rPr lang="en-US" sz="2800" smtClean="0">
                <a:solidFill>
                  <a:srgbClr val="000000"/>
                </a:solidFill>
                <a:latin typeface="Calibri" panose="020F0502020204030204" pitchFamily="34" charset="0"/>
                <a:cs typeface="Times New Roman" panose="02020603050405020304" pitchFamily="18" charset="0"/>
              </a:rPr>
              <a:t>Đ</a:t>
            </a:r>
            <a:r>
              <a:rPr lang="vi-VN" sz="2800" smtClean="0">
                <a:solidFill>
                  <a:srgbClr val="000000"/>
                </a:solidFill>
                <a:latin typeface="Calibri" panose="020F0502020204030204" pitchFamily="34" charset="0"/>
                <a:cs typeface="Times New Roman" panose="02020603050405020304" pitchFamily="18" charset="0"/>
              </a:rPr>
              <a:t>iểm</a:t>
            </a:r>
            <a:r>
              <a:rPr lang="en-ZA" sz="2800" smtClean="0">
                <a:solidFill>
                  <a:srgbClr val="000000"/>
                </a:solidFill>
                <a:latin typeface="Calibri" panose="020F0502020204030204" pitchFamily="34" charset="0"/>
                <a:cs typeface="Times New Roman" panose="02020603050405020304" pitchFamily="18" charset="0"/>
              </a:rPr>
              <a:t> </a:t>
            </a:r>
            <a:r>
              <a:rPr lang="vi-VN" sz="2800" smtClean="0">
                <a:solidFill>
                  <a:srgbClr val="000000"/>
                </a:solidFill>
                <a:latin typeface="Calibri" panose="020F0502020204030204" pitchFamily="34" charset="0"/>
                <a:cs typeface="Times New Roman" panose="02020603050405020304" pitchFamily="18" charset="0"/>
              </a:rPr>
              <a:t>mạnh </a:t>
            </a:r>
            <a:r>
              <a:rPr lang="vi-VN" sz="2800" smtClean="0">
                <a:solidFill>
                  <a:srgbClr val="000000"/>
                </a:solidFill>
                <a:latin typeface="Calibri" panose="020F0502020204030204" pitchFamily="34" charset="0"/>
                <a:cs typeface="Times New Roman" panose="02020603050405020304" pitchFamily="18" charset="0"/>
              </a:rPr>
              <a:t>của </a:t>
            </a:r>
            <a:r>
              <a:rPr lang="vi-VN" sz="2800" dirty="0">
                <a:solidFill>
                  <a:srgbClr val="000000"/>
                </a:solidFill>
                <a:latin typeface="Calibri" panose="020F0502020204030204" pitchFamily="34" charset="0"/>
                <a:cs typeface="Times New Roman" panose="02020603050405020304" pitchFamily="18" charset="0"/>
              </a:rPr>
              <a:t>BE-PUM so với các công cụ </a:t>
            </a:r>
            <a:r>
              <a:rPr lang="vi-VN" sz="2800" i="1" dirty="0">
                <a:solidFill>
                  <a:srgbClr val="000000"/>
                </a:solidFill>
                <a:latin typeface="Calibri" panose="020F0502020204030204" pitchFamily="34" charset="0"/>
                <a:cs typeface="Times New Roman" panose="02020603050405020304" pitchFamily="18" charset="0"/>
              </a:rPr>
              <a:t>phân tích tĩnh </a:t>
            </a:r>
            <a:r>
              <a:rPr lang="vi-VN" sz="2800" dirty="0">
                <a:solidFill>
                  <a:srgbClr val="000000"/>
                </a:solidFill>
                <a:latin typeface="Calibri" panose="020F0502020204030204" pitchFamily="34" charset="0"/>
                <a:cs typeface="Times New Roman" panose="02020603050405020304" pitchFamily="18" charset="0"/>
              </a:rPr>
              <a:t>mã </a:t>
            </a:r>
            <a:r>
              <a:rPr lang="vi-VN" sz="2800" dirty="0" smtClean="0">
                <a:solidFill>
                  <a:srgbClr val="000000"/>
                </a:solidFill>
                <a:latin typeface="Calibri" panose="020F0502020204030204" pitchFamily="34" charset="0"/>
                <a:cs typeface="Times New Roman" panose="02020603050405020304" pitchFamily="18" charset="0"/>
              </a:rPr>
              <a:t>thực</a:t>
            </a:r>
            <a:r>
              <a:rPr lang="en-ZA" sz="2800" dirty="0" smtClean="0">
                <a:solidFill>
                  <a:srgbClr val="000000"/>
                </a:solidFill>
                <a:latin typeface="Calibri" panose="020F0502020204030204" pitchFamily="34" charset="0"/>
                <a:cs typeface="Times New Roman" panose="02020603050405020304" pitchFamily="18" charset="0"/>
              </a:rPr>
              <a:t> </a:t>
            </a:r>
            <a:r>
              <a:rPr lang="vi-VN" sz="2800" dirty="0" smtClean="0">
                <a:solidFill>
                  <a:srgbClr val="000000"/>
                </a:solidFill>
                <a:latin typeface="Calibri" panose="020F0502020204030204" pitchFamily="34" charset="0"/>
                <a:cs typeface="Times New Roman" panose="02020603050405020304" pitchFamily="18" charset="0"/>
              </a:rPr>
              <a:t>thi </a:t>
            </a:r>
            <a:r>
              <a:rPr lang="vi-VN" sz="2800" dirty="0">
                <a:solidFill>
                  <a:srgbClr val="000000"/>
                </a:solidFill>
                <a:latin typeface="Calibri" panose="020F0502020204030204" pitchFamily="34" charset="0"/>
                <a:cs typeface="Times New Roman" panose="02020603050405020304" pitchFamily="18" charset="0"/>
              </a:rPr>
              <a:t>khác như Jackstab, IDA Pro, Capstone, </a:t>
            </a:r>
            <a:r>
              <a:rPr lang="vi-VN" sz="2800">
                <a:solidFill>
                  <a:srgbClr val="000000"/>
                </a:solidFill>
                <a:latin typeface="Calibri" panose="020F0502020204030204" pitchFamily="34" charset="0"/>
                <a:cs typeface="Times New Roman" panose="02020603050405020304" pitchFamily="18" charset="0"/>
              </a:rPr>
              <a:t>Unicorn</a:t>
            </a:r>
            <a:r>
              <a:rPr lang="vi-VN" sz="2800" smtClean="0">
                <a:solidFill>
                  <a:srgbClr val="000000"/>
                </a:solidFill>
                <a:latin typeface="Calibri" panose="020F0502020204030204" pitchFamily="34" charset="0"/>
                <a:cs typeface="Times New Roman" panose="02020603050405020304" pitchFamily="18" charset="0"/>
              </a:rPr>
              <a:t>,</a:t>
            </a:r>
            <a:r>
              <a:rPr lang="en-US" sz="2800" smtClean="0">
                <a:solidFill>
                  <a:srgbClr val="000000"/>
                </a:solidFill>
                <a:latin typeface="Calibri" panose="020F0502020204030204" pitchFamily="34" charset="0"/>
                <a:cs typeface="Times New Roman" panose="02020603050405020304" pitchFamily="18" charset="0"/>
              </a:rPr>
              <a:t>… là</a:t>
            </a:r>
            <a:r>
              <a:rPr lang="vi-VN" sz="2800" smtClean="0">
                <a:solidFill>
                  <a:srgbClr val="000000"/>
                </a:solidFill>
                <a:latin typeface="Calibri" panose="020F0502020204030204" pitchFamily="34" charset="0"/>
                <a:cs typeface="Times New Roman" panose="02020603050405020304" pitchFamily="18" charset="0"/>
              </a:rPr>
              <a:t> </a:t>
            </a:r>
            <a:r>
              <a:rPr lang="vi-VN" sz="2800" dirty="0">
                <a:solidFill>
                  <a:srgbClr val="000000"/>
                </a:solidFill>
                <a:latin typeface="Calibri" panose="020F0502020204030204" pitchFamily="34" charset="0"/>
                <a:cs typeface="Times New Roman" panose="02020603050405020304" pitchFamily="18" charset="0"/>
              </a:rPr>
              <a:t>việc </a:t>
            </a:r>
            <a:r>
              <a:rPr lang="vi-VN" sz="2800" dirty="0" smtClean="0">
                <a:solidFill>
                  <a:srgbClr val="000000"/>
                </a:solidFill>
                <a:latin typeface="Calibri" panose="020F0502020204030204" pitchFamily="34" charset="0"/>
                <a:cs typeface="Times New Roman" panose="02020603050405020304" pitchFamily="18" charset="0"/>
              </a:rPr>
              <a:t>áp</a:t>
            </a:r>
            <a:r>
              <a:rPr lang="en-ZA" sz="2800" dirty="0" smtClean="0">
                <a:solidFill>
                  <a:srgbClr val="000000"/>
                </a:solidFill>
                <a:latin typeface="Calibri" panose="020F0502020204030204" pitchFamily="34" charset="0"/>
                <a:cs typeface="Times New Roman" panose="02020603050405020304" pitchFamily="18" charset="0"/>
              </a:rPr>
              <a:t> </a:t>
            </a:r>
            <a:r>
              <a:rPr lang="vi-VN" sz="2800" dirty="0" smtClean="0">
                <a:solidFill>
                  <a:srgbClr val="000000"/>
                </a:solidFill>
                <a:latin typeface="Calibri" panose="020F0502020204030204" pitchFamily="34" charset="0"/>
                <a:cs typeface="Times New Roman" panose="02020603050405020304" pitchFamily="18" charset="0"/>
              </a:rPr>
              <a:t>dụng </a:t>
            </a:r>
            <a:r>
              <a:rPr lang="vi-VN" sz="2800" dirty="0">
                <a:solidFill>
                  <a:srgbClr val="000000"/>
                </a:solidFill>
                <a:latin typeface="Calibri" panose="020F0502020204030204" pitchFamily="34" charset="0"/>
                <a:cs typeface="Times New Roman" panose="02020603050405020304" pitchFamily="18" charset="0"/>
              </a:rPr>
              <a:t>phương pháp </a:t>
            </a:r>
            <a:r>
              <a:rPr lang="vi-VN" sz="2800" i="1" dirty="0">
                <a:solidFill>
                  <a:srgbClr val="000000"/>
                </a:solidFill>
                <a:latin typeface="Calibri" panose="020F0502020204030204" pitchFamily="34" charset="0"/>
                <a:cs typeface="Times New Roman" panose="02020603050405020304" pitchFamily="18" charset="0"/>
              </a:rPr>
              <a:t>dynamic symbolic </a:t>
            </a:r>
            <a:r>
              <a:rPr lang="vi-VN" sz="2800" i="1">
                <a:solidFill>
                  <a:srgbClr val="000000"/>
                </a:solidFill>
                <a:latin typeface="Calibri" panose="020F0502020204030204" pitchFamily="34" charset="0"/>
                <a:cs typeface="Times New Roman" panose="02020603050405020304" pitchFamily="18" charset="0"/>
              </a:rPr>
              <a:t>execution</a:t>
            </a:r>
            <a:r>
              <a:rPr lang="vi-VN" sz="2800" smtClean="0">
                <a:solidFill>
                  <a:srgbClr val="000000"/>
                </a:solidFill>
                <a:latin typeface="Calibri" panose="020F0502020204030204" pitchFamily="34" charset="0"/>
                <a:cs typeface="Times New Roman" panose="02020603050405020304" pitchFamily="18" charset="0"/>
              </a:rPr>
              <a:t>.</a:t>
            </a:r>
            <a:endParaRPr lang="en-US" sz="2800" smtClean="0">
              <a:solidFill>
                <a:srgbClr val="000000"/>
              </a:solidFill>
              <a:latin typeface="Calibri" panose="020F0502020204030204" pitchFamily="34" charset="0"/>
              <a:cs typeface="Times New Roman" panose="02020603050405020304" pitchFamily="18" charset="0"/>
            </a:endParaRPr>
          </a:p>
          <a:p>
            <a:pPr marL="282575" indent="-282575" algn="just">
              <a:spcAft>
                <a:spcPts val="1800"/>
              </a:spcAft>
              <a:buFont typeface="Arial" pitchFamily="34" charset="0"/>
              <a:buChar char="•"/>
            </a:pPr>
            <a:r>
              <a:rPr lang="vi-VN" sz="2800" b="1" i="1" smtClean="0">
                <a:solidFill>
                  <a:srgbClr val="000000"/>
                </a:solidFill>
                <a:latin typeface="Calibri" panose="020F0502020204030204" pitchFamily="34" charset="0"/>
                <a:cs typeface="Times New Roman" panose="02020603050405020304" pitchFamily="18" charset="0"/>
              </a:rPr>
              <a:t>Dynamic symbolic execution </a:t>
            </a:r>
            <a:r>
              <a:rPr lang="vi-VN" sz="2800" smtClean="0">
                <a:solidFill>
                  <a:srgbClr val="000000"/>
                </a:solidFill>
                <a:latin typeface="Calibri" panose="020F0502020204030204" pitchFamily="34" charset="0"/>
                <a:cs typeface="Times New Roman" panose="02020603050405020304" pitchFamily="18" charset="0"/>
              </a:rPr>
              <a:t>là một phương pháp nhằm tính toán các giá trị thanh</a:t>
            </a:r>
            <a:r>
              <a:rPr lang="en-ZA" sz="2800" smtClean="0">
                <a:solidFill>
                  <a:srgbClr val="000000"/>
                </a:solidFill>
                <a:latin typeface="Calibri" panose="020F0502020204030204" pitchFamily="34" charset="0"/>
                <a:cs typeface="Times New Roman" panose="02020603050405020304" pitchFamily="18" charset="0"/>
              </a:rPr>
              <a:t> </a:t>
            </a:r>
            <a:r>
              <a:rPr lang="vi-VN" sz="2800" smtClean="0">
                <a:solidFill>
                  <a:srgbClr val="000000"/>
                </a:solidFill>
                <a:latin typeface="Calibri" panose="020F0502020204030204" pitchFamily="34" charset="0"/>
                <a:cs typeface="Times New Roman" panose="02020603050405020304" pitchFamily="18" charset="0"/>
              </a:rPr>
              <a:t>ghi và bộ nhớ ở một vị trí cụ thể, khi chúng ta không thể biết được điểm thực thi kế tiếp</a:t>
            </a:r>
            <a:r>
              <a:rPr lang="en-ZA" sz="2800" smtClean="0">
                <a:solidFill>
                  <a:srgbClr val="000000"/>
                </a:solidFill>
                <a:latin typeface="Calibri" panose="020F0502020204030204" pitchFamily="34" charset="0"/>
                <a:cs typeface="Times New Roman" panose="02020603050405020304" pitchFamily="18" charset="0"/>
              </a:rPr>
              <a:t> </a:t>
            </a:r>
            <a:r>
              <a:rPr lang="vi-VN" sz="2800" smtClean="0">
                <a:solidFill>
                  <a:srgbClr val="000000"/>
                </a:solidFill>
                <a:latin typeface="Calibri" panose="020F0502020204030204" pitchFamily="34" charset="0"/>
                <a:cs typeface="Times New Roman" panose="02020603050405020304" pitchFamily="18" charset="0"/>
              </a:rPr>
              <a:t>của chương trình là </a:t>
            </a:r>
            <a:r>
              <a:rPr lang="vi-VN" sz="2800" smtClean="0">
                <a:solidFill>
                  <a:srgbClr val="000000"/>
                </a:solidFill>
                <a:latin typeface="Calibri" panose="020F0502020204030204" pitchFamily="34" charset="0"/>
                <a:cs typeface="Times New Roman" panose="02020603050405020304" pitchFamily="18" charset="0"/>
              </a:rPr>
              <a:t>gì</a:t>
            </a:r>
            <a:r>
              <a:rPr lang="vi-VN" sz="2800" smtClean="0">
                <a:solidFill>
                  <a:srgbClr val="000000"/>
                </a:solidFill>
                <a:latin typeface="Calibri" panose="020F0502020204030204" pitchFamily="34" charset="0"/>
                <a:cs typeface="Times New Roman" panose="02020603050405020304" pitchFamily="18" charset="0"/>
              </a:rPr>
              <a:t>.</a:t>
            </a:r>
            <a:endParaRPr lang="en-US" sz="2800" smtClean="0">
              <a:solidFill>
                <a:srgbClr val="000000"/>
              </a:solidFill>
              <a:latin typeface="Calibri" panose="020F0502020204030204" pitchFamily="34" charset="0"/>
              <a:cs typeface="Times New Roman" panose="02020603050405020304" pitchFamily="18" charset="0"/>
            </a:endParaRPr>
          </a:p>
          <a:p>
            <a:pPr marL="282575" indent="-282575" algn="just">
              <a:spcAft>
                <a:spcPts val="1800"/>
              </a:spcAft>
            </a:pPr>
            <a:r>
              <a:rPr lang="en-US" sz="2800" smtClean="0">
                <a:solidFill>
                  <a:srgbClr val="000000"/>
                </a:solidFill>
                <a:latin typeface="Calibri" panose="020F0502020204030204" pitchFamily="34" charset="0"/>
                <a:cs typeface="Times New Roman" panose="02020603050405020304" pitchFamily="18" charset="0"/>
                <a:sym typeface="Wingdings" pitchFamily="2" charset="2"/>
              </a:rPr>
              <a:t> </a:t>
            </a:r>
            <a:r>
              <a:rPr lang="en-US" sz="2800" smtClean="0">
                <a:solidFill>
                  <a:srgbClr val="000000"/>
                </a:solidFill>
                <a:latin typeface="Calibri" panose="020F0502020204030204" pitchFamily="34" charset="0"/>
                <a:cs typeface="Times New Roman" panose="02020603050405020304" pitchFamily="18" charset="0"/>
              </a:rPr>
              <a:t>G</a:t>
            </a:r>
            <a:r>
              <a:rPr lang="vi-VN" sz="2800" smtClean="0">
                <a:solidFill>
                  <a:srgbClr val="000000"/>
                </a:solidFill>
                <a:latin typeface="Calibri" panose="020F0502020204030204" pitchFamily="34" charset="0"/>
                <a:cs typeface="Times New Roman" panose="02020603050405020304" pitchFamily="18" charset="0"/>
              </a:rPr>
              <a:t>iải </a:t>
            </a:r>
            <a:r>
              <a:rPr lang="vi-VN" sz="2800" smtClean="0">
                <a:solidFill>
                  <a:srgbClr val="000000"/>
                </a:solidFill>
                <a:latin typeface="Calibri" panose="020F0502020204030204" pitchFamily="34" charset="0"/>
                <a:cs typeface="Times New Roman" panose="02020603050405020304" pitchFamily="18" charset="0"/>
              </a:rPr>
              <a:t>quyết được các cách thức làm rối mã như</a:t>
            </a:r>
            <a:r>
              <a:rPr lang="en-ZA" sz="2800" smtClean="0">
                <a:solidFill>
                  <a:srgbClr val="000000"/>
                </a:solidFill>
                <a:latin typeface="Calibri" panose="020F0502020204030204" pitchFamily="34" charset="0"/>
                <a:cs typeface="Times New Roman" panose="02020603050405020304" pitchFamily="18" charset="0"/>
              </a:rPr>
              <a:t> </a:t>
            </a:r>
            <a:r>
              <a:rPr lang="vi-VN" sz="2800" smtClean="0">
                <a:solidFill>
                  <a:srgbClr val="000000"/>
                </a:solidFill>
                <a:latin typeface="Calibri" panose="020F0502020204030204" pitchFamily="34" charset="0"/>
                <a:cs typeface="Times New Roman" panose="02020603050405020304" pitchFamily="18" charset="0"/>
              </a:rPr>
              <a:t>nhảy gián tiếp, tự thay đổi m</a:t>
            </a:r>
            <a:r>
              <a:rPr lang="en-ZA" sz="2800" smtClean="0">
                <a:solidFill>
                  <a:srgbClr val="000000"/>
                </a:solidFill>
                <a:latin typeface="Calibri" panose="020F0502020204030204" pitchFamily="34" charset="0"/>
                <a:cs typeface="Times New Roman" panose="02020603050405020304" pitchFamily="18" charset="0"/>
              </a:rPr>
              <a:t>ã</a:t>
            </a:r>
            <a:r>
              <a:rPr lang="en-ZA" sz="2800" smtClean="0">
                <a:solidFill>
                  <a:srgbClr val="000000"/>
                </a:solidFill>
                <a:latin typeface="Calibri" panose="020F0502020204030204" pitchFamily="34" charset="0"/>
                <a:cs typeface="Times New Roman" panose="02020603050405020304" pitchFamily="18" charset="0"/>
              </a:rPr>
              <a:t>.</a:t>
            </a:r>
            <a:endParaRPr lang="en-GB" sz="2800" smtClean="0">
              <a:latin typeface="Calibri" panose="020F0502020204030204"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F5DBBDC1-4195-40F4-8EAF-5367D7983E89}" type="slidenum">
              <a:rPr lang="en-US" smtClean="0">
                <a:latin typeface="Calibri" panose="020F0502020204030204" pitchFamily="34" charset="0"/>
              </a:rPr>
              <a:pPr/>
              <a:t>9</a:t>
            </a:fld>
            <a:endParaRPr lang="en-US">
              <a:latin typeface="Calibri" panose="020F0502020204030204" pitchFamily="34" charset="0"/>
            </a:endParaRPr>
          </a:p>
        </p:txBody>
      </p:sp>
      <p:sp>
        <p:nvSpPr>
          <p:cNvPr id="12" name="Rectangle 11"/>
          <p:cNvSpPr/>
          <p:nvPr/>
        </p:nvSpPr>
        <p:spPr>
          <a:xfrm>
            <a:off x="547353" y="1164243"/>
            <a:ext cx="4857420" cy="646331"/>
          </a:xfrm>
          <a:prstGeom prst="rect">
            <a:avLst/>
          </a:prstGeom>
        </p:spPr>
        <p:txBody>
          <a:bodyPr wrap="none">
            <a:spAutoFit/>
          </a:bodyPr>
          <a:lstStyle/>
          <a:p>
            <a:r>
              <a:rPr lang="en-US" sz="3600" b="1" smtClean="0">
                <a:latin typeface="Calibri" panose="020F0502020204030204" pitchFamily="34" charset="0"/>
                <a:cs typeface="Times New Roman" panose="02020603050405020304" pitchFamily="18" charset="0"/>
              </a:rPr>
              <a:t>Điểm mạnh của BE-PUM</a:t>
            </a:r>
            <a:endParaRPr lang="vi-VN" sz="3600" b="1" dirty="0" smtClean="0">
              <a:latin typeface="Calibri" panose="020F0502020204030204" pitchFamily="34" charset="0"/>
              <a:cs typeface="Times New Roman" panose="02020603050405020304" pitchFamily="18" charset="0"/>
            </a:endParaRPr>
          </a:p>
        </p:txBody>
      </p:sp>
      <p:sp>
        <p:nvSpPr>
          <p:cNvPr id="8"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smtClean="0"/>
              <a:t>1. </a:t>
            </a:r>
            <a:r>
              <a:rPr lang="en-US" dirty="0" err="1" smtClean="0"/>
              <a:t>Giới</a:t>
            </a:r>
            <a:r>
              <a:rPr lang="en-US" dirty="0" smtClean="0"/>
              <a:t> </a:t>
            </a:r>
            <a:r>
              <a:rPr lang="en-US" dirty="0" err="1" smtClean="0"/>
              <a:t>thiệu</a:t>
            </a:r>
            <a:r>
              <a:rPr lang="en-US" dirty="0" smtClean="0"/>
              <a:t> (7)</a:t>
            </a:r>
            <a:endParaRPr lang="en-US" dirty="0"/>
          </a:p>
        </p:txBody>
      </p:sp>
    </p:spTree>
    <p:extLst>
      <p:ext uri="{BB962C8B-B14F-4D97-AF65-F5344CB8AC3E}">
        <p14:creationId xmlns:p14="http://schemas.microsoft.com/office/powerpoint/2010/main" xmlns="" val="399149101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2820</Words>
  <Application>Microsoft Office PowerPoint</Application>
  <PresentationFormat>On-screen Show (4:3)</PresentationFormat>
  <Paragraphs>500</Paragraphs>
  <Slides>69</Slides>
  <Notes>0</Notes>
  <HiddenSlides>0</HiddenSlides>
  <MMClips>0</MMClips>
  <ScaleCrop>false</ScaleCrop>
  <HeadingPairs>
    <vt:vector size="4" baseType="variant">
      <vt:variant>
        <vt:lpstr>Theme</vt:lpstr>
      </vt:variant>
      <vt:variant>
        <vt:i4>2</vt:i4>
      </vt:variant>
      <vt:variant>
        <vt:lpstr>Slide Titles</vt:lpstr>
      </vt:variant>
      <vt:variant>
        <vt:i4>69</vt:i4>
      </vt:variant>
    </vt:vector>
  </HeadingPairs>
  <TitlesOfParts>
    <vt:vector size="71" baseType="lpstr">
      <vt:lpstr>Office Theme</vt:lpstr>
      <vt:lpstr>1_Office Theme</vt:lpstr>
      <vt:lpstr>PHÁT TRIỂN HỆ THỐNG BE-PUM</vt:lpstr>
      <vt:lpstr>Danh mục</vt:lpstr>
      <vt:lpstr>Slide 3</vt:lpstr>
      <vt:lpstr>Slide 4</vt:lpstr>
      <vt:lpstr>Slide 5</vt:lpstr>
      <vt:lpstr>Slide 6</vt:lpstr>
      <vt:lpstr>Slide 7</vt:lpstr>
      <vt:lpstr>1. Giới thiệu (6)</vt:lpstr>
      <vt:lpstr>Slide 9</vt:lpstr>
      <vt:lpstr>1. Giới thiệu (8)</vt:lpstr>
      <vt:lpstr>Slide 11</vt:lpstr>
      <vt:lpstr>Slide 12</vt:lpstr>
      <vt:lpstr>1. Giới thiệu (10)</vt:lpstr>
      <vt:lpstr>1. Giới thiệu (11)</vt:lpstr>
      <vt:lpstr>Slide 15</vt:lpstr>
      <vt:lpstr>Slide 16</vt:lpstr>
      <vt:lpstr>Slide 17</vt:lpstr>
      <vt:lpstr>Danh mục</vt:lpstr>
      <vt:lpstr>Slide 19</vt:lpstr>
      <vt:lpstr>Slide 20</vt:lpstr>
      <vt:lpstr>Slide 21</vt:lpstr>
      <vt:lpstr>2. Phân tích vấn đề (5)</vt:lpstr>
      <vt:lpstr>2. Phân tích vấn đề (6)</vt:lpstr>
      <vt:lpstr>Slide 24</vt:lpstr>
      <vt:lpstr>Slide 25</vt:lpstr>
      <vt:lpstr>Danh mục</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Danh mục</vt:lpstr>
      <vt:lpstr>4. Thiết kế và xây dựng (1)</vt:lpstr>
      <vt:lpstr>Slide 47</vt:lpstr>
      <vt:lpstr>4. Thiết kế và xây dựng (3)</vt:lpstr>
      <vt:lpstr>4. Thiết kế và xây dựng (4)</vt:lpstr>
      <vt:lpstr>4. Thiết kế và xây dựng (5)</vt:lpstr>
      <vt:lpstr>4. Thiết kế và xây dựng (6)</vt:lpstr>
      <vt:lpstr>4. Thiết kế và xây dựng (7)</vt:lpstr>
      <vt:lpstr>4. Thiết kế và xây dựng (8)</vt:lpstr>
      <vt:lpstr>Slide 54</vt:lpstr>
      <vt:lpstr>4. Thiết kế và xây dựng (10)</vt:lpstr>
      <vt:lpstr>4. Thiết kế và xây dựng (11)</vt:lpstr>
      <vt:lpstr>4. Thiết kế và xây dựng (12)</vt:lpstr>
      <vt:lpstr>4. Thiết kế và xây dựng (13)</vt:lpstr>
      <vt:lpstr>4. Thiết kế và xây dựng (14)</vt:lpstr>
      <vt:lpstr>4. Thiết kế và xây dựng (15)</vt:lpstr>
      <vt:lpstr>Danh mục</vt:lpstr>
      <vt:lpstr>Slide 62</vt:lpstr>
      <vt:lpstr>Slide 63</vt:lpstr>
      <vt:lpstr>Slide 64</vt:lpstr>
      <vt:lpstr>Slide 65</vt:lpstr>
      <vt:lpstr>Danh mục</vt:lpstr>
      <vt:lpstr>Slide 67</vt:lpstr>
      <vt:lpstr>Slide 68</vt:lpstr>
      <vt:lpstr>CẢM ƠN CÁC THẦY ĐÃ LẮNG NGHE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dc:creator>
  <cp:lastModifiedBy>SEGFRY</cp:lastModifiedBy>
  <cp:revision>176</cp:revision>
  <dcterms:created xsi:type="dcterms:W3CDTF">2015-10-27T01:05:58Z</dcterms:created>
  <dcterms:modified xsi:type="dcterms:W3CDTF">2015-12-24T17:20:35Z</dcterms:modified>
</cp:coreProperties>
</file>