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7"/>
  </p:notesMasterIdLst>
  <p:sldIdLst>
    <p:sldId id="256" r:id="rId3"/>
    <p:sldId id="257" r:id="rId4"/>
    <p:sldId id="330" r:id="rId5"/>
    <p:sldId id="331" r:id="rId6"/>
    <p:sldId id="305" r:id="rId7"/>
    <p:sldId id="306" r:id="rId8"/>
    <p:sldId id="307" r:id="rId9"/>
    <p:sldId id="332" r:id="rId10"/>
    <p:sldId id="308" r:id="rId11"/>
    <p:sldId id="309" r:id="rId12"/>
    <p:sldId id="310" r:id="rId13"/>
    <p:sldId id="311" r:id="rId14"/>
    <p:sldId id="259" r:id="rId15"/>
    <p:sldId id="312" r:id="rId16"/>
    <p:sldId id="260" r:id="rId17"/>
    <p:sldId id="261" r:id="rId18"/>
    <p:sldId id="262" r:id="rId19"/>
    <p:sldId id="287" r:id="rId20"/>
    <p:sldId id="313" r:id="rId21"/>
    <p:sldId id="289" r:id="rId22"/>
    <p:sldId id="288" r:id="rId23"/>
    <p:sldId id="290" r:id="rId24"/>
    <p:sldId id="263" r:id="rId25"/>
    <p:sldId id="264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69" r:id="rId34"/>
    <p:sldId id="314" r:id="rId35"/>
    <p:sldId id="298" r:id="rId36"/>
    <p:sldId id="301" r:id="rId37"/>
    <p:sldId id="315" r:id="rId38"/>
    <p:sldId id="316" r:id="rId39"/>
    <p:sldId id="317" r:id="rId40"/>
    <p:sldId id="318" r:id="rId41"/>
    <p:sldId id="277" r:id="rId42"/>
    <p:sldId id="319" r:id="rId43"/>
    <p:sldId id="299" r:id="rId44"/>
    <p:sldId id="326" r:id="rId45"/>
    <p:sldId id="329" r:id="rId46"/>
    <p:sldId id="300" r:id="rId47"/>
    <p:sldId id="302" r:id="rId48"/>
    <p:sldId id="303" r:id="rId49"/>
    <p:sldId id="320" r:id="rId50"/>
    <p:sldId id="321" r:id="rId51"/>
    <p:sldId id="322" r:id="rId52"/>
    <p:sldId id="323" r:id="rId53"/>
    <p:sldId id="324" r:id="rId54"/>
    <p:sldId id="325" r:id="rId55"/>
    <p:sldId id="286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82670-1A61-43BE-9EF0-48E8CBC2AE6A}" type="datetimeFigureOut">
              <a:rPr lang="en-US" smtClean="0"/>
              <a:t>2015-12-23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EA6F9-7E60-4CA8-BE20-C9549078E2E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71FF-778E-4572-8B98-7506B716489E}" type="datetime1">
              <a:rPr lang="en-US" smtClean="0"/>
              <a:t>2015-12-23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081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A583-5ECD-4964-B5FB-23D70A601CFF}" type="datetime1">
              <a:rPr lang="en-US" smtClean="0"/>
              <a:t>2015-12-23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43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3FF2-91C8-4625-B4F6-246D52FF1D3F}" type="datetime1">
              <a:rPr lang="en-US" smtClean="0"/>
              <a:t>2015-12-23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9607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D309-4FBD-4E00-8A13-6D3BEFF3FFF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2015-12-23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18FD-9DCB-4A03-AB56-4B67D5E1178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C252-A257-4D0C-8159-7042E363C7B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2015-12-23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B20118FD-9DCB-4A03-AB56-4B67D5E1178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CA33-D1D7-4FC3-82B2-19FA245096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2015-12-23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18FD-9DCB-4A03-AB56-4B67D5E1178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1C65-202E-4DF2-B98C-184B1EA3608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2015-12-23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18FD-9DCB-4A03-AB56-4B67D5E1178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E41E-5ABD-4004-934A-48AA7A7E835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2015-12-23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18FD-9DCB-4A03-AB56-4B67D5E1178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EC99-776A-4E94-8EE4-F953F1870CD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2015-12-23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18FD-9DCB-4A03-AB56-4B67D5E1178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2390-F814-40A3-B2B0-C8B39FC24B1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2015-12-23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18FD-9DCB-4A03-AB56-4B67D5E1178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4B5A-6343-457F-862D-0DF454B2211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2015-12-23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18FD-9DCB-4A03-AB56-4B67D5E1178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30F9-FDAC-4B3D-99E8-E7B16629F4BD}" type="datetime1">
              <a:rPr lang="en-US" smtClean="0"/>
              <a:t>2015-12-23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7573" y="6356351"/>
            <a:ext cx="2057400" cy="365125"/>
          </a:xfrm>
        </p:spPr>
        <p:txBody>
          <a:bodyPr/>
          <a:lstStyle>
            <a:lvl1pPr>
              <a:defRPr sz="1600"/>
            </a:lvl1pPr>
          </a:lstStyle>
          <a:p>
            <a:fld id="{F5DBBDC1-4195-40F4-8EAF-5367D7983E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36291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9431-D7CE-4EB1-A85F-FBDC0206B68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2015-12-23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18FD-9DCB-4A03-AB56-4B67D5E1178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FCA4-673C-4C84-A89F-DB645EBCDCB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2015-12-23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18FD-9DCB-4A03-AB56-4B67D5E1178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9615-4452-47CF-A1AF-58D038D48A4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2015-12-23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18FD-9DCB-4A03-AB56-4B67D5E1178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D1D5-3367-4926-9F85-B0EF4997B1F0}" type="datetime1">
              <a:rPr lang="en-US" smtClean="0"/>
              <a:t>2015-12-23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002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F73D-F372-4629-AF5C-F03AEEC7DB87}" type="datetime1">
              <a:rPr lang="en-US" smtClean="0"/>
              <a:t>2015-12-23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102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2F76-A721-4260-A99B-321A7AE3BD1C}" type="datetime1">
              <a:rPr lang="en-US" smtClean="0"/>
              <a:t>2015-12-23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855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3D04-D3C6-4AC4-A49E-27B887B1DD97}" type="datetime1">
              <a:rPr lang="en-US" smtClean="0"/>
              <a:t>2015-12-23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375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7051-4481-4FAB-A7F8-F08C73A6ACDD}" type="datetime1">
              <a:rPr lang="en-US" smtClean="0"/>
              <a:t>2015-12-23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657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A6D5-197E-4B97-8A8D-6E9142EF7A19}" type="datetime1">
              <a:rPr lang="en-US" smtClean="0"/>
              <a:t>2015-12-23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390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471A-0E0E-4A16-9F30-DB9B6A7DAB2B}" type="datetime1">
              <a:rPr lang="en-US" smtClean="0"/>
              <a:t>2015-12-23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880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44DF7-1493-49F0-B21D-D8EFB7309AD4}" type="datetime1">
              <a:rPr lang="en-US" smtClean="0"/>
              <a:t>2015-12-23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BBDC1-4195-40F4-8EAF-5367D7983E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485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D9237-623F-4622-8864-FD16463A71B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2015-12-23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118FD-9DCB-4A03-AB56-4B67D5E1178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5459" y="3119718"/>
            <a:ext cx="7772400" cy="1035423"/>
          </a:xfrm>
        </p:spPr>
        <p:txBody>
          <a:bodyPr>
            <a:normAutofit fontScale="90000"/>
          </a:bodyPr>
          <a:lstStyle/>
          <a:p>
            <a:pPr>
              <a:lnSpc>
                <a:spcPct val="114000"/>
              </a:lnSpc>
            </a:pPr>
            <a:r>
              <a:rPr lang="en-US" sz="4800" b="1" smtClean="0"/>
              <a:t>PHÁT TRIỂN</a:t>
            </a:r>
            <a:br>
              <a:rPr lang="en-US" sz="4800" b="1" smtClean="0"/>
            </a:br>
            <a:r>
              <a:rPr lang="en-US" sz="4800" b="1" smtClean="0"/>
              <a:t>HỆ THỐNG BE-PUM</a:t>
            </a:r>
            <a:endParaRPr lang="en-US" sz="480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182470" y="4581873"/>
            <a:ext cx="6096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3657600" algn="l"/>
              </a:tabLst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GVHD: 	PGS.TS. QUẢN THÀNH THƠ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3657600" algn="l"/>
              </a:tabLst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	ThS. NGUYỄN MINH HẢI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3657600" algn="l"/>
              </a:tabLst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	ThS. LÊ ĐÌNH THUẬN	  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3657600" algn="l"/>
              </a:tabLst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GVPB: 	TS. BÙI HOÀI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THẮNG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3657600" algn="l"/>
              </a:tabLst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3657600" algn="l"/>
              </a:tabLst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SVTH :	</a:t>
            </a:r>
            <a:r>
              <a:rPr lang="en-US" b="1" smtClean="0">
                <a:latin typeface="Arial" pitchFamily="34" charset="0"/>
                <a:ea typeface="Calibri" pitchFamily="34" charset="0"/>
                <a:cs typeface="Times New Roman" pitchFamily="18" charset="0"/>
              </a:rPr>
              <a:t> NGUYỄN XUÂN KHÁNH </a:t>
            </a:r>
            <a:r>
              <a:rPr lang="en-US" b="1" smtClean="0">
                <a:latin typeface="Arial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b="1" smtClean="0">
                <a:latin typeface="Arial" pitchFamily="34" charset="0"/>
                <a:ea typeface="Calibri" pitchFamily="34" charset="0"/>
                <a:cs typeface="Times New Roman" pitchFamily="18" charset="0"/>
              </a:rPr>
              <a:t>	51101594</a:t>
            </a:r>
            <a:endParaRPr lang="en-US" b="1" smtClean="0"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3657600" algn="l"/>
              </a:tabLst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	NGUYỄN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LÂM HOÀNG YÊN 	51104402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 descr="C:\Users\PHANHUUTHO\Desktop\diem-chuan-bk-tp-hcm.png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684495" y="671793"/>
            <a:ext cx="1735232" cy="173523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7594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8991" y="197699"/>
            <a:ext cx="7886700" cy="1325563"/>
          </a:xfrm>
        </p:spPr>
        <p:txBody>
          <a:bodyPr>
            <a:normAutofit/>
          </a:bodyPr>
          <a:lstStyle/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4931" y="1230875"/>
            <a:ext cx="63525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BE-PUM </a:t>
            </a:r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IDA 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60670" y="1815650"/>
            <a:ext cx="3314700" cy="501967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974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8991" y="197699"/>
            <a:ext cx="7886700" cy="1325563"/>
          </a:xfrm>
        </p:spPr>
        <p:txBody>
          <a:bodyPr>
            <a:normAutofit/>
          </a:bodyPr>
          <a:lstStyle/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4931" y="1230875"/>
            <a:ext cx="63525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BE-PUM </a:t>
            </a:r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IDA 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2725" y="2556437"/>
            <a:ext cx="4443413" cy="24765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621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64224" y="-23585"/>
            <a:ext cx="1965353" cy="68815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406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2849" y="1690688"/>
            <a:ext cx="331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84807" y="2429179"/>
            <a:ext cx="773054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vi-V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 vi của đề tài luận tốt nghiệp, mục tiêu nhắm tới là phát triển hệ thống</a:t>
            </a:r>
            <a:br>
              <a:rPr lang="vi-V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 lý các câu lệnh hợp ngữ và Windows API cho BE-PUM</a:t>
            </a:r>
            <a:r>
              <a:rPr lang="vi-V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ZA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ZA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ZA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 </a:t>
            </a:r>
            <a:r>
              <a:rPr lang="vi-V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 lượng các </a:t>
            </a:r>
            <a:r>
              <a:rPr lang="vi-V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ZA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ZA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ZA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ZA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assembly</a:t>
            </a:r>
            <a:r>
              <a:rPr lang="vi-V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 lớn hiện có trong hệ điều hành Windows, hiện tại đề tài </a:t>
            </a:r>
            <a:r>
              <a:rPr lang="vi-V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ZA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</a:t>
            </a:r>
            <a:r>
              <a:rPr lang="vi-V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 vào xử lý các API ở phiên bản Win32 </a:t>
            </a:r>
            <a:r>
              <a:rPr lang="vi-V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API, </a:t>
            </a:r>
            <a:r>
              <a:rPr lang="vi-V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hầu hết các phần mềm độc </a:t>
            </a:r>
            <a:r>
              <a:rPr lang="vi-V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hại</a:t>
            </a:r>
            <a:r>
              <a:rPr lang="en-ZA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 </a:t>
            </a:r>
            <a:r>
              <a:rPr lang="vi-V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BE-PUM hướng tới vẫn đang dùng bộ API này; với sự ưu tiên từng bước xây </a:t>
            </a:r>
            <a:r>
              <a:rPr lang="vi-V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ZA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vi-V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API được dùng phổ biến </a:t>
            </a:r>
            <a:r>
              <a:rPr lang="vi-V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ZA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ZA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ZA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ZA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ZA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assembly </a:t>
            </a:r>
            <a:r>
              <a:rPr lang="en-ZA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ZA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ZA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ZA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27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2849" y="1690688"/>
            <a:ext cx="331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52848" y="2651494"/>
            <a:ext cx="673243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000" dirty="0">
                <a:solidFill>
                  <a:srgbClr val="000000"/>
                </a:solidFill>
                <a:latin typeface="+mj-lt"/>
              </a:rPr>
              <a:t>Trong phạm vi của đề tài luận văn tốt nghiệp, mục tiêu nhắm tới là hiện thực các câu</a:t>
            </a:r>
            <a:br>
              <a:rPr lang="vi-VN" sz="2000" dirty="0">
                <a:solidFill>
                  <a:srgbClr val="000000"/>
                </a:solidFill>
                <a:latin typeface="+mj-lt"/>
              </a:rPr>
            </a:br>
            <a:r>
              <a:rPr lang="vi-VN" sz="2000" dirty="0">
                <a:solidFill>
                  <a:srgbClr val="000000"/>
                </a:solidFill>
                <a:latin typeface="+mj-lt"/>
              </a:rPr>
              <a:t>lệnh hợp ngữ và Windows API với số lượng đạt mức như sau:</a:t>
            </a:r>
            <a:br>
              <a:rPr lang="vi-VN" sz="2000" dirty="0">
                <a:solidFill>
                  <a:srgbClr val="000000"/>
                </a:solidFill>
                <a:latin typeface="+mj-lt"/>
              </a:rPr>
            </a:br>
            <a:r>
              <a:rPr lang="vi-VN" sz="2000" i="1" dirty="0">
                <a:solidFill>
                  <a:srgbClr val="000000"/>
                </a:solidFill>
                <a:latin typeface="+mj-lt"/>
              </a:rPr>
              <a:t>• 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Số lượng câu lệnh hợp ngữ được hỗ trợ đạt khoảng 250 câu lệnh.</a:t>
            </a:r>
            <a:br>
              <a:rPr lang="vi-VN" sz="2000" dirty="0">
                <a:solidFill>
                  <a:srgbClr val="000000"/>
                </a:solidFill>
                <a:latin typeface="+mj-lt"/>
              </a:rPr>
            </a:br>
            <a:r>
              <a:rPr lang="vi-VN" sz="2000" i="1" dirty="0">
                <a:solidFill>
                  <a:srgbClr val="000000"/>
                </a:solidFill>
                <a:latin typeface="+mj-lt"/>
              </a:rPr>
              <a:t>• 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Số lượng câu lệnh Windows API được hỗ trợ đạt khoảng 400 câu lệnh.</a:t>
            </a:r>
            <a:br>
              <a:rPr lang="vi-VN" sz="2000" dirty="0">
                <a:solidFill>
                  <a:srgbClr val="000000"/>
                </a:solidFill>
                <a:latin typeface="+mj-lt"/>
              </a:rPr>
            </a:br>
            <a:endParaRPr lang="en-GB" sz="2000" dirty="0">
              <a:latin typeface="+mj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80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GB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2849" y="1690688"/>
            <a:ext cx="50710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</a:t>
            </a:r>
            <a:r>
              <a:rPr lang="en-GB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52848" y="3138144"/>
            <a:ext cx="746250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    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Chuyển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mã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nhị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phân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sang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ngôn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ngữ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assembly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dựa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vào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opcode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52848" y="3797642"/>
            <a:ext cx="622935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    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Ngôn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ngữ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tính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gợi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nhớ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thể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đọc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hiểu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2848" y="2478646"/>
            <a:ext cx="622935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    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đề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mã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nguồn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chương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trình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phân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tích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181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GB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2849" y="1690688"/>
            <a:ext cx="5071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BE-PUM </a:t>
            </a:r>
            <a:r>
              <a:rPr lang="en-GB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Assembly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52849" y="2333102"/>
            <a:ext cx="622935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     Assembly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ngôn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ngữ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lập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trình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tập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hợp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câ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lệnh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gợi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nhớ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công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việc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lập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trình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cực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nhọc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dễ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xảy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ra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lỗi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52849" y="3283292"/>
            <a:ext cx="622935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     BE-PUM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viết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bằng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ngôn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ngữ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Java,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hiện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thực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biến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môi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trường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sử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assembly,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hiện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thực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câu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lệnh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assembly.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4630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GB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2849" y="1690688"/>
            <a:ext cx="50710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Assembly </a:t>
            </a:r>
            <a:r>
              <a:rPr lang="en-GB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BE-PUM</a:t>
            </a:r>
          </a:p>
        </p:txBody>
      </p:sp>
      <p:sp>
        <p:nvSpPr>
          <p:cNvPr id="6" name="Rectangle 5"/>
          <p:cNvSpPr/>
          <p:nvPr/>
        </p:nvSpPr>
        <p:spPr>
          <a:xfrm>
            <a:off x="1052849" y="2333102"/>
            <a:ext cx="653924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    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Trả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lời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câu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hỏi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“</a:t>
            </a:r>
            <a:r>
              <a:rPr lang="en-GB" sz="2500" i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Chương</a:t>
            </a:r>
            <a:r>
              <a:rPr lang="en-GB" sz="25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i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trình</a:t>
            </a:r>
            <a:r>
              <a:rPr lang="en-GB" sz="25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i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này</a:t>
            </a:r>
            <a:r>
              <a:rPr lang="en-GB" sz="25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i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GB" sz="25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nguy</a:t>
            </a:r>
            <a:r>
              <a:rPr lang="en-GB" sz="25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hại</a:t>
            </a:r>
            <a:r>
              <a:rPr lang="en-GB" sz="25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hay </a:t>
            </a:r>
            <a:r>
              <a:rPr lang="en-GB" sz="2500" i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GB" sz="25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?”</a:t>
            </a:r>
            <a:endParaRPr lang="en-GB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52849" y="2964044"/>
            <a:ext cx="653924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    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Phân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tích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hành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vi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chương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trình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đầu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vào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GB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2849" y="3594987"/>
            <a:ext cx="653924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    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Để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hân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tích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hành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từng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câu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lệnh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assembly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cần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phải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xây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dựng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thêm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class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để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hỗ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trợ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quá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trình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phân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tích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hiện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thực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câu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lệnh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.</a:t>
            </a:r>
            <a:endParaRPr lang="en-GB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885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GB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2849" y="1690688"/>
            <a:ext cx="5071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FPU register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52849" y="2333102"/>
            <a:ext cx="653924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     FPU (Float 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point unit):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nhóm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câu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lệnh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chuyên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xử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lý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biến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giá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trị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thuộc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kiểu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thực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dấu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chấm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động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endParaRPr lang="en-GB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2849" y="3283292"/>
            <a:ext cx="653924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     FPU </a:t>
            </a:r>
            <a:r>
              <a:rPr lang="vi-VN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hỗ </a:t>
            </a:r>
            <a:r>
              <a:rPr lang="vi-VN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trợ </a:t>
            </a:r>
            <a:r>
              <a:rPr lang="en-US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phép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toán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trên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tập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vi-VN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thực, số nguyên, và BCD-số nguyên </a:t>
            </a:r>
            <a:r>
              <a:rPr lang="en-US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dựa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trên</a:t>
            </a:r>
            <a:r>
              <a:rPr lang="en-US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kiến trúc </a:t>
            </a:r>
            <a:r>
              <a:rPr lang="vi-VN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IEEE 754 và </a:t>
            </a:r>
            <a:r>
              <a:rPr lang="en-US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854</a:t>
            </a:r>
            <a:endParaRPr lang="en-GB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52849" y="4233483"/>
            <a:ext cx="653924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     IEEE 754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bộ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chuẩn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chuyển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đổi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thực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sang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mã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nhị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phân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ng</a:t>
            </a:r>
            <a:r>
              <a:rPr lang="vi-VN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ược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lại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từ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mã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nhị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phân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chuẩn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IEEE 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754 </a:t>
            </a:r>
            <a:r>
              <a:rPr lang="en-US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chuyển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về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thực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dấu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chấm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động</a:t>
            </a:r>
            <a:r>
              <a:rPr lang="en-US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GB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2271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GB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2849" y="1690689"/>
            <a:ext cx="507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34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800" b="1" smtClean="0"/>
              <a:t>Danh mục</a:t>
            </a:r>
            <a:endParaRPr lang="en-US" sz="4800" b="1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8229600" cy="45259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b="1" smtClean="0"/>
              <a:t>Giới thiệu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Phân tích vấn đề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Kiến thức nền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Thiết kế và xây dựng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Kết quả</a:t>
            </a:r>
          </a:p>
          <a:p>
            <a:pPr marL="742950" indent="-742950">
              <a:buFont typeface="+mj-lt"/>
              <a:buAutoNum type="arabicPeriod"/>
            </a:pPr>
            <a:endParaRPr lang="en-US" sz="40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041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0355" y="147563"/>
            <a:ext cx="7886700" cy="1325563"/>
          </a:xfrm>
        </p:spPr>
        <p:txBody>
          <a:bodyPr>
            <a:normAutofit/>
          </a:bodyPr>
          <a:lstStyle/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5575" y="1367524"/>
            <a:ext cx="507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754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9193" y="1952299"/>
            <a:ext cx="690790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</a:t>
            </a:r>
            <a:r>
              <a:rPr lang="vi-V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số thực X được biểu diễn theo kiểu số dấu phẩy động như sau: X = M*R</a:t>
            </a:r>
            <a:r>
              <a:rPr lang="vi-VN" sz="25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9193" y="3296993"/>
            <a:ext cx="433696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500" dirty="0">
                <a:latin typeface="+mj-lt"/>
              </a:rPr>
              <a:t>Trong đó:</a:t>
            </a:r>
          </a:p>
          <a:p>
            <a:r>
              <a:rPr lang="en-US" sz="2500" dirty="0" smtClean="0">
                <a:latin typeface="+mj-lt"/>
              </a:rPr>
              <a:t>	</a:t>
            </a:r>
            <a:r>
              <a:rPr lang="vi-VN" sz="2500" dirty="0" smtClean="0">
                <a:latin typeface="+mj-lt"/>
              </a:rPr>
              <a:t>M </a:t>
            </a:r>
            <a:r>
              <a:rPr lang="vi-VN" sz="2500" dirty="0">
                <a:latin typeface="+mj-lt"/>
              </a:rPr>
              <a:t>là phần định trị (Mantissa)</a:t>
            </a:r>
          </a:p>
          <a:p>
            <a:r>
              <a:rPr lang="en-US" sz="2500" dirty="0" smtClean="0">
                <a:latin typeface="+mj-lt"/>
              </a:rPr>
              <a:t>	</a:t>
            </a:r>
            <a:r>
              <a:rPr lang="vi-VN" sz="2500" dirty="0" smtClean="0">
                <a:latin typeface="+mj-lt"/>
              </a:rPr>
              <a:t>R </a:t>
            </a:r>
            <a:r>
              <a:rPr lang="vi-VN" sz="2500" dirty="0">
                <a:latin typeface="+mj-lt"/>
              </a:rPr>
              <a:t>là cơ số (Radix)</a:t>
            </a:r>
          </a:p>
          <a:p>
            <a:r>
              <a:rPr lang="en-US" sz="2500" dirty="0" smtClean="0">
                <a:latin typeface="+mj-lt"/>
              </a:rPr>
              <a:t>	</a:t>
            </a:r>
            <a:r>
              <a:rPr lang="vi-VN" sz="2500" dirty="0" smtClean="0">
                <a:latin typeface="+mj-lt"/>
              </a:rPr>
              <a:t>E </a:t>
            </a:r>
            <a:r>
              <a:rPr lang="vi-VN" sz="2500" dirty="0">
                <a:latin typeface="+mj-lt"/>
              </a:rPr>
              <a:t>là phần mũ (Exponent)</a:t>
            </a:r>
          </a:p>
          <a:p>
            <a:endParaRPr lang="en-US" sz="25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0110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0355" y="147563"/>
            <a:ext cx="7886700" cy="1325563"/>
          </a:xfrm>
        </p:spPr>
        <p:txBody>
          <a:bodyPr>
            <a:normAutofit/>
          </a:bodyPr>
          <a:lstStyle/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5575" y="1367524"/>
            <a:ext cx="507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754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55797908"/>
              </p:ext>
            </p:extLst>
          </p:nvPr>
        </p:nvGraphicFramePr>
        <p:xfrm>
          <a:off x="1510192" y="2654924"/>
          <a:ext cx="6046344" cy="1714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4847"/>
                <a:gridCol w="824847"/>
                <a:gridCol w="877490"/>
                <a:gridCol w="1268015"/>
                <a:gridCol w="1048243"/>
                <a:gridCol w="1202902"/>
              </a:tblGrid>
              <a:tr h="3319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Dấu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mũ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bit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cực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mũ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ctr"/>
                </a:tc>
              </a:tr>
              <a:tr h="329418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endParaRPr lang="vi-VN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ctr"/>
                </a:tc>
              </a:tr>
              <a:tr h="3294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Kép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ctr"/>
                </a:tc>
              </a:tr>
              <a:tr h="3294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Bậc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16383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20852" y="4533363"/>
            <a:ext cx="4114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</a:t>
            </a: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708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80355" y="147563"/>
            <a:ext cx="7886700" cy="1325563"/>
          </a:xfrm>
        </p:spPr>
        <p:txBody>
          <a:bodyPr>
            <a:normAutofit/>
          </a:bodyPr>
          <a:lstStyle/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5575" y="1367524"/>
            <a:ext cx="507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754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7009502"/>
              </p:ext>
            </p:extLst>
          </p:nvPr>
        </p:nvGraphicFramePr>
        <p:xfrm>
          <a:off x="2202287" y="2537137"/>
          <a:ext cx="2719857" cy="784860"/>
        </p:xfrm>
        <a:graphic>
          <a:graphicData uri="http://schemas.openxmlformats.org/drawingml/2006/table">
            <a:tbl>
              <a:tblPr/>
              <a:tblGrid>
                <a:gridCol w="906619"/>
                <a:gridCol w="906619"/>
                <a:gridCol w="906619"/>
              </a:tblGrid>
              <a:tr h="24844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31" marR="21431" marT="28575" marB="2857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bit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31" marR="21431" marT="28575" marB="2857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 bit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31" marR="21431" marT="28575" marB="2857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24844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21431" marR="21431" marT="28575" marB="2857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31" marR="21431" marT="28575" marB="2857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21431" marR="21431" marT="28575" marB="2857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28650" y="3736363"/>
            <a:ext cx="256464" cy="3250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4761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2848" y="1952298"/>
            <a:ext cx="22022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64 bit: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2848" y="3633332"/>
            <a:ext cx="70994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500" dirty="0">
                <a:latin typeface="+mj-lt"/>
              </a:rPr>
              <a:t>S là bít dấu (số dương S = 0</a:t>
            </a:r>
            <a:r>
              <a:rPr lang="vi-VN" sz="2500" dirty="0" smtClean="0">
                <a:latin typeface="+mj-lt"/>
              </a:rPr>
              <a:t>)</a:t>
            </a:r>
            <a:endParaRPr lang="vi-VN" sz="25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500" dirty="0">
                <a:latin typeface="+mj-lt"/>
              </a:rPr>
              <a:t>e là mã excess của phần mũ E (e = </a:t>
            </a:r>
            <a:r>
              <a:rPr lang="vi-VN" sz="2500" dirty="0" smtClean="0">
                <a:latin typeface="+mj-lt"/>
              </a:rPr>
              <a:t>E+1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023</a:t>
            </a:r>
            <a:r>
              <a:rPr lang="vi-VN" sz="2500" dirty="0" smtClean="0">
                <a:latin typeface="+mj-lt"/>
              </a:rPr>
              <a:t> </a:t>
            </a:r>
            <a:r>
              <a:rPr lang="vi-VN" sz="2500" dirty="0">
                <a:latin typeface="+mj-lt"/>
              </a:rPr>
              <a:t>hay E </a:t>
            </a:r>
            <a:r>
              <a:rPr lang="vi-VN" sz="2500" dirty="0" smtClean="0">
                <a:latin typeface="+mj-lt"/>
              </a:rPr>
              <a:t>= e-1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023</a:t>
            </a:r>
            <a:r>
              <a:rPr lang="vi-VN" sz="2500" dirty="0" smtClean="0">
                <a:latin typeface="+mj-lt"/>
              </a:rPr>
              <a:t>, </a:t>
            </a:r>
            <a:r>
              <a:rPr lang="vi-VN" sz="2500" dirty="0">
                <a:latin typeface="+mj-lt"/>
              </a:rPr>
              <a:t>số </a:t>
            </a:r>
            <a:r>
              <a:rPr lang="vi-VN" sz="2500" dirty="0" smtClean="0">
                <a:latin typeface="+mj-lt"/>
              </a:rPr>
              <a:t>1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023</a:t>
            </a:r>
            <a:r>
              <a:rPr lang="vi-VN" sz="2500" dirty="0" smtClean="0">
                <a:latin typeface="+mj-lt"/>
              </a:rPr>
              <a:t> </a:t>
            </a:r>
            <a:r>
              <a:rPr lang="vi-VN" sz="2500" dirty="0">
                <a:latin typeface="+mj-lt"/>
              </a:rPr>
              <a:t>ở đây là độ lệch bias)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500" dirty="0">
                <a:latin typeface="+mj-lt"/>
              </a:rPr>
              <a:t>m là phần lẽ của phần định trị M (M = 1.m</a:t>
            </a:r>
            <a:r>
              <a:rPr lang="vi-VN" sz="2500" dirty="0" smtClean="0">
                <a:latin typeface="+mj-lt"/>
              </a:rPr>
              <a:t>)</a:t>
            </a:r>
            <a:endParaRPr lang="en-US" sz="25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5575" y="5493663"/>
            <a:ext cx="717675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+mj-lt"/>
              </a:rPr>
              <a:t>C</a:t>
            </a:r>
            <a:r>
              <a:rPr lang="vi-VN" sz="2500" dirty="0" smtClean="0">
                <a:latin typeface="+mj-lt"/>
              </a:rPr>
              <a:t>ông </a:t>
            </a:r>
            <a:r>
              <a:rPr lang="vi-VN" sz="2500" dirty="0">
                <a:latin typeface="+mj-lt"/>
              </a:rPr>
              <a:t>thức xác định giá trị số thực như sau: X = (-1)</a:t>
            </a:r>
            <a:r>
              <a:rPr lang="vi-VN" sz="2500" baseline="30000" dirty="0">
                <a:latin typeface="+mj-lt"/>
              </a:rPr>
              <a:t>S</a:t>
            </a:r>
            <a:r>
              <a:rPr lang="vi-VN" sz="2500" dirty="0">
                <a:latin typeface="+mj-lt"/>
              </a:rPr>
              <a:t> * 1.m * </a:t>
            </a:r>
            <a:r>
              <a:rPr lang="vi-VN" sz="2500" dirty="0" smtClean="0">
                <a:latin typeface="+mj-lt"/>
              </a:rPr>
              <a:t>2</a:t>
            </a:r>
            <a:r>
              <a:rPr lang="vi-VN" sz="2500" baseline="30000" dirty="0" smtClean="0">
                <a:latin typeface="+mj-lt"/>
              </a:rPr>
              <a:t>e-1</a:t>
            </a:r>
            <a:r>
              <a:rPr lang="en-US" sz="2500" baseline="30000" dirty="0" smtClean="0">
                <a:latin typeface="+mj-lt"/>
              </a:rPr>
              <a:t>023</a:t>
            </a:r>
            <a:endParaRPr lang="vi-VN" sz="25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>
              <a:latin typeface="+mj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173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0355" y="147563"/>
            <a:ext cx="7886700" cy="1325563"/>
          </a:xfrm>
        </p:spPr>
        <p:txBody>
          <a:bodyPr>
            <a:normAutofit/>
          </a:bodyPr>
          <a:lstStyle/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4893" y="1265050"/>
            <a:ext cx="507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FPU register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41665" y="6061771"/>
            <a:ext cx="21640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GB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1: </a:t>
            </a:r>
            <a:r>
              <a:rPr lang="en-GB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Thanh</a:t>
            </a:r>
            <a:r>
              <a:rPr lang="en-GB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ghi</a:t>
            </a:r>
            <a:r>
              <a:rPr lang="en-GB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2000" i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FPU</a:t>
            </a:r>
            <a:endParaRPr lang="en-GB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9445" y="1797023"/>
            <a:ext cx="5531475" cy="39408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73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0355" y="147563"/>
            <a:ext cx="7886700" cy="1325563"/>
          </a:xfrm>
        </p:spPr>
        <p:txBody>
          <a:bodyPr>
            <a:normAutofit/>
          </a:bodyPr>
          <a:lstStyle/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5575" y="1367524"/>
            <a:ext cx="507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FPU register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84668" y="5314040"/>
            <a:ext cx="5824471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ctr">
              <a:lnSpc>
                <a:spcPct val="107000"/>
              </a:lnSpc>
              <a:spcAft>
                <a:spcPts val="0"/>
              </a:spcAft>
            </a:pPr>
            <a:r>
              <a:rPr lang="en-GB" sz="20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GB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2: </a:t>
            </a: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2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sz="2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FPU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36950" y="1841680"/>
            <a:ext cx="3670982" cy="310380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946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0355" y="147563"/>
            <a:ext cx="7886700" cy="1325563"/>
          </a:xfrm>
        </p:spPr>
        <p:txBody>
          <a:bodyPr>
            <a:normAutofit/>
          </a:bodyPr>
          <a:lstStyle/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553" y="1221813"/>
            <a:ext cx="507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FPU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77851" y="5983019"/>
            <a:ext cx="5824471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ctr">
              <a:lnSpc>
                <a:spcPct val="107000"/>
              </a:lnSpc>
              <a:spcAft>
                <a:spcPts val="0"/>
              </a:spcAft>
            </a:pPr>
            <a:r>
              <a:rPr lang="en-GB" sz="20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GB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3: </a:t>
            </a:r>
            <a:r>
              <a:rPr lang="en-US" sz="2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FPU </a:t>
            </a: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status </a:t>
            </a:r>
            <a:r>
              <a:rPr lang="en-US" sz="2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word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85811" y="1952299"/>
            <a:ext cx="4607417" cy="376237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9292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80355" y="147563"/>
            <a:ext cx="7886700" cy="1325563"/>
          </a:xfrm>
        </p:spPr>
        <p:txBody>
          <a:bodyPr>
            <a:normAutofit/>
          </a:bodyPr>
          <a:lstStyle/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4553" y="1221813"/>
            <a:ext cx="507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FPU status word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8964" y="1806587"/>
            <a:ext cx="5709482" cy="407012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77851" y="5983019"/>
            <a:ext cx="5824471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ctr">
              <a:lnSpc>
                <a:spcPct val="107000"/>
              </a:lnSpc>
              <a:spcAft>
                <a:spcPts val="0"/>
              </a:spcAft>
            </a:pPr>
            <a:r>
              <a:rPr lang="en-GB" sz="20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GB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4: </a:t>
            </a:r>
            <a:r>
              <a:rPr lang="en-US" sz="2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Truyền</a:t>
            </a: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EFLAGS register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9785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0355" y="147563"/>
            <a:ext cx="7886700" cy="1325563"/>
          </a:xfrm>
        </p:spPr>
        <p:txBody>
          <a:bodyPr>
            <a:normAutofit/>
          </a:bodyPr>
          <a:lstStyle/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553" y="1221813"/>
            <a:ext cx="507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FPU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8177" y="1806588"/>
            <a:ext cx="5071056" cy="406617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77851" y="5983019"/>
            <a:ext cx="5824471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ctr">
              <a:lnSpc>
                <a:spcPct val="107000"/>
              </a:lnSpc>
              <a:spcAft>
                <a:spcPts val="0"/>
              </a:spcAft>
            </a:pPr>
            <a:r>
              <a:rPr lang="en-GB" sz="20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GB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5: </a:t>
            </a:r>
            <a:r>
              <a:rPr lang="en-US" sz="2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FPU </a:t>
            </a: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 </a:t>
            </a:r>
            <a:r>
              <a:rPr lang="en-US" sz="2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word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919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0355" y="147563"/>
            <a:ext cx="7886700" cy="1325563"/>
          </a:xfrm>
        </p:spPr>
        <p:txBody>
          <a:bodyPr>
            <a:normAutofit/>
          </a:bodyPr>
          <a:lstStyle/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553" y="1221813"/>
            <a:ext cx="507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FPU control word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84293025"/>
              </p:ext>
            </p:extLst>
          </p:nvPr>
        </p:nvGraphicFramePr>
        <p:xfrm>
          <a:off x="1273735" y="2047741"/>
          <a:ext cx="3662094" cy="2333625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2482359"/>
                <a:gridCol w="1179735"/>
              </a:tblGrid>
              <a:tr h="3702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 </a:t>
                      </a:r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ctr"/>
                </a:tc>
              </a:tr>
              <a:tr h="3896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 Precision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00B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Reserved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01B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 Precisian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10B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Extended </a:t>
                      </a:r>
                      <a:r>
                        <a:rPr lang="en-US" sz="25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Prescision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11B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86944" y="4494728"/>
            <a:ext cx="2434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579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0355" y="147563"/>
            <a:ext cx="7886700" cy="1325563"/>
          </a:xfrm>
        </p:spPr>
        <p:txBody>
          <a:bodyPr>
            <a:normAutofit/>
          </a:bodyPr>
          <a:lstStyle/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553" y="1221813"/>
            <a:ext cx="507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FPU control word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40081" y="4385093"/>
            <a:ext cx="2434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RC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50614469"/>
              </p:ext>
            </p:extLst>
          </p:nvPr>
        </p:nvGraphicFramePr>
        <p:xfrm>
          <a:off x="580355" y="2341550"/>
          <a:ext cx="8299461" cy="34004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1181"/>
                <a:gridCol w="587783"/>
                <a:gridCol w="5880497"/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sz="2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</a:t>
                      </a:r>
                      <a:r>
                        <a:rPr lang="en-US" sz="2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tròn</a:t>
                      </a:r>
                      <a:endParaRPr lang="en-US" sz="22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RC</a:t>
                      </a:r>
                      <a:endParaRPr lang="en-US" sz="22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2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endParaRPr lang="en-US" sz="22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tròn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gần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đúng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00B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 quả được làm tròn là gần nhất giá trị chính xác.</a:t>
                      </a:r>
                      <a:endParaRPr lang="vi-VN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 tròn lên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01B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 quả được làm tròn nhưng không lớn hơn so với giá trị chính xác.</a:t>
                      </a:r>
                      <a:endParaRPr lang="vi-VN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 tròn xuống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10B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 quả được làm tròn nhưng không nhỏ hơn so với giá trị chính xác.</a:t>
                      </a:r>
                      <a:endParaRPr lang="vi-VN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 tròn chính xác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11B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gần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đúng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007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013" y="2438400"/>
            <a:ext cx="7772400" cy="3687763"/>
          </a:xfrm>
        </p:spPr>
        <p:txBody>
          <a:bodyPr/>
          <a:lstStyle/>
          <a:p>
            <a:pPr algn="just"/>
            <a:r>
              <a:rPr lang="en-US" smtClean="0"/>
              <a:t>Tên đầy đủ: </a:t>
            </a:r>
            <a:r>
              <a:rPr lang="en-US" b="1" smtClean="0"/>
              <a:t>B</a:t>
            </a:r>
            <a:r>
              <a:rPr lang="en-US" smtClean="0"/>
              <a:t>inary </a:t>
            </a:r>
            <a:r>
              <a:rPr lang="en-US" b="1" smtClean="0"/>
              <a:t>E</a:t>
            </a:r>
            <a:r>
              <a:rPr lang="en-US" smtClean="0"/>
              <a:t>mulation for </a:t>
            </a:r>
            <a:r>
              <a:rPr lang="en-US" b="1" smtClean="0"/>
              <a:t>Pu</a:t>
            </a:r>
            <a:r>
              <a:rPr lang="en-US" smtClean="0"/>
              <a:t>shdown </a:t>
            </a:r>
            <a:r>
              <a:rPr lang="en-US" b="1" smtClean="0"/>
              <a:t>M</a:t>
            </a:r>
            <a:r>
              <a:rPr lang="en-US" smtClean="0"/>
              <a:t>odel generation</a:t>
            </a:r>
          </a:p>
          <a:p>
            <a:pPr algn="just"/>
            <a:r>
              <a:rPr lang="en-US" smtClean="0"/>
              <a:t>Phân tích động mã nhị phân (tập trung kiến trúc X86)</a:t>
            </a:r>
          </a:p>
          <a:p>
            <a:pPr algn="just"/>
            <a:r>
              <a:rPr lang="en-US" smtClean="0"/>
              <a:t>Sinh ra mã assembly và đồ thị luồng điều khiển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47965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mtClean="0">
                <a:solidFill>
                  <a:prstClr val="black"/>
                </a:solidFill>
              </a:rPr>
              <a:t>Giới thiệu về BE-PUM</a:t>
            </a:r>
            <a:endParaRPr lang="en-US" sz="4000" b="1">
              <a:solidFill>
                <a:prstClr val="black"/>
              </a:solidFill>
            </a:endParaRPr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F5DBBDC1-4195-40F4-8EAF-5367D7983E8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800" smtClean="0"/>
              <a:t>1. Giới </a:t>
            </a:r>
            <a:r>
              <a:rPr lang="en-US" sz="4800" smtClean="0"/>
              <a:t>thiệu </a:t>
            </a:r>
            <a:r>
              <a:rPr lang="en-US" sz="4800" smtClean="0"/>
              <a:t>(1)</a:t>
            </a:r>
            <a:endParaRPr lang="en-US" sz="4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0355" y="147563"/>
            <a:ext cx="7886700" cy="1325563"/>
          </a:xfrm>
        </p:spPr>
        <p:txBody>
          <a:bodyPr>
            <a:normAutofit/>
          </a:bodyPr>
          <a:lstStyle/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4553" y="1221813"/>
            <a:ext cx="507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FPU Tag word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5466" y="2018097"/>
            <a:ext cx="6068564" cy="23185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06651" y="5164431"/>
            <a:ext cx="2434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FPU Tag word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4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0355" y="147563"/>
            <a:ext cx="7886700" cy="1325563"/>
          </a:xfrm>
        </p:spPr>
        <p:txBody>
          <a:bodyPr>
            <a:normAutofit/>
          </a:bodyPr>
          <a:lstStyle/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553" y="1221813"/>
            <a:ext cx="507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FPU register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18305697"/>
              </p:ext>
            </p:extLst>
          </p:nvPr>
        </p:nvGraphicFramePr>
        <p:xfrm>
          <a:off x="619645" y="2176530"/>
          <a:ext cx="7847410" cy="32637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9275"/>
                <a:gridCol w="6028135"/>
              </a:tblGrid>
              <a:tr h="3606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2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</a:tr>
              <a:tr h="396111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NaN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a number.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bất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kì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</a:tr>
              <a:tr h="466775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Infinity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2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Vô cùng: dương vô cùng, âm vô cùng</a:t>
                      </a:r>
                      <a:endParaRPr lang="vi-VN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</a:tr>
              <a:tr h="476721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Numeric overflow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-1.0*2^102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1.0*2^1022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</a:tr>
              <a:tr h="412124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Numeric underflow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-1.0*2^-1022 đến 1.0*2^-1022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</a:tr>
              <a:tr h="482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Denormal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mũ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= -1022 hay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chuỗi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bit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exponent 0000 0000 000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61763" y="5383372"/>
            <a:ext cx="2434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082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331" y="180304"/>
            <a:ext cx="7886700" cy="734097"/>
          </a:xfrm>
        </p:spPr>
        <p:txBody>
          <a:bodyPr>
            <a:normAutofit/>
          </a:bodyPr>
          <a:lstStyle/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9440" y="914400"/>
            <a:ext cx="5071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79020560"/>
              </p:ext>
            </p:extLst>
          </p:nvPr>
        </p:nvGraphicFramePr>
        <p:xfrm>
          <a:off x="1854559" y="1689913"/>
          <a:ext cx="5196624" cy="49961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9778"/>
                <a:gridCol w="3876846"/>
              </a:tblGrid>
              <a:tr h="368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 số nguyên 8-bit không dấu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SBYTE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 số nguyên 8-bit có dấu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 số nguyên 16-bit không dấu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SWORD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 số nguyên 16-bit có dấu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DWORD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 số nguyên 32-bit không dấu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SDWORD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 số nguyên 32-bit có dấu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FWORD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 số nguyên 48-bit.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QWORD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 số nguyên 64-bit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TBYTE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 số nguyên 80-bit (10-byte)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REAL4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32-bit (4-byte) </a:t>
                      </a: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chuẩn</a:t>
                      </a: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IEEE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REAL8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64-bit (8-byte) </a:t>
                      </a: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chuẩn</a:t>
                      </a: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IEEE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REAL10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80-bit (10-byte) </a:t>
                      </a: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chuẩn</a:t>
                      </a: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IEEE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910183" y="6193595"/>
            <a:ext cx="2879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GB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GB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5: </a:t>
            </a:r>
            <a:r>
              <a:rPr lang="en-GB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GB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GB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GB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endParaRPr lang="en-GB" sz="20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270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331" y="180304"/>
            <a:ext cx="7886700" cy="734097"/>
          </a:xfrm>
        </p:spPr>
        <p:txBody>
          <a:bodyPr>
            <a:normAutofit/>
          </a:bodyPr>
          <a:lstStyle/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9440" y="914401"/>
            <a:ext cx="507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0330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331" y="180304"/>
            <a:ext cx="7886700" cy="73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8077" y="914400"/>
            <a:ext cx="507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BE-PUM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23186" y="5923140"/>
            <a:ext cx="3082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GB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GB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7</a:t>
            </a:r>
            <a:r>
              <a:rPr lang="en-GB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</a:t>
            </a:r>
            <a:r>
              <a:rPr lang="vi-VN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ơ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</a:t>
            </a:r>
            <a:endParaRPr lang="en-GB" sz="20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815" y="1437620"/>
            <a:ext cx="4524610" cy="5582992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812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331" y="180304"/>
            <a:ext cx="7886700" cy="73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8077" y="914400"/>
            <a:ext cx="507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FPUregister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8502" y="1648497"/>
            <a:ext cx="2536183" cy="512272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59250" y="5961776"/>
            <a:ext cx="30221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GB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GB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8: </a:t>
            </a:r>
            <a:r>
              <a:rPr lang="en-GB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GB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FPU register</a:t>
            </a:r>
            <a:endParaRPr lang="en-GB" sz="20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533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331" y="180304"/>
            <a:ext cx="7886700" cy="73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8077" y="914400"/>
            <a:ext cx="507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Environmet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0463" y="1437621"/>
            <a:ext cx="2714876" cy="516538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331" y="180304"/>
            <a:ext cx="7886700" cy="73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8077" y="914401"/>
            <a:ext cx="507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Assembly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60092" y="1437621"/>
            <a:ext cx="5693367" cy="534352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4094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331" y="180304"/>
            <a:ext cx="7886700" cy="73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8077" y="914401"/>
            <a:ext cx="507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X86TransitionRule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8053" y="1499176"/>
            <a:ext cx="2846181" cy="479733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61688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331" y="180304"/>
            <a:ext cx="7886700" cy="73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8077" y="916985"/>
            <a:ext cx="507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GB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FPUControlWord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077" y="1455593"/>
            <a:ext cx="2781836" cy="540240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947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013" y="2438400"/>
            <a:ext cx="7772400" cy="3687763"/>
          </a:xfrm>
        </p:spPr>
        <p:txBody>
          <a:bodyPr/>
          <a:lstStyle/>
          <a:p>
            <a:pPr algn="just"/>
            <a:r>
              <a:rPr lang="en-US" smtClean="0"/>
              <a:t>Phát triển dựa trên mã nguồn của JakStab</a:t>
            </a:r>
          </a:p>
          <a:p>
            <a:pPr algn="just"/>
            <a:r>
              <a:rPr lang="en-US" smtClean="0"/>
              <a:t>Đang được phát triển để tập trung vào phân tích những phần mềm bị nghi ngờ là phần mềm độc hại.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47965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mtClean="0">
                <a:solidFill>
                  <a:prstClr val="black"/>
                </a:solidFill>
              </a:rPr>
              <a:t>Giới thiệu về BE-PUM</a:t>
            </a:r>
            <a:endParaRPr lang="en-US" sz="4000" b="1">
              <a:solidFill>
                <a:prstClr val="black"/>
              </a:solidFill>
            </a:endParaRPr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F5DBBDC1-4195-40F4-8EAF-5367D7983E8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800" smtClean="0"/>
              <a:t>1. Giới </a:t>
            </a:r>
            <a:r>
              <a:rPr lang="en-US" sz="4800" smtClean="0"/>
              <a:t>thiệu </a:t>
            </a:r>
            <a:r>
              <a:rPr lang="en-US" sz="4800" smtClean="0"/>
              <a:t>(2)</a:t>
            </a:r>
            <a:endParaRPr lang="en-US" sz="4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331" y="180304"/>
            <a:ext cx="7886700" cy="73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8077" y="914400"/>
            <a:ext cx="5071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GB" sz="3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FPUStatusWord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7654" y="5936019"/>
            <a:ext cx="34148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GB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GB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9: </a:t>
            </a:r>
            <a:r>
              <a:rPr lang="en-GB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GB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FPU status word</a:t>
            </a:r>
            <a:endParaRPr lang="en-GB" sz="20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076" y="1565013"/>
            <a:ext cx="2723882" cy="506733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210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92135" y="754012"/>
            <a:ext cx="3141439" cy="580848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331" y="180304"/>
            <a:ext cx="7886700" cy="73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8077" y="914400"/>
            <a:ext cx="5071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GB" sz="3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FPUStatusWord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01816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609331" y="180304"/>
            <a:ext cx="7886700" cy="73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45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706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156" y="284445"/>
            <a:ext cx="7886700" cy="925792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en-GB" sz="4800" b="1" smtClean="0">
                <a:cs typeface="Times New Roman" panose="02020603050405020304" pitchFamily="18" charset="0"/>
              </a:rPr>
              <a:t>5. Hiện thực và </a:t>
            </a:r>
            <a:r>
              <a:rPr lang="en-GB" sz="4800" b="1" smtClean="0">
                <a:cs typeface="Times New Roman" panose="02020603050405020304" pitchFamily="18" charset="0"/>
              </a:rPr>
              <a:t>kết </a:t>
            </a:r>
            <a:r>
              <a:rPr lang="en-GB" sz="4800" b="1" smtClean="0">
                <a:cs typeface="Times New Roman" panose="02020603050405020304" pitchFamily="18" charset="0"/>
              </a:rPr>
              <a:t>quả</a:t>
            </a:r>
            <a:endParaRPr 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endParaRPr lang="en-US" sz="3200" smtClean="0"/>
          </a:p>
          <a:p>
            <a:pPr>
              <a:lnSpc>
                <a:spcPct val="110000"/>
              </a:lnSpc>
            </a:pPr>
            <a:r>
              <a:rPr lang="vi-VN" sz="3600" b="1" i="1" smtClean="0">
                <a:latin typeface="Calibri" pitchFamily="34" charset="0"/>
              </a:rPr>
              <a:t>Bước </a:t>
            </a:r>
            <a:r>
              <a:rPr lang="vi-VN" sz="3600" b="1" i="1" smtClean="0">
                <a:latin typeface="Calibri" pitchFamily="34" charset="0"/>
              </a:rPr>
              <a:t>1:</a:t>
            </a:r>
            <a:r>
              <a:rPr lang="vi-VN" sz="3600" smtClean="0">
                <a:latin typeface="Calibri" pitchFamily="34" charset="0"/>
              </a:rPr>
              <a:t> Lấy đoạn mã Hex 64 bit được tách thành 2 biến 32 bit var1, var2. </a:t>
            </a:r>
          </a:p>
          <a:p>
            <a:pPr>
              <a:lnSpc>
                <a:spcPct val="110000"/>
              </a:lnSpc>
            </a:pPr>
            <a:r>
              <a:rPr lang="vi-VN" sz="3600" b="1" i="1" smtClean="0">
                <a:latin typeface="Calibri" pitchFamily="34" charset="0"/>
              </a:rPr>
              <a:t>Bước 2:</a:t>
            </a:r>
            <a:r>
              <a:rPr lang="vi-VN" sz="3600" smtClean="0">
                <a:latin typeface="Calibri" pitchFamily="34" charset="0"/>
              </a:rPr>
              <a:t> Chuyển giá trị var1, var2 thành kiểu </a:t>
            </a:r>
            <a:r>
              <a:rPr lang="vi-VN" sz="3600" smtClean="0">
                <a:latin typeface="Calibri" pitchFamily="34" charset="0"/>
              </a:rPr>
              <a:t>String</a:t>
            </a:r>
            <a:r>
              <a:rPr lang="vi-VN" sz="3600" smtClean="0">
                <a:latin typeface="Calibri" pitchFamily="34" charset="0"/>
              </a:rPr>
              <a:t>.</a:t>
            </a:r>
            <a:endParaRPr lang="vi-VN" sz="3600" smtClean="0">
              <a:latin typeface="Calibri" pitchFamily="34" charset="0"/>
            </a:endParaRPr>
          </a:p>
          <a:p>
            <a:pPr>
              <a:lnSpc>
                <a:spcPct val="110000"/>
              </a:lnSpc>
            </a:pPr>
            <a:endParaRPr lang="en-US" sz="3200"/>
          </a:p>
        </p:txBody>
      </p:sp>
      <p:sp>
        <p:nvSpPr>
          <p:cNvPr id="5" name="Rectangle 4"/>
          <p:cNvSpPr/>
          <p:nvPr/>
        </p:nvSpPr>
        <p:spPr>
          <a:xfrm>
            <a:off x="645459" y="1335741"/>
            <a:ext cx="47471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smtClean="0">
                <a:solidFill>
                  <a:prstClr val="black"/>
                </a:solidFill>
                <a:cs typeface="Times New Roman" panose="02020603050405020304" pitchFamily="18" charset="0"/>
              </a:rPr>
              <a:t>Xử lý kiểu Double Value</a:t>
            </a:r>
            <a:endParaRPr lang="en-US" sz="3600" b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156" y="284445"/>
            <a:ext cx="7886700" cy="925792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en-GB" sz="4800" b="1" smtClean="0">
                <a:cs typeface="Times New Roman" panose="02020603050405020304" pitchFamily="18" charset="0"/>
              </a:rPr>
              <a:t>5. Hiện thực và </a:t>
            </a:r>
            <a:r>
              <a:rPr lang="en-GB" sz="4800" b="1" smtClean="0">
                <a:cs typeface="Times New Roman" panose="02020603050405020304" pitchFamily="18" charset="0"/>
              </a:rPr>
              <a:t>kết </a:t>
            </a:r>
            <a:r>
              <a:rPr lang="en-GB" sz="4800" b="1" smtClean="0">
                <a:cs typeface="Times New Roman" panose="02020603050405020304" pitchFamily="18" charset="0"/>
              </a:rPr>
              <a:t>quả</a:t>
            </a:r>
            <a:endParaRPr 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21459"/>
            <a:ext cx="7886700" cy="435133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vi-VN" sz="3600" b="1" i="1" smtClean="0">
                <a:latin typeface="Calibri" pitchFamily="34" charset="0"/>
              </a:rPr>
              <a:t>Bước </a:t>
            </a:r>
            <a:r>
              <a:rPr lang="vi-VN" sz="3600" b="1" i="1" smtClean="0">
                <a:latin typeface="Calibri" pitchFamily="34" charset="0"/>
              </a:rPr>
              <a:t>3:</a:t>
            </a:r>
            <a:r>
              <a:rPr lang="vi-VN" sz="3600" smtClean="0">
                <a:latin typeface="Calibri" pitchFamily="34" charset="0"/>
              </a:rPr>
              <a:t> Sử dụng hàm trong class Long (Long.valueOf(hexString, 16).longValue()) để lấy giá trị LongBit của đoạn mã đó.</a:t>
            </a:r>
          </a:p>
          <a:p>
            <a:pPr>
              <a:lnSpc>
                <a:spcPct val="110000"/>
              </a:lnSpc>
            </a:pPr>
            <a:r>
              <a:rPr lang="vi-VN" sz="3600" b="1" i="1" smtClean="0">
                <a:latin typeface="Calibri" pitchFamily="34" charset="0"/>
              </a:rPr>
              <a:t>Bước 4:</a:t>
            </a:r>
            <a:r>
              <a:rPr lang="vi-VN" sz="3600" smtClean="0">
                <a:latin typeface="Calibri" pitchFamily="34" charset="0"/>
              </a:rPr>
              <a:t> sử dụng hàm trong class Double (Double.longBitsToDouble())  để chuyển giá trị LongBit sang Double.</a:t>
            </a:r>
          </a:p>
        </p:txBody>
      </p:sp>
      <p:sp>
        <p:nvSpPr>
          <p:cNvPr id="4" name="Rectangle 3"/>
          <p:cNvSpPr/>
          <p:nvPr/>
        </p:nvSpPr>
        <p:spPr>
          <a:xfrm>
            <a:off x="645459" y="1335741"/>
            <a:ext cx="47471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smtClean="0">
                <a:solidFill>
                  <a:prstClr val="black"/>
                </a:solidFill>
                <a:cs typeface="Times New Roman" panose="02020603050405020304" pitchFamily="18" charset="0"/>
              </a:rPr>
              <a:t>Xử lý kiểu Double Value</a:t>
            </a:r>
            <a:endParaRPr lang="en-US" sz="3600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0726" y="1527474"/>
            <a:ext cx="6214474" cy="4999572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09331" y="180304"/>
            <a:ext cx="7886700" cy="73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500" b="1" dirty="0" smtClean="0">
                <a:latin typeface="+mn-lt"/>
                <a:cs typeface="Times New Roman" panose="02020603050405020304" pitchFamily="18" charset="0"/>
              </a:rPr>
              <a:t>5. </a:t>
            </a:r>
            <a:r>
              <a:rPr lang="en-GB" sz="4500" b="1" dirty="0" err="1" smtClean="0">
                <a:latin typeface="+mn-lt"/>
                <a:cs typeface="Times New Roman" panose="02020603050405020304" pitchFamily="18" charset="0"/>
              </a:rPr>
              <a:t>Hiện</a:t>
            </a:r>
            <a:r>
              <a:rPr lang="en-GB" sz="45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+mn-lt"/>
                <a:cs typeface="Times New Roman" panose="02020603050405020304" pitchFamily="18" charset="0"/>
              </a:rPr>
              <a:t>thực</a:t>
            </a:r>
            <a:r>
              <a:rPr lang="en-GB" sz="45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+mn-lt"/>
                <a:cs typeface="Times New Roman" panose="02020603050405020304" pitchFamily="18" charset="0"/>
              </a:rPr>
              <a:t>và</a:t>
            </a:r>
            <a:r>
              <a:rPr lang="en-GB" sz="45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+mn-lt"/>
                <a:cs typeface="Times New Roman" panose="02020603050405020304" pitchFamily="18" charset="0"/>
              </a:rPr>
              <a:t>kết</a:t>
            </a:r>
            <a:r>
              <a:rPr lang="en-GB" sz="45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+mn-lt"/>
                <a:cs typeface="Times New Roman" panose="02020603050405020304" pitchFamily="18" charset="0"/>
              </a:rPr>
              <a:t>quả</a:t>
            </a:r>
            <a:endParaRPr lang="en-GB" sz="45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8077" y="914400"/>
            <a:ext cx="5071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3000" b="1" dirty="0" smtClean="0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L</a:t>
            </a:r>
            <a:r>
              <a:rPr lang="vi-VN" sz="3000" b="1" dirty="0" smtClean="0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ược</a:t>
            </a:r>
            <a:r>
              <a:rPr lang="en-US" sz="3000" b="1" dirty="0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đồ</a:t>
            </a:r>
            <a:r>
              <a:rPr lang="en-US" sz="3000" b="1" dirty="0" smtClean="0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 smtClean="0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thực</a:t>
            </a:r>
            <a:r>
              <a:rPr lang="en-GB" sz="3000" b="1" dirty="0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hiện</a:t>
            </a:r>
            <a:endParaRPr lang="en-GB" sz="3000" b="1" dirty="0">
              <a:latin typeface="Calibri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3292" y="5557985"/>
            <a:ext cx="3041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GB" sz="2000" i="1" dirty="0" err="1">
                <a:solidFill>
                  <a:srgbClr val="000000"/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GB" sz="2000" i="1" dirty="0">
                <a:solidFill>
                  <a:srgbClr val="000000"/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i="1" dirty="0" smtClean="0">
                <a:solidFill>
                  <a:srgbClr val="000000"/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10: L</a:t>
            </a:r>
            <a:r>
              <a:rPr lang="vi-VN" sz="2000" i="1" dirty="0" smtClean="0">
                <a:solidFill>
                  <a:srgbClr val="000000"/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ược</a:t>
            </a:r>
            <a:r>
              <a:rPr lang="en-US" sz="2000" i="1" dirty="0">
                <a:solidFill>
                  <a:srgbClr val="000000"/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00"/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000" i="1" dirty="0">
                <a:solidFill>
                  <a:srgbClr val="000000"/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00"/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000" i="1" dirty="0">
                <a:solidFill>
                  <a:srgbClr val="000000"/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endParaRPr lang="en-GB" sz="2000" i="1" dirty="0">
              <a:solidFill>
                <a:srgbClr val="44546A"/>
              </a:solidFill>
              <a:effectLst/>
              <a:latin typeface="Calibri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10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331" y="180304"/>
            <a:ext cx="7886700" cy="73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500" b="1" dirty="0" smtClean="0">
                <a:latin typeface="+mn-lt"/>
                <a:cs typeface="Times New Roman" panose="02020603050405020304" pitchFamily="18" charset="0"/>
              </a:rPr>
              <a:t>5. </a:t>
            </a:r>
            <a:r>
              <a:rPr lang="en-GB" sz="4500" b="1" dirty="0" err="1" smtClean="0">
                <a:latin typeface="+mn-lt"/>
                <a:cs typeface="Times New Roman" panose="02020603050405020304" pitchFamily="18" charset="0"/>
              </a:rPr>
              <a:t>Hiện</a:t>
            </a:r>
            <a:r>
              <a:rPr lang="en-GB" sz="45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+mn-lt"/>
                <a:cs typeface="Times New Roman" panose="02020603050405020304" pitchFamily="18" charset="0"/>
              </a:rPr>
              <a:t>thực</a:t>
            </a:r>
            <a:r>
              <a:rPr lang="en-GB" sz="45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+mn-lt"/>
                <a:cs typeface="Times New Roman" panose="02020603050405020304" pitchFamily="18" charset="0"/>
              </a:rPr>
              <a:t>và</a:t>
            </a:r>
            <a:r>
              <a:rPr lang="en-GB" sz="45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+mn-lt"/>
                <a:cs typeface="Times New Roman" panose="02020603050405020304" pitchFamily="18" charset="0"/>
              </a:rPr>
              <a:t>kết</a:t>
            </a:r>
            <a:r>
              <a:rPr lang="en-GB" sz="45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+mn-lt"/>
                <a:cs typeface="Times New Roman" panose="02020603050405020304" pitchFamily="18" charset="0"/>
              </a:rPr>
              <a:t>quả</a:t>
            </a:r>
            <a:endParaRPr lang="en-GB" sz="45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8076" y="914400"/>
            <a:ext cx="79559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3000" b="1" dirty="0" err="1" smtClean="0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Lược</a:t>
            </a:r>
            <a:r>
              <a:rPr lang="en-GB" sz="3000" b="1" dirty="0" smtClean="0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 smtClean="0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đồ</a:t>
            </a:r>
            <a:r>
              <a:rPr lang="en-GB" sz="3000" b="1" dirty="0" smtClean="0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 smtClean="0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phân</a:t>
            </a:r>
            <a:r>
              <a:rPr lang="en-GB" sz="3000" b="1" dirty="0" smtClean="0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 smtClean="0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tích</a:t>
            </a:r>
            <a:r>
              <a:rPr lang="en-GB" sz="3000" b="1" dirty="0" smtClean="0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 smtClean="0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mã</a:t>
            </a:r>
            <a:r>
              <a:rPr lang="en-GB" sz="3000" b="1" dirty="0" smtClean="0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 assembly:</a:t>
            </a:r>
            <a:endParaRPr lang="en-GB" sz="3000" b="1" dirty="0">
              <a:latin typeface="Calibri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6" y="1444960"/>
            <a:ext cx="5217459" cy="529201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59339" y="6225414"/>
            <a:ext cx="44071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GB" sz="2000" i="1" dirty="0" err="1">
                <a:solidFill>
                  <a:srgbClr val="000000"/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GB" sz="2000" i="1" dirty="0">
                <a:solidFill>
                  <a:srgbClr val="000000"/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i="1" dirty="0" smtClean="0">
                <a:solidFill>
                  <a:srgbClr val="000000"/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11: </a:t>
            </a:r>
            <a:r>
              <a:rPr lang="en-GB" sz="2000" i="1" dirty="0">
                <a:solidFill>
                  <a:srgbClr val="000000"/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vi-VN" sz="2000" i="1" dirty="0">
                <a:solidFill>
                  <a:srgbClr val="000000"/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ược</a:t>
            </a:r>
            <a:r>
              <a:rPr lang="en-US" sz="2000" i="1" dirty="0">
                <a:solidFill>
                  <a:srgbClr val="000000"/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000" i="1" dirty="0">
                <a:solidFill>
                  <a:srgbClr val="000000"/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00"/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000" i="1" dirty="0" smtClean="0">
                <a:solidFill>
                  <a:srgbClr val="000000"/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00"/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2000" i="1" dirty="0" smtClean="0">
                <a:solidFill>
                  <a:srgbClr val="000000"/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00"/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2000" i="1" dirty="0" smtClean="0">
                <a:solidFill>
                  <a:srgbClr val="000000"/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assembly</a:t>
            </a:r>
            <a:endParaRPr lang="en-GB" sz="2000" i="1" dirty="0">
              <a:solidFill>
                <a:srgbClr val="44546A"/>
              </a:solidFill>
              <a:latin typeface="Calibri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861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331" y="180304"/>
            <a:ext cx="7886700" cy="73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500" b="1" dirty="0" smtClean="0">
                <a:latin typeface="+mn-lt"/>
                <a:cs typeface="Times New Roman" panose="02020603050405020304" pitchFamily="18" charset="0"/>
              </a:rPr>
              <a:t>5. </a:t>
            </a:r>
            <a:r>
              <a:rPr lang="en-GB" sz="4500" b="1" dirty="0" err="1" smtClean="0">
                <a:latin typeface="+mn-lt"/>
                <a:cs typeface="Times New Roman" panose="02020603050405020304" pitchFamily="18" charset="0"/>
              </a:rPr>
              <a:t>Hiện</a:t>
            </a:r>
            <a:r>
              <a:rPr lang="en-GB" sz="45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+mn-lt"/>
                <a:cs typeface="Times New Roman" panose="02020603050405020304" pitchFamily="18" charset="0"/>
              </a:rPr>
              <a:t>thực</a:t>
            </a:r>
            <a:r>
              <a:rPr lang="en-GB" sz="45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+mn-lt"/>
                <a:cs typeface="Times New Roman" panose="02020603050405020304" pitchFamily="18" charset="0"/>
              </a:rPr>
              <a:t>và</a:t>
            </a:r>
            <a:r>
              <a:rPr lang="en-GB" sz="45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+mn-lt"/>
                <a:cs typeface="Times New Roman" panose="02020603050405020304" pitchFamily="18" charset="0"/>
              </a:rPr>
              <a:t>kết</a:t>
            </a:r>
            <a:r>
              <a:rPr lang="en-GB" sz="45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+mn-lt"/>
                <a:cs typeface="Times New Roman" panose="02020603050405020304" pitchFamily="18" charset="0"/>
              </a:rPr>
              <a:t>quả</a:t>
            </a:r>
            <a:endParaRPr lang="en-GB" sz="45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8077" y="914401"/>
            <a:ext cx="507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3200" b="1" dirty="0">
                <a:cs typeface="Times New Roman" panose="02020603050405020304" pitchFamily="18" charset="0"/>
              </a:rPr>
              <a:t>Windows </a:t>
            </a:r>
            <a:r>
              <a:rPr lang="en-GB" sz="3200" b="1" dirty="0" smtClean="0">
                <a:cs typeface="Times New Roman" panose="02020603050405020304" pitchFamily="18" charset="0"/>
              </a:rPr>
              <a:t>API</a:t>
            </a:r>
            <a:endParaRPr lang="en-GB" sz="3000" b="1" dirty="0"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095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331" y="180304"/>
            <a:ext cx="7886700" cy="73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500" b="1" dirty="0" smtClean="0">
                <a:latin typeface="+mn-lt"/>
                <a:cs typeface="Times New Roman" panose="02020603050405020304" pitchFamily="18" charset="0"/>
              </a:rPr>
              <a:t>5. </a:t>
            </a:r>
            <a:r>
              <a:rPr lang="en-GB" sz="4500" b="1" dirty="0" err="1" smtClean="0">
                <a:latin typeface="+mn-lt"/>
                <a:cs typeface="Times New Roman" panose="02020603050405020304" pitchFamily="18" charset="0"/>
              </a:rPr>
              <a:t>Hiện</a:t>
            </a:r>
            <a:r>
              <a:rPr lang="en-GB" sz="45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+mn-lt"/>
                <a:cs typeface="Times New Roman" panose="02020603050405020304" pitchFamily="18" charset="0"/>
              </a:rPr>
              <a:t>thực</a:t>
            </a:r>
            <a:r>
              <a:rPr lang="en-GB" sz="45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+mn-lt"/>
                <a:cs typeface="Times New Roman" panose="02020603050405020304" pitchFamily="18" charset="0"/>
              </a:rPr>
              <a:t>và</a:t>
            </a:r>
            <a:r>
              <a:rPr lang="en-GB" sz="45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+mn-lt"/>
                <a:cs typeface="Times New Roman" panose="02020603050405020304" pitchFamily="18" charset="0"/>
              </a:rPr>
              <a:t>kết</a:t>
            </a:r>
            <a:r>
              <a:rPr lang="en-GB" sz="45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+mn-lt"/>
                <a:cs typeface="Times New Roman" panose="02020603050405020304" pitchFamily="18" charset="0"/>
              </a:rPr>
              <a:t>quả</a:t>
            </a:r>
            <a:endParaRPr lang="en-GB" sz="45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8077" y="914400"/>
            <a:ext cx="5071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ZA" sz="3000" b="1" dirty="0" err="1" smtClean="0">
                <a:latin typeface="Calibri" pitchFamily="34" charset="0"/>
                <a:cs typeface="Times New Roman" panose="02020603050405020304" pitchFamily="18" charset="0"/>
              </a:rPr>
              <a:t>Kết</a:t>
            </a:r>
            <a:r>
              <a:rPr lang="en-ZA" sz="3000" b="1" dirty="0" smtClean="0">
                <a:latin typeface="Calibri" pitchFamily="34" charset="0"/>
                <a:cs typeface="Times New Roman" panose="02020603050405020304" pitchFamily="18" charset="0"/>
              </a:rPr>
              <a:t> </a:t>
            </a:r>
            <a:r>
              <a:rPr lang="en-ZA" sz="3000" b="1" dirty="0" err="1" smtClean="0">
                <a:latin typeface="Calibri" pitchFamily="34" charset="0"/>
                <a:cs typeface="Times New Roman" panose="02020603050405020304" pitchFamily="18" charset="0"/>
              </a:rPr>
              <a:t>quả</a:t>
            </a:r>
            <a:endParaRPr lang="en-GB" sz="3000" b="1" dirty="0">
              <a:latin typeface="Calibri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3719" y="1656658"/>
            <a:ext cx="7664822" cy="497542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4563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60997" y="1349981"/>
            <a:ext cx="5991896" cy="46773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60997" y="6133216"/>
            <a:ext cx="61850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i="1" dirty="0" err="1" smtClean="0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Hình</a:t>
            </a:r>
            <a:r>
              <a:rPr lang="en-GB" sz="2000" i="1" dirty="0" smtClean="0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: </a:t>
            </a:r>
            <a:r>
              <a:rPr lang="en-GB" sz="2000" i="1" dirty="0" err="1" smtClean="0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Biểu</a:t>
            </a:r>
            <a:r>
              <a:rPr lang="en-GB" sz="2000" i="1" dirty="0" smtClean="0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đồ</a:t>
            </a:r>
            <a:r>
              <a:rPr lang="en-GB" sz="2000" i="1" dirty="0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thể</a:t>
            </a:r>
            <a:r>
              <a:rPr lang="en-GB" sz="2000" i="1" dirty="0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hiện</a:t>
            </a:r>
            <a:r>
              <a:rPr lang="en-GB" sz="2000" i="1" dirty="0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số</a:t>
            </a:r>
            <a:r>
              <a:rPr lang="en-GB" sz="2000" i="1" dirty="0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nút</a:t>
            </a:r>
            <a:r>
              <a:rPr lang="en-GB" sz="2000" i="1" dirty="0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của</a:t>
            </a:r>
            <a:r>
              <a:rPr lang="en-GB" sz="2000" i="1" dirty="0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tập</a:t>
            </a:r>
            <a:r>
              <a:rPr lang="en-GB" sz="2000" i="1" dirty="0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thí</a:t>
            </a:r>
            <a:r>
              <a:rPr lang="en-GB" sz="2000" i="1" dirty="0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nghiệm</a:t>
            </a:r>
            <a:r>
              <a:rPr lang="en-GB" sz="2000" i="1" dirty="0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trên</a:t>
            </a:r>
            <a:r>
              <a:rPr lang="en-GB" sz="2000" i="1" dirty="0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hai</a:t>
            </a:r>
            <a:r>
              <a:rPr lang="en-GB" sz="2000" i="1" dirty="0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phiên</a:t>
            </a:r>
            <a:r>
              <a:rPr lang="en-GB" sz="2000" i="1" dirty="0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bản</a:t>
            </a:r>
            <a:r>
              <a:rPr lang="en-GB" sz="2000" i="1" dirty="0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 </a:t>
            </a:r>
            <a:r>
              <a:rPr lang="en-GB" sz="2000" i="1" dirty="0" smtClean="0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BE-PUM</a:t>
            </a:r>
            <a:endParaRPr lang="en-GB" sz="2000" i="1" dirty="0">
              <a:latin typeface="Calibri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331" y="180304"/>
            <a:ext cx="7886700" cy="73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500" b="1" dirty="0" smtClean="0">
                <a:latin typeface="+mn-lt"/>
                <a:cs typeface="Times New Roman" panose="02020603050405020304" pitchFamily="18" charset="0"/>
              </a:rPr>
              <a:t>5. </a:t>
            </a:r>
            <a:r>
              <a:rPr lang="en-GB" sz="4500" b="1" dirty="0" err="1" smtClean="0">
                <a:latin typeface="+mn-lt"/>
                <a:cs typeface="Times New Roman" panose="02020603050405020304" pitchFamily="18" charset="0"/>
              </a:rPr>
              <a:t>Hiện</a:t>
            </a:r>
            <a:r>
              <a:rPr lang="en-GB" sz="45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+mn-lt"/>
                <a:cs typeface="Times New Roman" panose="02020603050405020304" pitchFamily="18" charset="0"/>
              </a:rPr>
              <a:t>thực</a:t>
            </a:r>
            <a:r>
              <a:rPr lang="en-GB" sz="45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+mn-lt"/>
                <a:cs typeface="Times New Roman" panose="02020603050405020304" pitchFamily="18" charset="0"/>
              </a:rPr>
              <a:t>và</a:t>
            </a:r>
            <a:r>
              <a:rPr lang="en-GB" sz="45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+mn-lt"/>
                <a:cs typeface="Times New Roman" panose="02020603050405020304" pitchFamily="18" charset="0"/>
              </a:rPr>
              <a:t>kết</a:t>
            </a:r>
            <a:r>
              <a:rPr lang="en-GB" sz="45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+mn-lt"/>
                <a:cs typeface="Times New Roman" panose="02020603050405020304" pitchFamily="18" charset="0"/>
              </a:rPr>
              <a:t>quả</a:t>
            </a:r>
            <a:endParaRPr lang="en-GB" sz="45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8077" y="914400"/>
            <a:ext cx="5071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ZA" sz="3000" b="1" dirty="0" err="1" smtClean="0">
                <a:latin typeface="Calibri" pitchFamily="34" charset="0"/>
                <a:cs typeface="Times New Roman" panose="02020603050405020304" pitchFamily="18" charset="0"/>
              </a:rPr>
              <a:t>Kết</a:t>
            </a:r>
            <a:r>
              <a:rPr lang="en-ZA" sz="3000" b="1" dirty="0" smtClean="0">
                <a:latin typeface="Calibri" pitchFamily="34" charset="0"/>
                <a:cs typeface="Times New Roman" panose="02020603050405020304" pitchFamily="18" charset="0"/>
              </a:rPr>
              <a:t> </a:t>
            </a:r>
            <a:r>
              <a:rPr lang="en-ZA" sz="3000" b="1" dirty="0" err="1" smtClean="0">
                <a:latin typeface="Calibri" pitchFamily="34" charset="0"/>
                <a:cs typeface="Times New Roman" panose="02020603050405020304" pitchFamily="18" charset="0"/>
              </a:rPr>
              <a:t>quả</a:t>
            </a:r>
            <a:endParaRPr lang="en-GB" sz="3000" b="1" dirty="0">
              <a:latin typeface="Calibri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5571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>
                <a:latin typeface="Calibri" pitchFamily="34" charset="0"/>
              </a:rPr>
              <a:pPr/>
              <a:t>5</a:t>
            </a:fld>
            <a:endParaRPr lang="en-US">
              <a:latin typeface="Calibri" pitchFamily="34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mtClean="0"/>
              <a:t>1. Giới </a:t>
            </a:r>
            <a:r>
              <a:rPr lang="en-US" sz="4800" smtClean="0"/>
              <a:t>thiệu </a:t>
            </a:r>
            <a:r>
              <a:rPr lang="en-US" sz="4800" smtClean="0"/>
              <a:t>(3)</a:t>
            </a:r>
            <a:endParaRPr lang="en-US" sz="4800"/>
          </a:p>
        </p:txBody>
      </p:sp>
      <p:sp>
        <p:nvSpPr>
          <p:cNvPr id="20" name="Rectangle 19"/>
          <p:cNvSpPr/>
          <p:nvPr/>
        </p:nvSpPr>
        <p:spPr>
          <a:xfrm>
            <a:off x="457200" y="1524000"/>
            <a:ext cx="43013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4000" b="1" smtClean="0">
                <a:latin typeface="Calibri" pitchFamily="34" charset="0"/>
              </a:rPr>
              <a:t>Các hướng tiếp cận</a:t>
            </a:r>
            <a:endParaRPr lang="en-GB" sz="4000" b="1" dirty="0">
              <a:latin typeface="Calibri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914400" y="2438400"/>
            <a:ext cx="7772400" cy="368776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3600" smtClean="0"/>
              <a:t>Phát </a:t>
            </a:r>
            <a:r>
              <a:rPr lang="en-US" sz="3600" smtClean="0"/>
              <a:t>hiện dựa trên </a:t>
            </a:r>
            <a:r>
              <a:rPr lang="en-US" sz="3600" smtClean="0"/>
              <a:t>dấu </a:t>
            </a:r>
            <a:r>
              <a:rPr lang="en-US" sz="3600" smtClean="0"/>
              <a:t>hiệu</a:t>
            </a:r>
          </a:p>
          <a:p>
            <a:pPr lvl="1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800" smtClean="0"/>
              <a:t>Cách tiếp cận công nghiệp</a:t>
            </a:r>
            <a:endParaRPr lang="en-US" sz="2800" smtClean="0"/>
          </a:p>
          <a:p>
            <a:pPr algn="just">
              <a:lnSpc>
                <a:spcPct val="100000"/>
              </a:lnSpc>
            </a:pPr>
            <a:r>
              <a:rPr lang="en-US" sz="3600" smtClean="0"/>
              <a:t>Phát </a:t>
            </a:r>
            <a:r>
              <a:rPr lang="en-US" sz="3600" smtClean="0"/>
              <a:t>hiện dựa vào </a:t>
            </a:r>
            <a:r>
              <a:rPr lang="en-US" sz="3600" smtClean="0"/>
              <a:t>giả </a:t>
            </a:r>
            <a:r>
              <a:rPr lang="en-US" sz="3600" smtClean="0"/>
              <a:t>lập</a:t>
            </a:r>
          </a:p>
          <a:p>
            <a:pPr lvl="1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800" smtClean="0"/>
              <a:t>Dựa vào sandbox</a:t>
            </a:r>
            <a:endParaRPr lang="en-US" sz="2800" smtClean="0"/>
          </a:p>
          <a:p>
            <a:pPr algn="just">
              <a:lnSpc>
                <a:spcPct val="100000"/>
              </a:lnSpc>
            </a:pPr>
            <a:r>
              <a:rPr lang="en-US" sz="3600" smtClean="0"/>
              <a:t>Phát </a:t>
            </a:r>
            <a:r>
              <a:rPr lang="en-US" sz="3600" smtClean="0"/>
              <a:t>hiện dựa vào sinh </a:t>
            </a:r>
            <a:r>
              <a:rPr lang="en-US" sz="3600" smtClean="0"/>
              <a:t>mô </a:t>
            </a:r>
            <a:r>
              <a:rPr lang="en-US" sz="3600" smtClean="0"/>
              <a:t>hình</a:t>
            </a:r>
          </a:p>
          <a:p>
            <a:pPr lvl="1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800" smtClean="0"/>
              <a:t>Cách tiếp cận hình thức</a:t>
            </a: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xmlns="" val="37564226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331" y="180304"/>
            <a:ext cx="7886700" cy="73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500" b="1" dirty="0" smtClean="0">
                <a:latin typeface="+mn-lt"/>
                <a:cs typeface="Times New Roman" panose="02020603050405020304" pitchFamily="18" charset="0"/>
              </a:rPr>
              <a:t>5. </a:t>
            </a:r>
            <a:r>
              <a:rPr lang="en-GB" sz="4500" b="1" dirty="0" err="1" smtClean="0">
                <a:latin typeface="+mn-lt"/>
                <a:cs typeface="Times New Roman" panose="02020603050405020304" pitchFamily="18" charset="0"/>
              </a:rPr>
              <a:t>Hiện</a:t>
            </a:r>
            <a:r>
              <a:rPr lang="en-GB" sz="45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+mn-lt"/>
                <a:cs typeface="Times New Roman" panose="02020603050405020304" pitchFamily="18" charset="0"/>
              </a:rPr>
              <a:t>thực</a:t>
            </a:r>
            <a:r>
              <a:rPr lang="en-GB" sz="45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+mn-lt"/>
                <a:cs typeface="Times New Roman" panose="02020603050405020304" pitchFamily="18" charset="0"/>
              </a:rPr>
              <a:t>và</a:t>
            </a:r>
            <a:r>
              <a:rPr lang="en-GB" sz="45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+mn-lt"/>
                <a:cs typeface="Times New Roman" panose="02020603050405020304" pitchFamily="18" charset="0"/>
              </a:rPr>
              <a:t>kết</a:t>
            </a:r>
            <a:r>
              <a:rPr lang="en-GB" sz="45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+mn-lt"/>
                <a:cs typeface="Times New Roman" panose="02020603050405020304" pitchFamily="18" charset="0"/>
              </a:rPr>
              <a:t>quả</a:t>
            </a:r>
            <a:endParaRPr lang="en-GB" sz="45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8077" y="914400"/>
            <a:ext cx="5071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ZA" sz="3000" b="1" dirty="0" err="1" smtClean="0">
                <a:latin typeface="Calibri" pitchFamily="34" charset="0"/>
                <a:cs typeface="Times New Roman" panose="02020603050405020304" pitchFamily="18" charset="0"/>
              </a:rPr>
              <a:t>Kết</a:t>
            </a:r>
            <a:r>
              <a:rPr lang="en-ZA" sz="3000" b="1" dirty="0" smtClean="0">
                <a:latin typeface="Calibri" pitchFamily="34" charset="0"/>
                <a:cs typeface="Times New Roman" panose="02020603050405020304" pitchFamily="18" charset="0"/>
              </a:rPr>
              <a:t> </a:t>
            </a:r>
            <a:r>
              <a:rPr lang="en-ZA" sz="3000" b="1" dirty="0" err="1" smtClean="0">
                <a:latin typeface="Calibri" pitchFamily="34" charset="0"/>
                <a:cs typeface="Times New Roman" panose="02020603050405020304" pitchFamily="18" charset="0"/>
              </a:rPr>
              <a:t>quả</a:t>
            </a:r>
            <a:endParaRPr lang="en-GB" sz="3000" b="1" dirty="0">
              <a:latin typeface="Calibri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8759" y="1648498"/>
            <a:ext cx="5607844" cy="42005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34863" y="6029121"/>
            <a:ext cx="58759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err="1" smtClean="0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Hình</a:t>
            </a:r>
            <a:r>
              <a:rPr lang="en-GB" i="1" dirty="0" smtClean="0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: </a:t>
            </a:r>
            <a:r>
              <a:rPr lang="en-GB" i="1" dirty="0" err="1" smtClean="0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Biểu</a:t>
            </a:r>
            <a:r>
              <a:rPr lang="en-GB" i="1" dirty="0" smtClean="0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đồ</a:t>
            </a:r>
            <a:r>
              <a:rPr lang="en-GB" i="1" dirty="0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thể</a:t>
            </a:r>
            <a:r>
              <a:rPr lang="en-GB" i="1" dirty="0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hiện</a:t>
            </a:r>
            <a:r>
              <a:rPr lang="en-GB" i="1" dirty="0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số</a:t>
            </a:r>
            <a:r>
              <a:rPr lang="en-GB" i="1" dirty="0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cạnh</a:t>
            </a:r>
            <a:r>
              <a:rPr lang="en-GB" i="1" dirty="0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của</a:t>
            </a:r>
            <a:r>
              <a:rPr lang="en-GB" i="1" dirty="0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tập</a:t>
            </a:r>
            <a:r>
              <a:rPr lang="en-GB" i="1" dirty="0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thí</a:t>
            </a:r>
            <a:r>
              <a:rPr lang="en-GB" i="1" dirty="0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nghiệm</a:t>
            </a:r>
            <a:r>
              <a:rPr lang="en-GB" i="1" dirty="0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trên</a:t>
            </a:r>
            <a:r>
              <a:rPr lang="en-GB" i="1" dirty="0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hai</a:t>
            </a:r>
            <a:r>
              <a:rPr lang="en-GB" i="1" dirty="0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phiên</a:t>
            </a:r>
            <a:r>
              <a:rPr lang="en-GB" i="1" dirty="0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bản</a:t>
            </a:r>
            <a:r>
              <a:rPr lang="en-GB" i="1" dirty="0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 </a:t>
            </a:r>
            <a:r>
              <a:rPr lang="en-GB" i="1" dirty="0" smtClean="0">
                <a:solidFill>
                  <a:srgbClr val="000000"/>
                </a:solidFill>
                <a:latin typeface="Calibri" pitchFamily="34" charset="0"/>
                <a:cs typeface="Times New Roman" panose="02020603050405020304" pitchFamily="18" charset="0"/>
              </a:rPr>
              <a:t>BE-PUM</a:t>
            </a:r>
            <a:endParaRPr lang="en-GB" i="1" dirty="0">
              <a:latin typeface="Calibri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37243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331" y="180304"/>
            <a:ext cx="7886700" cy="73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500" b="1" dirty="0" smtClean="0">
                <a:latin typeface="+mn-lt"/>
                <a:cs typeface="Times New Roman" panose="02020603050405020304" pitchFamily="18" charset="0"/>
              </a:rPr>
              <a:t>5. </a:t>
            </a:r>
            <a:r>
              <a:rPr lang="en-GB" sz="4500" b="1" dirty="0" err="1" smtClean="0">
                <a:latin typeface="+mn-lt"/>
                <a:cs typeface="Times New Roman" panose="02020603050405020304" pitchFamily="18" charset="0"/>
              </a:rPr>
              <a:t>Hiện</a:t>
            </a:r>
            <a:r>
              <a:rPr lang="en-GB" sz="45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+mn-lt"/>
                <a:cs typeface="Times New Roman" panose="02020603050405020304" pitchFamily="18" charset="0"/>
              </a:rPr>
              <a:t>thực</a:t>
            </a:r>
            <a:r>
              <a:rPr lang="en-GB" sz="45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+mn-lt"/>
                <a:cs typeface="Times New Roman" panose="02020603050405020304" pitchFamily="18" charset="0"/>
              </a:rPr>
              <a:t>và</a:t>
            </a:r>
            <a:r>
              <a:rPr lang="en-GB" sz="45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+mn-lt"/>
                <a:cs typeface="Times New Roman" panose="02020603050405020304" pitchFamily="18" charset="0"/>
              </a:rPr>
              <a:t>kết</a:t>
            </a:r>
            <a:r>
              <a:rPr lang="en-GB" sz="45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+mn-lt"/>
                <a:cs typeface="Times New Roman" panose="02020603050405020304" pitchFamily="18" charset="0"/>
              </a:rPr>
              <a:t>quả</a:t>
            </a:r>
            <a:endParaRPr lang="en-GB" sz="45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8077" y="914400"/>
            <a:ext cx="5071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ZA" sz="3000" b="1" dirty="0" err="1" smtClean="0">
                <a:cs typeface="Times New Roman" panose="02020603050405020304" pitchFamily="18" charset="0"/>
              </a:rPr>
              <a:t>Kết</a:t>
            </a:r>
            <a:r>
              <a:rPr lang="en-ZA" sz="3000" b="1" dirty="0" smtClean="0">
                <a:cs typeface="Times New Roman" panose="02020603050405020304" pitchFamily="18" charset="0"/>
              </a:rPr>
              <a:t> </a:t>
            </a:r>
            <a:r>
              <a:rPr lang="en-ZA" sz="3000" b="1" dirty="0" err="1" smtClean="0">
                <a:cs typeface="Times New Roman" panose="02020603050405020304" pitchFamily="18" charset="0"/>
              </a:rPr>
              <a:t>quả</a:t>
            </a:r>
            <a:endParaRPr lang="en-GB" sz="3000" b="1" dirty="0"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4741" y="1360823"/>
            <a:ext cx="7207624" cy="535422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17283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331" y="180304"/>
            <a:ext cx="7886700" cy="73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500" b="1" dirty="0">
                <a:latin typeface="+mn-lt"/>
                <a:cs typeface="Times New Roman" panose="02020603050405020304" pitchFamily="18" charset="0"/>
              </a:rPr>
              <a:t>6</a:t>
            </a:r>
            <a:r>
              <a:rPr lang="en-GB" sz="4500" b="1" dirty="0" smtClean="0">
                <a:latin typeface="+mn-lt"/>
                <a:cs typeface="Times New Roman" panose="02020603050405020304" pitchFamily="18" charset="0"/>
              </a:rPr>
              <a:t>. </a:t>
            </a:r>
            <a:r>
              <a:rPr lang="en-GB" sz="4500" b="1" dirty="0" err="1" smtClean="0">
                <a:latin typeface="+mn-lt"/>
                <a:cs typeface="Times New Roman" panose="02020603050405020304" pitchFamily="18" charset="0"/>
              </a:rPr>
              <a:t>Hướng</a:t>
            </a:r>
            <a:r>
              <a:rPr lang="en-GB" sz="45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+mn-lt"/>
                <a:cs typeface="Times New Roman" panose="02020603050405020304" pitchFamily="18" charset="0"/>
              </a:rPr>
              <a:t>phát</a:t>
            </a:r>
            <a:r>
              <a:rPr lang="en-GB" sz="45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+mn-lt"/>
                <a:cs typeface="Times New Roman" panose="02020603050405020304" pitchFamily="18" charset="0"/>
              </a:rPr>
              <a:t>triển</a:t>
            </a:r>
            <a:r>
              <a:rPr lang="en-GB" sz="45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+mn-lt"/>
                <a:cs typeface="Times New Roman" panose="02020603050405020304" pitchFamily="18" charset="0"/>
              </a:rPr>
              <a:t>tương</a:t>
            </a:r>
            <a:r>
              <a:rPr lang="en-GB" sz="45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+mn-lt"/>
                <a:cs typeface="Times New Roman" panose="02020603050405020304" pitchFamily="18" charset="0"/>
              </a:rPr>
              <a:t>lại</a:t>
            </a:r>
            <a:endParaRPr lang="en-GB" sz="45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4664" y="1358154"/>
            <a:ext cx="75148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vi-VN" sz="3200" b="1" dirty="0">
                <a:latin typeface="Calibri" pitchFamily="34" charset="0"/>
              </a:rPr>
              <a:t>Tăng số lượng các câu lệnh hợp ngữ được hỗ </a:t>
            </a:r>
            <a:r>
              <a:rPr lang="vi-VN" sz="3200" b="1" dirty="0" smtClean="0">
                <a:latin typeface="Calibri" pitchFamily="34" charset="0"/>
              </a:rPr>
              <a:t>trợ</a:t>
            </a:r>
            <a:endParaRPr lang="en-GB" sz="3000" b="1" dirty="0">
              <a:latin typeface="Calibri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8755" y="2952862"/>
            <a:ext cx="73602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000" dirty="0">
                <a:solidFill>
                  <a:srgbClr val="000000"/>
                </a:solidFill>
                <a:latin typeface="Calibri" pitchFamily="34" charset="0"/>
              </a:rPr>
              <a:t>Ở thời điểm hiện tại, số lượng các câu lệnh assembly đã được mô phỏng trong </a:t>
            </a:r>
            <a:r>
              <a:rPr lang="vi-VN" sz="2000" dirty="0" smtClean="0">
                <a:solidFill>
                  <a:srgbClr val="000000"/>
                </a:solidFill>
                <a:latin typeface="Calibri" pitchFamily="34" charset="0"/>
              </a:rPr>
              <a:t>BE-PUM</a:t>
            </a:r>
            <a:r>
              <a:rPr lang="en-ZA" sz="20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vi-VN" sz="2000" dirty="0" smtClean="0">
                <a:solidFill>
                  <a:srgbClr val="000000"/>
                </a:solidFill>
                <a:latin typeface="Calibri" pitchFamily="34" charset="0"/>
              </a:rPr>
              <a:t>vẫn </a:t>
            </a:r>
            <a:r>
              <a:rPr lang="vi-VN" sz="2000" dirty="0">
                <a:solidFill>
                  <a:srgbClr val="000000"/>
                </a:solidFill>
                <a:latin typeface="Calibri" pitchFamily="34" charset="0"/>
              </a:rPr>
              <a:t>còn khiêm tốn. Bởi thực tế vẫn còn khá nhiều câu lệnh assembly vẫn chưa được </a:t>
            </a:r>
            <a:r>
              <a:rPr lang="vi-VN" sz="2000" dirty="0" smtClean="0">
                <a:solidFill>
                  <a:srgbClr val="000000"/>
                </a:solidFill>
                <a:latin typeface="Calibri" pitchFamily="34" charset="0"/>
              </a:rPr>
              <a:t>mô</a:t>
            </a:r>
            <a:r>
              <a:rPr lang="en-ZA" sz="20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vi-VN" sz="2000" dirty="0" smtClean="0">
                <a:solidFill>
                  <a:srgbClr val="000000"/>
                </a:solidFill>
                <a:latin typeface="Calibri" pitchFamily="34" charset="0"/>
              </a:rPr>
              <a:t>phỏng</a:t>
            </a:r>
            <a:r>
              <a:rPr lang="vi-VN" sz="2000" dirty="0">
                <a:solidFill>
                  <a:srgbClr val="000000"/>
                </a:solidFill>
                <a:latin typeface="Calibri" pitchFamily="34" charset="0"/>
              </a:rPr>
              <a:t>. Theo một thống kê, số lượng </a:t>
            </a:r>
            <a:r>
              <a:rPr lang="en-ZA" sz="2000" dirty="0">
                <a:solidFill>
                  <a:srgbClr val="000000"/>
                </a:solidFill>
                <a:latin typeface="Calibri" pitchFamily="34" charset="0"/>
              </a:rPr>
              <a:t>a</a:t>
            </a:r>
            <a:r>
              <a:rPr lang="vi-VN" sz="2000" dirty="0" smtClean="0">
                <a:solidFill>
                  <a:srgbClr val="000000"/>
                </a:solidFill>
                <a:latin typeface="Calibri" pitchFamily="34" charset="0"/>
              </a:rPr>
              <a:t>ssembly </a:t>
            </a:r>
            <a:r>
              <a:rPr lang="vi-VN" sz="2000" dirty="0">
                <a:solidFill>
                  <a:srgbClr val="000000"/>
                </a:solidFill>
                <a:latin typeface="Calibri" pitchFamily="34" charset="0"/>
              </a:rPr>
              <a:t>được sử dụng khoảng 386 câu lệnh </a:t>
            </a:r>
            <a:r>
              <a:rPr lang="vi-VN" sz="2000" dirty="0" smtClean="0">
                <a:solidFill>
                  <a:srgbClr val="000000"/>
                </a:solidFill>
                <a:latin typeface="Calibri" pitchFamily="34" charset="0"/>
              </a:rPr>
              <a:t>trong</a:t>
            </a:r>
            <a:r>
              <a:rPr lang="en-ZA" sz="20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vi-VN" sz="2000" dirty="0" smtClean="0">
                <a:solidFill>
                  <a:srgbClr val="000000"/>
                </a:solidFill>
                <a:latin typeface="Calibri" pitchFamily="34" charset="0"/>
              </a:rPr>
              <a:t>hệ </a:t>
            </a:r>
            <a:r>
              <a:rPr lang="vi-VN" sz="2000" dirty="0">
                <a:solidFill>
                  <a:srgbClr val="000000"/>
                </a:solidFill>
                <a:latin typeface="Calibri" pitchFamily="34" charset="0"/>
              </a:rPr>
              <a:t>điều hành Windows và có xu hướng mở rộng trên các nền tảng khác.</a:t>
            </a:r>
            <a:br>
              <a:rPr lang="vi-VN" sz="2000" dirty="0">
                <a:solidFill>
                  <a:srgbClr val="000000"/>
                </a:solidFill>
                <a:latin typeface="Calibri" pitchFamily="34" charset="0"/>
              </a:rPr>
            </a:br>
            <a:endParaRPr lang="en-GB" sz="2000" dirty="0">
              <a:latin typeface="Calibr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73031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331" y="180304"/>
            <a:ext cx="7886700" cy="73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500" b="1" dirty="0">
                <a:latin typeface="+mn-lt"/>
                <a:cs typeface="Times New Roman" panose="02020603050405020304" pitchFamily="18" charset="0"/>
              </a:rPr>
              <a:t>6</a:t>
            </a:r>
            <a:r>
              <a:rPr lang="en-GB" sz="4500" b="1" dirty="0" smtClean="0">
                <a:latin typeface="+mn-lt"/>
                <a:cs typeface="Times New Roman" panose="02020603050405020304" pitchFamily="18" charset="0"/>
              </a:rPr>
              <a:t>. </a:t>
            </a:r>
            <a:r>
              <a:rPr lang="en-GB" sz="4500" b="1" dirty="0" err="1" smtClean="0">
                <a:latin typeface="+mn-lt"/>
                <a:cs typeface="Times New Roman" panose="02020603050405020304" pitchFamily="18" charset="0"/>
              </a:rPr>
              <a:t>Hướng</a:t>
            </a:r>
            <a:r>
              <a:rPr lang="en-GB" sz="45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+mn-lt"/>
                <a:cs typeface="Times New Roman" panose="02020603050405020304" pitchFamily="18" charset="0"/>
              </a:rPr>
              <a:t>phát</a:t>
            </a:r>
            <a:r>
              <a:rPr lang="en-GB" sz="45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+mn-lt"/>
                <a:cs typeface="Times New Roman" panose="02020603050405020304" pitchFamily="18" charset="0"/>
              </a:rPr>
              <a:t>triển</a:t>
            </a:r>
            <a:r>
              <a:rPr lang="en-GB" sz="45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+mn-lt"/>
                <a:cs typeface="Times New Roman" panose="02020603050405020304" pitchFamily="18" charset="0"/>
              </a:rPr>
              <a:t>tương</a:t>
            </a:r>
            <a:r>
              <a:rPr lang="en-GB" sz="45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+mn-lt"/>
                <a:cs typeface="Times New Roman" panose="02020603050405020304" pitchFamily="18" charset="0"/>
              </a:rPr>
              <a:t>lại</a:t>
            </a:r>
            <a:endParaRPr lang="en-GB" sz="45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7770" y="1385048"/>
            <a:ext cx="75148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vi-VN" sz="3200" b="1" dirty="0"/>
              <a:t>Tăng số lượng các Windows API được hỗ </a:t>
            </a:r>
            <a:r>
              <a:rPr lang="vi-VN" sz="3200" b="1" dirty="0" smtClean="0"/>
              <a:t>trợ</a:t>
            </a:r>
            <a:endParaRPr lang="en-GB" sz="3000" b="1" dirty="0"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8089" y="2809449"/>
            <a:ext cx="761865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000" dirty="0" smtClean="0">
                <a:solidFill>
                  <a:srgbClr val="000000"/>
                </a:solidFill>
              </a:rPr>
              <a:t>	</a:t>
            </a:r>
            <a:r>
              <a:rPr lang="vi-VN" sz="2000" dirty="0" smtClean="0">
                <a:solidFill>
                  <a:srgbClr val="000000"/>
                </a:solidFill>
              </a:rPr>
              <a:t>Ở </a:t>
            </a:r>
            <a:r>
              <a:rPr lang="vi-VN" sz="2000" dirty="0">
                <a:solidFill>
                  <a:srgbClr val="000000"/>
                </a:solidFill>
              </a:rPr>
              <a:t>thời điểm hiện tại, số lượng các Windows API đã được hỗ trợ cho BE-PUM </a:t>
            </a:r>
            <a:r>
              <a:rPr lang="vi-VN" sz="2000" dirty="0" smtClean="0">
                <a:solidFill>
                  <a:srgbClr val="000000"/>
                </a:solidFill>
              </a:rPr>
              <a:t>vẫn</a:t>
            </a:r>
            <a:r>
              <a:rPr lang="en-ZA" sz="2000" dirty="0" smtClean="0">
                <a:solidFill>
                  <a:srgbClr val="000000"/>
                </a:solidFill>
              </a:rPr>
              <a:t> </a:t>
            </a:r>
            <a:r>
              <a:rPr lang="vi-VN" sz="2000" dirty="0" smtClean="0">
                <a:solidFill>
                  <a:srgbClr val="000000"/>
                </a:solidFill>
              </a:rPr>
              <a:t>còn rất </a:t>
            </a:r>
            <a:r>
              <a:rPr lang="vi-VN" sz="2000" dirty="0">
                <a:solidFill>
                  <a:srgbClr val="000000"/>
                </a:solidFill>
              </a:rPr>
              <a:t>ít ỏi. Bởi thực tế, con số Windows API mà hệ điều hành Windows đang </a:t>
            </a:r>
            <a:r>
              <a:rPr lang="vi-VN" sz="2000" dirty="0" smtClean="0">
                <a:solidFill>
                  <a:srgbClr val="000000"/>
                </a:solidFill>
              </a:rPr>
              <a:t>cung</a:t>
            </a:r>
            <a:r>
              <a:rPr lang="en-ZA" sz="2000" dirty="0" smtClean="0">
                <a:solidFill>
                  <a:srgbClr val="000000"/>
                </a:solidFill>
              </a:rPr>
              <a:t> </a:t>
            </a:r>
            <a:r>
              <a:rPr lang="vi-VN" sz="2000" dirty="0" smtClean="0">
                <a:solidFill>
                  <a:srgbClr val="000000"/>
                </a:solidFill>
              </a:rPr>
              <a:t>cấp </a:t>
            </a:r>
            <a:r>
              <a:rPr lang="vi-VN" sz="2000" dirty="0">
                <a:solidFill>
                  <a:srgbClr val="000000"/>
                </a:solidFill>
              </a:rPr>
              <a:t>vượt xa con số đó. Theo một thống kê nhỏ từ những bộ thư viện thường dùng </a:t>
            </a:r>
            <a:r>
              <a:rPr lang="vi-VN" sz="2000" dirty="0" smtClean="0">
                <a:solidFill>
                  <a:srgbClr val="000000"/>
                </a:solidFill>
              </a:rPr>
              <a:t>của</a:t>
            </a:r>
            <a:r>
              <a:rPr lang="en-ZA" sz="2000" dirty="0" smtClean="0">
                <a:solidFill>
                  <a:srgbClr val="000000"/>
                </a:solidFill>
              </a:rPr>
              <a:t> </a:t>
            </a:r>
            <a:r>
              <a:rPr lang="vi-VN" sz="2000" dirty="0" smtClean="0">
                <a:solidFill>
                  <a:srgbClr val="000000"/>
                </a:solidFill>
              </a:rPr>
              <a:t>Windows</a:t>
            </a:r>
            <a:r>
              <a:rPr lang="vi-VN" sz="2000" dirty="0">
                <a:solidFill>
                  <a:srgbClr val="000000"/>
                </a:solidFill>
              </a:rPr>
              <a:t>, số lượng Windows API hiện đang được cung cấp lên đến khoảng 4000 hàm.</a:t>
            </a:r>
            <a:br>
              <a:rPr lang="vi-VN" sz="2000" dirty="0">
                <a:solidFill>
                  <a:srgbClr val="000000"/>
                </a:solidFill>
              </a:rPr>
            </a:br>
            <a:endParaRPr lang="en-GB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80209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67058" y="399245"/>
            <a:ext cx="4931804" cy="581481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545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0570" y="2403354"/>
            <a:ext cx="8032441" cy="423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3200" b="1" i="1" dirty="0">
                <a:solidFill>
                  <a:srgbClr val="000000"/>
                </a:solidFill>
                <a:latin typeface="Calibri" pitchFamily="34" charset="0"/>
              </a:rPr>
              <a:t>Đồ thị luồng điều khiển </a:t>
            </a:r>
            <a:r>
              <a:rPr lang="vi-VN" sz="3200" i="1" dirty="0">
                <a:solidFill>
                  <a:srgbClr val="000000"/>
                </a:solidFill>
                <a:latin typeface="Calibri" pitchFamily="34" charset="0"/>
              </a:rPr>
              <a:t>(control flow graph - CFG</a:t>
            </a:r>
            <a:r>
              <a:rPr lang="vi-VN" sz="3200" i="1">
                <a:solidFill>
                  <a:srgbClr val="000000"/>
                </a:solidFill>
                <a:latin typeface="Calibri" pitchFamily="34" charset="0"/>
              </a:rPr>
              <a:t>) </a:t>
            </a:r>
            <a:r>
              <a:rPr lang="vi-VN" sz="3200" smtClean="0">
                <a:solidFill>
                  <a:srgbClr val="000000"/>
                </a:solidFill>
                <a:latin typeface="Calibri" pitchFamily="34" charset="0"/>
              </a:rPr>
              <a:t>là </a:t>
            </a:r>
            <a:r>
              <a:rPr lang="vi-VN" sz="3200" dirty="0" smtClean="0">
                <a:solidFill>
                  <a:srgbClr val="000000"/>
                </a:solidFill>
                <a:latin typeface="Calibri" pitchFamily="34" charset="0"/>
              </a:rPr>
              <a:t>một</a:t>
            </a:r>
            <a:r>
              <a:rPr lang="en-ZA" sz="32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vi-VN" sz="3200" dirty="0" smtClean="0">
                <a:solidFill>
                  <a:srgbClr val="000000"/>
                </a:solidFill>
                <a:latin typeface="Calibri" pitchFamily="34" charset="0"/>
              </a:rPr>
              <a:t>phép </a:t>
            </a:r>
            <a:r>
              <a:rPr lang="vi-VN" sz="3200" dirty="0">
                <a:solidFill>
                  <a:srgbClr val="000000"/>
                </a:solidFill>
                <a:latin typeface="Calibri" pitchFamily="34" charset="0"/>
              </a:rPr>
              <a:t>biểu diễn của tất cả </a:t>
            </a:r>
            <a:r>
              <a:rPr lang="vi-VN" sz="3200">
                <a:solidFill>
                  <a:srgbClr val="000000"/>
                </a:solidFill>
                <a:latin typeface="Calibri" pitchFamily="34" charset="0"/>
              </a:rPr>
              <a:t>các </a:t>
            </a:r>
            <a:r>
              <a:rPr lang="vi-VN" sz="3200" smtClean="0">
                <a:solidFill>
                  <a:srgbClr val="000000"/>
                </a:solidFill>
                <a:latin typeface="Calibri" pitchFamily="34" charset="0"/>
              </a:rPr>
              <a:t>đường</a:t>
            </a:r>
            <a:r>
              <a:rPr lang="en-US" sz="3200" smtClean="0">
                <a:solidFill>
                  <a:srgbClr val="000000"/>
                </a:solidFill>
                <a:latin typeface="Calibri" pitchFamily="34" charset="0"/>
              </a:rPr>
              <a:t> (path)</a:t>
            </a:r>
            <a:r>
              <a:rPr lang="vi-VN" sz="320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vi-VN" sz="3200" dirty="0">
                <a:solidFill>
                  <a:srgbClr val="000000"/>
                </a:solidFill>
                <a:latin typeface="Calibri" pitchFamily="34" charset="0"/>
              </a:rPr>
              <a:t>có thể </a:t>
            </a:r>
            <a:r>
              <a:rPr lang="vi-VN" sz="3200">
                <a:solidFill>
                  <a:srgbClr val="000000"/>
                </a:solidFill>
                <a:latin typeface="Calibri" pitchFamily="34" charset="0"/>
              </a:rPr>
              <a:t>được </a:t>
            </a:r>
            <a:r>
              <a:rPr lang="en-US" sz="3200" smtClean="0">
                <a:solidFill>
                  <a:srgbClr val="000000"/>
                </a:solidFill>
                <a:latin typeface="Calibri" pitchFamily="34" charset="0"/>
              </a:rPr>
              <a:t>đi qua </a:t>
            </a:r>
            <a:r>
              <a:rPr lang="vi-VN" sz="3200" smtClean="0">
                <a:solidFill>
                  <a:srgbClr val="000000"/>
                </a:solidFill>
                <a:latin typeface="Calibri" pitchFamily="34" charset="0"/>
              </a:rPr>
              <a:t>trong </a:t>
            </a:r>
            <a:r>
              <a:rPr lang="vi-VN" sz="3200" dirty="0">
                <a:solidFill>
                  <a:srgbClr val="000000"/>
                </a:solidFill>
                <a:latin typeface="Calibri" pitchFamily="34" charset="0"/>
              </a:rPr>
              <a:t>quá trình thực thi </a:t>
            </a:r>
            <a:r>
              <a:rPr lang="vi-VN" sz="3200" dirty="0" smtClean="0">
                <a:solidFill>
                  <a:srgbClr val="000000"/>
                </a:solidFill>
                <a:latin typeface="Calibri" pitchFamily="34" charset="0"/>
              </a:rPr>
              <a:t>của</a:t>
            </a:r>
            <a:r>
              <a:rPr lang="en-ZA" sz="32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vi-VN" sz="3200" dirty="0" smtClean="0">
                <a:solidFill>
                  <a:srgbClr val="000000"/>
                </a:solidFill>
                <a:latin typeface="Calibri" pitchFamily="34" charset="0"/>
              </a:rPr>
              <a:t>một </a:t>
            </a:r>
            <a:r>
              <a:rPr lang="vi-VN" sz="3200" dirty="0">
                <a:solidFill>
                  <a:srgbClr val="000000"/>
                </a:solidFill>
                <a:latin typeface="Calibri" pitchFamily="34" charset="0"/>
              </a:rPr>
              <a:t>chương </a:t>
            </a:r>
            <a:r>
              <a:rPr lang="vi-VN" sz="3200">
                <a:solidFill>
                  <a:srgbClr val="000000"/>
                </a:solidFill>
                <a:latin typeface="Calibri" pitchFamily="34" charset="0"/>
              </a:rPr>
              <a:t>trình</a:t>
            </a:r>
            <a:r>
              <a:rPr lang="vi-VN" sz="3200" smtClean="0">
                <a:solidFill>
                  <a:srgbClr val="000000"/>
                </a:solidFill>
                <a:latin typeface="Calibri" pitchFamily="34" charset="0"/>
              </a:rPr>
              <a:t>.</a:t>
            </a:r>
            <a:endParaRPr lang="en-US" sz="3200" smtClean="0">
              <a:solidFill>
                <a:srgbClr val="000000"/>
              </a:solidFill>
              <a:latin typeface="Calibri" pitchFamily="34" charset="0"/>
            </a:endParaRPr>
          </a:p>
          <a:p>
            <a:pPr marL="685800" indent="-349250" algn="just">
              <a:spcBef>
                <a:spcPts val="800"/>
              </a:spcBef>
              <a:buFont typeface="Arial" pitchFamily="34" charset="0"/>
              <a:buChar char="•"/>
            </a:pPr>
            <a:r>
              <a:rPr lang="en-US" sz="3200" smtClean="0">
                <a:solidFill>
                  <a:srgbClr val="000000"/>
                </a:solidFill>
                <a:latin typeface="Calibri" pitchFamily="34" charset="0"/>
              </a:rPr>
              <a:t>Mỗi địa chỉ trong chương trình tương ứng với một nút trong đồ thị.</a:t>
            </a:r>
          </a:p>
          <a:p>
            <a:pPr marL="685800" indent="-349250" algn="just">
              <a:spcBef>
                <a:spcPts val="800"/>
              </a:spcBef>
              <a:buFont typeface="Arial" pitchFamily="34" charset="0"/>
              <a:buChar char="•"/>
            </a:pPr>
            <a:r>
              <a:rPr lang="en-GB" sz="3200" smtClean="0">
                <a:latin typeface="Calibri" pitchFamily="34" charset="0"/>
              </a:rPr>
              <a:t>Cho ra tất cả điểm đích khi duyệt mọi nhánh.</a:t>
            </a:r>
            <a:endParaRPr lang="en-GB" sz="3200" dirty="0">
              <a:latin typeface="Calibr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800" smtClean="0"/>
              <a:t>1. Giới </a:t>
            </a:r>
            <a:r>
              <a:rPr lang="en-US" sz="4800" smtClean="0"/>
              <a:t>thiệu </a:t>
            </a:r>
            <a:r>
              <a:rPr lang="en-US" sz="4800" smtClean="0"/>
              <a:t>(4)</a:t>
            </a:r>
            <a:endParaRPr lang="en-US" sz="4800"/>
          </a:p>
        </p:txBody>
      </p:sp>
      <p:sp>
        <p:nvSpPr>
          <p:cNvPr id="13" name="Rectangle 12"/>
          <p:cNvSpPr/>
          <p:nvPr/>
        </p:nvSpPr>
        <p:spPr>
          <a:xfrm>
            <a:off x="457200" y="1524000"/>
            <a:ext cx="64293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4000" b="1" smtClean="0">
                <a:latin typeface="Calibri" pitchFamily="34" charset="0"/>
              </a:rPr>
              <a:t>Đồ thị luồng </a:t>
            </a:r>
            <a:r>
              <a:rPr lang="vi-VN" sz="4000" b="1" smtClean="0">
                <a:latin typeface="Calibri" pitchFamily="34" charset="0"/>
              </a:rPr>
              <a:t>điều </a:t>
            </a:r>
            <a:r>
              <a:rPr lang="vi-VN" sz="4000" b="1" smtClean="0">
                <a:latin typeface="Calibri" pitchFamily="34" charset="0"/>
              </a:rPr>
              <a:t>khiển</a:t>
            </a:r>
            <a:r>
              <a:rPr lang="en-US" sz="4000" b="1" smtClean="0">
                <a:latin typeface="Calibri" pitchFamily="34" charset="0"/>
              </a:rPr>
              <a:t> (CFG)</a:t>
            </a:r>
            <a:endParaRPr lang="vi-VN" sz="4000" b="1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218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6892" y="2188067"/>
            <a:ext cx="4649202" cy="4476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36042" y="2035968"/>
            <a:ext cx="3785229" cy="465077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800" smtClean="0"/>
              <a:t>1. Giới </a:t>
            </a:r>
            <a:r>
              <a:rPr lang="en-US" sz="4800" smtClean="0"/>
              <a:t>thiệu </a:t>
            </a:r>
            <a:r>
              <a:rPr lang="en-US" sz="4800" smtClean="0"/>
              <a:t>(5)</a:t>
            </a:r>
            <a:endParaRPr lang="en-US" sz="4800"/>
          </a:p>
        </p:txBody>
      </p:sp>
      <p:sp>
        <p:nvSpPr>
          <p:cNvPr id="12" name="Rectangle 11"/>
          <p:cNvSpPr/>
          <p:nvPr/>
        </p:nvSpPr>
        <p:spPr>
          <a:xfrm>
            <a:off x="457200" y="1402977"/>
            <a:ext cx="28371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mtClean="0">
                <a:latin typeface="Calibri" pitchFamily="34" charset="0"/>
              </a:rPr>
              <a:t>Ví dụ về CFG</a:t>
            </a:r>
            <a:endParaRPr lang="vi-VN" sz="4000" b="1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4430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0988" y="2408979"/>
            <a:ext cx="7906871" cy="3990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36550">
              <a:lnSpc>
                <a:spcPct val="114000"/>
              </a:lnSpc>
              <a:buFont typeface="Arial" pitchFamily="34" charset="0"/>
              <a:buChar char="•"/>
            </a:pPr>
            <a:r>
              <a:rPr lang="vi-VN" sz="3200" b="1" i="1" dirty="0">
                <a:solidFill>
                  <a:srgbClr val="000000"/>
                </a:solidFill>
                <a:latin typeface="Calibri" pitchFamily="34" charset="0"/>
              </a:rPr>
              <a:t>On-the-fly model generation </a:t>
            </a:r>
            <a:r>
              <a:rPr lang="vi-VN" sz="3200" dirty="0">
                <a:solidFill>
                  <a:srgbClr val="000000"/>
                </a:solidFill>
                <a:latin typeface="Calibri" pitchFamily="34" charset="0"/>
              </a:rPr>
              <a:t>là giải thuật chính trong hệ </a:t>
            </a:r>
            <a:r>
              <a:rPr lang="vi-VN" sz="3200">
                <a:solidFill>
                  <a:srgbClr val="000000"/>
                </a:solidFill>
                <a:latin typeface="Calibri" pitchFamily="34" charset="0"/>
              </a:rPr>
              <a:t>thống </a:t>
            </a:r>
            <a:r>
              <a:rPr lang="vi-VN" sz="3200" smtClean="0">
                <a:solidFill>
                  <a:srgbClr val="000000"/>
                </a:solidFill>
                <a:latin typeface="Calibri" pitchFamily="34" charset="0"/>
              </a:rPr>
              <a:t>BE-PUM.</a:t>
            </a:r>
            <a:endParaRPr lang="en-US" sz="3200" smtClean="0">
              <a:solidFill>
                <a:srgbClr val="000000"/>
              </a:solidFill>
              <a:latin typeface="Calibri" pitchFamily="34" charset="0"/>
            </a:endParaRPr>
          </a:p>
          <a:p>
            <a:pPr marL="457200" indent="-336550">
              <a:lnSpc>
                <a:spcPct val="114000"/>
              </a:lnSpc>
              <a:buFont typeface="Arial" pitchFamily="34" charset="0"/>
              <a:buChar char="•"/>
            </a:pPr>
            <a:r>
              <a:rPr lang="vi-VN" sz="3200" smtClean="0">
                <a:solidFill>
                  <a:srgbClr val="000000"/>
                </a:solidFill>
                <a:latin typeface="Calibri" pitchFamily="34" charset="0"/>
              </a:rPr>
              <a:t>Quá </a:t>
            </a:r>
            <a:r>
              <a:rPr lang="vi-VN" sz="3200" dirty="0" smtClean="0">
                <a:solidFill>
                  <a:srgbClr val="000000"/>
                </a:solidFill>
                <a:latin typeface="Calibri" pitchFamily="34" charset="0"/>
              </a:rPr>
              <a:t>trình</a:t>
            </a:r>
            <a:r>
              <a:rPr lang="en-ZA" sz="32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vi-VN" sz="3200" dirty="0" smtClean="0">
                <a:solidFill>
                  <a:srgbClr val="000000"/>
                </a:solidFill>
                <a:latin typeface="Calibri" pitchFamily="34" charset="0"/>
              </a:rPr>
              <a:t>thực </a:t>
            </a:r>
            <a:r>
              <a:rPr lang="vi-VN" sz="3200" dirty="0">
                <a:solidFill>
                  <a:srgbClr val="000000"/>
                </a:solidFill>
                <a:latin typeface="Calibri" pitchFamily="34" charset="0"/>
              </a:rPr>
              <a:t>thi của tập tin mã nhị phân là một </a:t>
            </a:r>
            <a:r>
              <a:rPr lang="vi-VN" sz="3200" i="1" dirty="0">
                <a:solidFill>
                  <a:srgbClr val="000000"/>
                </a:solidFill>
                <a:latin typeface="Calibri" pitchFamily="34" charset="0"/>
              </a:rPr>
              <a:t>chuỗi thực thi động</a:t>
            </a:r>
            <a:r>
              <a:rPr lang="vi-VN" sz="3200" dirty="0">
                <a:solidFill>
                  <a:srgbClr val="000000"/>
                </a:solidFill>
                <a:latin typeface="Calibri" pitchFamily="34" charset="0"/>
              </a:rPr>
              <a:t>, bắt đầu từ </a:t>
            </a:r>
            <a:r>
              <a:rPr lang="vi-VN" sz="3200">
                <a:solidFill>
                  <a:srgbClr val="000000"/>
                </a:solidFill>
                <a:latin typeface="Calibri" pitchFamily="34" charset="0"/>
              </a:rPr>
              <a:t>một </a:t>
            </a:r>
            <a:r>
              <a:rPr lang="vi-VN" sz="3200" smtClean="0">
                <a:solidFill>
                  <a:srgbClr val="000000"/>
                </a:solidFill>
                <a:latin typeface="Calibri" pitchFamily="34" charset="0"/>
              </a:rPr>
              <a:t>giá </a:t>
            </a:r>
            <a:r>
              <a:rPr lang="vi-VN" sz="3200" dirty="0">
                <a:solidFill>
                  <a:srgbClr val="000000"/>
                </a:solidFill>
                <a:latin typeface="Calibri" pitchFamily="34" charset="0"/>
              </a:rPr>
              <a:t>trị địa </a:t>
            </a:r>
            <a:r>
              <a:rPr lang="vi-VN" sz="3200">
                <a:solidFill>
                  <a:srgbClr val="000000"/>
                </a:solidFill>
                <a:latin typeface="Calibri" pitchFamily="34" charset="0"/>
              </a:rPr>
              <a:t>chỉ </a:t>
            </a:r>
            <a:r>
              <a:rPr lang="vi-VN" sz="3200" smtClean="0">
                <a:solidFill>
                  <a:srgbClr val="000000"/>
                </a:solidFill>
                <a:latin typeface="Calibri" pitchFamily="34" charset="0"/>
              </a:rPr>
              <a:t>được </a:t>
            </a:r>
            <a:r>
              <a:rPr lang="vi-VN" sz="3200" dirty="0">
                <a:solidFill>
                  <a:srgbClr val="000000"/>
                </a:solidFill>
                <a:latin typeface="Calibri" pitchFamily="34" charset="0"/>
              </a:rPr>
              <a:t>chỉ rõ </a:t>
            </a:r>
            <a:r>
              <a:rPr lang="vi-VN" sz="3200">
                <a:solidFill>
                  <a:srgbClr val="000000"/>
                </a:solidFill>
                <a:latin typeface="Calibri" pitchFamily="34" charset="0"/>
              </a:rPr>
              <a:t>bởi </a:t>
            </a:r>
            <a:r>
              <a:rPr lang="vi-VN" sz="3200" smtClean="0">
                <a:solidFill>
                  <a:srgbClr val="000000"/>
                </a:solidFill>
                <a:latin typeface="Calibri" pitchFamily="34" charset="0"/>
              </a:rPr>
              <a:t>thanh </a:t>
            </a:r>
            <a:r>
              <a:rPr lang="vi-VN" sz="3200" dirty="0">
                <a:solidFill>
                  <a:srgbClr val="000000"/>
                </a:solidFill>
                <a:latin typeface="Calibri" pitchFamily="34" charset="0"/>
              </a:rPr>
              <a:t>ghi </a:t>
            </a:r>
            <a:r>
              <a:rPr lang="vi-VN" sz="3200">
                <a:solidFill>
                  <a:srgbClr val="000000"/>
                </a:solidFill>
                <a:latin typeface="Calibri" pitchFamily="34" charset="0"/>
              </a:rPr>
              <a:t>EIP</a:t>
            </a:r>
            <a:r>
              <a:rPr lang="vi-VN" sz="3200" smtClean="0">
                <a:solidFill>
                  <a:srgbClr val="000000"/>
                </a:solidFill>
                <a:latin typeface="Calibri" pitchFamily="34" charset="0"/>
              </a:rPr>
              <a:t>.</a:t>
            </a:r>
            <a:endParaRPr lang="en-US" sz="3200" smtClean="0">
              <a:solidFill>
                <a:srgbClr val="000000"/>
              </a:solidFill>
              <a:latin typeface="Calibri" pitchFamily="34" charset="0"/>
            </a:endParaRPr>
          </a:p>
          <a:p>
            <a:pPr marL="457200" indent="-336550">
              <a:lnSpc>
                <a:spcPct val="114000"/>
              </a:lnSpc>
              <a:buFont typeface="Arial" pitchFamily="34" charset="0"/>
              <a:buChar char="•"/>
            </a:pPr>
            <a:r>
              <a:rPr lang="en-US" sz="3200" smtClean="0">
                <a:solidFill>
                  <a:srgbClr val="000000"/>
                </a:solidFill>
                <a:latin typeface="Calibri" pitchFamily="34" charset="0"/>
              </a:rPr>
              <a:t>BE-PUM dựa vào đó và đi qua từng câu lệnh để xây dựng CFG</a:t>
            </a:r>
            <a:r>
              <a:rPr lang="vi-VN" sz="320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endParaRPr lang="en-GB" sz="3200" dirty="0">
              <a:latin typeface="Calibr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800" smtClean="0"/>
              <a:t>1. Giới </a:t>
            </a:r>
            <a:r>
              <a:rPr lang="en-US" sz="4800" smtClean="0"/>
              <a:t>thiệu </a:t>
            </a:r>
            <a:r>
              <a:rPr lang="en-US" sz="4800" smtClean="0"/>
              <a:t>(6)</a:t>
            </a:r>
            <a:endParaRPr lang="en-US" sz="4800"/>
          </a:p>
        </p:txBody>
      </p:sp>
      <p:sp>
        <p:nvSpPr>
          <p:cNvPr id="13" name="Rectangle 12"/>
          <p:cNvSpPr/>
          <p:nvPr/>
        </p:nvSpPr>
        <p:spPr>
          <a:xfrm>
            <a:off x="457200" y="1524000"/>
            <a:ext cx="64293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4000" b="1" smtClean="0">
                <a:latin typeface="Calibri" pitchFamily="34" charset="0"/>
              </a:rPr>
              <a:t>Đồ thị luồng </a:t>
            </a:r>
            <a:r>
              <a:rPr lang="vi-VN" sz="4000" b="1" smtClean="0">
                <a:latin typeface="Calibri" pitchFamily="34" charset="0"/>
              </a:rPr>
              <a:t>điều </a:t>
            </a:r>
            <a:r>
              <a:rPr lang="vi-VN" sz="4000" b="1" smtClean="0">
                <a:latin typeface="Calibri" pitchFamily="34" charset="0"/>
              </a:rPr>
              <a:t>khiển</a:t>
            </a:r>
            <a:r>
              <a:rPr lang="en-US" sz="4000" b="1" smtClean="0">
                <a:latin typeface="Calibri" pitchFamily="34" charset="0"/>
              </a:rPr>
              <a:t> (CFG)</a:t>
            </a:r>
            <a:endParaRPr lang="vi-VN" sz="4000" b="1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2189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17432" y="2274839"/>
            <a:ext cx="765648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000" dirty="0">
                <a:solidFill>
                  <a:srgbClr val="000000"/>
                </a:solidFill>
                <a:latin typeface="+mj-lt"/>
              </a:rPr>
              <a:t>BE-PUM đã được dựng lên để có thể chống lại việc làm rối mã này. Đó là </a:t>
            </a:r>
            <a:r>
              <a:rPr lang="vi-VN" sz="2000" dirty="0" smtClean="0">
                <a:solidFill>
                  <a:srgbClr val="000000"/>
                </a:solidFill>
                <a:latin typeface="+mj-lt"/>
              </a:rPr>
              <a:t>điểm</a:t>
            </a:r>
            <a:r>
              <a:rPr lang="en-ZA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000" dirty="0" smtClean="0">
                <a:solidFill>
                  <a:srgbClr val="000000"/>
                </a:solidFill>
                <a:latin typeface="+mj-lt"/>
              </a:rPr>
              <a:t>mạnh 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và là ưu thế vượt trội của BE-PUM so với các công cụ phân tích tĩnh mã </a:t>
            </a:r>
            <a:r>
              <a:rPr lang="vi-VN" sz="2000" dirty="0" smtClean="0">
                <a:solidFill>
                  <a:srgbClr val="000000"/>
                </a:solidFill>
                <a:latin typeface="+mj-lt"/>
              </a:rPr>
              <a:t>thực</a:t>
            </a:r>
            <a:r>
              <a:rPr lang="en-ZA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000" dirty="0" smtClean="0">
                <a:solidFill>
                  <a:srgbClr val="000000"/>
                </a:solidFill>
                <a:latin typeface="+mj-lt"/>
              </a:rPr>
              <a:t>thi 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khác như Jackstab, IDA Pro, Capstone, Unicorn, METASM, HOOPER bằng việc </a:t>
            </a:r>
            <a:r>
              <a:rPr lang="vi-VN" sz="2000" dirty="0" smtClean="0">
                <a:solidFill>
                  <a:srgbClr val="000000"/>
                </a:solidFill>
                <a:latin typeface="+mj-lt"/>
              </a:rPr>
              <a:t>áp</a:t>
            </a:r>
            <a:r>
              <a:rPr lang="en-ZA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000" dirty="0" smtClean="0">
                <a:solidFill>
                  <a:srgbClr val="000000"/>
                </a:solidFill>
                <a:latin typeface="+mj-lt"/>
              </a:rPr>
              <a:t>dụng 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phương pháp </a:t>
            </a:r>
            <a:r>
              <a:rPr lang="vi-VN" sz="2000" i="1" dirty="0">
                <a:solidFill>
                  <a:srgbClr val="000000"/>
                </a:solidFill>
                <a:latin typeface="+mj-lt"/>
              </a:rPr>
              <a:t>dynamic symbolic execution</a:t>
            </a:r>
            <a:r>
              <a:rPr lang="vi-VN" sz="2000" dirty="0" smtClean="0">
                <a:solidFill>
                  <a:srgbClr val="000000"/>
                </a:solidFill>
                <a:latin typeface="+mj-lt"/>
              </a:rPr>
              <a:t>.</a:t>
            </a:r>
            <a:endParaRPr lang="en-GB" sz="20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7432" y="3704394"/>
            <a:ext cx="749791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000" i="1" dirty="0">
                <a:solidFill>
                  <a:srgbClr val="000000"/>
                </a:solidFill>
                <a:latin typeface="+mj-lt"/>
              </a:rPr>
              <a:t>Dynamic symbolic execution 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là một phương pháp nhằm tính toán các giá trị </a:t>
            </a:r>
            <a:r>
              <a:rPr lang="vi-VN" sz="2000" dirty="0" smtClean="0">
                <a:solidFill>
                  <a:srgbClr val="000000"/>
                </a:solidFill>
                <a:latin typeface="+mj-lt"/>
              </a:rPr>
              <a:t>thanh</a:t>
            </a:r>
            <a:r>
              <a:rPr lang="en-ZA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000" dirty="0" smtClean="0">
                <a:solidFill>
                  <a:srgbClr val="000000"/>
                </a:solidFill>
                <a:latin typeface="+mj-lt"/>
              </a:rPr>
              <a:t>ghi 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và bộ nhớ ở một vị trí cụ thể, khi chúng ta không thể biết được điểm thực thi kế </a:t>
            </a:r>
            <a:r>
              <a:rPr lang="vi-VN" sz="2000" dirty="0" smtClean="0">
                <a:solidFill>
                  <a:srgbClr val="000000"/>
                </a:solidFill>
                <a:latin typeface="+mj-lt"/>
              </a:rPr>
              <a:t>tiếp</a:t>
            </a:r>
            <a:r>
              <a:rPr lang="en-ZA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000" dirty="0" smtClean="0">
                <a:solidFill>
                  <a:srgbClr val="000000"/>
                </a:solidFill>
                <a:latin typeface="+mj-lt"/>
              </a:rPr>
              <a:t>của 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chương trình là gì. Nhờ đó ta có thể giải quyết được các cách thức làm rối mã </a:t>
            </a:r>
            <a:r>
              <a:rPr lang="vi-VN" sz="2000" dirty="0" smtClean="0">
                <a:solidFill>
                  <a:srgbClr val="000000"/>
                </a:solidFill>
                <a:latin typeface="+mj-lt"/>
              </a:rPr>
              <a:t>như</a:t>
            </a:r>
            <a:r>
              <a:rPr lang="en-ZA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000" dirty="0" smtClean="0">
                <a:solidFill>
                  <a:srgbClr val="000000"/>
                </a:solidFill>
                <a:latin typeface="+mj-lt"/>
              </a:rPr>
              <a:t>nhảy 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gián tiếp, tự thay đổi </a:t>
            </a:r>
            <a:r>
              <a:rPr lang="vi-VN" sz="2000" dirty="0" smtClean="0">
                <a:solidFill>
                  <a:srgbClr val="000000"/>
                </a:solidFill>
                <a:latin typeface="+mj-lt"/>
              </a:rPr>
              <a:t>m</a:t>
            </a:r>
            <a:r>
              <a:rPr lang="en-ZA" sz="2000" dirty="0" smtClean="0">
                <a:solidFill>
                  <a:srgbClr val="000000"/>
                </a:solidFill>
                <a:latin typeface="+mj-lt"/>
              </a:rPr>
              <a:t>ã.</a:t>
            </a:r>
            <a:endParaRPr lang="en-GB" sz="2000" dirty="0"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800" smtClean="0"/>
              <a:t>1. Giới </a:t>
            </a:r>
            <a:r>
              <a:rPr lang="en-US" sz="4800" smtClean="0"/>
              <a:t>thiệu </a:t>
            </a:r>
            <a:r>
              <a:rPr lang="en-US" sz="4800" smtClean="0"/>
              <a:t>(6)</a:t>
            </a:r>
            <a:endParaRPr lang="en-US" sz="4800"/>
          </a:p>
        </p:txBody>
      </p:sp>
      <p:sp>
        <p:nvSpPr>
          <p:cNvPr id="12" name="Rectangle 11"/>
          <p:cNvSpPr/>
          <p:nvPr/>
        </p:nvSpPr>
        <p:spPr>
          <a:xfrm>
            <a:off x="457200" y="1524000"/>
            <a:ext cx="66849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mtClean="0">
                <a:latin typeface="Calibri" pitchFamily="34" charset="0"/>
              </a:rPr>
              <a:t>Những đòi hỏi trong hiện thực</a:t>
            </a:r>
            <a:endParaRPr lang="vi-VN" sz="4000" b="1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1491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1831</Words>
  <Application>Microsoft Office PowerPoint</Application>
  <PresentationFormat>On-screen Show (4:3)</PresentationFormat>
  <Paragraphs>328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Office Theme</vt:lpstr>
      <vt:lpstr>1_Office Theme</vt:lpstr>
      <vt:lpstr>PHÁT TRIỂN HỆ THỐNG BE-PUM</vt:lpstr>
      <vt:lpstr>Danh mục</vt:lpstr>
      <vt:lpstr>1. Giới thiệu (1)</vt:lpstr>
      <vt:lpstr>1. Giới thiệu (2)</vt:lpstr>
      <vt:lpstr>1. Giới thiệu (3)</vt:lpstr>
      <vt:lpstr>1. Giới thiệu (4)</vt:lpstr>
      <vt:lpstr>1. Giới thiệu (5)</vt:lpstr>
      <vt:lpstr>1. Giới thiệu (6)</vt:lpstr>
      <vt:lpstr>1. Giới thiệu (6)</vt:lpstr>
      <vt:lpstr>1. Giới thiệu</vt:lpstr>
      <vt:lpstr>1. Giới thiệu</vt:lpstr>
      <vt:lpstr>Slide 12</vt:lpstr>
      <vt:lpstr>1. Giới thiệu</vt:lpstr>
      <vt:lpstr>1. Giới thiệu</vt:lpstr>
      <vt:lpstr>2. Phân tích vấn đề</vt:lpstr>
      <vt:lpstr>2. Phân tích vấn đề</vt:lpstr>
      <vt:lpstr>2. Phân tích vấn đề</vt:lpstr>
      <vt:lpstr>2. Phân tích vấn đề</vt:lpstr>
      <vt:lpstr>2. Phân tích vấn đề</vt:lpstr>
      <vt:lpstr>3. Kiến thức nền</vt:lpstr>
      <vt:lpstr>3. Kiến thức nền</vt:lpstr>
      <vt:lpstr>3. Kiến thức nền</vt:lpstr>
      <vt:lpstr>3. Kiến thức nền</vt:lpstr>
      <vt:lpstr>3. Kiến thức nền</vt:lpstr>
      <vt:lpstr>3. Kiến thức nền</vt:lpstr>
      <vt:lpstr>3. Kiến thức nền</vt:lpstr>
      <vt:lpstr>3. Kiến thức nền</vt:lpstr>
      <vt:lpstr>3. Kiến thức nền</vt:lpstr>
      <vt:lpstr>3. Kiến thức nền</vt:lpstr>
      <vt:lpstr>3. Kiến thức nền</vt:lpstr>
      <vt:lpstr>3. Kiến thức nền</vt:lpstr>
      <vt:lpstr>3. Kiến thức nền</vt:lpstr>
      <vt:lpstr>3. Kiến thức nền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5. Hiện thực và kết quả</vt:lpstr>
      <vt:lpstr>5. Hiện thực và kết quả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</dc:creator>
  <cp:lastModifiedBy>SEGFRY</cp:lastModifiedBy>
  <cp:revision>102</cp:revision>
  <dcterms:created xsi:type="dcterms:W3CDTF">2015-10-27T01:05:58Z</dcterms:created>
  <dcterms:modified xsi:type="dcterms:W3CDTF">2015-12-23T17:08:33Z</dcterms:modified>
</cp:coreProperties>
</file>