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8700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7A21-155D-4F62-8A11-B3F125E1761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298" y="1321398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ru-RU" sz="54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Стеганография </a:t>
            </a:r>
            <a:endParaRPr lang="en-US" sz="54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  <a:p>
            <a:pPr algn="ctr"/>
            <a:r>
              <a:rPr lang="ru-RU" sz="54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и </a:t>
            </a:r>
            <a:endParaRPr lang="en-US" sz="54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  <a:p>
            <a:pPr algn="ctr"/>
            <a:r>
              <a:rPr lang="en-US" sz="54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MS word</a:t>
            </a:r>
          </a:p>
        </p:txBody>
      </p:sp>
      <p:sp>
        <p:nvSpPr>
          <p:cNvPr id="3" name="Spotlight"/>
          <p:cNvSpPr/>
          <p:nvPr/>
        </p:nvSpPr>
        <p:spPr>
          <a:xfrm>
            <a:off x="2209799" y="2438400"/>
            <a:ext cx="2116282" cy="1007918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8000">
                <a:srgbClr val="FFFFFF">
                  <a:alpha val="25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40" y="3446318"/>
            <a:ext cx="6858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50937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04513" y="2561766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Осажденное сообщение</a:t>
            </a:r>
          </a:p>
          <a:p>
            <a:r>
              <a:rPr lang="ru-RU" dirty="0"/>
              <a:t>(</a:t>
            </a:r>
            <a:r>
              <a:rPr lang="en-US" dirty="0"/>
              <a:t>1000001</a:t>
            </a:r>
            <a:r>
              <a:rPr lang="ru-RU" dirty="0"/>
              <a:t>)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1135360" y="496570"/>
            <a:ext cx="0" cy="519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11135358" y="1887545"/>
            <a:ext cx="4953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135358" y="2368479"/>
            <a:ext cx="4953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1135358" y="2894825"/>
            <a:ext cx="4953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135359" y="3374280"/>
            <a:ext cx="4953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135358" y="3884294"/>
            <a:ext cx="4953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1135359" y="4332396"/>
            <a:ext cx="4953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1135358" y="4843204"/>
            <a:ext cx="4953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7" name="Прямоугольник 3"/>
          <p:cNvSpPr/>
          <p:nvPr/>
        </p:nvSpPr>
        <p:spPr>
          <a:xfrm>
            <a:off x="4977609" y="1428650"/>
            <a:ext cx="665304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&lt;</a:t>
            </a:r>
            <a:r>
              <a:rPr lang="en-US" sz="2800" b="1" dirty="0"/>
              <a:t>person</a:t>
            </a:r>
            <a:r>
              <a:rPr lang="ru-RU" sz="2800" b="1" dirty="0"/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one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value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en-US" sz="3200" b="1" dirty="0">
                <a:solidFill>
                  <a:srgbClr val="FF0000"/>
                </a:solidFill>
              </a:rPr>
              <a:t>‘</a:t>
            </a:r>
            <a:r>
              <a:rPr lang="ru-RU" sz="2800" b="1" dirty="0">
                <a:solidFill>
                  <a:srgbClr val="00B050"/>
                </a:solidFill>
              </a:rPr>
              <a:t>two</a:t>
            </a:r>
            <a:r>
              <a:rPr lang="en-US" sz="3200" b="1" dirty="0">
                <a:solidFill>
                  <a:srgbClr val="FF0000"/>
                </a:solidFill>
              </a:rPr>
              <a:t>’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en-US" sz="3200" b="1" dirty="0">
                <a:solidFill>
                  <a:srgbClr val="FF0000"/>
                </a:solidFill>
              </a:rPr>
              <a:t>‘</a:t>
            </a:r>
            <a:r>
              <a:rPr lang="ru-RU" sz="2800" b="1" dirty="0">
                <a:solidFill>
                  <a:srgbClr val="00B050"/>
                </a:solidFill>
              </a:rPr>
              <a:t>three</a:t>
            </a:r>
            <a:r>
              <a:rPr lang="en-US" sz="3200" b="1" dirty="0">
                <a:solidFill>
                  <a:srgbClr val="FF0000"/>
                </a:solidFill>
              </a:rPr>
              <a:t>’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en-US" sz="3200" b="1" dirty="0">
                <a:solidFill>
                  <a:srgbClr val="FF0000"/>
                </a:solidFill>
              </a:rPr>
              <a:t>‘</a:t>
            </a:r>
            <a:r>
              <a:rPr lang="ru-RU" sz="2800" b="1" dirty="0">
                <a:solidFill>
                  <a:srgbClr val="00B050"/>
                </a:solidFill>
              </a:rPr>
              <a:t>four</a:t>
            </a:r>
            <a:r>
              <a:rPr lang="en-US" sz="3200" b="1" dirty="0">
                <a:solidFill>
                  <a:srgbClr val="FF0000"/>
                </a:solidFill>
              </a:rPr>
              <a:t>’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en-US" sz="3200" b="1" dirty="0">
                <a:solidFill>
                  <a:srgbClr val="FF0000"/>
                </a:solidFill>
              </a:rPr>
              <a:t>‘</a:t>
            </a:r>
            <a:r>
              <a:rPr lang="ru-RU" sz="2800" b="1" dirty="0">
                <a:solidFill>
                  <a:srgbClr val="00B050"/>
                </a:solidFill>
              </a:rPr>
              <a:t>five</a:t>
            </a:r>
            <a:r>
              <a:rPr lang="en-US" sz="3200" b="1" dirty="0">
                <a:solidFill>
                  <a:srgbClr val="FF0000"/>
                </a:solidFill>
              </a:rPr>
              <a:t>’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en-US" sz="3200" b="1" dirty="0">
                <a:solidFill>
                  <a:srgbClr val="FF0000"/>
                </a:solidFill>
              </a:rPr>
              <a:t>‘</a:t>
            </a:r>
            <a:r>
              <a:rPr lang="ru-RU" sz="2800" b="1" dirty="0">
                <a:solidFill>
                  <a:srgbClr val="00B050"/>
                </a:solidFill>
              </a:rPr>
              <a:t>six</a:t>
            </a:r>
            <a:r>
              <a:rPr lang="en-US" sz="3200" b="1" dirty="0">
                <a:solidFill>
                  <a:srgbClr val="FF0000"/>
                </a:solidFill>
              </a:rPr>
              <a:t>’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seven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r>
              <a:rPr lang="ru-RU" sz="2800" b="1" dirty="0"/>
              <a:t>&lt;/</a:t>
            </a:r>
            <a:r>
              <a:rPr lang="en-US" sz="2800" b="1" dirty="0"/>
              <a:t>person </a:t>
            </a:r>
            <a:r>
              <a:rPr lang="ru-RU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79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3" y="2031286"/>
            <a:ext cx="114765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Внедрение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</a:t>
            </a:r>
            <a:endParaRPr lang="en-US" dirty="0"/>
          </a:p>
        </p:txBody>
      </p:sp>
      <p:pic>
        <p:nvPicPr>
          <p:cNvPr id="4" name="Рисунок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6" b="41228"/>
          <a:stretch/>
        </p:blipFill>
        <p:spPr bwMode="auto">
          <a:xfrm>
            <a:off x="1432877" y="1293381"/>
            <a:ext cx="8865553" cy="4977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966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A0FC9-DA87-4C57-AE08-798E8E5E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4BF61-5EAB-4526-95F0-CEC3FD61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0EC9A-D84B-4EA0-8B28-ED878E30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96F330-7C49-4010-8FA5-90B7DEA3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39" y="365124"/>
            <a:ext cx="11798963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6283B-C9F3-42B7-9616-2AEAFA96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FA891A7-62C0-45AB-B517-80EDB4525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01" y="161007"/>
            <a:ext cx="6487009" cy="6137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33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FED34-01BB-4D43-8129-E4A4D3C4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82DF12-C3BC-4F88-9354-B0FE6C779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94609" cy="54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2BD6E-4D25-4437-87EB-C1ED2AEB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11CE60E-6C20-4AE3-B04B-53215CDD1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98" y="771575"/>
            <a:ext cx="11629802" cy="39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4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AF044-47BE-489B-B787-3F60E6A8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9DAF59-FDD7-4125-811F-A838F8A2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629F3B-68ED-43F3-9BBA-D70A2561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09" y="538533"/>
            <a:ext cx="10630191" cy="42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4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5294B-E40E-4957-8D7D-4D4854CC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DA6BC-F6B3-4FC2-8A6C-E22BD249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CC0EFB-68ED-4810-A7D5-94EBC5A3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70" y="263774"/>
            <a:ext cx="6704055" cy="6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7531" y="210678"/>
            <a:ext cx="6724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0000"/>
                </a:solidFill>
                <a:latin typeface="inherit"/>
              </a:rPr>
              <a:t>Open Packaging Conventions</a:t>
            </a:r>
            <a:endParaRPr lang="en-US" sz="3600" b="1" i="0" dirty="0">
              <a:solidFill>
                <a:srgbClr val="000000"/>
              </a:solidFill>
              <a:effectLst/>
              <a:latin typeface="PT Sans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59" y="1332788"/>
            <a:ext cx="9289640" cy="4529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7117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30513-483F-4C4B-81C8-E705631C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03BF8-3682-419B-BAD1-3462FDB4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C4D483-5975-41C6-86B2-560B5537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63" y="681037"/>
            <a:ext cx="9981873" cy="4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DF6B8-4505-4BB7-A4DA-37F34F1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994FA-776A-4EF2-AF30-B240DE78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E8899-8EFA-4693-86A1-0D5EC75C1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" y="1440873"/>
            <a:ext cx="12017829" cy="2775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73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7ECBE-DC65-4D93-A6E2-61451CD2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05680-6C5C-4067-B871-F607CAEC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17F46-B9FC-42E2-997E-36FB9DB5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96" y="0"/>
            <a:ext cx="7142007" cy="67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2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A9E5A-262F-4510-94E3-616AB81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2C656-6221-4F10-A9E2-46C5B53E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695AA2-E7C1-40B0-8B21-36AAB32B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48" y="1690688"/>
            <a:ext cx="10567052" cy="3083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17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8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" y="2505076"/>
            <a:ext cx="2263442" cy="157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94" y="397988"/>
            <a:ext cx="2528243" cy="787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1720160"/>
            <a:ext cx="2067769" cy="923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525" y="3373360"/>
            <a:ext cx="2166937" cy="2502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738" y="3467592"/>
            <a:ext cx="2776538" cy="61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438" y="4898986"/>
            <a:ext cx="2776538" cy="734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V="1">
            <a:off x="1093868" y="712865"/>
            <a:ext cx="2902291" cy="20208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95847" y="2381250"/>
            <a:ext cx="2295747" cy="7810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66903" y="3467593"/>
            <a:ext cx="2592386" cy="14313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91101" y="3648075"/>
            <a:ext cx="2833637" cy="29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4705401" y="3990452"/>
            <a:ext cx="2605037" cy="1276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0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0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194" y="253970"/>
            <a:ext cx="10345271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w:body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w:p</a:t>
            </a:r>
            <a:r>
              <a:rPr lang="en-US" sz="1100" dirty="0">
                <a:latin typeface="Consolas" panose="020B0609020204030204" pitchFamily="49" charset="0"/>
              </a:rPr>
              <a:t> w:rsidR="00203994" w:rsidRPr="00B90B27" w:rsidRDefault="00B90B27"&gt;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w:pPr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w:rPr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w:b</a:t>
            </a:r>
            <a:r>
              <a:rPr lang="en-US" sz="1100" dirty="0"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w:i</a:t>
            </a:r>
            <a:r>
              <a:rPr lang="en-US" sz="1100" dirty="0"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w:strike</a:t>
            </a:r>
            <a:r>
              <a:rPr lang="en-US" sz="1100" dirty="0"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w:color</a:t>
            </a:r>
            <a:r>
              <a:rPr lang="en-US" sz="1100" dirty="0">
                <a:latin typeface="Consolas" panose="020B0609020204030204" pitchFamily="49" charset="0"/>
              </a:rPr>
              <a:t> w:val="2F5496" w:themeColor="accent5" w:themeShade="BF"/&gt;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w:sz</a:t>
            </a:r>
            <a:r>
              <a:rPr lang="en-US" sz="1100" dirty="0">
                <a:latin typeface="Consolas" panose="020B0609020204030204" pitchFamily="49" charset="0"/>
              </a:rPr>
              <a:t> w:val="44"/&gt;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w:u</a:t>
            </a:r>
            <a:r>
              <a:rPr lang="en-US" sz="1100" dirty="0">
                <a:latin typeface="Consolas" panose="020B0609020204030204" pitchFamily="49" charset="0"/>
              </a:rPr>
              <a:t> w:val="single"/&gt;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w:vertAlign</a:t>
            </a:r>
            <a:r>
              <a:rPr lang="en-US" sz="1100" dirty="0">
                <a:latin typeface="Consolas" panose="020B0609020204030204" pitchFamily="49" charset="0"/>
              </a:rPr>
              <a:t> w:val="superscript"/&gt;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w:rPr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w:pPr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w:proofErr</a:t>
            </a:r>
            <a:r>
              <a:rPr lang="en-US" sz="1100" dirty="0">
                <a:latin typeface="Consolas" panose="020B0609020204030204" pitchFamily="49" charset="0"/>
              </a:rPr>
              <a:t> w:type="gramStart"/&gt;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w:r</a:t>
            </a:r>
            <a:r>
              <a:rPr lang="en-US" sz="1100" dirty="0">
                <a:latin typeface="Consolas" panose="020B0609020204030204" pitchFamily="49" charset="0"/>
              </a:rPr>
              <a:t> w:rsidRPr="00B90B27"&gt;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w:rPr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w:b</a:t>
            </a:r>
            <a:r>
              <a:rPr lang="en-US" sz="1100" dirty="0"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w:i</a:t>
            </a:r>
            <a:r>
              <a:rPr lang="en-US" sz="1100" dirty="0"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w:strike</a:t>
            </a:r>
            <a:r>
              <a:rPr lang="en-US" sz="1100" dirty="0"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w:color</a:t>
            </a:r>
            <a:r>
              <a:rPr lang="en-US" sz="1100" dirty="0">
                <a:latin typeface="Consolas" panose="020B0609020204030204" pitchFamily="49" charset="0"/>
              </a:rPr>
              <a:t> w:val="2F5496" w:themeColor="accent5" w:themeShade="BF"/&gt;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w:sz</a:t>
            </a:r>
            <a:r>
              <a:rPr lang="en-US" sz="1100" dirty="0">
                <a:latin typeface="Consolas" panose="020B0609020204030204" pitchFamily="49" charset="0"/>
              </a:rPr>
              <a:t> w:val="44"/&gt;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w:u</a:t>
            </a:r>
            <a:r>
              <a:rPr lang="en-US" sz="1100" dirty="0">
                <a:latin typeface="Consolas" panose="020B0609020204030204" pitchFamily="49" charset="0"/>
              </a:rPr>
              <a:t> w:val="single"/&gt;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w:vertAlign</a:t>
            </a:r>
            <a:r>
              <a:rPr lang="en-US" sz="1100" dirty="0">
                <a:latin typeface="Consolas" panose="020B0609020204030204" pitchFamily="49" charset="0"/>
              </a:rPr>
              <a:t> w:val="superscript"/&gt;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w:rPr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	&lt;</a:t>
            </a:r>
            <a:r>
              <a:rPr lang="en-US" sz="1100" dirty="0" err="1">
                <a:latin typeface="Consolas" panose="020B0609020204030204" pitchFamily="49" charset="0"/>
              </a:rPr>
              <a:t>w:t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information</a:t>
            </a:r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w:t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w:bookmarkStart</a:t>
            </a:r>
            <a:r>
              <a:rPr lang="en-US" sz="1100" dirty="0">
                <a:latin typeface="Consolas" panose="020B0609020204030204" pitchFamily="49" charset="0"/>
              </a:rPr>
              <a:t> w:id="0" w:name="_GoBack"/&gt;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w:bookmarkEnd</a:t>
            </a:r>
            <a:r>
              <a:rPr lang="en-US" sz="1100" dirty="0">
                <a:latin typeface="Consolas" panose="020B0609020204030204" pitchFamily="49" charset="0"/>
              </a:rPr>
              <a:t> w:id="0"/&gt;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w:proofErr</a:t>
            </a:r>
            <a:r>
              <a:rPr lang="en-US" sz="1100" dirty="0">
                <a:latin typeface="Consolas" panose="020B0609020204030204" pitchFamily="49" charset="0"/>
              </a:rPr>
              <a:t> w:type="gramEnd"/&gt;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w:p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w:sectPr</a:t>
            </a:r>
            <a:r>
              <a:rPr lang="en-US" sz="1100" dirty="0">
                <a:latin typeface="Consolas" panose="020B0609020204030204" pitchFamily="49" charset="0"/>
              </a:rPr>
              <a:t> w:rsidR="00203994" w:rsidRPr="00B90B27"&gt;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w:pgSz</a:t>
            </a:r>
            <a:r>
              <a:rPr lang="en-US" sz="1100" dirty="0">
                <a:latin typeface="Consolas" panose="020B0609020204030204" pitchFamily="49" charset="0"/>
              </a:rPr>
              <a:t> w:w="12240" w:h="15840"/&gt;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w:pgMar</a:t>
            </a:r>
            <a:r>
              <a:rPr lang="en-US" sz="1100" dirty="0">
                <a:latin typeface="Consolas" panose="020B0609020204030204" pitchFamily="49" charset="0"/>
              </a:rPr>
              <a:t> w:top="1134" w:right="850" w:bottom="1134" w:left="1701" w:header="720" w:footer="720" w:gutter="0"/&gt;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w:cols</a:t>
            </a:r>
            <a:r>
              <a:rPr lang="en-US" sz="1100" dirty="0">
                <a:latin typeface="Consolas" panose="020B0609020204030204" pitchFamily="49" charset="0"/>
              </a:rPr>
              <a:t> w:space="720"/&gt;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w:docGrid</a:t>
            </a:r>
            <a:r>
              <a:rPr lang="en-US" sz="1100" dirty="0">
                <a:latin typeface="Consolas" panose="020B0609020204030204" pitchFamily="49" charset="0"/>
              </a:rPr>
              <a:t> w:linePitch="360"/&gt;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w:sectPr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latin typeface="Consolas" panose="020B0609020204030204" pitchFamily="49" charset="0"/>
              </a:rPr>
              <a:t>w:body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71360" y="6581001"/>
            <a:ext cx="85379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Источник: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https://msdn.microsoft.com/ru-ru/library/ms256152(v=vs.120).aspx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46" t="52219" r="26300" b="18691"/>
          <a:stretch/>
        </p:blipFill>
        <p:spPr>
          <a:xfrm>
            <a:off x="258183" y="3044413"/>
            <a:ext cx="11521440" cy="634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06937" y="139286"/>
            <a:ext cx="71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rgbClr val="000000"/>
                </a:solidFill>
                <a:latin typeface="Segoe UI" panose="020B0502040204020203" pitchFamily="34" charset="0"/>
              </a:rPr>
              <a:t>Атрибуты [</a:t>
            </a:r>
            <a:r>
              <a:rPr lang="en-US" sz="4400" dirty="0">
                <a:solidFill>
                  <a:srgbClr val="000000"/>
                </a:solidFill>
                <a:latin typeface="Segoe UI" panose="020B0502040204020203" pitchFamily="34" charset="0"/>
              </a:rPr>
              <a:t>XML-</a:t>
            </a:r>
            <a:r>
              <a:rPr lang="ru-RU" sz="4400" dirty="0">
                <a:solidFill>
                  <a:srgbClr val="000000"/>
                </a:solidFill>
                <a:latin typeface="Segoe UI" panose="020B0502040204020203" pitchFamily="34" charset="0"/>
              </a:rPr>
              <a:t>стандарты]</a:t>
            </a:r>
            <a:endParaRPr lang="ru-RU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39" y="3151991"/>
            <a:ext cx="1000461" cy="52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5341" y="3238052"/>
            <a:ext cx="2517290" cy="44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956" y="1255638"/>
            <a:ext cx="1158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Можно использовать разные типы кавычек в разных значениях атрибутов внутри одного элемента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618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9345" y="117535"/>
            <a:ext cx="11059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latin typeface="+mj-lt"/>
                <a:cs typeface="Times New Roman" panose="02020603050405020304" pitchFamily="18" charset="0"/>
              </a:rPr>
              <a:t>Предлагаемый</a:t>
            </a:r>
            <a:r>
              <a:rPr lang="ru-RU" sz="4000" dirty="0">
                <a:latin typeface="+mj-lt"/>
                <a:cs typeface="Times New Roman" panose="02020603050405020304" pitchFamily="18" charset="0"/>
              </a:rPr>
              <a:t> метод основан на замене одинарных кавычек на двойные или наоборот в файлах с разметкой, т.е. основан на нечувствительности XML к типу кавычек.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6840"/>
          <a:stretch/>
        </p:blipFill>
        <p:spPr>
          <a:xfrm>
            <a:off x="2531892" y="3359891"/>
            <a:ext cx="5901260" cy="6804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75694" y="3390848"/>
            <a:ext cx="236442" cy="215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90231" y="3390848"/>
            <a:ext cx="236442" cy="215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Стрелка: вниз 11"/>
          <p:cNvSpPr/>
          <p:nvPr/>
        </p:nvSpPr>
        <p:spPr>
          <a:xfrm>
            <a:off x="4401879" y="4071330"/>
            <a:ext cx="2339163" cy="72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960" y="5210063"/>
            <a:ext cx="5829300" cy="733425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5893915" y="5239722"/>
            <a:ext cx="236442" cy="215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790231" y="5239722"/>
            <a:ext cx="236442" cy="215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1336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592" y="428270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Закодируем символ </a:t>
            </a:r>
            <a:r>
              <a:rPr lang="en-US" dirty="0"/>
              <a:t>“</a:t>
            </a:r>
            <a:r>
              <a:rPr lang="ru-RU" dirty="0"/>
              <a:t>А</a:t>
            </a:r>
            <a:r>
              <a:rPr lang="en-US" dirty="0"/>
              <a:t>”</a:t>
            </a:r>
            <a:br>
              <a:rPr lang="en-US" dirty="0"/>
            </a:br>
            <a:r>
              <a:rPr lang="ru-RU" dirty="0"/>
              <a:t>В соответствии с кодами </a:t>
            </a:r>
            <a:r>
              <a:rPr lang="en-US" dirty="0"/>
              <a:t>ASCII </a:t>
            </a:r>
            <a:r>
              <a:rPr lang="ru-RU" dirty="0"/>
              <a:t>код </a:t>
            </a:r>
            <a:r>
              <a:rPr lang="en-US" dirty="0"/>
              <a:t>“</a:t>
            </a:r>
            <a:r>
              <a:rPr lang="ru-RU" dirty="0"/>
              <a:t>А</a:t>
            </a:r>
            <a:r>
              <a:rPr lang="en-US" dirty="0"/>
              <a:t>”</a:t>
            </a:r>
            <a:r>
              <a:rPr lang="ru-RU" dirty="0"/>
              <a:t> = 65</a:t>
            </a:r>
            <a:br>
              <a:rPr lang="en-US" dirty="0"/>
            </a:br>
            <a:r>
              <a:rPr lang="ru-RU" dirty="0"/>
              <a:t>65 в двоичной форме </a:t>
            </a:r>
            <a:r>
              <a:rPr lang="en-US" dirty="0"/>
              <a:t>1000001</a:t>
            </a:r>
            <a:br>
              <a:rPr lang="en-US" dirty="0"/>
            </a:br>
            <a:r>
              <a:rPr lang="ru-RU" dirty="0"/>
              <a:t>Под один символ выделим  7 бит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02635" y="23205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02635" y="3207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02635" y="4058867"/>
            <a:ext cx="10960100" cy="2301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021373" y="-169512"/>
            <a:ext cx="355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39568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10999" y="1170781"/>
            <a:ext cx="665304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&lt;</a:t>
            </a:r>
            <a:r>
              <a:rPr lang="en-US" sz="2800" b="1" dirty="0"/>
              <a:t>person</a:t>
            </a:r>
            <a:r>
              <a:rPr lang="ru-RU" sz="2800" b="1" dirty="0"/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one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value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two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three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four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five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six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value 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sz="2800" b="1" dirty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ru-RU" sz="2800" b="1" dirty="0">
                <a:solidFill>
                  <a:srgbClr val="00B050"/>
                </a:solidFill>
              </a:rPr>
              <a:t> id=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seven</a:t>
            </a:r>
            <a:r>
              <a:rPr lang="ru-RU" sz="3200" b="1" dirty="0">
                <a:solidFill>
                  <a:srgbClr val="FF0000"/>
                </a:solidFill>
              </a:rPr>
              <a:t>"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  <a:r>
              <a:rPr lang="en-US" sz="2800" b="1" dirty="0">
                <a:solidFill>
                  <a:srgbClr val="00B050"/>
                </a:solidFill>
              </a:rPr>
              <a:t> value</a:t>
            </a:r>
            <a:r>
              <a:rPr lang="ru-RU" sz="2800" b="1" dirty="0">
                <a:solidFill>
                  <a:srgbClr val="00B050"/>
                </a:solidFill>
              </a:rPr>
              <a:t>&lt;/</a:t>
            </a:r>
            <a:r>
              <a:rPr lang="en-US" sz="2800" b="1" dirty="0" err="1">
                <a:solidFill>
                  <a:srgbClr val="00B050"/>
                </a:solidFill>
              </a:rPr>
              <a:t>myTag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&gt;</a:t>
            </a:r>
          </a:p>
          <a:p>
            <a:r>
              <a:rPr lang="ru-RU" sz="2800" b="1" dirty="0"/>
              <a:t>&lt;/</a:t>
            </a:r>
            <a:r>
              <a:rPr lang="en-US" sz="2800" b="1" dirty="0"/>
              <a:t>person </a:t>
            </a:r>
            <a:r>
              <a:rPr lang="ru-RU" sz="2800" b="1" dirty="0"/>
              <a:t>&gt;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6193" y="2076598"/>
            <a:ext cx="3556000" cy="1325563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файл</a:t>
            </a:r>
            <a:br>
              <a:rPr lang="ru-RU" dirty="0"/>
            </a:br>
            <a:r>
              <a:rPr lang="ru-RU" dirty="0"/>
              <a:t>(чистый)</a:t>
            </a:r>
          </a:p>
        </p:txBody>
      </p:sp>
    </p:spTree>
    <p:extLst>
      <p:ext uri="{BB962C8B-B14F-4D97-AF65-F5344CB8AC3E}">
        <p14:creationId xmlns:p14="http://schemas.microsoft.com/office/powerpoint/2010/main" val="134295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otlightText_16x9.potx" id="{0E8961C9-79E1-455B-9A3B-91D2FDDE1495}" vid="{E0B8714B-5A70-4978-BD2F-F6B98D031F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E7E256-FFAC-4EF1-A9D5-E41AD1350C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Spotlight on text (widescren)</Template>
  <TotalTime>0</TotalTime>
  <Words>473</Words>
  <Application>Microsoft Office PowerPoint</Application>
  <PresentationFormat>Широкоэкранный</PresentationFormat>
  <Paragraphs>79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Consolas</vt:lpstr>
      <vt:lpstr>inherit</vt:lpstr>
      <vt:lpstr>PT Sans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Закодируем символ “А” В соответствии с кодами ASCII код “А” = 65 65 в двоичной форме 1000001 Под один символ выделим  7 бит   </vt:lpstr>
      <vt:lpstr>XML файл (чистый)</vt:lpstr>
      <vt:lpstr>Презентация PowerPoint</vt:lpstr>
      <vt:lpstr>Внедрение</vt:lpstr>
      <vt:lpstr>Извлечение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2017-12-17T17:44:42Z</dcterms:created>
  <dcterms:modified xsi:type="dcterms:W3CDTF">2017-12-22T08:51:46Z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TC040144319991</vt:lpwstr>
  </property>
</Properties>
</file>