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3"/>
  </p:notesMasterIdLst>
  <p:handoutMasterIdLst>
    <p:handoutMasterId r:id="rId24"/>
  </p:handoutMasterIdLst>
  <p:sldIdLst>
    <p:sldId id="256" r:id="rId2"/>
    <p:sldId id="406" r:id="rId3"/>
    <p:sldId id="427" r:id="rId4"/>
    <p:sldId id="429" r:id="rId5"/>
    <p:sldId id="430" r:id="rId6"/>
    <p:sldId id="431" r:id="rId7"/>
    <p:sldId id="433" r:id="rId8"/>
    <p:sldId id="434" r:id="rId9"/>
    <p:sldId id="435" r:id="rId10"/>
    <p:sldId id="436" r:id="rId11"/>
    <p:sldId id="437" r:id="rId12"/>
    <p:sldId id="442" r:id="rId13"/>
    <p:sldId id="438" r:id="rId14"/>
    <p:sldId id="439" r:id="rId15"/>
    <p:sldId id="440" r:id="rId16"/>
    <p:sldId id="441" r:id="rId17"/>
    <p:sldId id="420" r:id="rId18"/>
    <p:sldId id="445" r:id="rId19"/>
    <p:sldId id="425" r:id="rId20"/>
    <p:sldId id="443" r:id="rId21"/>
    <p:sldId id="444" r:id="rId22"/>
  </p:sldIdLst>
  <p:sldSz cx="9144000" cy="6858000" type="screen4x3"/>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19"/>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17" autoAdjust="0"/>
    <p:restoredTop sz="94713" autoAdjust="0"/>
  </p:normalViewPr>
  <p:slideViewPr>
    <p:cSldViewPr snapToGrid="0">
      <p:cViewPr>
        <p:scale>
          <a:sx n="109" d="100"/>
          <a:sy n="109" d="100"/>
        </p:scale>
        <p:origin x="-3312" y="-94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23" d="100"/>
          <a:sy n="123" d="100"/>
        </p:scale>
        <p:origin x="1680"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EF2B9C14-D1DE-4411-A927-56B1A99A6035}" type="datetimeFigureOut">
              <a:rPr lang="en-US" smtClean="0"/>
              <a:t>12/6/15</a:t>
            </a:fld>
            <a:endParaRPr lang="en-US" dirty="0"/>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579EB1E0-AC4D-4F4D-BBE3-E165A064A96D}" type="slidenum">
              <a:rPr lang="en-US" smtClean="0"/>
              <a:t>‹#›</a:t>
            </a:fld>
            <a:endParaRPr lang="en-US" dirty="0"/>
          </a:p>
        </p:txBody>
      </p:sp>
    </p:spTree>
    <p:extLst>
      <p:ext uri="{BB962C8B-B14F-4D97-AF65-F5344CB8AC3E}">
        <p14:creationId xmlns:p14="http://schemas.microsoft.com/office/powerpoint/2010/main" val="1905454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623372" y="0"/>
            <a:ext cx="4301543" cy="341458"/>
          </a:xfrm>
          <a:prstGeom prst="rect">
            <a:avLst/>
          </a:prstGeom>
        </p:spPr>
        <p:txBody>
          <a:bodyPr vert="horz" lIns="91440" tIns="45720" rIns="91440" bIns="45720" rtlCol="0"/>
          <a:lstStyle>
            <a:lvl1pPr algn="r">
              <a:defRPr sz="1200"/>
            </a:lvl1pPr>
          </a:lstStyle>
          <a:p>
            <a:fld id="{DC78E1A0-ED8A-45CB-ACC6-03A40F5968E2}" type="datetimeFigureOut">
              <a:rPr lang="en-US" smtClean="0"/>
              <a:t>12/6/15</a:t>
            </a:fld>
            <a:endParaRPr lang="en-US" dirty="0"/>
          </a:p>
        </p:txBody>
      </p:sp>
      <p:sp>
        <p:nvSpPr>
          <p:cNvPr id="4" name="Slide Image Placeholder 3"/>
          <p:cNvSpPr>
            <a:spLocks noGrp="1" noRot="1" noChangeAspect="1"/>
          </p:cNvSpPr>
          <p:nvPr>
            <p:ph type="sldImg" idx="2"/>
          </p:nvPr>
        </p:nvSpPr>
        <p:spPr>
          <a:xfrm>
            <a:off x="3433763" y="849313"/>
            <a:ext cx="3059112" cy="22939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456219"/>
            <a:ext cx="4301543" cy="34145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623372" y="6456219"/>
            <a:ext cx="4301543" cy="341457"/>
          </a:xfrm>
          <a:prstGeom prst="rect">
            <a:avLst/>
          </a:prstGeom>
        </p:spPr>
        <p:txBody>
          <a:bodyPr vert="horz" lIns="91440" tIns="45720" rIns="91440" bIns="45720" rtlCol="0" anchor="b"/>
          <a:lstStyle>
            <a:lvl1pPr algn="r">
              <a:defRPr sz="1200"/>
            </a:lvl1pPr>
          </a:lstStyle>
          <a:p>
            <a:fld id="{B4A3401A-85D7-4E8B-A870-E455B7B50306}" type="slidenum">
              <a:rPr lang="en-US" smtClean="0"/>
              <a:t>‹#›</a:t>
            </a:fld>
            <a:endParaRPr lang="en-US" dirty="0"/>
          </a:p>
        </p:txBody>
      </p:sp>
    </p:spTree>
    <p:extLst>
      <p:ext uri="{BB962C8B-B14F-4D97-AF65-F5344CB8AC3E}">
        <p14:creationId xmlns:p14="http://schemas.microsoft.com/office/powerpoint/2010/main" val="333271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a:t>
            </a:fld>
            <a:endParaRPr lang="en-US"/>
          </a:p>
        </p:txBody>
      </p:sp>
    </p:spTree>
    <p:extLst>
      <p:ext uri="{BB962C8B-B14F-4D97-AF65-F5344CB8AC3E}">
        <p14:creationId xmlns:p14="http://schemas.microsoft.com/office/powerpoint/2010/main" val="1507172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10</a:t>
            </a:fld>
            <a:endParaRPr lang="en-US"/>
          </a:p>
        </p:txBody>
      </p:sp>
    </p:spTree>
    <p:extLst>
      <p:ext uri="{BB962C8B-B14F-4D97-AF65-F5344CB8AC3E}">
        <p14:creationId xmlns:p14="http://schemas.microsoft.com/office/powerpoint/2010/main" val="1601033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11</a:t>
            </a:fld>
            <a:endParaRPr lang="en-US"/>
          </a:p>
        </p:txBody>
      </p:sp>
    </p:spTree>
    <p:extLst>
      <p:ext uri="{BB962C8B-B14F-4D97-AF65-F5344CB8AC3E}">
        <p14:creationId xmlns:p14="http://schemas.microsoft.com/office/powerpoint/2010/main" val="346269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12</a:t>
            </a:fld>
            <a:endParaRPr lang="en-US"/>
          </a:p>
        </p:txBody>
      </p:sp>
    </p:spTree>
    <p:extLst>
      <p:ext uri="{BB962C8B-B14F-4D97-AF65-F5344CB8AC3E}">
        <p14:creationId xmlns:p14="http://schemas.microsoft.com/office/powerpoint/2010/main" val="16211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13</a:t>
            </a:fld>
            <a:endParaRPr lang="en-US"/>
          </a:p>
        </p:txBody>
      </p:sp>
    </p:spTree>
    <p:extLst>
      <p:ext uri="{BB962C8B-B14F-4D97-AF65-F5344CB8AC3E}">
        <p14:creationId xmlns:p14="http://schemas.microsoft.com/office/powerpoint/2010/main" val="77349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14</a:t>
            </a:fld>
            <a:endParaRPr lang="en-US"/>
          </a:p>
        </p:txBody>
      </p:sp>
    </p:spTree>
    <p:extLst>
      <p:ext uri="{BB962C8B-B14F-4D97-AF65-F5344CB8AC3E}">
        <p14:creationId xmlns:p14="http://schemas.microsoft.com/office/powerpoint/2010/main" val="346675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15</a:t>
            </a:fld>
            <a:endParaRPr lang="en-US"/>
          </a:p>
        </p:txBody>
      </p:sp>
    </p:spTree>
    <p:extLst>
      <p:ext uri="{BB962C8B-B14F-4D97-AF65-F5344CB8AC3E}">
        <p14:creationId xmlns:p14="http://schemas.microsoft.com/office/powerpoint/2010/main" val="129274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16</a:t>
            </a:fld>
            <a:endParaRPr lang="en-US"/>
          </a:p>
        </p:txBody>
      </p:sp>
    </p:spTree>
    <p:extLst>
      <p:ext uri="{BB962C8B-B14F-4D97-AF65-F5344CB8AC3E}">
        <p14:creationId xmlns:p14="http://schemas.microsoft.com/office/powerpoint/2010/main" val="1154652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A3401A-85D7-4E8B-A870-E455B7B50306}" type="slidenum">
              <a:rPr lang="en-US" smtClean="0"/>
              <a:t>17</a:t>
            </a:fld>
            <a:endParaRPr lang="en-US" dirty="0"/>
          </a:p>
        </p:txBody>
      </p:sp>
    </p:spTree>
    <p:extLst>
      <p:ext uri="{BB962C8B-B14F-4D97-AF65-F5344CB8AC3E}">
        <p14:creationId xmlns:p14="http://schemas.microsoft.com/office/powerpoint/2010/main" val="114426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20</a:t>
            </a:fld>
            <a:endParaRPr lang="en-US"/>
          </a:p>
        </p:txBody>
      </p:sp>
    </p:spTree>
    <p:extLst>
      <p:ext uri="{BB962C8B-B14F-4D97-AF65-F5344CB8AC3E}">
        <p14:creationId xmlns:p14="http://schemas.microsoft.com/office/powerpoint/2010/main" val="1517760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21</a:t>
            </a:fld>
            <a:endParaRPr lang="en-US"/>
          </a:p>
        </p:txBody>
      </p:sp>
    </p:spTree>
    <p:extLst>
      <p:ext uri="{BB962C8B-B14F-4D97-AF65-F5344CB8AC3E}">
        <p14:creationId xmlns:p14="http://schemas.microsoft.com/office/powerpoint/2010/main" val="155144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2</a:t>
            </a:fld>
            <a:endParaRPr lang="en-US"/>
          </a:p>
        </p:txBody>
      </p:sp>
    </p:spTree>
    <p:extLst>
      <p:ext uri="{BB962C8B-B14F-4D97-AF65-F5344CB8AC3E}">
        <p14:creationId xmlns:p14="http://schemas.microsoft.com/office/powerpoint/2010/main" val="2195877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3</a:t>
            </a:fld>
            <a:endParaRPr lang="en-US"/>
          </a:p>
        </p:txBody>
      </p:sp>
    </p:spTree>
    <p:extLst>
      <p:ext uri="{BB962C8B-B14F-4D97-AF65-F5344CB8AC3E}">
        <p14:creationId xmlns:p14="http://schemas.microsoft.com/office/powerpoint/2010/main" val="88805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4</a:t>
            </a:fld>
            <a:endParaRPr lang="en-US"/>
          </a:p>
        </p:txBody>
      </p:sp>
    </p:spTree>
    <p:extLst>
      <p:ext uri="{BB962C8B-B14F-4D97-AF65-F5344CB8AC3E}">
        <p14:creationId xmlns:p14="http://schemas.microsoft.com/office/powerpoint/2010/main" val="275106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5</a:t>
            </a:fld>
            <a:endParaRPr lang="en-US"/>
          </a:p>
        </p:txBody>
      </p:sp>
    </p:spTree>
    <p:extLst>
      <p:ext uri="{BB962C8B-B14F-4D97-AF65-F5344CB8AC3E}">
        <p14:creationId xmlns:p14="http://schemas.microsoft.com/office/powerpoint/2010/main" val="159661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6</a:t>
            </a:fld>
            <a:endParaRPr lang="en-US"/>
          </a:p>
        </p:txBody>
      </p:sp>
    </p:spTree>
    <p:extLst>
      <p:ext uri="{BB962C8B-B14F-4D97-AF65-F5344CB8AC3E}">
        <p14:creationId xmlns:p14="http://schemas.microsoft.com/office/powerpoint/2010/main" val="163780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7</a:t>
            </a:fld>
            <a:endParaRPr lang="en-US"/>
          </a:p>
        </p:txBody>
      </p:sp>
    </p:spTree>
    <p:extLst>
      <p:ext uri="{BB962C8B-B14F-4D97-AF65-F5344CB8AC3E}">
        <p14:creationId xmlns:p14="http://schemas.microsoft.com/office/powerpoint/2010/main" val="22165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8</a:t>
            </a:fld>
            <a:endParaRPr lang="en-US"/>
          </a:p>
        </p:txBody>
      </p:sp>
    </p:spTree>
    <p:extLst>
      <p:ext uri="{BB962C8B-B14F-4D97-AF65-F5344CB8AC3E}">
        <p14:creationId xmlns:p14="http://schemas.microsoft.com/office/powerpoint/2010/main" val="768242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3763" y="849313"/>
            <a:ext cx="3059112" cy="22939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4A3401A-85D7-4E8B-A870-E455B7B50306}" type="slidenum">
              <a:rPr lang="en-US" smtClean="0"/>
              <a:t>9</a:t>
            </a:fld>
            <a:endParaRPr lang="en-US"/>
          </a:p>
        </p:txBody>
      </p:sp>
    </p:spTree>
    <p:extLst>
      <p:ext uri="{BB962C8B-B14F-4D97-AF65-F5344CB8AC3E}">
        <p14:creationId xmlns:p14="http://schemas.microsoft.com/office/powerpoint/2010/main" val="1527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7A00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rgbClr val="FFCC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5B69BF29-6A0D-4AEC-B806-CFDEA2343665}"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905744" y="4343400"/>
            <a:ext cx="76032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8900000">
            <a:off x="-397098" y="-436270"/>
            <a:ext cx="736192" cy="788865"/>
          </a:xfrm>
          <a:prstGeom prst="rect">
            <a:avLst/>
          </a:prstGeom>
          <a:solidFill>
            <a:srgbClr val="7A0019"/>
          </a:solidFill>
          <a:ln w="57150">
            <a:solidFill>
              <a:srgbClr val="FF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p:cNvSpPr/>
          <p:nvPr userDrawn="1"/>
        </p:nvSpPr>
        <p:spPr>
          <a:xfrm>
            <a:off x="6062684" y="6448799"/>
            <a:ext cx="2484013" cy="369332"/>
          </a:xfrm>
          <a:prstGeom prst="rect">
            <a:avLst/>
          </a:prstGeom>
        </p:spPr>
        <p:txBody>
          <a:bodyPr wrap="none">
            <a:spAutoFit/>
          </a:bodyPr>
          <a:lstStyle/>
          <a:p>
            <a:r>
              <a:rPr lang="en-US" sz="1800" b="1" i="1" smtClean="0">
                <a:solidFill>
                  <a:schemeClr val="bg1"/>
                </a:solidFill>
              </a:rPr>
              <a:t>University </a:t>
            </a:r>
            <a:r>
              <a:rPr lang="en-US" sz="1800" b="1" i="1" dirty="0" smtClean="0">
                <a:solidFill>
                  <a:schemeClr val="bg1"/>
                </a:solidFill>
              </a:rPr>
              <a:t>of Minnesota</a:t>
            </a:r>
            <a:endParaRPr lang="en-US" sz="1800" b="0" i="1" dirty="0">
              <a:solidFill>
                <a:schemeClr val="bg1"/>
              </a:solidFil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55750" y="6491632"/>
            <a:ext cx="511323" cy="281883"/>
          </a:xfrm>
          <a:prstGeom prst="rect">
            <a:avLst/>
          </a:prstGeom>
        </p:spPr>
      </p:pic>
    </p:spTree>
    <p:extLst>
      <p:ext uri="{BB962C8B-B14F-4D97-AF65-F5344CB8AC3E}">
        <p14:creationId xmlns:p14="http://schemas.microsoft.com/office/powerpoint/2010/main" val="1030272623"/>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4C3C61B5-8323-4E70-B465-B2733FB48FBF}"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5733522"/>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1CF50B75-83E3-4EEC-8C74-1F2553AD3B96}"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1134940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6260" y="200880"/>
            <a:ext cx="7543800" cy="75162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B722A375-FA6F-44B3-AA38-DE4E5F39EBA9}"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544932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22961" y="6459786"/>
            <a:ext cx="1854203" cy="365125"/>
          </a:xfrm>
          <a:prstGeom prst="rect">
            <a:avLst/>
          </a:prstGeom>
        </p:spPr>
        <p:txBody>
          <a:bodyPr/>
          <a:lstStyle/>
          <a:p>
            <a:fld id="{641AD4B4-7A51-4CE5-AC62-0076FDFBECC7}" type="datetime1">
              <a:rPr lang="en-US" altLang="ko-KR" smtClean="0"/>
              <a:t>12/6/15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27619"/>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2F8C46C4-4F0A-42FB-8D8B-783040106293}" type="datetime1">
              <a:rPr lang="en-US" altLang="ko-KR"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855683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22961" y="6459786"/>
            <a:ext cx="1854203" cy="365125"/>
          </a:xfrm>
          <a:prstGeom prst="rect">
            <a:avLst/>
          </a:prstGeom>
        </p:spPr>
        <p:txBody>
          <a:bodyPr/>
          <a:lstStyle/>
          <a:p>
            <a:fld id="{1AF2400E-0A12-4112-A28F-DC418972DF78}" type="datetime1">
              <a:rPr lang="en-US" altLang="ko-KR" smtClean="0"/>
              <a:t>12/6/15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7883302"/>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822961" y="6459786"/>
            <a:ext cx="1854203" cy="365125"/>
          </a:xfrm>
          <a:prstGeom prst="rect">
            <a:avLst/>
          </a:prstGeom>
        </p:spPr>
        <p:txBody>
          <a:bodyPr/>
          <a:lstStyle/>
          <a:p>
            <a:fld id="{525F37B8-E006-40CE-AC81-E3FA02AD2CB9}" type="datetime1">
              <a:rPr lang="en-US" altLang="ko-KR" smtClean="0"/>
              <a:t>12/6/15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6621850"/>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822961" y="6459786"/>
            <a:ext cx="1854203" cy="365125"/>
          </a:xfrm>
          <a:prstGeom prst="rect">
            <a:avLst/>
          </a:prstGeom>
        </p:spPr>
        <p:txBody>
          <a:bodyPr/>
          <a:lstStyle/>
          <a:p>
            <a:fld id="{3203A8CE-F9D4-4123-A6DE-BDC7F4ECB6A4}" type="datetime1">
              <a:rPr lang="en-US" altLang="ko-KR" smtClean="0"/>
              <a:t>12/6/15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236868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a:prstGeom prst="rect">
            <a:avLst/>
          </a:prstGeom>
        </p:spPr>
        <p:txBody>
          <a:bodyPr/>
          <a:lstStyle>
            <a:lvl1pPr algn="l">
              <a:defRPr/>
            </a:lvl1pPr>
          </a:lstStyle>
          <a:p>
            <a:fld id="{09DD5217-9A9D-4BD4-B034-7149ABA909E7}" type="datetime1">
              <a:rPr lang="en-US" altLang="ko-KR" smtClean="0"/>
              <a:t>12/6/15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43119074"/>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822961" y="6459786"/>
            <a:ext cx="1854203" cy="365125"/>
          </a:xfrm>
          <a:prstGeom prst="rect">
            <a:avLst/>
          </a:prstGeom>
        </p:spPr>
        <p:txBody>
          <a:bodyPr/>
          <a:lstStyle/>
          <a:p>
            <a:fld id="{01FEB0B5-EDC6-4ACB-8149-9BB120A6E5AA}" type="datetime1">
              <a:rPr lang="en-US" altLang="ko-KR" smtClean="0"/>
              <a:t>12/6/15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2190283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7A001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rgbClr val="FFCC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4335" y="172305"/>
            <a:ext cx="7543800" cy="75162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248653" y="6459786"/>
            <a:ext cx="757280" cy="365125"/>
          </a:xfrm>
          <a:prstGeom prst="rect">
            <a:avLst/>
          </a:prstGeom>
        </p:spPr>
        <p:txBody>
          <a:bodyPr vert="horz" lIns="91440" tIns="45720" rIns="91440" bIns="45720" rtlCol="0" anchor="ctr"/>
          <a:lstStyle>
            <a:lvl1pPr algn="r">
              <a:defRPr sz="1600" b="1">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409575" y="937746"/>
            <a:ext cx="828675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062684" y="6448799"/>
            <a:ext cx="2484013" cy="369332"/>
          </a:xfrm>
          <a:prstGeom prst="rect">
            <a:avLst/>
          </a:prstGeom>
        </p:spPr>
        <p:txBody>
          <a:bodyPr wrap="none">
            <a:spAutoFit/>
          </a:bodyPr>
          <a:lstStyle/>
          <a:p>
            <a:r>
              <a:rPr lang="en-US" sz="1800" b="1" i="1" smtClean="0">
                <a:solidFill>
                  <a:schemeClr val="bg1"/>
                </a:solidFill>
              </a:rPr>
              <a:t>University </a:t>
            </a:r>
            <a:r>
              <a:rPr lang="en-US" sz="1800" b="1" i="1" dirty="0" smtClean="0">
                <a:solidFill>
                  <a:schemeClr val="bg1"/>
                </a:solidFill>
              </a:rPr>
              <a:t>of Minnesota</a:t>
            </a:r>
            <a:endParaRPr lang="en-US" sz="1800" b="0" i="1" dirty="0">
              <a:solidFill>
                <a:schemeClr val="bg1"/>
              </a:solidFill>
            </a:endParaRPr>
          </a:p>
        </p:txBody>
      </p:sp>
      <p:sp>
        <p:nvSpPr>
          <p:cNvPr id="12" name="Rectangle 11"/>
          <p:cNvSpPr/>
          <p:nvPr userDrawn="1"/>
        </p:nvSpPr>
        <p:spPr>
          <a:xfrm rot="18900000">
            <a:off x="-397098" y="-436270"/>
            <a:ext cx="736192" cy="788865"/>
          </a:xfrm>
          <a:prstGeom prst="rect">
            <a:avLst/>
          </a:prstGeom>
          <a:solidFill>
            <a:srgbClr val="7A0019"/>
          </a:solidFill>
          <a:ln w="57150">
            <a:solidFill>
              <a:srgbClr val="FFCC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Slide Number Placeholder 5"/>
          <p:cNvSpPr txBox="1">
            <a:spLocks/>
          </p:cNvSpPr>
          <p:nvPr userDrawn="1"/>
        </p:nvSpPr>
        <p:spPr>
          <a:xfrm>
            <a:off x="62399"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800" b="1"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smtClean="0"/>
              <a:t>/16</a:t>
            </a:r>
            <a:endParaRPr lang="en-US" sz="1600"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555750" y="6491632"/>
            <a:ext cx="511323" cy="281883"/>
          </a:xfrm>
          <a:prstGeom prst="rect">
            <a:avLst/>
          </a:prstGeom>
        </p:spPr>
      </p:pic>
    </p:spTree>
    <p:extLst>
      <p:ext uri="{BB962C8B-B14F-4D97-AF65-F5344CB8AC3E}">
        <p14:creationId xmlns:p14="http://schemas.microsoft.com/office/powerpoint/2010/main" val="29308646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xmlns:p14="http://schemas.microsoft.com/office/powerpoint/2010/mai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0621" y="141501"/>
            <a:ext cx="10874917" cy="5351903"/>
          </a:xfrm>
        </p:spPr>
        <p:txBody>
          <a:bodyPr>
            <a:normAutofit/>
          </a:bodyPr>
          <a:lstStyle/>
          <a:p>
            <a:pPr algn="r">
              <a:lnSpc>
                <a:spcPct val="100000"/>
              </a:lnSpc>
            </a:pPr>
            <a:r>
              <a:rPr lang="en-US" altLang="ko-KR" sz="2000" dirty="0" smtClean="0">
                <a:solidFill>
                  <a:schemeClr val="tx1"/>
                </a:solidFill>
              </a:rPr>
              <a:t> </a:t>
            </a:r>
            <a:r>
              <a:rPr lang="en-US" altLang="ko-KR" sz="4000" b="1" dirty="0" smtClean="0">
                <a:solidFill>
                  <a:schemeClr val="tx1"/>
                </a:solidFill>
              </a:rPr>
              <a:t/>
            </a:r>
            <a:br>
              <a:rPr lang="en-US" altLang="ko-KR" sz="4000" b="1" dirty="0" smtClean="0">
                <a:solidFill>
                  <a:schemeClr val="tx1"/>
                </a:solidFill>
              </a:rPr>
            </a:br>
            <a:r>
              <a:rPr lang="en-US" altLang="ko-KR" sz="5400" b="1" dirty="0" smtClean="0">
                <a:solidFill>
                  <a:schemeClr val="tx1"/>
                </a:solidFill>
              </a:rPr>
              <a:t>Link prefetching</a:t>
            </a:r>
            <a:r>
              <a:rPr lang="en-US" altLang="ko-KR" sz="3800" dirty="0" smtClean="0">
                <a:solidFill>
                  <a:schemeClr val="tx1"/>
                </a:solidFill>
              </a:rPr>
              <a:t/>
            </a:r>
            <a:br>
              <a:rPr lang="en-US" altLang="ko-KR" sz="3800" dirty="0" smtClean="0">
                <a:solidFill>
                  <a:schemeClr val="tx1"/>
                </a:solidFill>
              </a:rPr>
            </a:br>
            <a:r>
              <a:rPr lang="en-US" altLang="ko-KR" sz="3800" dirty="0" smtClean="0">
                <a:solidFill>
                  <a:schemeClr val="tx1"/>
                </a:solidFill>
              </a:rPr>
              <a:t>: </a:t>
            </a:r>
            <a:r>
              <a:rPr lang="en-US" altLang="ko-KR" sz="4000" dirty="0">
                <a:solidFill>
                  <a:schemeClr val="tx1"/>
                </a:solidFill>
              </a:rPr>
              <a:t>A</a:t>
            </a:r>
            <a:r>
              <a:rPr lang="en-US" altLang="ko-KR" sz="4000" dirty="0" smtClean="0">
                <a:solidFill>
                  <a:schemeClr val="tx1"/>
                </a:solidFill>
              </a:rPr>
              <a:t> </a:t>
            </a:r>
            <a:r>
              <a:rPr lang="en-US" altLang="ko-KR" sz="4000" b="1" dirty="0">
                <a:solidFill>
                  <a:schemeClr val="tx1"/>
                </a:solidFill>
              </a:rPr>
              <a:t>W</a:t>
            </a:r>
            <a:r>
              <a:rPr lang="en-US" altLang="ko-KR" sz="4000" b="1" dirty="0" smtClean="0">
                <a:solidFill>
                  <a:schemeClr val="tx1"/>
                </a:solidFill>
              </a:rPr>
              <a:t>ebsite </a:t>
            </a:r>
            <a:r>
              <a:rPr lang="en-US" altLang="ko-KR" sz="4000" b="1" dirty="0">
                <a:solidFill>
                  <a:schemeClr val="tx1"/>
                </a:solidFill>
              </a:rPr>
              <a:t>F</a:t>
            </a:r>
            <a:r>
              <a:rPr lang="en-US" altLang="ko-KR" sz="4000" b="1" dirty="0" smtClean="0">
                <a:solidFill>
                  <a:schemeClr val="tx1"/>
                </a:solidFill>
              </a:rPr>
              <a:t>ingerprinting </a:t>
            </a:r>
            <a:r>
              <a:rPr lang="en-US" altLang="ko-KR" sz="4000" b="1" dirty="0" smtClean="0">
                <a:solidFill>
                  <a:schemeClr val="tx1"/>
                </a:solidFill>
              </a:rPr>
              <a:t>D</a:t>
            </a:r>
            <a:r>
              <a:rPr lang="en-US" altLang="ko-KR" sz="4000" b="1" dirty="0" smtClean="0">
                <a:solidFill>
                  <a:schemeClr val="tx1"/>
                </a:solidFill>
              </a:rPr>
              <a:t>efense</a:t>
            </a:r>
            <a:r>
              <a:rPr lang="en-US" altLang="ko-KR" sz="4000" dirty="0" smtClean="0">
                <a:solidFill>
                  <a:schemeClr val="tx1"/>
                </a:solidFill>
              </a:rPr>
              <a:t> </a:t>
            </a:r>
            <a:r>
              <a:rPr lang="en-US" altLang="ko-KR" sz="4000" dirty="0" smtClean="0">
                <a:solidFill>
                  <a:schemeClr val="tx1"/>
                </a:solidFill>
              </a:rPr>
              <a:t>for Tor</a:t>
            </a:r>
            <a:r>
              <a:rPr lang="en-US" altLang="ko-KR" sz="3800" b="1" dirty="0" smtClean="0">
                <a:solidFill>
                  <a:schemeClr val="tx1"/>
                </a:solidFill>
              </a:rPr>
              <a:t/>
            </a:r>
            <a:br>
              <a:rPr lang="en-US" altLang="ko-KR" sz="3800" b="1" dirty="0" smtClean="0">
                <a:solidFill>
                  <a:schemeClr val="tx1"/>
                </a:solidFill>
              </a:rPr>
            </a:br>
            <a:r>
              <a:rPr lang="en-US" altLang="ko-KR" sz="2400" b="1" dirty="0" smtClean="0">
                <a:solidFill>
                  <a:schemeClr val="tx1"/>
                </a:solidFill>
              </a:rPr>
              <a:t> </a:t>
            </a:r>
            <a:r>
              <a:rPr lang="en-US" sz="3600" i="1" dirty="0" smtClean="0">
                <a:solidFill>
                  <a:schemeClr val="tx1">
                    <a:lumMod val="65000"/>
                    <a:lumOff val="35000"/>
                  </a:schemeClr>
                </a:solidFill>
              </a:rPr>
              <a:t/>
            </a:r>
            <a:br>
              <a:rPr lang="en-US" sz="3600" i="1" dirty="0" smtClean="0">
                <a:solidFill>
                  <a:schemeClr val="tx1">
                    <a:lumMod val="65000"/>
                    <a:lumOff val="35000"/>
                  </a:schemeClr>
                </a:solidFill>
              </a:rPr>
            </a:br>
            <a:r>
              <a:rPr lang="en-US" sz="2000" i="1" dirty="0" smtClean="0">
                <a:solidFill>
                  <a:schemeClr val="tx1">
                    <a:lumMod val="65000"/>
                    <a:lumOff val="35000"/>
                  </a:schemeClr>
                </a:solidFill>
              </a:rPr>
              <a:t> </a:t>
            </a:r>
            <a:r>
              <a:rPr lang="en-US" sz="3600" b="1" i="1" dirty="0" smtClean="0">
                <a:solidFill>
                  <a:schemeClr val="tx1">
                    <a:lumMod val="65000"/>
                    <a:lumOff val="35000"/>
                  </a:schemeClr>
                </a:solidFill>
              </a:rPr>
              <a:t/>
            </a:r>
            <a:br>
              <a:rPr lang="en-US" sz="3600" b="1" i="1" dirty="0" smtClean="0">
                <a:solidFill>
                  <a:schemeClr val="tx1">
                    <a:lumMod val="65000"/>
                    <a:lumOff val="35000"/>
                  </a:schemeClr>
                </a:solidFill>
              </a:rPr>
            </a:br>
            <a:r>
              <a:rPr lang="en-US" altLang="ko-KR" sz="2400" b="1" i="1" dirty="0" err="1" smtClean="0">
                <a:solidFill>
                  <a:schemeClr val="tx1"/>
                </a:solidFill>
              </a:rPr>
              <a:t>Vaibhav</a:t>
            </a:r>
            <a:r>
              <a:rPr lang="en-US" altLang="ko-KR" sz="2400" b="1" i="1" dirty="0" smtClean="0">
                <a:solidFill>
                  <a:schemeClr val="tx1"/>
                </a:solidFill>
              </a:rPr>
              <a:t> </a:t>
            </a:r>
            <a:r>
              <a:rPr lang="en-US" altLang="ko-KR" sz="2000" i="1" dirty="0" smtClean="0"/>
              <a:t>Sharma, </a:t>
            </a:r>
            <a:r>
              <a:rPr lang="en-US" altLang="ko-KR" sz="2400" b="1" i="1" dirty="0" err="1" smtClean="0">
                <a:solidFill>
                  <a:schemeClr val="tx1"/>
                </a:solidFill>
              </a:rPr>
              <a:t>Taejoon</a:t>
            </a:r>
            <a:r>
              <a:rPr lang="en-US" altLang="ko-KR" sz="2400" b="1" i="1" dirty="0" smtClean="0">
                <a:solidFill>
                  <a:schemeClr val="tx1"/>
                </a:solidFill>
              </a:rPr>
              <a:t> </a:t>
            </a:r>
            <a:r>
              <a:rPr lang="en-US" altLang="ko-KR" sz="2000" i="1" dirty="0" err="1" smtClean="0"/>
              <a:t>Byun</a:t>
            </a:r>
            <a:r>
              <a:rPr lang="en-US" altLang="ko-KR" sz="2000" i="1" dirty="0" smtClean="0"/>
              <a:t>, </a:t>
            </a:r>
            <a:r>
              <a:rPr lang="en-US" altLang="ko-KR" sz="2400" b="1" i="1" dirty="0" smtClean="0">
                <a:solidFill>
                  <a:schemeClr val="tx1"/>
                </a:solidFill>
              </a:rPr>
              <a:t>Se </a:t>
            </a:r>
            <a:r>
              <a:rPr lang="en-US" altLang="ko-KR" sz="2400" b="1" i="1" dirty="0" err="1" smtClean="0">
                <a:solidFill>
                  <a:schemeClr val="tx1"/>
                </a:solidFill>
              </a:rPr>
              <a:t>Eun</a:t>
            </a:r>
            <a:r>
              <a:rPr lang="en-US" altLang="ko-KR" sz="2400" i="1" dirty="0" smtClean="0">
                <a:solidFill>
                  <a:schemeClr val="tx1"/>
                </a:solidFill>
              </a:rPr>
              <a:t> </a:t>
            </a:r>
            <a:r>
              <a:rPr lang="en-US" altLang="ko-KR" sz="2000" i="1" dirty="0" smtClean="0"/>
              <a:t>Oh and </a:t>
            </a:r>
            <a:r>
              <a:rPr lang="en-US" altLang="ko-KR" sz="2400" b="1" i="1" dirty="0" err="1" smtClean="0">
                <a:solidFill>
                  <a:schemeClr val="tx1"/>
                </a:solidFill>
              </a:rPr>
              <a:t>Elaheh</a:t>
            </a:r>
            <a:r>
              <a:rPr lang="en-US" altLang="ko-KR" sz="2400" i="1" dirty="0" smtClean="0">
                <a:solidFill>
                  <a:schemeClr val="tx1"/>
                </a:solidFill>
              </a:rPr>
              <a:t> </a:t>
            </a:r>
            <a:r>
              <a:rPr lang="en-US" altLang="ko-KR" sz="2000" i="1" dirty="0" err="1" smtClean="0"/>
              <a:t>Ghassabani</a:t>
            </a:r>
            <a:r>
              <a:rPr lang="en-US" altLang="ko-KR" sz="2800" i="1" dirty="0" smtClean="0"/>
              <a:t/>
            </a:r>
            <a:br>
              <a:rPr lang="en-US" altLang="ko-KR" sz="2800" i="1" dirty="0" smtClean="0"/>
            </a:br>
            <a:r>
              <a:rPr lang="en-US" altLang="ko-KR" sz="2000" i="1" dirty="0" smtClean="0">
                <a:solidFill>
                  <a:schemeClr val="tx1">
                    <a:lumMod val="65000"/>
                    <a:lumOff val="35000"/>
                  </a:schemeClr>
                </a:solidFill>
              </a:rPr>
              <a:t>Final project of CSCI5271: Introduction to Security</a:t>
            </a:r>
            <a:r>
              <a:rPr lang="en-US" altLang="ko-KR" sz="2800" b="1" i="1" dirty="0" smtClean="0"/>
              <a:t/>
            </a:r>
            <a:br>
              <a:rPr lang="en-US" altLang="ko-KR" sz="2800" b="1" i="1" dirty="0" smtClean="0"/>
            </a:br>
            <a:r>
              <a:rPr lang="en-US" altLang="ko-KR" sz="2000" i="1" dirty="0" smtClean="0">
                <a:solidFill>
                  <a:schemeClr val="tx1">
                    <a:lumMod val="65000"/>
                    <a:lumOff val="35000"/>
                  </a:schemeClr>
                </a:solidFill>
              </a:rPr>
              <a:t> </a:t>
            </a:r>
            <a:r>
              <a:rPr lang="en-US" altLang="ko-KR" sz="2000" i="1" dirty="0" smtClean="0">
                <a:solidFill>
                  <a:schemeClr val="tx1">
                    <a:lumMod val="65000"/>
                    <a:lumOff val="35000"/>
                  </a:schemeClr>
                </a:solidFill>
              </a:rPr>
              <a:t>December </a:t>
            </a:r>
            <a:r>
              <a:rPr lang="en-US" altLang="ko-KR" sz="2000" i="1" dirty="0" smtClean="0">
                <a:solidFill>
                  <a:schemeClr val="tx1">
                    <a:lumMod val="65000"/>
                    <a:lumOff val="35000"/>
                  </a:schemeClr>
                </a:solidFill>
              </a:rPr>
              <a:t>7,2015</a:t>
            </a:r>
            <a:endParaRPr lang="en-US" sz="4800" b="1" i="1" dirty="0">
              <a:solidFill>
                <a:srgbClr val="002060"/>
              </a:solidFill>
            </a:endParaRPr>
          </a:p>
        </p:txBody>
      </p:sp>
    </p:spTree>
    <p:extLst>
      <p:ext uri="{BB962C8B-B14F-4D97-AF65-F5344CB8AC3E}">
        <p14:creationId xmlns:p14="http://schemas.microsoft.com/office/powerpoint/2010/main" val="8645199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10</a:t>
            </a:fld>
            <a:endParaRPr lang="en-US" dirty="0"/>
          </a:p>
        </p:txBody>
      </p:sp>
      <p:sp>
        <p:nvSpPr>
          <p:cNvPr id="4" name="Rectangle 3"/>
          <p:cNvSpPr/>
          <p:nvPr/>
        </p:nvSpPr>
        <p:spPr>
          <a:xfrm>
            <a:off x="349416" y="1026916"/>
            <a:ext cx="8360830" cy="3108543"/>
          </a:xfrm>
          <a:prstGeom prst="rect">
            <a:avLst/>
          </a:prstGeom>
        </p:spPr>
        <p:txBody>
          <a:bodyPr wrap="square">
            <a:spAutoFit/>
          </a:bodyPr>
          <a:lstStyle/>
          <a:p>
            <a:pPr algn="just"/>
            <a:r>
              <a:rPr lang="en-US" altLang="ko-KR" sz="2800" b="1" dirty="0" smtClean="0"/>
              <a:t>What is link prefetching</a:t>
            </a:r>
          </a:p>
          <a:p>
            <a:pPr marL="342882" indent="-342882" algn="just">
              <a:buFontTx/>
              <a:buChar char="-"/>
            </a:pPr>
            <a:r>
              <a:rPr lang="en-US" altLang="ko-KR" sz="2400" dirty="0">
                <a:solidFill>
                  <a:schemeClr val="tx1">
                    <a:lumMod val="75000"/>
                    <a:lumOff val="25000"/>
                  </a:schemeClr>
                </a:solidFill>
              </a:rPr>
              <a:t>Link prefetching is a syntax to give web browsers a hint about documents that it should pre-fetch because the user might visit them in the near </a:t>
            </a:r>
            <a:r>
              <a:rPr lang="en-US" altLang="ko-KR" sz="2400" dirty="0" smtClean="0">
                <a:solidFill>
                  <a:schemeClr val="tx1">
                    <a:lumMod val="75000"/>
                    <a:lumOff val="25000"/>
                  </a:schemeClr>
                </a:solidFill>
              </a:rPr>
              <a:t>future.</a:t>
            </a:r>
          </a:p>
          <a:p>
            <a:pPr marL="342882" indent="-342882" algn="just">
              <a:buFontTx/>
              <a:buChar char="-"/>
            </a:pPr>
            <a:r>
              <a:rPr lang="en-US" altLang="ko-KR" sz="2400" dirty="0">
                <a:solidFill>
                  <a:schemeClr val="tx1">
                    <a:lumMod val="75000"/>
                    <a:lumOff val="25000"/>
                  </a:schemeClr>
                </a:solidFill>
              </a:rPr>
              <a:t>A web page provides a set of prefetching hints to the browser, and after the browser is finished loading the page, and after an idle time has passed, it begins silently prefetching specified documents, storing them in its cache.</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pic>
        <p:nvPicPr>
          <p:cNvPr id="5" name="Picture 4"/>
          <p:cNvPicPr>
            <a:picLocks noChangeAspect="1"/>
          </p:cNvPicPr>
          <p:nvPr/>
        </p:nvPicPr>
        <p:blipFill>
          <a:blip r:embed="rId3"/>
          <a:stretch>
            <a:fillRect/>
          </a:stretch>
        </p:blipFill>
        <p:spPr>
          <a:xfrm>
            <a:off x="4723" y="1110156"/>
            <a:ext cx="9144000" cy="4673756"/>
          </a:xfrm>
          <a:prstGeom prst="rect">
            <a:avLst/>
          </a:prstGeom>
        </p:spPr>
      </p:pic>
      <p:pic>
        <p:nvPicPr>
          <p:cNvPr id="7" name="Picture 6"/>
          <p:cNvPicPr>
            <a:picLocks noChangeAspect="1"/>
          </p:cNvPicPr>
          <p:nvPr/>
        </p:nvPicPr>
        <p:blipFill>
          <a:blip r:embed="rId4"/>
          <a:stretch>
            <a:fillRect/>
          </a:stretch>
        </p:blipFill>
        <p:spPr>
          <a:xfrm>
            <a:off x="3568701" y="4195455"/>
            <a:ext cx="5422900" cy="1346200"/>
          </a:xfrm>
          <a:prstGeom prst="rect">
            <a:avLst/>
          </a:prstGeom>
          <a:ln w="28575">
            <a:solidFill>
              <a:srgbClr val="FFCC33"/>
            </a:solidFill>
          </a:ln>
        </p:spPr>
      </p:pic>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
        <p:nvSpPr>
          <p:cNvPr id="9" name="Rectangle 8"/>
          <p:cNvSpPr/>
          <p:nvPr/>
        </p:nvSpPr>
        <p:spPr>
          <a:xfrm>
            <a:off x="4497110" y="5927149"/>
            <a:ext cx="4553106"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en.wikipedia.org</a:t>
            </a:r>
            <a:r>
              <a:rPr lang="en-US" i="1" dirty="0">
                <a:solidFill>
                  <a:schemeClr val="tx1">
                    <a:lumMod val="65000"/>
                    <a:lumOff val="35000"/>
                  </a:schemeClr>
                </a:solidFill>
              </a:rPr>
              <a:t>/wiki/</a:t>
            </a:r>
            <a:r>
              <a:rPr lang="en-US" i="1" dirty="0" err="1">
                <a:solidFill>
                  <a:schemeClr val="tx1">
                    <a:lumMod val="65000"/>
                    <a:lumOff val="35000"/>
                  </a:schemeClr>
                </a:solidFill>
              </a:rPr>
              <a:t>Link_prefetching</a:t>
            </a:r>
            <a:endParaRPr lang="en-US" i="1" dirty="0">
              <a:solidFill>
                <a:schemeClr val="tx1">
                  <a:lumMod val="65000"/>
                  <a:lumOff val="35000"/>
                </a:schemeClr>
              </a:solidFill>
            </a:endParaRPr>
          </a:p>
        </p:txBody>
      </p:sp>
    </p:spTree>
    <p:extLst>
      <p:ext uri="{BB962C8B-B14F-4D97-AF65-F5344CB8AC3E}">
        <p14:creationId xmlns:p14="http://schemas.microsoft.com/office/powerpoint/2010/main" val="39284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11</a:t>
            </a:fld>
            <a:endParaRPr lang="en-US" dirty="0"/>
          </a:p>
        </p:txBody>
      </p:sp>
      <p:sp>
        <p:nvSpPr>
          <p:cNvPr id="4" name="Rectangle 3"/>
          <p:cNvSpPr/>
          <p:nvPr/>
        </p:nvSpPr>
        <p:spPr>
          <a:xfrm>
            <a:off x="349416" y="1026916"/>
            <a:ext cx="8360830" cy="2277547"/>
          </a:xfrm>
          <a:prstGeom prst="rect">
            <a:avLst/>
          </a:prstGeom>
        </p:spPr>
        <p:txBody>
          <a:bodyPr wrap="square">
            <a:spAutoFit/>
          </a:bodyPr>
          <a:lstStyle/>
          <a:p>
            <a:pPr algn="just"/>
            <a:r>
              <a:rPr lang="en-US" altLang="ko-KR" sz="2800" b="1" dirty="0" smtClean="0"/>
              <a:t>How many websites use prefetching?</a:t>
            </a:r>
          </a:p>
          <a:p>
            <a:pPr marL="342882" indent="-342882" algn="just">
              <a:buFontTx/>
              <a:buChar char="-"/>
            </a:pPr>
            <a:r>
              <a:rPr lang="en-US" altLang="ko-KR" sz="2400" dirty="0" smtClean="0">
                <a:solidFill>
                  <a:schemeClr val="tx1">
                    <a:lumMod val="75000"/>
                    <a:lumOff val="25000"/>
                  </a:schemeClr>
                </a:solidFill>
              </a:rPr>
              <a:t>Analyzed about 6,000 Alexa Top websites.</a:t>
            </a:r>
          </a:p>
          <a:p>
            <a:pPr marL="342882" indent="-342882" algn="just">
              <a:buFontTx/>
              <a:buChar char="-"/>
            </a:pPr>
            <a:r>
              <a:rPr lang="en-US" altLang="ko-KR" sz="2400" dirty="0" smtClean="0">
                <a:solidFill>
                  <a:schemeClr val="tx1">
                    <a:lumMod val="75000"/>
                    <a:lumOff val="25000"/>
                  </a:schemeClr>
                </a:solidFill>
              </a:rPr>
              <a:t>About 60 websites use at least one of pre-fetch features –  </a:t>
            </a:r>
            <a:r>
              <a:rPr lang="en-US" altLang="ko-KR" sz="2400" dirty="0" smtClean="0">
                <a:solidFill>
                  <a:schemeClr val="tx1">
                    <a:lumMod val="75000"/>
                    <a:lumOff val="25000"/>
                  </a:schemeClr>
                </a:solidFill>
                <a:latin typeface="Consolas" charset="0"/>
                <a:ea typeface="Consolas" charset="0"/>
                <a:cs typeface="Consolas" charset="0"/>
              </a:rPr>
              <a:t> </a:t>
            </a:r>
            <a:r>
              <a:rPr lang="en-US" altLang="ko-KR" sz="2000" dirty="0" smtClean="0">
                <a:solidFill>
                  <a:schemeClr val="tx1">
                    <a:lumMod val="75000"/>
                    <a:lumOff val="25000"/>
                  </a:schemeClr>
                </a:solidFill>
                <a:latin typeface="Consolas" charset="0"/>
                <a:ea typeface="Consolas" charset="0"/>
                <a:cs typeface="Consolas" charset="0"/>
              </a:rPr>
              <a:t>{‘</a:t>
            </a:r>
            <a:r>
              <a:rPr lang="en-US" altLang="ko-KR" sz="2000" dirty="0" err="1" smtClean="0">
                <a:solidFill>
                  <a:schemeClr val="tx1">
                    <a:lumMod val="75000"/>
                    <a:lumOff val="25000"/>
                  </a:schemeClr>
                </a:solidFill>
                <a:latin typeface="Consolas" charset="0"/>
                <a:ea typeface="Consolas" charset="0"/>
                <a:cs typeface="Consolas" charset="0"/>
              </a:rPr>
              <a:t>dns-prefetch</a:t>
            </a:r>
            <a:r>
              <a:rPr lang="en-US" altLang="ko-KR" sz="2000" dirty="0" smtClean="0">
                <a:solidFill>
                  <a:schemeClr val="tx1">
                    <a:lumMod val="75000"/>
                    <a:lumOff val="25000"/>
                  </a:schemeClr>
                </a:solidFill>
                <a:latin typeface="Consolas" charset="0"/>
                <a:ea typeface="Consolas" charset="0"/>
                <a:cs typeface="Consolas" charset="0"/>
              </a:rPr>
              <a:t>’, ‘</a:t>
            </a:r>
            <a:r>
              <a:rPr lang="en-US" altLang="ko-KR" sz="2000" dirty="0" err="1" smtClean="0">
                <a:solidFill>
                  <a:schemeClr val="tx1">
                    <a:lumMod val="75000"/>
                    <a:lumOff val="25000"/>
                  </a:schemeClr>
                </a:solidFill>
                <a:latin typeface="Consolas" charset="0"/>
                <a:ea typeface="Consolas" charset="0"/>
                <a:cs typeface="Consolas" charset="0"/>
              </a:rPr>
              <a:t>prefetch</a:t>
            </a:r>
            <a:r>
              <a:rPr lang="en-US" altLang="ko-KR" sz="2000" dirty="0" smtClean="0">
                <a:solidFill>
                  <a:schemeClr val="tx1">
                    <a:lumMod val="75000"/>
                    <a:lumOff val="25000"/>
                  </a:schemeClr>
                </a:solidFill>
                <a:latin typeface="Consolas" charset="0"/>
                <a:ea typeface="Consolas" charset="0"/>
                <a:cs typeface="Consolas" charset="0"/>
              </a:rPr>
              <a:t>’, ‘next’, ‘</a:t>
            </a:r>
            <a:r>
              <a:rPr lang="en-US" altLang="ko-KR" sz="2000" dirty="0" err="1" smtClean="0">
                <a:solidFill>
                  <a:schemeClr val="tx1">
                    <a:lumMod val="75000"/>
                    <a:lumOff val="25000"/>
                  </a:schemeClr>
                </a:solidFill>
                <a:latin typeface="Consolas" charset="0"/>
                <a:ea typeface="Consolas" charset="0"/>
                <a:cs typeface="Consolas" charset="0"/>
              </a:rPr>
              <a:t>prerender</a:t>
            </a:r>
            <a:r>
              <a:rPr lang="en-US" altLang="ko-KR" sz="2000" dirty="0" smtClean="0">
                <a:solidFill>
                  <a:schemeClr val="tx1">
                    <a:lumMod val="75000"/>
                    <a:lumOff val="25000"/>
                  </a:schemeClr>
                </a:solidFill>
                <a:latin typeface="Consolas" charset="0"/>
                <a:ea typeface="Consolas" charset="0"/>
                <a:cs typeface="Consolas" charset="0"/>
              </a:rPr>
              <a:t>’}</a:t>
            </a:r>
            <a:endParaRPr lang="en-US" altLang="ko-KR" sz="2400" dirty="0" smtClean="0">
              <a:solidFill>
                <a:schemeClr val="tx1">
                  <a:lumMod val="75000"/>
                  <a:lumOff val="25000"/>
                </a:schemeClr>
              </a:solidFill>
              <a:latin typeface="Consolas" charset="0"/>
              <a:ea typeface="Consolas" charset="0"/>
              <a:cs typeface="Consolas" charset="0"/>
            </a:endParaRPr>
          </a:p>
          <a:p>
            <a:pPr algn="just"/>
            <a:r>
              <a:rPr lang="en-US" altLang="ko-KR" dirty="0">
                <a:solidFill>
                  <a:schemeClr val="tx1">
                    <a:lumMod val="75000"/>
                    <a:lumOff val="25000"/>
                  </a:schemeClr>
                </a:solidFill>
                <a:latin typeface="Calibri" charset="0"/>
                <a:ea typeface="Calibri" charset="0"/>
                <a:cs typeface="Calibri" charset="0"/>
              </a:rPr>
              <a:t> </a:t>
            </a:r>
            <a:endParaRPr lang="en-US" altLang="ko-KR"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Some of the website</a:t>
            </a:r>
            <a:r>
              <a:rPr lang="is-IS" altLang="ko-KR" sz="2800" b="1" dirty="0" smtClean="0"/>
              <a:t>…</a:t>
            </a:r>
            <a:endParaRPr lang="en-US" altLang="ko-KR" sz="2800" b="1" dirty="0"/>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grpSp>
        <p:nvGrpSpPr>
          <p:cNvPr id="13" name="Group 12"/>
          <p:cNvGrpSpPr/>
          <p:nvPr/>
        </p:nvGrpSpPr>
        <p:grpSpPr>
          <a:xfrm>
            <a:off x="1344191" y="3077121"/>
            <a:ext cx="6474139" cy="2986190"/>
            <a:chOff x="1344191" y="3030229"/>
            <a:chExt cx="6474139" cy="2986190"/>
          </a:xfrm>
        </p:grpSpPr>
        <p:sp>
          <p:nvSpPr>
            <p:cNvPr id="11" name="Rectangle 10"/>
            <p:cNvSpPr/>
            <p:nvPr/>
          </p:nvSpPr>
          <p:spPr>
            <a:xfrm>
              <a:off x="1344191" y="3400318"/>
              <a:ext cx="6474139" cy="2616101"/>
            </a:xfrm>
            <a:prstGeom prst="rect">
              <a:avLst/>
            </a:prstGeom>
            <a:gradFill flip="none" rotWithShape="1">
              <a:gsLst>
                <a:gs pos="16000">
                  <a:schemeClr val="bg1">
                    <a:alpha val="13000"/>
                  </a:schemeClr>
                </a:gs>
                <a:gs pos="0">
                  <a:schemeClr val="bg1">
                    <a:lumMod val="95000"/>
                  </a:schemeClr>
                </a:gs>
                <a:gs pos="100000">
                  <a:schemeClr val="bg1">
                    <a:shade val="100000"/>
                    <a:satMod val="115000"/>
                  </a:schemeClr>
                </a:gs>
              </a:gsLst>
              <a:path path="circle">
                <a:fillToRect l="100000" t="100000"/>
              </a:path>
              <a:tileRect r="-100000" b="-100000"/>
            </a:gradFill>
            <a:ln w="19050">
              <a:solidFill>
                <a:srgbClr val="7A0019"/>
              </a:solidFill>
            </a:ln>
          </p:spPr>
          <p:txBody>
            <a:bodyPr wrap="square">
              <a:spAutoFit/>
            </a:bodyPr>
            <a:lstStyle/>
            <a:p>
              <a:r>
                <a:rPr lang="en-US" sz="1600" dirty="0" smtClean="0">
                  <a:solidFill>
                    <a:schemeClr val="tx1">
                      <a:lumMod val="75000"/>
                      <a:lumOff val="25000"/>
                    </a:schemeClr>
                  </a:solidFill>
                  <a:latin typeface="Consolas" charset="0"/>
                  <a:ea typeface="Consolas" charset="0"/>
                  <a:cs typeface="Consolas" charset="0"/>
                </a:rPr>
                <a:t>01: </a:t>
              </a:r>
              <a:r>
                <a:rPr lang="en-US" sz="1600" dirty="0" err="1" smtClean="0">
                  <a:solidFill>
                    <a:schemeClr val="tx1">
                      <a:lumMod val="75000"/>
                      <a:lumOff val="25000"/>
                    </a:schemeClr>
                  </a:solidFill>
                  <a:latin typeface="Consolas" charset="0"/>
                  <a:ea typeface="Consolas" charset="0"/>
                  <a:cs typeface="Consolas" charset="0"/>
                </a:rPr>
                <a:t>website_url</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prefetch_types</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02: https</a:t>
              </a:r>
              <a:r>
                <a:rPr lang="en-US" sz="1600" dirty="0">
                  <a:solidFill>
                    <a:schemeClr val="tx1">
                      <a:lumMod val="75000"/>
                      <a:lumOff val="25000"/>
                    </a:schemeClr>
                  </a:solidFill>
                  <a:latin typeface="Consolas" charset="0"/>
                  <a:ea typeface="Consolas" charset="0"/>
                  <a:cs typeface="Consolas" charset="0"/>
                </a:rPr>
                <a:t>://www.yahoo.com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03: http</a:t>
              </a:r>
              <a:r>
                <a:rPr lang="en-US" sz="1600" dirty="0">
                  <a:solidFill>
                    <a:schemeClr val="tx1">
                      <a:lumMod val="75000"/>
                      <a:lumOff val="25000"/>
                    </a:schemeClr>
                  </a:solidFill>
                  <a:latin typeface="Consolas" charset="0"/>
                  <a:ea typeface="Consolas" charset="0"/>
                  <a:cs typeface="Consolas" charset="0"/>
                </a:rPr>
                <a:t>://www.baidu.com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04: http</a:t>
              </a:r>
              <a:r>
                <a:rPr lang="en-US" sz="1600" dirty="0">
                  <a:solidFill>
                    <a:schemeClr val="tx1">
                      <a:lumMod val="75000"/>
                      <a:lumOff val="25000"/>
                    </a:schemeClr>
                  </a:solidFill>
                  <a:latin typeface="Consolas" charset="0"/>
                  <a:ea typeface="Consolas" charset="0"/>
                  <a:cs typeface="Consolas" charset="0"/>
                </a:rPr>
                <a:t>://www.amazon.com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05: https</a:t>
              </a:r>
              <a:r>
                <a:rPr lang="en-US" sz="1600" dirty="0">
                  <a:solidFill>
                    <a:schemeClr val="tx1">
                      <a:lumMod val="75000"/>
                      <a:lumOff val="25000"/>
                    </a:schemeClr>
                  </a:solidFill>
                  <a:latin typeface="Consolas" charset="0"/>
                  <a:ea typeface="Consolas" charset="0"/>
                  <a:cs typeface="Consolas" charset="0"/>
                </a:rPr>
                <a:t>://wordpress.com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06: http</a:t>
              </a:r>
              <a:r>
                <a:rPr lang="en-US" sz="1600" dirty="0">
                  <a:solidFill>
                    <a:schemeClr val="tx1">
                      <a:lumMod val="75000"/>
                      <a:lumOff val="25000"/>
                    </a:schemeClr>
                  </a:solidFill>
                  <a:latin typeface="Consolas" charset="0"/>
                  <a:ea typeface="Consolas" charset="0"/>
                  <a:cs typeface="Consolas" charset="0"/>
                </a:rPr>
                <a:t>://www.amazon.co.jp</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07: https</a:t>
              </a:r>
              <a:r>
                <a:rPr lang="en-US" sz="1600" dirty="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www.tmall.com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08: http</a:t>
              </a:r>
              <a:r>
                <a:rPr lang="en-US" sz="1600" dirty="0">
                  <a:solidFill>
                    <a:schemeClr val="tx1">
                      <a:lumMod val="75000"/>
                      <a:lumOff val="25000"/>
                    </a:schemeClr>
                  </a:solidFill>
                  <a:latin typeface="Consolas" charset="0"/>
                  <a:ea typeface="Consolas" charset="0"/>
                  <a:cs typeface="Consolas" charset="0"/>
                </a:rPr>
                <a:t>://www.hao123.com</a:t>
              </a:r>
              <a:r>
                <a:rPr lang="en-US" sz="1600" dirty="0" smtClean="0">
                  <a:solidFill>
                    <a:schemeClr val="tx1">
                      <a:lumMod val="75000"/>
                      <a:lumOff val="25000"/>
                    </a:schemeClr>
                  </a:solidFill>
                  <a:latin typeface="Consolas" charset="0"/>
                  <a:ea typeface="Consolas" charset="0"/>
                  <a:cs typeface="Consolas" charset="0"/>
                </a:rPr>
                <a:t>/, </a:t>
              </a:r>
              <a:r>
                <a:rPr lang="en-US" sz="1600" dirty="0" err="1" smtClean="0">
                  <a:solidFill>
                    <a:schemeClr val="tx1">
                      <a:lumMod val="75000"/>
                      <a:lumOff val="25000"/>
                    </a:schemeClr>
                  </a:solidFill>
                  <a:latin typeface="Consolas" charset="0"/>
                  <a:ea typeface="Consolas" charset="0"/>
                  <a:cs typeface="Consolas" charset="0"/>
                </a:rPr>
                <a:t>dns-prefetch</a:t>
              </a:r>
              <a:endParaRPr lang="en-US" sz="1600" dirty="0" smtClean="0">
                <a:solidFill>
                  <a:schemeClr val="tx1">
                    <a:lumMod val="75000"/>
                    <a:lumOff val="25000"/>
                  </a:schemeClr>
                </a:solidFill>
                <a:latin typeface="Consolas" charset="0"/>
                <a:ea typeface="Consolas" charset="0"/>
                <a:cs typeface="Consolas" charset="0"/>
              </a:endParaRPr>
            </a:p>
            <a:p>
              <a:r>
                <a:rPr lang="en-US" sz="1600" dirty="0" smtClean="0">
                  <a:solidFill>
                    <a:schemeClr val="tx1">
                      <a:lumMod val="75000"/>
                      <a:lumOff val="25000"/>
                    </a:schemeClr>
                  </a:solidFill>
                  <a:latin typeface="Consolas" charset="0"/>
                  <a:ea typeface="Consolas" charset="0"/>
                  <a:cs typeface="Consolas" charset="0"/>
                </a:rPr>
                <a:t>09: http</a:t>
              </a:r>
              <a:r>
                <a:rPr lang="en-US" sz="1600" dirty="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xhamster.com</a:t>
              </a:r>
              <a:r>
                <a:rPr lang="en-US" sz="1600" dirty="0" smtClean="0">
                  <a:solidFill>
                    <a:schemeClr val="tx1">
                      <a:lumMod val="75000"/>
                      <a:lumOff val="25000"/>
                    </a:schemeClr>
                  </a:solidFill>
                  <a:latin typeface="Consolas" charset="0"/>
                  <a:ea typeface="Consolas" charset="0"/>
                  <a:cs typeface="Consolas" charset="0"/>
                </a:rPr>
                <a:t>/,"</a:t>
              </a:r>
              <a:r>
                <a:rPr lang="en-US" sz="1600" dirty="0" err="1" smtClean="0">
                  <a:solidFill>
                    <a:schemeClr val="tx1">
                      <a:lumMod val="75000"/>
                      <a:lumOff val="25000"/>
                    </a:schemeClr>
                  </a:solidFill>
                  <a:latin typeface="Consolas" charset="0"/>
                  <a:ea typeface="Consolas" charset="0"/>
                  <a:cs typeface="Consolas" charset="0"/>
                </a:rPr>
                <a:t>dns-prefetch,next</a:t>
              </a:r>
              <a:r>
                <a:rPr lang="en-US" sz="1600" dirty="0" smtClean="0">
                  <a:solidFill>
                    <a:schemeClr val="tx1">
                      <a:lumMod val="75000"/>
                      <a:lumOff val="25000"/>
                    </a:schemeClr>
                  </a:solidFill>
                  <a:latin typeface="Consolas" charset="0"/>
                  <a:ea typeface="Consolas" charset="0"/>
                  <a:cs typeface="Consolas" charset="0"/>
                </a:rPr>
                <a:t>”</a:t>
              </a:r>
            </a:p>
            <a:p>
              <a:r>
                <a:rPr lang="en-US" sz="1600" dirty="0" smtClean="0">
                  <a:solidFill>
                    <a:schemeClr val="tx1">
                      <a:lumMod val="75000"/>
                      <a:lumOff val="25000"/>
                    </a:schemeClr>
                  </a:solidFill>
                  <a:latin typeface="Consolas" charset="0"/>
                  <a:ea typeface="Consolas" charset="0"/>
                  <a:cs typeface="Consolas" charset="0"/>
                </a:rPr>
                <a:t>10: ...</a:t>
              </a:r>
            </a:p>
          </p:txBody>
        </p:sp>
        <p:sp>
          <p:nvSpPr>
            <p:cNvPr id="12" name="Rectangle 11"/>
            <p:cNvSpPr/>
            <p:nvPr/>
          </p:nvSpPr>
          <p:spPr>
            <a:xfrm>
              <a:off x="4594371" y="3030229"/>
              <a:ext cx="3223959" cy="369332"/>
            </a:xfrm>
            <a:prstGeom prst="rect">
              <a:avLst/>
            </a:prstGeom>
            <a:solidFill>
              <a:srgbClr val="FFCC33"/>
            </a:solidFill>
            <a:ln w="19050">
              <a:solidFill>
                <a:srgbClr val="7A0019"/>
              </a:solidFill>
            </a:ln>
          </p:spPr>
          <p:txBody>
            <a:bodyPr wrap="none">
              <a:spAutoFit/>
            </a:bodyPr>
            <a:lstStyle/>
            <a:p>
              <a:r>
                <a:rPr lang="en-US" dirty="0" err="1">
                  <a:solidFill>
                    <a:srgbClr val="7A0019"/>
                  </a:solidFill>
                  <a:latin typeface="Consolas" charset="0"/>
                  <a:ea typeface="Consolas" charset="0"/>
                  <a:cs typeface="Consolas" charset="0"/>
                </a:rPr>
                <a:t>p</a:t>
              </a:r>
              <a:r>
                <a:rPr lang="en-US" dirty="0" err="1" smtClean="0">
                  <a:solidFill>
                    <a:srgbClr val="7A0019"/>
                  </a:solidFill>
                  <a:latin typeface="Consolas" charset="0"/>
                  <a:ea typeface="Consolas" charset="0"/>
                  <a:cs typeface="Consolas" charset="0"/>
                </a:rPr>
                <a:t>refetching_websites.csv</a:t>
              </a:r>
              <a:endParaRPr lang="en-US" dirty="0">
                <a:solidFill>
                  <a:srgbClr val="7A0019"/>
                </a:solidFill>
              </a:endParaRPr>
            </a:p>
          </p:txBody>
        </p:sp>
      </p:grpSp>
    </p:spTree>
    <p:extLst>
      <p:ext uri="{BB962C8B-B14F-4D97-AF65-F5344CB8AC3E}">
        <p14:creationId xmlns:p14="http://schemas.microsoft.com/office/powerpoint/2010/main" val="16729547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12</a:t>
            </a:fld>
            <a:endParaRPr lang="en-US" dirty="0"/>
          </a:p>
        </p:txBody>
      </p:sp>
      <p:sp>
        <p:nvSpPr>
          <p:cNvPr id="4" name="Rectangle 3"/>
          <p:cNvSpPr/>
          <p:nvPr/>
        </p:nvSpPr>
        <p:spPr>
          <a:xfrm>
            <a:off x="349416" y="1026916"/>
            <a:ext cx="8360830" cy="523220"/>
          </a:xfrm>
          <a:prstGeom prst="rect">
            <a:avLst/>
          </a:prstGeom>
        </p:spPr>
        <p:txBody>
          <a:bodyPr wrap="square">
            <a:spAutoFit/>
          </a:bodyPr>
          <a:lstStyle/>
          <a:p>
            <a:pPr algn="just"/>
            <a:r>
              <a:rPr lang="en-US" altLang="ko-KR" sz="2800" b="1" dirty="0" smtClean="0"/>
              <a:t>How does it look like?</a:t>
            </a:r>
            <a:endParaRPr lang="en-US" altLang="ko-KR" sz="2800" b="1" dirty="0"/>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Link Prefetching</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rotWithShape="1">
          <a:blip r:embed="rId3"/>
          <a:srcRect b="5826"/>
          <a:stretch/>
        </p:blipFill>
        <p:spPr>
          <a:xfrm>
            <a:off x="349416" y="1561859"/>
            <a:ext cx="8405997" cy="4358295"/>
          </a:xfrm>
          <a:prstGeom prst="rect">
            <a:avLst/>
          </a:prstGeom>
        </p:spPr>
      </p:pic>
      <p:sp>
        <p:nvSpPr>
          <p:cNvPr id="12" name="Rectangle 11"/>
          <p:cNvSpPr/>
          <p:nvPr/>
        </p:nvSpPr>
        <p:spPr>
          <a:xfrm>
            <a:off x="7075539" y="1023975"/>
            <a:ext cx="1548501" cy="646331"/>
          </a:xfrm>
          <a:prstGeom prst="rect">
            <a:avLst/>
          </a:prstGeom>
        </p:spPr>
        <p:txBody>
          <a:bodyPr wrap="none">
            <a:spAutoFit/>
          </a:bodyPr>
          <a:lstStyle/>
          <a:p>
            <a:r>
              <a:rPr lang="en-US" dirty="0" smtClean="0">
                <a:solidFill>
                  <a:srgbClr val="C00000"/>
                </a:solidFill>
              </a:rPr>
              <a:t>-- pre-fetch off</a:t>
            </a:r>
          </a:p>
          <a:p>
            <a:r>
              <a:rPr lang="en-US" dirty="0" smtClean="0">
                <a:solidFill>
                  <a:srgbClr val="0070C0"/>
                </a:solidFill>
              </a:rPr>
              <a:t>-- pre-fetch on</a:t>
            </a:r>
            <a:endParaRPr lang="en-US" dirty="0">
              <a:solidFill>
                <a:srgbClr val="0070C0"/>
              </a:solidFill>
            </a:endParaRPr>
          </a:p>
        </p:txBody>
      </p:sp>
      <p:sp>
        <p:nvSpPr>
          <p:cNvPr id="13" name="Rectangle 12"/>
          <p:cNvSpPr/>
          <p:nvPr/>
        </p:nvSpPr>
        <p:spPr>
          <a:xfrm>
            <a:off x="7884958" y="5779478"/>
            <a:ext cx="1111202" cy="369332"/>
          </a:xfrm>
          <a:prstGeom prst="rect">
            <a:avLst/>
          </a:prstGeom>
        </p:spPr>
        <p:txBody>
          <a:bodyPr wrap="none">
            <a:spAutoFit/>
          </a:bodyPr>
          <a:lstStyle/>
          <a:p>
            <a:r>
              <a:rPr lang="en-US" i="1" dirty="0"/>
              <a:t>t</a:t>
            </a:r>
            <a:r>
              <a:rPr lang="en-US" i="1" dirty="0" smtClean="0"/>
              <a:t>ime (sec)</a:t>
            </a:r>
            <a:endParaRPr lang="en-US" i="1" dirty="0"/>
          </a:p>
        </p:txBody>
      </p:sp>
      <p:sp>
        <p:nvSpPr>
          <p:cNvPr id="14" name="Rectangle 13"/>
          <p:cNvSpPr/>
          <p:nvPr/>
        </p:nvSpPr>
        <p:spPr>
          <a:xfrm>
            <a:off x="96946" y="1714632"/>
            <a:ext cx="1060996" cy="369332"/>
          </a:xfrm>
          <a:prstGeom prst="rect">
            <a:avLst/>
          </a:prstGeom>
        </p:spPr>
        <p:txBody>
          <a:bodyPr wrap="none">
            <a:spAutoFit/>
          </a:bodyPr>
          <a:lstStyle/>
          <a:p>
            <a:r>
              <a:rPr lang="en-US" i="1" dirty="0" smtClean="0"/>
              <a:t># packets</a:t>
            </a:r>
            <a:endParaRPr lang="en-US" i="1" dirty="0"/>
          </a:p>
        </p:txBody>
      </p:sp>
      <p:sp>
        <p:nvSpPr>
          <p:cNvPr id="15" name="Rectangle 14"/>
          <p:cNvSpPr/>
          <p:nvPr/>
        </p:nvSpPr>
        <p:spPr>
          <a:xfrm>
            <a:off x="0" y="5964144"/>
            <a:ext cx="2957605" cy="369332"/>
          </a:xfrm>
          <a:prstGeom prst="rect">
            <a:avLst/>
          </a:prstGeom>
        </p:spPr>
        <p:txBody>
          <a:bodyPr wrap="none">
            <a:spAutoFit/>
          </a:bodyPr>
          <a:lstStyle/>
          <a:p>
            <a:r>
              <a:rPr lang="en-US" i="1" dirty="0" smtClean="0">
                <a:solidFill>
                  <a:schemeClr val="tx1">
                    <a:lumMod val="65000"/>
                    <a:lumOff val="35000"/>
                  </a:schemeClr>
                </a:solidFill>
              </a:rPr>
              <a:t>Packets from </a:t>
            </a:r>
            <a:r>
              <a:rPr lang="en-US" i="1" dirty="0" err="1" smtClean="0">
                <a:solidFill>
                  <a:schemeClr val="tx1">
                    <a:lumMod val="65000"/>
                    <a:lumOff val="35000"/>
                  </a:schemeClr>
                </a:solidFill>
              </a:rPr>
              <a:t>www.wired.com</a:t>
            </a:r>
            <a:endParaRPr lang="en-US" i="1" dirty="0">
              <a:solidFill>
                <a:schemeClr val="tx1">
                  <a:lumMod val="65000"/>
                  <a:lumOff val="35000"/>
                </a:schemeClr>
              </a:solidFill>
            </a:endParaRPr>
          </a:p>
        </p:txBody>
      </p:sp>
    </p:spTree>
    <p:extLst>
      <p:ext uri="{BB962C8B-B14F-4D97-AF65-F5344CB8AC3E}">
        <p14:creationId xmlns:p14="http://schemas.microsoft.com/office/powerpoint/2010/main" val="44683241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13</a:t>
            </a:fld>
            <a:endParaRPr lang="en-US" dirty="0"/>
          </a:p>
        </p:txBody>
      </p:sp>
      <p:sp>
        <p:nvSpPr>
          <p:cNvPr id="4" name="Rectangle 3"/>
          <p:cNvSpPr/>
          <p:nvPr/>
        </p:nvSpPr>
        <p:spPr>
          <a:xfrm>
            <a:off x="349416" y="1026916"/>
            <a:ext cx="8360830" cy="3970318"/>
          </a:xfrm>
          <a:prstGeom prst="rect">
            <a:avLst/>
          </a:prstGeom>
        </p:spPr>
        <p:txBody>
          <a:bodyPr wrap="square">
            <a:spAutoFit/>
          </a:bodyPr>
          <a:lstStyle/>
          <a:p>
            <a:pPr algn="just"/>
            <a:r>
              <a:rPr lang="en-US" altLang="ko-KR" sz="2800" b="1" dirty="0" smtClean="0"/>
              <a:t>RQ1</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lgn="just">
              <a:buFontTx/>
              <a:buChar char="-"/>
            </a:pPr>
            <a:r>
              <a:rPr lang="en-US" altLang="ko-KR" sz="2400" dirty="0" smtClean="0">
                <a:solidFill>
                  <a:schemeClr val="tx1">
                    <a:lumMod val="75000"/>
                    <a:lumOff val="25000"/>
                  </a:schemeClr>
                </a:solidFill>
                <a:latin typeface="Calibri" charset="0"/>
                <a:ea typeface="Calibri" charset="0"/>
                <a:cs typeface="Calibri" charset="0"/>
              </a:rPr>
              <a:t>Does prefetching itself provide an extra degree of defense?</a:t>
            </a:r>
          </a:p>
          <a:p>
            <a:pPr marL="342900" indent="-342900" algn="just">
              <a:buFontTx/>
              <a:buChar char="-"/>
            </a:pPr>
            <a:endParaRPr lang="en-US" altLang="ko-KR" sz="2400"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RQ2</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lgn="just">
              <a:buFontTx/>
              <a:buChar char="-"/>
            </a:pPr>
            <a:r>
              <a:rPr lang="en-US" altLang="ko-KR" sz="2400" dirty="0" smtClean="0">
                <a:solidFill>
                  <a:schemeClr val="tx1">
                    <a:lumMod val="75000"/>
                    <a:lumOff val="25000"/>
                  </a:schemeClr>
                </a:solidFill>
                <a:latin typeface="Calibri" charset="0"/>
                <a:ea typeface="Calibri" charset="0"/>
                <a:cs typeface="Calibri" charset="0"/>
              </a:rPr>
              <a:t>Can a victim obfuscate eavesdropper by simply turning off prefetching in their browser?</a:t>
            </a:r>
          </a:p>
          <a:p>
            <a:pPr marL="342900" indent="-342900" algn="just">
              <a:buFontTx/>
              <a:buChar char="-"/>
            </a:pPr>
            <a:endParaRPr lang="en-US" altLang="ko-KR" sz="2400" dirty="0" smtClean="0">
              <a:solidFill>
                <a:schemeClr val="tx1">
                  <a:lumMod val="75000"/>
                  <a:lumOff val="25000"/>
                </a:schemeClr>
              </a:solidFill>
              <a:latin typeface="Calibri" charset="0"/>
              <a:ea typeface="Calibri" charset="0"/>
              <a:cs typeface="Calibri" charset="0"/>
            </a:endParaRPr>
          </a:p>
          <a:p>
            <a:pPr algn="just"/>
            <a:r>
              <a:rPr lang="en-US" altLang="ko-KR" sz="2800" b="1" dirty="0" smtClean="0"/>
              <a:t>RQ3</a:t>
            </a:r>
            <a:endParaRPr lang="en-US" altLang="ko-KR" sz="2400" dirty="0" smtClean="0">
              <a:solidFill>
                <a:schemeClr val="tx1">
                  <a:lumMod val="75000"/>
                  <a:lumOff val="25000"/>
                </a:schemeClr>
              </a:solidFill>
              <a:latin typeface="Calibri" charset="0"/>
              <a:ea typeface="Calibri" charset="0"/>
              <a:cs typeface="Calibri" charset="0"/>
            </a:endParaRPr>
          </a:p>
          <a:p>
            <a:pPr marL="342900" indent="-342900" algn="just">
              <a:buFontTx/>
              <a:buChar char="-"/>
            </a:pPr>
            <a:r>
              <a:rPr lang="en-US" altLang="ko-KR" sz="2400" dirty="0" smtClean="0">
                <a:solidFill>
                  <a:schemeClr val="tx1">
                    <a:lumMod val="75000"/>
                    <a:lumOff val="25000"/>
                  </a:schemeClr>
                </a:solidFill>
                <a:latin typeface="Calibri" charset="0"/>
                <a:ea typeface="Calibri" charset="0"/>
                <a:cs typeface="Calibri" charset="0"/>
              </a:rPr>
              <a:t>Can prefetching be used as a browser-side defense mechanism?</a:t>
            </a:r>
          </a:p>
          <a:p>
            <a:pPr algn="just"/>
            <a:endParaRPr lang="en-US" altLang="ko-KR" sz="2400" dirty="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Research Questions</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3166796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14</a:t>
            </a:fld>
            <a:endParaRPr lang="en-US" dirty="0"/>
          </a:p>
        </p:txBody>
      </p:sp>
      <p:sp>
        <p:nvSpPr>
          <p:cNvPr id="4" name="Rectangle 3"/>
          <p:cNvSpPr/>
          <p:nvPr/>
        </p:nvSpPr>
        <p:spPr>
          <a:xfrm>
            <a:off x="349416" y="1026916"/>
            <a:ext cx="8360830" cy="954107"/>
          </a:xfrm>
          <a:prstGeom prst="rect">
            <a:avLst/>
          </a:prstGeom>
        </p:spPr>
        <p:txBody>
          <a:bodyPr wrap="square">
            <a:spAutoFit/>
          </a:bodyPr>
          <a:lstStyle/>
          <a:p>
            <a:pPr algn="just"/>
            <a:r>
              <a:rPr lang="en-US" altLang="ko-KR" sz="2800" b="1" dirty="0" smtClean="0"/>
              <a:t>RQ1</a:t>
            </a:r>
            <a:r>
              <a:rPr lang="en-US" altLang="ko-KR" sz="2800" dirty="0" smtClean="0">
                <a:solidFill>
                  <a:schemeClr val="tx1">
                    <a:lumMod val="75000"/>
                    <a:lumOff val="25000"/>
                  </a:schemeClr>
                </a:solidFill>
                <a:latin typeface="Calibri" charset="0"/>
                <a:ea typeface="Calibri" charset="0"/>
                <a:cs typeface="Calibri" charset="0"/>
              </a:rPr>
              <a:t>: Does prefetching itself provide an extra degree of defense?</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232624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15</a:t>
            </a:fld>
            <a:endParaRPr lang="en-US" dirty="0"/>
          </a:p>
        </p:txBody>
      </p:sp>
      <p:sp>
        <p:nvSpPr>
          <p:cNvPr id="4" name="Rectangle 3"/>
          <p:cNvSpPr/>
          <p:nvPr/>
        </p:nvSpPr>
        <p:spPr>
          <a:xfrm>
            <a:off x="349416" y="1026916"/>
            <a:ext cx="8360830" cy="892552"/>
          </a:xfrm>
          <a:prstGeom prst="rect">
            <a:avLst/>
          </a:prstGeom>
        </p:spPr>
        <p:txBody>
          <a:bodyPr wrap="square">
            <a:spAutoFit/>
          </a:bodyPr>
          <a:lstStyle/>
          <a:p>
            <a:pPr algn="just"/>
            <a:r>
              <a:rPr lang="en-US" altLang="ko-KR" sz="2800" b="1" dirty="0" smtClean="0"/>
              <a:t>RQ2: </a:t>
            </a:r>
            <a:r>
              <a:rPr lang="en-US" altLang="ko-KR" sz="2400" dirty="0" smtClean="0">
                <a:solidFill>
                  <a:schemeClr val="tx1">
                    <a:lumMod val="75000"/>
                    <a:lumOff val="25000"/>
                  </a:schemeClr>
                </a:solidFill>
                <a:latin typeface="Calibri" charset="0"/>
                <a:ea typeface="Calibri" charset="0"/>
                <a:cs typeface="Calibri" charset="0"/>
              </a:rPr>
              <a:t>Can a victim obfuscate eavesdropper by simply turning off prefetching in their browser?</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084666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16</a:t>
            </a:fld>
            <a:endParaRPr lang="en-US" dirty="0"/>
          </a:p>
        </p:txBody>
      </p:sp>
      <p:sp>
        <p:nvSpPr>
          <p:cNvPr id="4" name="Rectangle 3"/>
          <p:cNvSpPr/>
          <p:nvPr/>
        </p:nvSpPr>
        <p:spPr>
          <a:xfrm>
            <a:off x="349416" y="1026916"/>
            <a:ext cx="8360830" cy="1261884"/>
          </a:xfrm>
          <a:prstGeom prst="rect">
            <a:avLst/>
          </a:prstGeom>
        </p:spPr>
        <p:txBody>
          <a:bodyPr wrap="square">
            <a:spAutoFit/>
          </a:bodyPr>
          <a:lstStyle/>
          <a:p>
            <a:pPr algn="just"/>
            <a:r>
              <a:rPr lang="en-US" altLang="ko-KR" sz="2800" b="1" dirty="0" smtClean="0"/>
              <a:t>RQ3:</a:t>
            </a:r>
            <a:r>
              <a:rPr lang="en-US" altLang="ko-KR" sz="2400" dirty="0" smtClean="0">
                <a:solidFill>
                  <a:schemeClr val="tx1">
                    <a:lumMod val="75000"/>
                    <a:lumOff val="25000"/>
                  </a:schemeClr>
                </a:solidFill>
                <a:latin typeface="Calibri" charset="0"/>
                <a:ea typeface="Calibri" charset="0"/>
                <a:cs typeface="Calibri" charset="0"/>
              </a:rPr>
              <a:t> Can prefetching be used as a browser-side defense mechanism?</a:t>
            </a:r>
          </a:p>
          <a:p>
            <a:pPr algn="just"/>
            <a:endParaRPr lang="en-US" altLang="ko-KR" sz="2400" dirty="0">
              <a:solidFill>
                <a:schemeClr val="tx1">
                  <a:lumMod val="75000"/>
                  <a:lumOff val="25000"/>
                </a:schemeClr>
              </a:solidFill>
              <a:latin typeface="Calibri" charset="0"/>
              <a:ea typeface="Calibri" charset="0"/>
              <a:cs typeface="Calibri" charset="0"/>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Experiment</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746524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19925" y="966920"/>
            <a:ext cx="8331015" cy="769441"/>
          </a:xfrm>
          <a:prstGeom prst="rect">
            <a:avLst/>
          </a:prstGeom>
        </p:spPr>
        <p:txBody>
          <a:bodyPr wrap="square">
            <a:spAutoFit/>
          </a:bodyPr>
          <a:lstStyle/>
          <a:p>
            <a:pPr lvl="0" algn="just" latinLnBrk="1"/>
            <a:r>
              <a:rPr lang="en-US" sz="2400" b="1" dirty="0" smtClean="0"/>
              <a:t>For</a:t>
            </a:r>
          </a:p>
          <a:p>
            <a:pPr marL="342900" lvl="0" indent="-342900" algn="just" latinLnBrk="1">
              <a:buFont typeface="Arial" panose="020B0604020202020204" pitchFamily="34" charset="0"/>
              <a:buChar char="•"/>
            </a:pPr>
            <a:r>
              <a:rPr lang="en-US" sz="2000" dirty="0" smtClean="0"/>
              <a:t>document</a:t>
            </a:r>
            <a:endParaRPr lang="en-US" sz="2000" dirty="0"/>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17</a:t>
            </a:fld>
            <a:endParaRPr lang="en-US" dirty="0"/>
          </a:p>
        </p:txBody>
      </p:sp>
      <p:sp>
        <p:nvSpPr>
          <p:cNvPr id="8" name="Title 1"/>
          <p:cNvSpPr txBox="1">
            <a:spLocks/>
          </p:cNvSpPr>
          <p:nvPr/>
        </p:nvSpPr>
        <p:spPr>
          <a:xfrm>
            <a:off x="409576" y="232031"/>
            <a:ext cx="8626848"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Ongoing Works</a:t>
            </a:r>
            <a:endParaRPr lang="en-US" b="1" dirty="0"/>
          </a:p>
        </p:txBody>
      </p:sp>
    </p:spTree>
    <p:extLst>
      <p:ext uri="{BB962C8B-B14F-4D97-AF65-F5344CB8AC3E}">
        <p14:creationId xmlns:p14="http://schemas.microsoft.com/office/powerpoint/2010/main" val="14824311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7335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54412" y="2798234"/>
            <a:ext cx="3855308" cy="923330"/>
          </a:xfrm>
          <a:prstGeom prst="rect">
            <a:avLst/>
          </a:prstGeom>
          <a:noFill/>
        </p:spPr>
        <p:txBody>
          <a:bodyPr wrap="square" rtlCol="0">
            <a:spAutoFit/>
          </a:bodyPr>
          <a:lstStyle/>
          <a:p>
            <a:r>
              <a:rPr lang="en-US" sz="5400" b="1" dirty="0" smtClean="0">
                <a:solidFill>
                  <a:schemeClr val="bg1"/>
                </a:solidFill>
              </a:rPr>
              <a:t>THANK YOU</a:t>
            </a:r>
            <a:endParaRPr lang="en-US" sz="5400" b="1" dirty="0">
              <a:solidFill>
                <a:schemeClr val="bg1"/>
              </a:solidFill>
            </a:endParaRPr>
          </a:p>
        </p:txBody>
      </p:sp>
    </p:spTree>
    <p:extLst>
      <p:ext uri="{BB962C8B-B14F-4D97-AF65-F5344CB8AC3E}">
        <p14:creationId xmlns:p14="http://schemas.microsoft.com/office/powerpoint/2010/main" val="169545988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a:t>
            </a:fld>
            <a:endParaRPr lang="en-US" dirty="0"/>
          </a:p>
        </p:txBody>
      </p:sp>
      <p:sp>
        <p:nvSpPr>
          <p:cNvPr id="4" name="Rectangle 3"/>
          <p:cNvSpPr/>
          <p:nvPr/>
        </p:nvSpPr>
        <p:spPr>
          <a:xfrm>
            <a:off x="409576" y="1026916"/>
            <a:ext cx="8467005" cy="4580741"/>
          </a:xfrm>
          <a:prstGeom prst="rect">
            <a:avLst/>
          </a:prstGeom>
          <a:effectLst/>
        </p:spPr>
        <p:txBody>
          <a:bodyPr wrap="square">
            <a:spAutoFit/>
          </a:bodyPr>
          <a:lstStyle/>
          <a:p>
            <a:pPr marL="457200" indent="-457200" algn="just">
              <a:lnSpc>
                <a:spcPct val="150000"/>
              </a:lnSpc>
              <a:buFont typeface="Arial"/>
              <a:buChar char="•"/>
            </a:pPr>
            <a:r>
              <a:rPr lang="en-US" altLang="ko-KR" sz="2800" dirty="0" smtClean="0"/>
              <a:t>Anonymity </a:t>
            </a:r>
            <a:r>
              <a:rPr lang="en-US" altLang="ko-KR" sz="2800" dirty="0" smtClean="0"/>
              <a:t>network</a:t>
            </a:r>
          </a:p>
          <a:p>
            <a:pPr marL="457200" indent="-457200" algn="just">
              <a:lnSpc>
                <a:spcPct val="150000"/>
              </a:lnSpc>
              <a:buFont typeface="Arial"/>
              <a:buChar char="•"/>
            </a:pPr>
            <a:r>
              <a:rPr lang="en-US" altLang="ko-KR" sz="2800" dirty="0" smtClean="0"/>
              <a:t>Website fingerprinting attack</a:t>
            </a:r>
          </a:p>
          <a:p>
            <a:pPr marL="457200" indent="-457200" algn="just">
              <a:lnSpc>
                <a:spcPct val="150000"/>
              </a:lnSpc>
              <a:buFont typeface="Arial"/>
              <a:buChar char="•"/>
            </a:pPr>
            <a:r>
              <a:rPr lang="en-US" altLang="ko-KR" sz="2800" dirty="0" smtClean="0"/>
              <a:t>Related works</a:t>
            </a:r>
          </a:p>
          <a:p>
            <a:pPr marL="457200" indent="-457200" algn="just">
              <a:lnSpc>
                <a:spcPct val="150000"/>
              </a:lnSpc>
              <a:buFont typeface="Arial"/>
              <a:buChar char="•"/>
            </a:pPr>
            <a:r>
              <a:rPr lang="en-US" altLang="ko-KR" sz="2800" dirty="0" smtClean="0"/>
              <a:t>Link prefetching</a:t>
            </a:r>
          </a:p>
          <a:p>
            <a:pPr marL="457200" indent="-457200" algn="just">
              <a:lnSpc>
                <a:spcPct val="150000"/>
              </a:lnSpc>
              <a:buFont typeface="Arial"/>
              <a:buChar char="•"/>
            </a:pPr>
            <a:r>
              <a:rPr lang="en-US" altLang="ko-KR" sz="2800" dirty="0" smtClean="0"/>
              <a:t>Experiments</a:t>
            </a:r>
          </a:p>
          <a:p>
            <a:pPr marL="457200" indent="-457200" algn="just">
              <a:lnSpc>
                <a:spcPct val="150000"/>
              </a:lnSpc>
              <a:buFont typeface="Arial"/>
              <a:buChar char="•"/>
            </a:pPr>
            <a:r>
              <a:rPr lang="en-US" altLang="ko-KR" sz="2800" dirty="0" smtClean="0"/>
              <a:t>Conclusion</a:t>
            </a:r>
          </a:p>
          <a:p>
            <a:pPr marL="457200" indent="-457200" algn="just">
              <a:lnSpc>
                <a:spcPct val="150000"/>
              </a:lnSpc>
              <a:buFont typeface="Arial"/>
              <a:buChar char="•"/>
            </a:pPr>
            <a:r>
              <a:rPr lang="en-US" altLang="ko-KR" sz="2800" dirty="0"/>
              <a:t>F</a:t>
            </a:r>
            <a:r>
              <a:rPr lang="en-US" altLang="ko-KR" sz="2800" dirty="0" smtClean="0"/>
              <a:t>uture works</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Outline</a:t>
            </a:r>
            <a:endParaRPr lang="en-US" b="1" dirty="0"/>
          </a:p>
        </p:txBody>
      </p:sp>
    </p:spTree>
    <p:extLst>
      <p:ext uri="{BB962C8B-B14F-4D97-AF65-F5344CB8AC3E}">
        <p14:creationId xmlns:p14="http://schemas.microsoft.com/office/powerpoint/2010/main" val="7565116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20</a:t>
            </a:fld>
            <a:endParaRPr lang="en-US" dirty="0"/>
          </a:p>
        </p:txBody>
      </p:sp>
      <p:sp>
        <p:nvSpPr>
          <p:cNvPr id="4" name="Rectangle 3"/>
          <p:cNvSpPr/>
          <p:nvPr/>
        </p:nvSpPr>
        <p:spPr>
          <a:xfrm>
            <a:off x="349416" y="1026916"/>
            <a:ext cx="8665188" cy="1384995"/>
          </a:xfrm>
          <a:prstGeom prst="rect">
            <a:avLst/>
          </a:prstGeom>
        </p:spPr>
        <p:txBody>
          <a:bodyPr wrap="square">
            <a:spAutoFit/>
          </a:bodyPr>
          <a:lstStyle/>
          <a:p>
            <a:pPr algn="just"/>
            <a:r>
              <a:rPr lang="en-US" altLang="ko-KR" sz="2400" b="1" dirty="0" smtClean="0"/>
              <a:t>Do we need an overview slide?</a:t>
            </a:r>
          </a:p>
          <a:p>
            <a:pPr marL="342882" indent="-342882" algn="just">
              <a:buFontTx/>
              <a:buChar char="-"/>
            </a:pPr>
            <a:r>
              <a:rPr lang="en-US" altLang="ko-KR" sz="2000" dirty="0" smtClean="0">
                <a:solidFill>
                  <a:schemeClr val="tx1">
                    <a:lumMod val="75000"/>
                    <a:lumOff val="25000"/>
                  </a:schemeClr>
                </a:solidFill>
              </a:rPr>
              <a:t>CFAR is an a</a:t>
            </a:r>
          </a:p>
          <a:p>
            <a:pPr marL="342882" indent="-342882" algn="just">
              <a:buFontTx/>
              <a:buChar char="-"/>
            </a:pPr>
            <a:endParaRPr lang="en-US" altLang="ko-KR" sz="2000" dirty="0">
              <a:solidFill>
                <a:schemeClr val="tx1">
                  <a:lumMod val="75000"/>
                  <a:lumOff val="25000"/>
                </a:schemeClr>
              </a:solidFill>
            </a:endParaRPr>
          </a:p>
          <a:p>
            <a:pPr marL="342882" indent="-342882" algn="just">
              <a:buFontTx/>
              <a:buChar char="-"/>
            </a:pPr>
            <a:r>
              <a:rPr lang="en-US" altLang="ko-KR" sz="2000" dirty="0" smtClean="0">
                <a:solidFill>
                  <a:schemeClr val="tx1">
                    <a:lumMod val="75000"/>
                    <a:lumOff val="25000"/>
                  </a:schemeClr>
                </a:solidFill>
              </a:rPr>
              <a:t>Do we </a:t>
            </a: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Overview (TODO)</a:t>
            </a:r>
            <a:endParaRPr lang="en-US" b="1" dirty="0"/>
          </a:p>
        </p:txBody>
      </p:sp>
      <p:sp>
        <p:nvSpPr>
          <p:cNvPr id="2" name="Rectangle 1"/>
          <p:cNvSpPr/>
          <p:nvPr/>
        </p:nvSpPr>
        <p:spPr>
          <a:xfrm>
            <a:off x="1863289" y="5927149"/>
            <a:ext cx="7280711" cy="369332"/>
          </a:xfrm>
          <a:prstGeom prst="rect">
            <a:avLst/>
          </a:prstGeom>
        </p:spPr>
        <p:txBody>
          <a:bodyPr wrap="none">
            <a:spAutoFit/>
          </a:bodyPr>
          <a:lstStyle/>
          <a:p>
            <a:r>
              <a:rPr lang="en-US" i="1" smtClean="0">
                <a:solidFill>
                  <a:schemeClr val="tx1">
                    <a:lumMod val="65000"/>
                    <a:lumOff val="35000"/>
                  </a:schemeClr>
                </a:solidFill>
              </a:rPr>
              <a:t>[1] </a:t>
            </a:r>
            <a:r>
              <a:rPr lang="en-US" i="1" dirty="0" err="1" smtClean="0">
                <a:solidFill>
                  <a:schemeClr val="tx1">
                    <a:lumMod val="65000"/>
                    <a:lumOff val="35000"/>
                  </a:schemeClr>
                </a:solidFill>
              </a:rPr>
              <a:t>Carzaniga</a:t>
            </a:r>
            <a:r>
              <a:rPr lang="en-US" i="1" dirty="0" smtClean="0">
                <a:solidFill>
                  <a:schemeClr val="tx1">
                    <a:lumMod val="65000"/>
                    <a:lumOff val="35000"/>
                  </a:schemeClr>
                </a:solidFill>
              </a:rPr>
              <a:t> et al., “Automatic Recovery from Runtime Failures”, ICSE, 2013.</a:t>
            </a:r>
            <a:endParaRPr lang="en-US" i="1" dirty="0">
              <a:solidFill>
                <a:schemeClr val="tx1">
                  <a:lumMod val="65000"/>
                  <a:lumOff val="35000"/>
                </a:schemeClr>
              </a:solidFill>
            </a:endParaRPr>
          </a:p>
        </p:txBody>
      </p:sp>
    </p:spTree>
    <p:extLst>
      <p:ext uri="{BB962C8B-B14F-4D97-AF65-F5344CB8AC3E}">
        <p14:creationId xmlns:p14="http://schemas.microsoft.com/office/powerpoint/2010/main" val="24198191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21</a:t>
            </a:fld>
            <a:endParaRPr lang="en-US" dirty="0"/>
          </a:p>
        </p:txBody>
      </p:sp>
      <p:sp>
        <p:nvSpPr>
          <p:cNvPr id="4" name="Rectangle 3"/>
          <p:cNvSpPr/>
          <p:nvPr/>
        </p:nvSpPr>
        <p:spPr>
          <a:xfrm>
            <a:off x="349416" y="1026916"/>
            <a:ext cx="8665188" cy="1631216"/>
          </a:xfrm>
          <a:prstGeom prst="rect">
            <a:avLst/>
          </a:prstGeom>
        </p:spPr>
        <p:txBody>
          <a:bodyPr wrap="square">
            <a:spAutoFit/>
          </a:bodyPr>
          <a:lstStyle/>
          <a:p>
            <a:pPr algn="just"/>
            <a:r>
              <a:rPr lang="en-US" altLang="ko-KR" sz="2800" b="1" dirty="0" smtClean="0"/>
              <a:t>What is anonymity network?</a:t>
            </a:r>
          </a:p>
          <a:p>
            <a:pPr marL="342882" indent="-342882" algn="just">
              <a:buFontTx/>
              <a:buChar char="-"/>
            </a:pPr>
            <a:r>
              <a:rPr lang="en-US" altLang="ko-KR" sz="2400" dirty="0" smtClean="0">
                <a:solidFill>
                  <a:schemeClr val="tx1">
                    <a:lumMod val="75000"/>
                    <a:lumOff val="25000"/>
                  </a:schemeClr>
                </a:solidFill>
              </a:rPr>
              <a:t>Internet is not anonymous by its design</a:t>
            </a:r>
          </a:p>
          <a:p>
            <a:pPr marL="342882" indent="-342882" algn="just">
              <a:buFontTx/>
              <a:buChar char="-"/>
            </a:pPr>
            <a:r>
              <a:rPr lang="en-US" altLang="ko-KR" sz="2400" dirty="0" smtClean="0">
                <a:solidFill>
                  <a:schemeClr val="tx1">
                    <a:lumMod val="75000"/>
                    <a:lumOff val="25000"/>
                  </a:schemeClr>
                </a:solidFill>
              </a:rPr>
              <a:t>HTTP traffic </a:t>
            </a:r>
          </a:p>
          <a:p>
            <a:pPr algn="just"/>
            <a:endParaRPr lang="en-US" altLang="ko-KR" sz="24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a:t>
            </a:r>
            <a:r>
              <a:rPr lang="en-US" b="1" dirty="0" smtClean="0"/>
              <a:t>Network</a:t>
            </a:r>
            <a:endParaRPr lang="en-US" b="1" dirty="0"/>
          </a:p>
        </p:txBody>
      </p:sp>
    </p:spTree>
    <p:extLst>
      <p:ext uri="{BB962C8B-B14F-4D97-AF65-F5344CB8AC3E}">
        <p14:creationId xmlns:p14="http://schemas.microsoft.com/office/powerpoint/2010/main" val="39967264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3</a:t>
            </a:fld>
            <a:endParaRPr lang="en-US" dirty="0"/>
          </a:p>
        </p:txBody>
      </p:sp>
      <p:sp>
        <p:nvSpPr>
          <p:cNvPr id="4" name="Rectangle 3"/>
          <p:cNvSpPr/>
          <p:nvPr/>
        </p:nvSpPr>
        <p:spPr>
          <a:xfrm>
            <a:off x="349416" y="1026916"/>
            <a:ext cx="8665188" cy="4905958"/>
          </a:xfrm>
          <a:prstGeom prst="rect">
            <a:avLst/>
          </a:prstGeom>
        </p:spPr>
        <p:txBody>
          <a:bodyPr wrap="square">
            <a:spAutoFit/>
          </a:bodyPr>
          <a:lstStyle/>
          <a:p>
            <a:pPr algn="just">
              <a:lnSpc>
                <a:spcPct val="120000"/>
              </a:lnSpc>
            </a:pPr>
            <a:r>
              <a:rPr lang="en-US" altLang="ko-KR" sz="2800" b="1" dirty="0" smtClean="0"/>
              <a:t>Anonymity use case</a:t>
            </a:r>
          </a:p>
          <a:p>
            <a:pPr marL="342882" indent="-342882" algn="just">
              <a:lnSpc>
                <a:spcPct val="120000"/>
              </a:lnSpc>
              <a:buFontTx/>
              <a:buChar char="-"/>
            </a:pPr>
            <a:r>
              <a:rPr lang="en-US" altLang="ko-KR" sz="2400" dirty="0" smtClean="0">
                <a:solidFill>
                  <a:schemeClr val="tx1">
                    <a:lumMod val="75000"/>
                    <a:lumOff val="25000"/>
                  </a:schemeClr>
                </a:solidFill>
              </a:rPr>
              <a:t>Normal people</a:t>
            </a:r>
          </a:p>
          <a:p>
            <a:pPr marL="800082" lvl="1" indent="-342882" algn="just">
              <a:lnSpc>
                <a:spcPct val="120000"/>
              </a:lnSpc>
              <a:buFontTx/>
              <a:buChar char="-"/>
            </a:pPr>
            <a:r>
              <a:rPr lang="en-US" altLang="ko-KR" sz="2400" dirty="0" smtClean="0">
                <a:solidFill>
                  <a:schemeClr val="tx1">
                    <a:lumMod val="75000"/>
                    <a:lumOff val="25000"/>
                  </a:schemeClr>
                </a:solidFill>
              </a:rPr>
              <a:t>Circumvent censorship</a:t>
            </a:r>
          </a:p>
          <a:p>
            <a:pPr marL="800082" lvl="1" indent="-342882" algn="just">
              <a:lnSpc>
                <a:spcPct val="120000"/>
              </a:lnSpc>
              <a:buFontTx/>
              <a:buChar char="-"/>
            </a:pPr>
            <a:r>
              <a:rPr lang="en-US" altLang="ko-KR" sz="2400" dirty="0" smtClean="0">
                <a:solidFill>
                  <a:schemeClr val="tx1">
                    <a:lumMod val="75000"/>
                    <a:lumOff val="25000"/>
                  </a:schemeClr>
                </a:solidFill>
              </a:rPr>
              <a:t>Skirt surveillance</a:t>
            </a:r>
          </a:p>
          <a:p>
            <a:pPr marL="800082" lvl="1" indent="-342882" algn="just">
              <a:lnSpc>
                <a:spcPct val="120000"/>
              </a:lnSpc>
              <a:buFontTx/>
              <a:buChar char="-"/>
            </a:pPr>
            <a:r>
              <a:rPr lang="en-US" altLang="ko-KR" sz="2400" dirty="0" smtClean="0">
                <a:solidFill>
                  <a:schemeClr val="tx1">
                    <a:lumMod val="75000"/>
                    <a:lumOff val="25000"/>
                  </a:schemeClr>
                </a:solidFill>
              </a:rPr>
              <a:t>Protect privacy from identity theft (ISP, websites </a:t>
            </a:r>
            <a:r>
              <a:rPr lang="is-IS" altLang="ko-KR" sz="2400" dirty="0" smtClean="0">
                <a:solidFill>
                  <a:schemeClr val="tx1">
                    <a:lumMod val="75000"/>
                    <a:lumOff val="25000"/>
                  </a:schemeClr>
                </a:solidFill>
              </a:rPr>
              <a:t>…)</a:t>
            </a:r>
          </a:p>
          <a:p>
            <a:pPr marL="342882" indent="-342882" algn="just">
              <a:lnSpc>
                <a:spcPct val="120000"/>
              </a:lnSpc>
              <a:buFontTx/>
              <a:buChar char="-"/>
            </a:pPr>
            <a:r>
              <a:rPr lang="is-IS" altLang="ko-KR" sz="2400" dirty="0" smtClean="0">
                <a:solidFill>
                  <a:schemeClr val="tx1">
                    <a:lumMod val="75000"/>
                    <a:lumOff val="25000"/>
                  </a:schemeClr>
                </a:solidFill>
              </a:rPr>
              <a:t>Citizen journalists (in repressive nations)</a:t>
            </a:r>
          </a:p>
          <a:p>
            <a:pPr marL="342882" indent="-342882" algn="just">
              <a:lnSpc>
                <a:spcPct val="120000"/>
              </a:lnSpc>
              <a:buFontTx/>
              <a:buChar char="-"/>
            </a:pPr>
            <a:r>
              <a:rPr lang="en-US" altLang="ko-KR" sz="2400" dirty="0" smtClean="0">
                <a:solidFill>
                  <a:schemeClr val="tx1">
                    <a:lumMod val="75000"/>
                    <a:lumOff val="25000"/>
                  </a:schemeClr>
                </a:solidFill>
              </a:rPr>
              <a:t>Activist and whistleblowers</a:t>
            </a:r>
          </a:p>
          <a:p>
            <a:pPr marL="342882" indent="-342882" algn="just">
              <a:lnSpc>
                <a:spcPct val="120000"/>
              </a:lnSpc>
              <a:buFontTx/>
              <a:buChar char="-"/>
            </a:pPr>
            <a:r>
              <a:rPr lang="en-US" altLang="ko-KR" sz="2400" dirty="0" smtClean="0">
                <a:solidFill>
                  <a:schemeClr val="tx1">
                    <a:lumMod val="75000"/>
                    <a:lumOff val="25000"/>
                  </a:schemeClr>
                </a:solidFill>
              </a:rPr>
              <a:t>Military</a:t>
            </a:r>
          </a:p>
          <a:p>
            <a:pPr marL="800082" lvl="1" indent="-342882" algn="just">
              <a:lnSpc>
                <a:spcPct val="120000"/>
              </a:lnSpc>
              <a:buFontTx/>
              <a:buChar char="-"/>
            </a:pPr>
            <a:r>
              <a:rPr lang="en-US" altLang="ko-KR" sz="2400" dirty="0" smtClean="0">
                <a:solidFill>
                  <a:schemeClr val="tx1">
                    <a:lumMod val="75000"/>
                    <a:lumOff val="25000"/>
                  </a:schemeClr>
                </a:solidFill>
              </a:rPr>
              <a:t>Intelligence gathering</a:t>
            </a:r>
          </a:p>
          <a:p>
            <a:pPr marL="800082" lvl="1" indent="-342882" algn="just">
              <a:lnSpc>
                <a:spcPct val="120000"/>
              </a:lnSpc>
              <a:buFontTx/>
              <a:buChar char="-"/>
            </a:pPr>
            <a:r>
              <a:rPr lang="en-US" altLang="ko-KR" sz="2400" dirty="0" smtClean="0">
                <a:solidFill>
                  <a:schemeClr val="tx1">
                    <a:lumMod val="75000"/>
                    <a:lumOff val="25000"/>
                  </a:schemeClr>
                </a:solidFill>
              </a:rPr>
              <a:t>(geographically) Hidden services</a:t>
            </a:r>
          </a:p>
          <a:p>
            <a:pPr marL="800082" lvl="1" indent="-342882" algn="just">
              <a:buFontTx/>
              <a:buChar char="-"/>
            </a:pPr>
            <a:endParaRPr lang="en-US" altLang="ko-KR" sz="20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3940651" y="5927149"/>
            <a:ext cx="5073953" cy="369332"/>
          </a:xfrm>
          <a:prstGeom prst="rect">
            <a:avLst/>
          </a:prstGeom>
        </p:spPr>
        <p:txBody>
          <a:bodyPr wrap="none">
            <a:spAutoFit/>
          </a:bodyPr>
          <a:lstStyle/>
          <a:p>
            <a:r>
              <a:rPr lang="en-US" i="1" smtClean="0">
                <a:solidFill>
                  <a:schemeClr val="tx1">
                    <a:lumMod val="65000"/>
                    <a:lumOff val="35000"/>
                  </a:schemeClr>
                </a:solidFill>
              </a:rPr>
              <a:t>https</a:t>
            </a:r>
            <a:r>
              <a:rPr lang="en-US" i="1">
                <a:solidFill>
                  <a:schemeClr val="tx1">
                    <a:lumMod val="65000"/>
                    <a:lumOff val="35000"/>
                  </a:schemeClr>
                </a:solidFill>
              </a:rPr>
              <a:t>://</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torusers.html.en</a:t>
            </a:r>
            <a:endParaRPr lang="en-US" i="1" dirty="0">
              <a:solidFill>
                <a:schemeClr val="tx1">
                  <a:lumMod val="65000"/>
                  <a:lumOff val="35000"/>
                </a:schemeClr>
              </a:solidFill>
            </a:endParaRPr>
          </a:p>
        </p:txBody>
      </p:sp>
    </p:spTree>
    <p:extLst>
      <p:ext uri="{BB962C8B-B14F-4D97-AF65-F5344CB8AC3E}">
        <p14:creationId xmlns:p14="http://schemas.microsoft.com/office/powerpoint/2010/main" val="8942094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4</a:t>
            </a:fld>
            <a:endParaRPr lang="en-US" dirty="0"/>
          </a:p>
        </p:txBody>
      </p:sp>
      <p:sp>
        <p:nvSpPr>
          <p:cNvPr id="4" name="Rectangle 3"/>
          <p:cNvSpPr/>
          <p:nvPr/>
        </p:nvSpPr>
        <p:spPr>
          <a:xfrm>
            <a:off x="349416" y="1026916"/>
            <a:ext cx="8665188" cy="830997"/>
          </a:xfrm>
          <a:prstGeom prst="rect">
            <a:avLst/>
          </a:prstGeom>
        </p:spPr>
        <p:txBody>
          <a:bodyPr wrap="square">
            <a:spAutoFit/>
          </a:bodyPr>
          <a:lstStyle/>
          <a:p>
            <a:pPr algn="just"/>
            <a:r>
              <a:rPr lang="en-US" altLang="ko-KR" sz="2800" b="1" dirty="0" smtClean="0"/>
              <a:t>How Tor works</a:t>
            </a:r>
            <a:endParaRPr lang="en-US" altLang="ko-KR" sz="2400" dirty="0" smtClean="0">
              <a:solidFill>
                <a:schemeClr val="tx1">
                  <a:lumMod val="75000"/>
                  <a:lumOff val="25000"/>
                </a:schemeClr>
              </a:solidFill>
            </a:endParaRPr>
          </a:p>
          <a:p>
            <a:pPr marL="342882" indent="-342882" algn="just">
              <a:buFontTx/>
              <a:buChar char="-"/>
            </a:pPr>
            <a:endParaRPr lang="en-US" altLang="ko-KR" sz="2000" dirty="0" smtClean="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1187623" y="3079067"/>
            <a:ext cx="2485787" cy="1569660"/>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1.</a:t>
            </a:r>
            <a:r>
              <a:rPr lang="en-US" sz="2400" dirty="0" smtClean="0">
                <a:solidFill>
                  <a:srgbClr val="000000"/>
                </a:solidFill>
                <a:latin typeface="Calibri" charset="0"/>
                <a:ea typeface="Calibri" charset="0"/>
                <a:cs typeface="Calibri" charset="0"/>
              </a:rPr>
              <a:t> Alice's </a:t>
            </a:r>
            <a:r>
              <a:rPr lang="en-US" sz="2400" dirty="0">
                <a:solidFill>
                  <a:srgbClr val="000000"/>
                </a:solidFill>
                <a:latin typeface="Calibri" charset="0"/>
                <a:ea typeface="Calibri" charset="0"/>
                <a:cs typeface="Calibri" charset="0"/>
              </a:rPr>
              <a:t>Tor client obtains a list of Tor nodes from a directory server.</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089375" y="3063151"/>
            <a:ext cx="0" cy="1644307"/>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a:solidFill>
                  <a:srgbClr val="000000"/>
                </a:solidFill>
                <a:latin typeface="Calibri" charset="0"/>
                <a:ea typeface="Calibri" charset="0"/>
                <a:cs typeface="Calibri" charset="0"/>
              </a:rPr>
              <a:t>Alice</a:t>
            </a:r>
            <a:endParaRPr lang="en-US" sz="2000" b="1"/>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794499" y="1592006"/>
            <a:ext cx="482899" cy="9457"/>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sp>
        <p:nvSpPr>
          <p:cNvPr id="51" name="Rectangle 50"/>
          <p:cNvSpPr/>
          <p:nvPr/>
        </p:nvSpPr>
        <p:spPr>
          <a:xfrm>
            <a:off x="7895972" y="4821143"/>
            <a:ext cx="604653"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Bob</a:t>
            </a:r>
            <a:endParaRPr lang="en-US" sz="2000" b="1" dirty="0"/>
          </a:p>
        </p:txBody>
      </p:sp>
      <p:sp>
        <p:nvSpPr>
          <p:cNvPr id="52" name="Rectangle 51"/>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spTree>
    <p:extLst>
      <p:ext uri="{BB962C8B-B14F-4D97-AF65-F5344CB8AC3E}">
        <p14:creationId xmlns:p14="http://schemas.microsoft.com/office/powerpoint/2010/main" val="292616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5</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a:t>How Tor works</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601297" y="3129059"/>
            <a:ext cx="2986951" cy="1200329"/>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2</a:t>
            </a:r>
            <a:r>
              <a:rPr lang="en-US" sz="2400" b="1" dirty="0">
                <a:solidFill>
                  <a:srgbClr val="000000"/>
                </a:solidFill>
                <a:latin typeface="Calibri" charset="0"/>
                <a:ea typeface="Calibri" charset="0"/>
                <a:cs typeface="Calibri" charset="0"/>
              </a:rPr>
              <a:t>.</a:t>
            </a:r>
            <a:r>
              <a:rPr lang="en-US" sz="2400" dirty="0">
                <a:solidFill>
                  <a:srgbClr val="000000"/>
                </a:solidFill>
                <a:latin typeface="Calibri" charset="0"/>
                <a:ea typeface="Calibri" charset="0"/>
                <a:cs typeface="Calibri" charset="0"/>
              </a:rPr>
              <a:t> Alice's Tor client picks a random path to destination server.</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555531" y="2564526"/>
            <a:ext cx="2081048" cy="105177"/>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cxnSp>
        <p:nvCxnSpPr>
          <p:cNvPr id="39" name="Straight Arrow Connector 38"/>
          <p:cNvCxnSpPr/>
          <p:nvPr/>
        </p:nvCxnSpPr>
        <p:spPr>
          <a:xfrm>
            <a:off x="5555375" y="4048509"/>
            <a:ext cx="647037" cy="658949"/>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347597" y="2945127"/>
            <a:ext cx="647036" cy="57132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852746" y="4767677"/>
            <a:ext cx="1011696" cy="154192"/>
          </a:xfrm>
          <a:prstGeom prst="straightConnector1">
            <a:avLst/>
          </a:prstGeom>
          <a:ln w="28575">
            <a:solidFill>
              <a:srgbClr val="7A0019"/>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95972" y="4821143"/>
            <a:ext cx="604653" cy="400110"/>
          </a:xfrm>
          <a:prstGeom prst="rect">
            <a:avLst/>
          </a:prstGeom>
        </p:spPr>
        <p:txBody>
          <a:bodyPr wrap="none">
            <a:spAutoFit/>
          </a:bodyPr>
          <a:lstStyle/>
          <a:p>
            <a:r>
              <a:rPr lang="en-US" sz="2000" b="1" dirty="0" smtClean="0">
                <a:solidFill>
                  <a:srgbClr val="000000"/>
                </a:solidFill>
                <a:latin typeface="Calibri" charset="0"/>
                <a:ea typeface="Calibri" charset="0"/>
                <a:cs typeface="Calibri" charset="0"/>
              </a:rPr>
              <a:t>Bob</a:t>
            </a:r>
            <a:endParaRPr lang="en-US" sz="2000" b="1" dirty="0"/>
          </a:p>
        </p:txBody>
      </p:sp>
      <p:sp>
        <p:nvSpPr>
          <p:cNvPr id="47" name="Rectangle 46"/>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cxnSp>
        <p:nvCxnSpPr>
          <p:cNvPr id="77" name="Straight Arrow Connector 76"/>
          <p:cNvCxnSpPr/>
          <p:nvPr/>
        </p:nvCxnSpPr>
        <p:spPr>
          <a:xfrm flipH="1">
            <a:off x="6794500" y="1601463"/>
            <a:ext cx="482897" cy="0"/>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4869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Arrow Connector 35"/>
          <p:cNvCxnSpPr/>
          <p:nvPr/>
        </p:nvCxnSpPr>
        <p:spPr>
          <a:xfrm>
            <a:off x="1488489" y="2806263"/>
            <a:ext cx="2200642" cy="2194988"/>
          </a:xfrm>
          <a:prstGeom prst="curvedConnector3">
            <a:avLst>
              <a:gd name="adj1" fmla="val 50000"/>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651139" y="1050395"/>
            <a:ext cx="2083450" cy="1064151"/>
          </a:xfrm>
          <a:prstGeom prst="rect">
            <a:avLst/>
          </a:prstGeom>
          <a:solidFill>
            <a:schemeClr val="bg1">
              <a:lumMod val="85000"/>
              <a:alpha val="30000"/>
            </a:schemeClr>
          </a:solidFill>
          <a:ln>
            <a:solidFill>
              <a:schemeClr val="tx1">
                <a:lumMod val="50000"/>
                <a:lumOff val="50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6</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a:t>How Tor works</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Anonymity Network</a:t>
            </a:r>
            <a:endParaRPr lang="en-US" b="1" dirty="0"/>
          </a:p>
        </p:txBody>
      </p:sp>
      <p:sp>
        <p:nvSpPr>
          <p:cNvPr id="2" name="Rectangle 1"/>
          <p:cNvSpPr/>
          <p:nvPr/>
        </p:nvSpPr>
        <p:spPr>
          <a:xfrm>
            <a:off x="2903381" y="5927149"/>
            <a:ext cx="6240619" cy="369332"/>
          </a:xfrm>
          <a:prstGeom prst="rect">
            <a:avLst/>
          </a:prstGeom>
        </p:spPr>
        <p:txBody>
          <a:bodyPr wrap="none">
            <a:spAutoFit/>
          </a:bodyPr>
          <a:lstStyle/>
          <a:p>
            <a:r>
              <a:rPr lang="en-US" i="1" dirty="0">
                <a:solidFill>
                  <a:schemeClr val="tx1">
                    <a:lumMod val="65000"/>
                    <a:lumOff val="35000"/>
                  </a:schemeClr>
                </a:solidFill>
              </a:rPr>
              <a:t>https://</a:t>
            </a:r>
            <a:r>
              <a:rPr lang="en-US" i="1" dirty="0" err="1">
                <a:solidFill>
                  <a:schemeClr val="tx1">
                    <a:lumMod val="65000"/>
                    <a:lumOff val="35000"/>
                  </a:schemeClr>
                </a:solidFill>
              </a:rPr>
              <a:t>www.torproject.org</a:t>
            </a:r>
            <a:r>
              <a:rPr lang="en-US" i="1" dirty="0">
                <a:solidFill>
                  <a:schemeClr val="tx1">
                    <a:lumMod val="65000"/>
                    <a:lumOff val="35000"/>
                  </a:schemeClr>
                </a:solidFill>
              </a:rPr>
              <a:t>/about/</a:t>
            </a:r>
            <a:r>
              <a:rPr lang="en-US" i="1" dirty="0" err="1">
                <a:solidFill>
                  <a:schemeClr val="tx1">
                    <a:lumMod val="65000"/>
                    <a:lumOff val="35000"/>
                  </a:schemeClr>
                </a:solidFill>
              </a:rPr>
              <a:t>overview.html.en#thesolution</a:t>
            </a:r>
            <a:endParaRPr lang="en-US" i="1" dirty="0">
              <a:solidFill>
                <a:schemeClr val="tx1">
                  <a:lumMod val="65000"/>
                  <a:lumOff val="35000"/>
                </a:schemeClr>
              </a:solidFill>
            </a:endParaRPr>
          </a:p>
        </p:txBody>
      </p:sp>
      <p:pic>
        <p:nvPicPr>
          <p:cNvPr id="8" name="Picture 7"/>
          <p:cNvPicPr>
            <a:picLocks noChangeAspect="1"/>
          </p:cNvPicPr>
          <p:nvPr/>
        </p:nvPicPr>
        <p:blipFill>
          <a:blip r:embed="rId3"/>
          <a:stretch>
            <a:fillRect/>
          </a:stretch>
        </p:blipFill>
        <p:spPr>
          <a:xfrm>
            <a:off x="3786855" y="2384385"/>
            <a:ext cx="560742" cy="560742"/>
          </a:xfrm>
          <a:prstGeom prst="rect">
            <a:avLst/>
          </a:prstGeom>
        </p:spPr>
      </p:pic>
      <p:pic>
        <p:nvPicPr>
          <p:cNvPr id="9" name="Picture 8"/>
          <p:cNvPicPr>
            <a:picLocks noChangeAspect="1"/>
          </p:cNvPicPr>
          <p:nvPr/>
        </p:nvPicPr>
        <p:blipFill>
          <a:blip r:embed="rId3"/>
          <a:stretch>
            <a:fillRect/>
          </a:stretch>
        </p:blipFill>
        <p:spPr>
          <a:xfrm>
            <a:off x="4994633" y="2384385"/>
            <a:ext cx="560742" cy="560742"/>
          </a:xfrm>
          <a:prstGeom prst="rect">
            <a:avLst/>
          </a:prstGeom>
        </p:spPr>
      </p:pic>
      <p:pic>
        <p:nvPicPr>
          <p:cNvPr id="10" name="Picture 9"/>
          <p:cNvPicPr>
            <a:picLocks noChangeAspect="1"/>
          </p:cNvPicPr>
          <p:nvPr/>
        </p:nvPicPr>
        <p:blipFill>
          <a:blip r:embed="rId3"/>
          <a:stretch>
            <a:fillRect/>
          </a:stretch>
        </p:blipFill>
        <p:spPr>
          <a:xfrm>
            <a:off x="6202412" y="2384385"/>
            <a:ext cx="560742" cy="560742"/>
          </a:xfrm>
          <a:prstGeom prst="rect">
            <a:avLst/>
          </a:prstGeom>
        </p:spPr>
      </p:pic>
      <p:pic>
        <p:nvPicPr>
          <p:cNvPr id="17" name="Picture 16"/>
          <p:cNvPicPr>
            <a:picLocks noChangeAspect="1"/>
          </p:cNvPicPr>
          <p:nvPr/>
        </p:nvPicPr>
        <p:blipFill>
          <a:blip r:embed="rId3"/>
          <a:stretch>
            <a:fillRect/>
          </a:stretch>
        </p:blipFill>
        <p:spPr>
          <a:xfrm>
            <a:off x="3786855" y="4707458"/>
            <a:ext cx="560742" cy="560742"/>
          </a:xfrm>
          <a:prstGeom prst="rect">
            <a:avLst/>
          </a:prstGeom>
        </p:spPr>
      </p:pic>
      <p:pic>
        <p:nvPicPr>
          <p:cNvPr id="18" name="Picture 17"/>
          <p:cNvPicPr>
            <a:picLocks noChangeAspect="1"/>
          </p:cNvPicPr>
          <p:nvPr/>
        </p:nvPicPr>
        <p:blipFill>
          <a:blip r:embed="rId3"/>
          <a:stretch>
            <a:fillRect/>
          </a:stretch>
        </p:blipFill>
        <p:spPr>
          <a:xfrm>
            <a:off x="4994633" y="4707458"/>
            <a:ext cx="560742" cy="560742"/>
          </a:xfrm>
          <a:prstGeom prst="rect">
            <a:avLst/>
          </a:prstGeom>
        </p:spPr>
      </p:pic>
      <p:pic>
        <p:nvPicPr>
          <p:cNvPr id="19" name="Picture 18"/>
          <p:cNvPicPr>
            <a:picLocks noChangeAspect="1"/>
          </p:cNvPicPr>
          <p:nvPr/>
        </p:nvPicPr>
        <p:blipFill>
          <a:blip r:embed="rId3"/>
          <a:stretch>
            <a:fillRect/>
          </a:stretch>
        </p:blipFill>
        <p:spPr>
          <a:xfrm>
            <a:off x="6202412" y="4707458"/>
            <a:ext cx="560742" cy="560742"/>
          </a:xfrm>
          <a:prstGeom prst="rect">
            <a:avLst/>
          </a:prstGeom>
        </p:spPr>
      </p:pic>
      <p:pic>
        <p:nvPicPr>
          <p:cNvPr id="20" name="Picture 19"/>
          <p:cNvPicPr>
            <a:picLocks noChangeAspect="1"/>
          </p:cNvPicPr>
          <p:nvPr/>
        </p:nvPicPr>
        <p:blipFill>
          <a:blip r:embed="rId3"/>
          <a:stretch>
            <a:fillRect/>
          </a:stretch>
        </p:blipFill>
        <p:spPr>
          <a:xfrm>
            <a:off x="3786855" y="3516455"/>
            <a:ext cx="560742" cy="560742"/>
          </a:xfrm>
          <a:prstGeom prst="rect">
            <a:avLst/>
          </a:prstGeom>
        </p:spPr>
      </p:pic>
      <p:pic>
        <p:nvPicPr>
          <p:cNvPr id="21" name="Picture 20"/>
          <p:cNvPicPr>
            <a:picLocks noChangeAspect="1"/>
          </p:cNvPicPr>
          <p:nvPr/>
        </p:nvPicPr>
        <p:blipFill>
          <a:blip r:embed="rId3"/>
          <a:stretch>
            <a:fillRect/>
          </a:stretch>
        </p:blipFill>
        <p:spPr>
          <a:xfrm>
            <a:off x="4994633" y="3516455"/>
            <a:ext cx="560742" cy="560742"/>
          </a:xfrm>
          <a:prstGeom prst="rect">
            <a:avLst/>
          </a:prstGeom>
        </p:spPr>
      </p:pic>
      <p:pic>
        <p:nvPicPr>
          <p:cNvPr id="22" name="Picture 21"/>
          <p:cNvPicPr>
            <a:picLocks noChangeAspect="1"/>
          </p:cNvPicPr>
          <p:nvPr/>
        </p:nvPicPr>
        <p:blipFill>
          <a:blip r:embed="rId3"/>
          <a:stretch>
            <a:fillRect/>
          </a:stretch>
        </p:blipFill>
        <p:spPr>
          <a:xfrm>
            <a:off x="6202412" y="351645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pic>
        <p:nvPicPr>
          <p:cNvPr id="24" name="Picture 23"/>
          <p:cNvPicPr>
            <a:picLocks noChangeAspect="1"/>
          </p:cNvPicPr>
          <p:nvPr/>
        </p:nvPicPr>
        <p:blipFill>
          <a:blip r:embed="rId4"/>
          <a:stretch>
            <a:fillRect/>
          </a:stretch>
        </p:blipFill>
        <p:spPr>
          <a:xfrm>
            <a:off x="788397" y="4873203"/>
            <a:ext cx="628390" cy="628390"/>
          </a:xfrm>
          <a:prstGeom prst="rect">
            <a:avLst/>
          </a:prstGeom>
        </p:spPr>
      </p:pic>
      <p:pic>
        <p:nvPicPr>
          <p:cNvPr id="26" name="Picture 25"/>
          <p:cNvPicPr>
            <a:picLocks noChangeAspect="1"/>
          </p:cNvPicPr>
          <p:nvPr/>
        </p:nvPicPr>
        <p:blipFill>
          <a:blip r:embed="rId4"/>
          <a:stretch>
            <a:fillRect/>
          </a:stretch>
        </p:blipFill>
        <p:spPr>
          <a:xfrm>
            <a:off x="7906938" y="4314933"/>
            <a:ext cx="575406" cy="575406"/>
          </a:xfrm>
          <a:prstGeom prst="rect">
            <a:avLst/>
          </a:prstGeom>
        </p:spPr>
      </p:pic>
      <p:pic>
        <p:nvPicPr>
          <p:cNvPr id="28" name="Picture 27"/>
          <p:cNvPicPr>
            <a:picLocks noChangeAspect="1"/>
          </p:cNvPicPr>
          <p:nvPr/>
        </p:nvPicPr>
        <p:blipFill>
          <a:blip r:embed="rId4"/>
          <a:stretch>
            <a:fillRect/>
          </a:stretch>
        </p:blipFill>
        <p:spPr>
          <a:xfrm>
            <a:off x="7906937" y="2773495"/>
            <a:ext cx="575406" cy="575406"/>
          </a:xfrm>
          <a:prstGeom prst="rect">
            <a:avLst/>
          </a:prstGeom>
        </p:spPr>
      </p:pic>
      <p:sp>
        <p:nvSpPr>
          <p:cNvPr id="29" name="Rectangle 28"/>
          <p:cNvSpPr/>
          <p:nvPr/>
        </p:nvSpPr>
        <p:spPr>
          <a:xfrm>
            <a:off x="336524" y="3068594"/>
            <a:ext cx="3155998" cy="1569660"/>
          </a:xfrm>
          <a:prstGeom prst="rect">
            <a:avLst/>
          </a:prstGeom>
        </p:spPr>
        <p:txBody>
          <a:bodyPr wrap="square">
            <a:spAutoFit/>
          </a:bodyPr>
          <a:lstStyle/>
          <a:p>
            <a:r>
              <a:rPr lang="en-US" sz="2400" b="1" dirty="0" smtClean="0">
                <a:solidFill>
                  <a:srgbClr val="000000"/>
                </a:solidFill>
                <a:latin typeface="Calibri" charset="0"/>
                <a:ea typeface="Calibri" charset="0"/>
                <a:cs typeface="Calibri" charset="0"/>
              </a:rPr>
              <a:t>3.</a:t>
            </a:r>
            <a:r>
              <a:rPr lang="en-US" sz="2400" dirty="0" smtClean="0">
                <a:solidFill>
                  <a:srgbClr val="000000"/>
                </a:solidFill>
                <a:latin typeface="Calibri" charset="0"/>
                <a:ea typeface="Calibri" charset="0"/>
                <a:cs typeface="Calibri" charset="0"/>
              </a:rPr>
              <a:t> If </a:t>
            </a:r>
            <a:r>
              <a:rPr lang="en-US" sz="2400" dirty="0">
                <a:solidFill>
                  <a:srgbClr val="000000"/>
                </a:solidFill>
                <a:latin typeface="Calibri" charset="0"/>
                <a:ea typeface="Calibri" charset="0"/>
                <a:cs typeface="Calibri" charset="0"/>
              </a:rPr>
              <a:t>at a later time, the user visits another site, Alice's Tor client selects a second random path.</a:t>
            </a:r>
            <a:endParaRPr lang="en-US" sz="2400" dirty="0">
              <a:latin typeface="Calibri" charset="0"/>
              <a:ea typeface="Calibri" charset="0"/>
              <a:cs typeface="Calibri" charset="0"/>
            </a:endParaRPr>
          </a:p>
        </p:txBody>
      </p:sp>
      <p:sp>
        <p:nvSpPr>
          <p:cNvPr id="30" name="Cross 29"/>
          <p:cNvSpPr/>
          <p:nvPr/>
        </p:nvSpPr>
        <p:spPr>
          <a:xfrm>
            <a:off x="3995697"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a:off x="5190918" y="360857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ross 31"/>
          <p:cNvSpPr/>
          <p:nvPr/>
        </p:nvSpPr>
        <p:spPr>
          <a:xfrm>
            <a:off x="3984408" y="4795079"/>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a:off x="6398895" y="4792278"/>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a:off x="6398894" y="3599931"/>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cxnSp>
        <p:nvCxnSpPr>
          <p:cNvPr id="38" name="Straight Arrow Connector 37"/>
          <p:cNvCxnSpPr/>
          <p:nvPr/>
        </p:nvCxnSpPr>
        <p:spPr>
          <a:xfrm flipH="1">
            <a:off x="6794499" y="1875811"/>
            <a:ext cx="482898" cy="3508"/>
          </a:xfrm>
          <a:prstGeom prst="straightConnector1">
            <a:avLst/>
          </a:prstGeom>
          <a:ln w="28575">
            <a:solidFill>
              <a:srgbClr val="FFCC3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Cross 40"/>
          <p:cNvSpPr/>
          <p:nvPr/>
        </p:nvSpPr>
        <p:spPr>
          <a:xfrm>
            <a:off x="7026385" y="1223159"/>
            <a:ext cx="201774" cy="201774"/>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27536" y="1118622"/>
            <a:ext cx="1407052" cy="923330"/>
          </a:xfrm>
          <a:prstGeom prst="rect">
            <a:avLst/>
          </a:prstGeom>
        </p:spPr>
        <p:txBody>
          <a:bodyPr wrap="none">
            <a:spAutoFit/>
          </a:bodyPr>
          <a:lstStyle/>
          <a:p>
            <a:r>
              <a:rPr lang="en-US" dirty="0" smtClean="0">
                <a:solidFill>
                  <a:srgbClr val="000000"/>
                </a:solidFill>
                <a:latin typeface="Calibri" charset="0"/>
                <a:ea typeface="Calibri" charset="0"/>
                <a:cs typeface="Calibri" charset="0"/>
              </a:rPr>
              <a:t>Tor node</a:t>
            </a:r>
          </a:p>
          <a:p>
            <a:r>
              <a:rPr lang="en-US" dirty="0" smtClean="0">
                <a:solidFill>
                  <a:srgbClr val="000000"/>
                </a:solidFill>
                <a:latin typeface="Calibri" charset="0"/>
                <a:ea typeface="Calibri" charset="0"/>
                <a:cs typeface="Calibri" charset="0"/>
              </a:rPr>
              <a:t>Unencrypted</a:t>
            </a:r>
          </a:p>
          <a:p>
            <a:r>
              <a:rPr lang="en-US" dirty="0" smtClean="0">
                <a:solidFill>
                  <a:srgbClr val="000000"/>
                </a:solidFill>
                <a:latin typeface="Calibri" charset="0"/>
                <a:ea typeface="Calibri" charset="0"/>
                <a:cs typeface="Calibri" charset="0"/>
              </a:rPr>
              <a:t>Encrypted</a:t>
            </a:r>
            <a:endParaRPr lang="en-US" dirty="0"/>
          </a:p>
        </p:txBody>
      </p:sp>
      <p:cxnSp>
        <p:nvCxnSpPr>
          <p:cNvPr id="39" name="Straight Arrow Connector 38"/>
          <p:cNvCxnSpPr/>
          <p:nvPr/>
        </p:nvCxnSpPr>
        <p:spPr>
          <a:xfrm>
            <a:off x="5607081" y="3808904"/>
            <a:ext cx="563800" cy="0"/>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390746" y="4048509"/>
            <a:ext cx="469347" cy="687638"/>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6846389" y="3274885"/>
            <a:ext cx="936337" cy="459192"/>
          </a:xfrm>
          <a:prstGeom prst="straightConnector1">
            <a:avLst/>
          </a:prstGeom>
          <a:ln w="28575">
            <a:solidFill>
              <a:srgbClr val="7A0019"/>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7895972" y="4821143"/>
            <a:ext cx="604653"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Bob</a:t>
            </a:r>
            <a:endParaRPr lang="en-US" sz="2000" b="1"/>
          </a:p>
        </p:txBody>
      </p:sp>
      <p:sp>
        <p:nvSpPr>
          <p:cNvPr id="47" name="Rectangle 46"/>
          <p:cNvSpPr/>
          <p:nvPr/>
        </p:nvSpPr>
        <p:spPr>
          <a:xfrm>
            <a:off x="7749285" y="3285805"/>
            <a:ext cx="931665" cy="400110"/>
          </a:xfrm>
          <a:prstGeom prst="rect">
            <a:avLst/>
          </a:prstGeom>
        </p:spPr>
        <p:txBody>
          <a:bodyPr wrap="none">
            <a:spAutoFit/>
          </a:bodyPr>
          <a:lstStyle/>
          <a:p>
            <a:r>
              <a:rPr lang="en-US" sz="2000" b="1" smtClean="0">
                <a:solidFill>
                  <a:srgbClr val="000000"/>
                </a:solidFill>
                <a:latin typeface="Calibri" charset="0"/>
                <a:ea typeface="Calibri" charset="0"/>
                <a:cs typeface="Calibri" charset="0"/>
              </a:rPr>
              <a:t>Charlie</a:t>
            </a:r>
            <a:endParaRPr lang="en-US" sz="2000" b="1"/>
          </a:p>
        </p:txBody>
      </p:sp>
      <p:cxnSp>
        <p:nvCxnSpPr>
          <p:cNvPr id="48" name="Straight Arrow Connector 47"/>
          <p:cNvCxnSpPr/>
          <p:nvPr/>
        </p:nvCxnSpPr>
        <p:spPr>
          <a:xfrm flipH="1">
            <a:off x="6794500" y="1601463"/>
            <a:ext cx="482897" cy="0"/>
          </a:xfrm>
          <a:prstGeom prst="straightConnector1">
            <a:avLst/>
          </a:prstGeom>
          <a:ln w="28575">
            <a:solidFill>
              <a:srgbClr val="7A0019"/>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287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dissolve">
                                      <p:cBhvr>
                                        <p:cTn id="11" dur="500"/>
                                        <p:tgtEl>
                                          <p:spTgt spid="44"/>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dissolve">
                                      <p:cBhvr>
                                        <p:cTn id="1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7</a:t>
            </a:fld>
            <a:endParaRPr lang="en-US" dirty="0"/>
          </a:p>
        </p:txBody>
      </p:sp>
      <p:sp>
        <p:nvSpPr>
          <p:cNvPr id="4" name="Rectangle 3"/>
          <p:cNvSpPr/>
          <p:nvPr/>
        </p:nvSpPr>
        <p:spPr>
          <a:xfrm>
            <a:off x="349416" y="1026916"/>
            <a:ext cx="8665188" cy="523220"/>
          </a:xfrm>
          <a:prstGeom prst="rect">
            <a:avLst/>
          </a:prstGeom>
        </p:spPr>
        <p:txBody>
          <a:bodyPr wrap="square">
            <a:spAutoFit/>
          </a:bodyPr>
          <a:lstStyle/>
          <a:p>
            <a:pPr algn="just"/>
            <a:r>
              <a:rPr lang="en-US" altLang="ko-KR" sz="2800" b="1" dirty="0" smtClean="0"/>
              <a:t>Attack Model</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Website Fingerprinting</a:t>
            </a:r>
            <a:endParaRPr lang="en-US" b="1" dirty="0"/>
          </a:p>
        </p:txBody>
      </p:sp>
      <p:pic>
        <p:nvPicPr>
          <p:cNvPr id="8" name="Picture 7"/>
          <p:cNvPicPr>
            <a:picLocks noChangeAspect="1"/>
          </p:cNvPicPr>
          <p:nvPr/>
        </p:nvPicPr>
        <p:blipFill>
          <a:blip r:embed="rId3"/>
          <a:stretch>
            <a:fillRect/>
          </a:stretch>
        </p:blipFill>
        <p:spPr>
          <a:xfrm>
            <a:off x="3081007" y="2384385"/>
            <a:ext cx="560742" cy="560742"/>
          </a:xfrm>
          <a:prstGeom prst="rect">
            <a:avLst/>
          </a:prstGeom>
        </p:spPr>
      </p:pic>
      <p:pic>
        <p:nvPicPr>
          <p:cNvPr id="23" name="Picture 22"/>
          <p:cNvPicPr>
            <a:picLocks noChangeAspect="1"/>
          </p:cNvPicPr>
          <p:nvPr/>
        </p:nvPicPr>
        <p:blipFill>
          <a:blip r:embed="rId3"/>
          <a:stretch>
            <a:fillRect/>
          </a:stretch>
        </p:blipFill>
        <p:spPr>
          <a:xfrm>
            <a:off x="730435" y="2227245"/>
            <a:ext cx="717882" cy="717882"/>
          </a:xfrm>
          <a:prstGeom prst="rect">
            <a:avLst/>
          </a:prstGeom>
        </p:spPr>
      </p:pic>
      <p:sp>
        <p:nvSpPr>
          <p:cNvPr id="30" name="Cross 29"/>
          <p:cNvSpPr/>
          <p:nvPr/>
        </p:nvSpPr>
        <p:spPr>
          <a:xfrm>
            <a:off x="3289849" y="2471240"/>
            <a:ext cx="251013" cy="251013"/>
          </a:xfrm>
          <a:prstGeom prst="plus">
            <a:avLst>
              <a:gd name="adj" fmla="val 31549"/>
            </a:avLst>
          </a:prstGeom>
          <a:solidFill>
            <a:srgbClr val="FFCC33"/>
          </a:solidFill>
          <a:ln>
            <a:solidFill>
              <a:srgbClr val="7A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a:off x="1555531" y="2564526"/>
            <a:ext cx="1374428" cy="69464"/>
          </a:xfrm>
          <a:prstGeom prst="straightConnector1">
            <a:avLst/>
          </a:prstGeom>
          <a:ln w="28575">
            <a:solidFill>
              <a:srgbClr val="FFCC33"/>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75543" y="1914811"/>
            <a:ext cx="702436" cy="400110"/>
          </a:xfrm>
          <a:prstGeom prst="rect">
            <a:avLst/>
          </a:prstGeom>
        </p:spPr>
        <p:txBody>
          <a:bodyPr wrap="none">
            <a:spAutoFit/>
          </a:bodyPr>
          <a:lstStyle/>
          <a:p>
            <a:r>
              <a:rPr lang="en-US" sz="2000" b="1" dirty="0">
                <a:solidFill>
                  <a:srgbClr val="000000"/>
                </a:solidFill>
                <a:latin typeface="Calibri" charset="0"/>
                <a:ea typeface="Calibri" charset="0"/>
                <a:cs typeface="Calibri" charset="0"/>
              </a:rPr>
              <a:t>Alice</a:t>
            </a:r>
            <a:endParaRPr lang="en-US" sz="2000" b="1" dirty="0"/>
          </a:p>
        </p:txBody>
      </p:sp>
      <p:pic>
        <p:nvPicPr>
          <p:cNvPr id="7" name="Picture 6"/>
          <p:cNvPicPr>
            <a:picLocks noChangeAspect="1"/>
          </p:cNvPicPr>
          <p:nvPr/>
        </p:nvPicPr>
        <p:blipFill>
          <a:blip r:embed="rId4"/>
          <a:stretch>
            <a:fillRect/>
          </a:stretch>
        </p:blipFill>
        <p:spPr>
          <a:xfrm>
            <a:off x="1667276" y="4304380"/>
            <a:ext cx="975795" cy="975795"/>
          </a:xfrm>
          <a:prstGeom prst="rect">
            <a:avLst/>
          </a:prstGeom>
        </p:spPr>
      </p:pic>
      <p:cxnSp>
        <p:nvCxnSpPr>
          <p:cNvPr id="48" name="Straight Arrow Connector 47"/>
          <p:cNvCxnSpPr>
            <a:endCxn id="7" idx="0"/>
          </p:cNvCxnSpPr>
          <p:nvPr/>
        </p:nvCxnSpPr>
        <p:spPr>
          <a:xfrm>
            <a:off x="2155173" y="2596746"/>
            <a:ext cx="1" cy="1707634"/>
          </a:xfrm>
          <a:prstGeom prst="straightConnector1">
            <a:avLst/>
          </a:prstGeom>
          <a:ln w="28575">
            <a:solidFill>
              <a:srgbClr val="FF0000"/>
            </a:solidFill>
            <a:headEnd type="oval" w="lg" len="lg"/>
            <a:tailEnd type="none" w="lg"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590989" y="5927149"/>
            <a:ext cx="7690119" cy="369332"/>
          </a:xfrm>
          <a:prstGeom prst="rect">
            <a:avLst/>
          </a:prstGeom>
        </p:spPr>
        <p:txBody>
          <a:bodyPr wrap="none">
            <a:spAutoFit/>
          </a:bodyPr>
          <a:lstStyle/>
          <a:p>
            <a:r>
              <a:rPr lang="en-US" i="1" smtClean="0">
                <a:solidFill>
                  <a:schemeClr val="tx1">
                    <a:lumMod val="65000"/>
                    <a:lumOff val="35000"/>
                  </a:schemeClr>
                </a:solidFill>
              </a:rPr>
              <a:t>Juarez</a:t>
            </a:r>
            <a:r>
              <a:rPr lang="en-US" i="1" dirty="0">
                <a:solidFill>
                  <a:schemeClr val="tx1">
                    <a:lumMod val="65000"/>
                    <a:lumOff val="35000"/>
                  </a:schemeClr>
                </a:solidFill>
              </a:rPr>
              <a:t>, M. et al.: A Critical Evaluation of Website Fingerprinting Attacks. </a:t>
            </a:r>
            <a:r>
              <a:rPr lang="en-US" i="1" dirty="0" smtClean="0">
                <a:solidFill>
                  <a:schemeClr val="tx1">
                    <a:lumMod val="65000"/>
                    <a:lumOff val="35000"/>
                  </a:schemeClr>
                </a:solidFill>
              </a:rPr>
              <a:t>(</a:t>
            </a:r>
            <a:r>
              <a:rPr lang="en-US" i="1" dirty="0">
                <a:solidFill>
                  <a:schemeClr val="tx1">
                    <a:lumMod val="65000"/>
                    <a:lumOff val="35000"/>
                  </a:schemeClr>
                </a:solidFill>
              </a:rPr>
              <a:t>2014).</a:t>
            </a:r>
          </a:p>
        </p:txBody>
      </p:sp>
      <p:sp>
        <p:nvSpPr>
          <p:cNvPr id="51" name="Rectangle 50"/>
          <p:cNvSpPr/>
          <p:nvPr/>
        </p:nvSpPr>
        <p:spPr>
          <a:xfrm>
            <a:off x="3894082" y="1755189"/>
            <a:ext cx="4722380" cy="3785652"/>
          </a:xfrm>
          <a:prstGeom prst="rect">
            <a:avLst/>
          </a:prstGeom>
        </p:spPr>
        <p:txBody>
          <a:bodyPr wrap="square">
            <a:spAutoFit/>
          </a:bodyPr>
          <a:lstStyle/>
          <a:p>
            <a:pPr marL="342900" indent="-342900">
              <a:buFont typeface="Arial" charset="0"/>
              <a:buChar char="•"/>
            </a:pPr>
            <a:r>
              <a:rPr lang="en-US" sz="2400" dirty="0" smtClean="0">
                <a:solidFill>
                  <a:srgbClr val="000000"/>
                </a:solidFill>
                <a:latin typeface="Calibri" charset="0"/>
                <a:ea typeface="Calibri" charset="0"/>
                <a:cs typeface="Calibri" charset="0"/>
              </a:rPr>
              <a:t>The adversary targets a specific victim and tries to identify which website the victim visits.</a:t>
            </a:r>
          </a:p>
          <a:p>
            <a:pPr marL="342900" indent="-342900">
              <a:buFont typeface="Arial" charset="0"/>
              <a:buChar char="•"/>
            </a:pPr>
            <a:r>
              <a:rPr lang="en-US" sz="2400" dirty="0" smtClean="0">
                <a:solidFill>
                  <a:srgbClr val="000000"/>
                </a:solidFill>
                <a:latin typeface="Calibri" charset="0"/>
                <a:ea typeface="Calibri" charset="0"/>
                <a:cs typeface="Calibri" charset="0"/>
              </a:rPr>
              <a:t>Attacker trains a classifier under conditions similar to those of victim.</a:t>
            </a:r>
          </a:p>
          <a:p>
            <a:pPr marL="342900" indent="-342900">
              <a:buFont typeface="Arial" charset="0"/>
              <a:buChar char="•"/>
            </a:pPr>
            <a:r>
              <a:rPr lang="en-US" sz="2400" dirty="0" smtClean="0">
                <a:latin typeface="Calibri" charset="0"/>
                <a:ea typeface="Calibri" charset="0"/>
                <a:cs typeface="Calibri" charset="0"/>
              </a:rPr>
              <a:t>The </a:t>
            </a:r>
            <a:r>
              <a:rPr lang="en-US" sz="2400" dirty="0">
                <a:latin typeface="Calibri" charset="0"/>
                <a:ea typeface="Calibri" charset="0"/>
                <a:cs typeface="Calibri" charset="0"/>
              </a:rPr>
              <a:t>adversary may have enough </a:t>
            </a:r>
            <a:r>
              <a:rPr lang="en-US" sz="2400" dirty="0" smtClean="0">
                <a:latin typeface="Calibri" charset="0"/>
                <a:ea typeface="Calibri" charset="0"/>
                <a:cs typeface="Calibri" charset="0"/>
              </a:rPr>
              <a:t>background </a:t>
            </a:r>
            <a:r>
              <a:rPr lang="en-US" sz="2400" dirty="0">
                <a:latin typeface="Calibri" charset="0"/>
                <a:ea typeface="Calibri" charset="0"/>
                <a:cs typeface="Calibri" charset="0"/>
              </a:rPr>
              <a:t>knowledge about the user to reproduce his </a:t>
            </a:r>
            <a:r>
              <a:rPr lang="en-US" sz="2400" dirty="0" smtClean="0">
                <a:latin typeface="Calibri" charset="0"/>
                <a:ea typeface="Calibri" charset="0"/>
                <a:cs typeface="Calibri" charset="0"/>
              </a:rPr>
              <a:t>configuration.</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2116447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down)">
                                      <p:cBhvr>
                                        <p:cTn id="12" dur="500"/>
                                        <p:tgtEl>
                                          <p:spTgt spid="48"/>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8</a:t>
            </a:fld>
            <a:endParaRPr lang="en-US" dirty="0"/>
          </a:p>
        </p:txBody>
      </p:sp>
      <p:sp>
        <p:nvSpPr>
          <p:cNvPr id="4" name="Rectangle 3"/>
          <p:cNvSpPr/>
          <p:nvPr/>
        </p:nvSpPr>
        <p:spPr>
          <a:xfrm>
            <a:off x="349416" y="1026916"/>
            <a:ext cx="8665188" cy="2800767"/>
          </a:xfrm>
          <a:prstGeom prst="rect">
            <a:avLst/>
          </a:prstGeom>
        </p:spPr>
        <p:txBody>
          <a:bodyPr wrap="square">
            <a:spAutoFit/>
          </a:bodyPr>
          <a:lstStyle/>
          <a:p>
            <a:pPr algn="just"/>
            <a:r>
              <a:rPr lang="en-US" altLang="ko-KR" sz="2800" b="1" dirty="0" smtClean="0"/>
              <a:t>Attacks</a:t>
            </a:r>
          </a:p>
          <a:p>
            <a:pPr marL="342882" indent="-342882" algn="just">
              <a:buFontTx/>
              <a:buChar char="-"/>
            </a:pPr>
            <a:r>
              <a:rPr lang="en-US" altLang="ko-KR" sz="2400" dirty="0" smtClean="0">
                <a:solidFill>
                  <a:schemeClr val="tx1">
                    <a:lumMod val="75000"/>
                    <a:lumOff val="25000"/>
                  </a:schemeClr>
                </a:solidFill>
              </a:rPr>
              <a:t>a</a:t>
            </a:r>
            <a:endParaRPr lang="en-US" altLang="ko-KR" sz="2400" dirty="0">
              <a:solidFill>
                <a:schemeClr val="tx1">
                  <a:lumMod val="75000"/>
                  <a:lumOff val="25000"/>
                </a:schemeClr>
              </a:solidFill>
            </a:endParaRPr>
          </a:p>
          <a:p>
            <a:pPr marL="800082" lvl="1" indent="-342882" algn="just">
              <a:buFontTx/>
              <a:buChar char="-"/>
            </a:pPr>
            <a:r>
              <a:rPr lang="en-US" altLang="ko-KR" sz="2400" dirty="0" smtClean="0">
                <a:solidFill>
                  <a:schemeClr val="tx1">
                    <a:lumMod val="75000"/>
                    <a:lumOff val="25000"/>
                  </a:schemeClr>
                </a:solidFill>
              </a:rPr>
              <a:t>aa</a:t>
            </a:r>
            <a:endParaRPr lang="en-US" altLang="ko-KR" sz="2400" dirty="0">
              <a:solidFill>
                <a:schemeClr val="tx1">
                  <a:lumMod val="75000"/>
                  <a:lumOff val="25000"/>
                </a:schemeClr>
              </a:solidFill>
            </a:endParaRPr>
          </a:p>
          <a:p>
            <a:pPr marL="800082" lvl="1" indent="-342882" algn="just">
              <a:buFontTx/>
              <a:buChar char="-"/>
            </a:pPr>
            <a:r>
              <a:rPr lang="en-US" altLang="ko-KR" sz="2400" dirty="0" smtClean="0">
                <a:solidFill>
                  <a:schemeClr val="tx1">
                    <a:lumMod val="75000"/>
                    <a:lumOff val="25000"/>
                  </a:schemeClr>
                </a:solidFill>
              </a:rPr>
              <a:t>ab</a:t>
            </a:r>
            <a:endParaRPr lang="en-US" altLang="ko-KR" sz="2800" b="1" dirty="0" smtClean="0">
              <a:solidFill>
                <a:schemeClr val="tx1">
                  <a:lumMod val="75000"/>
                  <a:lumOff val="25000"/>
                </a:schemeClr>
              </a:solidFill>
            </a:endParaRPr>
          </a:p>
          <a:p>
            <a:pPr algn="just"/>
            <a:r>
              <a:rPr lang="en-US" altLang="ko-KR" sz="2800" b="1" dirty="0" smtClean="0">
                <a:solidFill>
                  <a:schemeClr val="tx1">
                    <a:lumMod val="75000"/>
                    <a:lumOff val="25000"/>
                  </a:schemeClr>
                </a:solidFill>
              </a:rPr>
              <a:t>Defenses</a:t>
            </a:r>
          </a:p>
          <a:p>
            <a:pPr marL="342882" indent="-342882" algn="just">
              <a:buFontTx/>
              <a:buChar char="-"/>
            </a:pPr>
            <a:r>
              <a:rPr lang="en-US" altLang="ko-KR" sz="2400" dirty="0">
                <a:solidFill>
                  <a:schemeClr val="tx1">
                    <a:lumMod val="75000"/>
                    <a:lumOff val="25000"/>
                  </a:schemeClr>
                </a:solidFill>
              </a:rPr>
              <a:t>a</a:t>
            </a:r>
          </a:p>
          <a:p>
            <a:pPr marL="800082" lvl="1" indent="-342882" algn="just">
              <a:buFontTx/>
              <a:buChar char="-"/>
            </a:pPr>
            <a:r>
              <a:rPr lang="en-US" altLang="ko-KR" sz="2400" dirty="0" smtClean="0">
                <a:solidFill>
                  <a:schemeClr val="tx1">
                    <a:lumMod val="75000"/>
                    <a:lumOff val="25000"/>
                  </a:schemeClr>
                </a:solidFill>
              </a:rPr>
              <a:t>ac</a:t>
            </a:r>
            <a:endParaRPr lang="en-US" altLang="ko-KR" sz="2400" dirty="0">
              <a:solidFill>
                <a:schemeClr val="tx1">
                  <a:lumMod val="75000"/>
                  <a:lumOff val="25000"/>
                </a:schemeClr>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Related Works (TODO)</a:t>
            </a:r>
            <a:endParaRPr lang="en-US" b="1" dirty="0"/>
          </a:p>
        </p:txBody>
      </p:sp>
    </p:spTree>
    <p:extLst>
      <p:ext uri="{BB962C8B-B14F-4D97-AF65-F5344CB8AC3E}">
        <p14:creationId xmlns:p14="http://schemas.microsoft.com/office/powerpoint/2010/main" val="6780101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37705" y="6459786"/>
            <a:ext cx="984019" cy="365125"/>
          </a:xfrm>
        </p:spPr>
        <p:txBody>
          <a:bodyPr/>
          <a:lstStyle/>
          <a:p>
            <a:fld id="{629637A9-119A-49DA-BD12-AAC58B377D80}" type="slidenum">
              <a:rPr lang="en-US" smtClean="0"/>
              <a:t>9</a:t>
            </a:fld>
            <a:endParaRPr lang="en-US" dirty="0"/>
          </a:p>
        </p:txBody>
      </p:sp>
      <p:sp>
        <p:nvSpPr>
          <p:cNvPr id="4" name="Rectangle 3"/>
          <p:cNvSpPr/>
          <p:nvPr/>
        </p:nvSpPr>
        <p:spPr>
          <a:xfrm>
            <a:off x="349416" y="1026916"/>
            <a:ext cx="8360830" cy="3970318"/>
          </a:xfrm>
          <a:prstGeom prst="rect">
            <a:avLst/>
          </a:prstGeom>
        </p:spPr>
        <p:txBody>
          <a:bodyPr wrap="square">
            <a:spAutoFit/>
          </a:bodyPr>
          <a:lstStyle/>
          <a:p>
            <a:pPr algn="just"/>
            <a:r>
              <a:rPr lang="en-US" altLang="ko-KR" sz="2800" b="1" dirty="0" smtClean="0"/>
              <a:t>A simple and easy way to obfuscate eavesdropper?</a:t>
            </a:r>
          </a:p>
          <a:p>
            <a:pPr marL="342882" indent="-342882" algn="just">
              <a:buFontTx/>
              <a:buChar char="-"/>
            </a:pPr>
            <a:r>
              <a:rPr lang="en-US" altLang="ko-KR" sz="2400" dirty="0" smtClean="0">
                <a:solidFill>
                  <a:schemeClr val="tx1">
                    <a:lumMod val="75000"/>
                    <a:lumOff val="25000"/>
                  </a:schemeClr>
                </a:solidFill>
              </a:rPr>
              <a:t>The accuracy of website fingerprinting attack depends on the predictability of website fingerprints.</a:t>
            </a:r>
          </a:p>
          <a:p>
            <a:pPr marL="342882" indent="-342882" algn="just">
              <a:buFontTx/>
              <a:buChar char="-"/>
            </a:pPr>
            <a:r>
              <a:rPr lang="en-US" altLang="ko-KR" sz="2400" dirty="0" smtClean="0">
                <a:solidFill>
                  <a:schemeClr val="tx1">
                    <a:lumMod val="75000"/>
                    <a:lumOff val="25000"/>
                  </a:schemeClr>
                </a:solidFill>
              </a:rPr>
              <a:t>The attack assumes that the fingerprint of a visit to a website will be similar to the previous visits.</a:t>
            </a:r>
          </a:p>
          <a:p>
            <a:pPr marL="342882" indent="-342882" algn="just">
              <a:buFontTx/>
              <a:buChar char="-"/>
            </a:pPr>
            <a:r>
              <a:rPr lang="en-US" altLang="ko-KR" sz="2400" dirty="0" smtClean="0">
                <a:solidFill>
                  <a:schemeClr val="tx1">
                    <a:lumMod val="75000"/>
                    <a:lumOff val="25000"/>
                  </a:schemeClr>
                </a:solidFill>
              </a:rPr>
              <a:t>What if it is not so?</a:t>
            </a:r>
          </a:p>
          <a:p>
            <a:pPr marL="342882" indent="-342882" algn="just">
              <a:buFontTx/>
              <a:buChar char="-"/>
            </a:pPr>
            <a:r>
              <a:rPr lang="en-US" altLang="ko-KR" sz="2400" dirty="0" smtClean="0">
                <a:solidFill>
                  <a:schemeClr val="tx1">
                    <a:lumMod val="75000"/>
                    <a:lumOff val="25000"/>
                  </a:schemeClr>
                </a:solidFill>
              </a:rPr>
              <a:t>What if a fingerprint looks different for each visit?</a:t>
            </a:r>
          </a:p>
          <a:p>
            <a:pPr marL="342882" indent="-342882" algn="just">
              <a:buFontTx/>
              <a:buChar char="-"/>
            </a:pPr>
            <a:endParaRPr lang="en-US" altLang="ko-KR" sz="2400" dirty="0">
              <a:solidFill>
                <a:schemeClr val="tx1">
                  <a:lumMod val="75000"/>
                  <a:lumOff val="25000"/>
                </a:schemeClr>
              </a:solidFill>
            </a:endParaRPr>
          </a:p>
          <a:p>
            <a:pPr algn="just"/>
            <a:r>
              <a:rPr lang="en-US" altLang="ko-KR" sz="2800" b="1" dirty="0" smtClean="0">
                <a:solidFill>
                  <a:srgbClr val="7A0019"/>
                </a:solidFill>
              </a:rPr>
              <a:t>Could </a:t>
            </a:r>
            <a:r>
              <a:rPr lang="en-US" altLang="ko-KR" sz="2800" b="1" u="sng" dirty="0" smtClean="0">
                <a:solidFill>
                  <a:srgbClr val="7A0019"/>
                </a:solidFill>
              </a:rPr>
              <a:t>randomized link prefetching</a:t>
            </a:r>
            <a:r>
              <a:rPr lang="en-US" altLang="ko-KR" sz="2800" b="1" dirty="0" smtClean="0">
                <a:solidFill>
                  <a:srgbClr val="7A0019"/>
                </a:solidFill>
              </a:rPr>
              <a:t> provide </a:t>
            </a:r>
            <a:r>
              <a:rPr lang="en-US" altLang="ko-KR" sz="2800" b="1" u="sng" dirty="0" smtClean="0">
                <a:solidFill>
                  <a:srgbClr val="7A0019"/>
                </a:solidFill>
              </a:rPr>
              <a:t>extra defense</a:t>
            </a:r>
            <a:r>
              <a:rPr lang="en-US" altLang="ko-KR" sz="2800" b="1" dirty="0" smtClean="0">
                <a:solidFill>
                  <a:srgbClr val="7A0019"/>
                </a:solidFill>
              </a:rPr>
              <a:t> against website </a:t>
            </a:r>
            <a:r>
              <a:rPr lang="en-US" altLang="ko-KR" sz="2800" b="1" u="sng" dirty="0" smtClean="0">
                <a:solidFill>
                  <a:srgbClr val="7A0019"/>
                </a:solidFill>
              </a:rPr>
              <a:t>fingerprinting attacks</a:t>
            </a:r>
            <a:r>
              <a:rPr lang="en-US" altLang="ko-KR" sz="2800" b="1" dirty="0" smtClean="0">
                <a:solidFill>
                  <a:srgbClr val="7A0019"/>
                </a:solidFill>
              </a:rPr>
              <a:t>?</a:t>
            </a:r>
            <a:endParaRPr lang="en-US" altLang="ko-KR" sz="2400" b="1" dirty="0">
              <a:solidFill>
                <a:srgbClr val="7A0019"/>
              </a:solidFill>
            </a:endParaRPr>
          </a:p>
        </p:txBody>
      </p:sp>
      <p:sp>
        <p:nvSpPr>
          <p:cNvPr id="6" name="Title 1"/>
          <p:cNvSpPr txBox="1">
            <a:spLocks/>
          </p:cNvSpPr>
          <p:nvPr/>
        </p:nvSpPr>
        <p:spPr>
          <a:xfrm>
            <a:off x="409576" y="232031"/>
            <a:ext cx="9479494" cy="734889"/>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smtClean="0"/>
              <a:t>Idea</a:t>
            </a:r>
            <a:endParaRPr lang="en-US" b="1" dirty="0"/>
          </a:p>
        </p:txBody>
      </p:sp>
      <p:sp>
        <p:nvSpPr>
          <p:cNvPr id="8" name="TextBox 7"/>
          <p:cNvSpPr txBox="1"/>
          <p:nvPr/>
        </p:nvSpPr>
        <p:spPr>
          <a:xfrm>
            <a:off x="2614246" y="12660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806331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12341</TotalTime>
  <Words>805</Words>
  <Application>Microsoft Macintosh PowerPoint</Application>
  <PresentationFormat>On-screen Show (4:3)</PresentationFormat>
  <Paragraphs>170</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  Link prefetching : A Website Fingerprinting Defense for Tor     Vaibhav Sharma, Taejoon Byun, Se Eun Oh and Elaheh Ghassabani Final project of CSCI5271: Introduction to Security  December 7,2015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Learning-Based Method for Combining Testing Techniques</dc:title>
  <dc:creator>Taejoon Byun</dc:creator>
  <cp:lastModifiedBy>Vaibhav Sharma</cp:lastModifiedBy>
  <cp:revision>714</cp:revision>
  <cp:lastPrinted>2013-09-04T22:21:33Z</cp:lastPrinted>
  <dcterms:created xsi:type="dcterms:W3CDTF">2013-09-04T08:46:27Z</dcterms:created>
  <dcterms:modified xsi:type="dcterms:W3CDTF">2015-12-07T05:01:30Z</dcterms:modified>
</cp:coreProperties>
</file>