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7"/>
  </p:notesMasterIdLst>
  <p:handoutMasterIdLst>
    <p:handoutMasterId r:id="rId28"/>
  </p:handoutMasterIdLst>
  <p:sldIdLst>
    <p:sldId id="256" r:id="rId2"/>
    <p:sldId id="406" r:id="rId3"/>
    <p:sldId id="427" r:id="rId4"/>
    <p:sldId id="429" r:id="rId5"/>
    <p:sldId id="430" r:id="rId6"/>
    <p:sldId id="431" r:id="rId7"/>
    <p:sldId id="433" r:id="rId8"/>
    <p:sldId id="446" r:id="rId9"/>
    <p:sldId id="434" r:id="rId10"/>
    <p:sldId id="435" r:id="rId11"/>
    <p:sldId id="436" r:id="rId12"/>
    <p:sldId id="437" r:id="rId13"/>
    <p:sldId id="442" r:id="rId14"/>
    <p:sldId id="438" r:id="rId15"/>
    <p:sldId id="439" r:id="rId16"/>
    <p:sldId id="447" r:id="rId17"/>
    <p:sldId id="448" r:id="rId18"/>
    <p:sldId id="440" r:id="rId19"/>
    <p:sldId id="441" r:id="rId20"/>
    <p:sldId id="420" r:id="rId21"/>
    <p:sldId id="449" r:id="rId22"/>
    <p:sldId id="445" r:id="rId23"/>
    <p:sldId id="425" r:id="rId24"/>
    <p:sldId id="443" r:id="rId25"/>
    <p:sldId id="444" r:id="rId26"/>
  </p:sldIdLst>
  <p:sldSz cx="9144000" cy="6858000" type="screen4x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19"/>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94715" autoAdjust="0"/>
  </p:normalViewPr>
  <p:slideViewPr>
    <p:cSldViewPr snapToGrid="0">
      <p:cViewPr>
        <p:scale>
          <a:sx n="109" d="100"/>
          <a:sy n="109" d="100"/>
        </p:scale>
        <p:origin x="744" y="48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23" d="100"/>
          <a:sy n="123" d="100"/>
        </p:scale>
        <p:origin x="1680"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EF2B9C14-D1DE-4411-A927-56B1A99A6035}" type="datetimeFigureOut">
              <a:rPr lang="en-US" smtClean="0"/>
              <a:t>12/6/15</a:t>
            </a:fld>
            <a:endParaRPr lang="en-US" dirty="0"/>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579EB1E0-AC4D-4F4D-BBE3-E165A064A96D}" type="slidenum">
              <a:rPr lang="en-US" smtClean="0"/>
              <a:t>‹#›</a:t>
            </a:fld>
            <a:endParaRPr lang="en-US" dirty="0"/>
          </a:p>
        </p:txBody>
      </p:sp>
    </p:spTree>
    <p:extLst>
      <p:ext uri="{BB962C8B-B14F-4D97-AF65-F5344CB8AC3E}">
        <p14:creationId xmlns:p14="http://schemas.microsoft.com/office/powerpoint/2010/main" val="1905454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DC78E1A0-ED8A-45CB-ACC6-03A40F5968E2}" type="datetimeFigureOut">
              <a:rPr lang="en-US" smtClean="0"/>
              <a:t>12/6/15</a:t>
            </a:fld>
            <a:endParaRPr lang="en-US" dirty="0"/>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B4A3401A-85D7-4E8B-A870-E455B7B50306}" type="slidenum">
              <a:rPr lang="en-US" smtClean="0"/>
              <a:t>‹#›</a:t>
            </a:fld>
            <a:endParaRPr lang="en-US" dirty="0"/>
          </a:p>
        </p:txBody>
      </p:sp>
    </p:spTree>
    <p:extLst>
      <p:ext uri="{BB962C8B-B14F-4D97-AF65-F5344CB8AC3E}">
        <p14:creationId xmlns:p14="http://schemas.microsoft.com/office/powerpoint/2010/main" val="333271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a:t>
            </a:fld>
            <a:endParaRPr lang="en-US"/>
          </a:p>
        </p:txBody>
      </p:sp>
    </p:spTree>
    <p:extLst>
      <p:ext uri="{BB962C8B-B14F-4D97-AF65-F5344CB8AC3E}">
        <p14:creationId xmlns:p14="http://schemas.microsoft.com/office/powerpoint/2010/main" val="1507172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10</a:t>
            </a:fld>
            <a:endParaRPr lang="en-US"/>
          </a:p>
        </p:txBody>
      </p:sp>
    </p:spTree>
    <p:extLst>
      <p:ext uri="{BB962C8B-B14F-4D97-AF65-F5344CB8AC3E}">
        <p14:creationId xmlns:p14="http://schemas.microsoft.com/office/powerpoint/2010/main" val="1527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11</a:t>
            </a:fld>
            <a:endParaRPr lang="en-US"/>
          </a:p>
        </p:txBody>
      </p:sp>
    </p:spTree>
    <p:extLst>
      <p:ext uri="{BB962C8B-B14F-4D97-AF65-F5344CB8AC3E}">
        <p14:creationId xmlns:p14="http://schemas.microsoft.com/office/powerpoint/2010/main" val="1601033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12</a:t>
            </a:fld>
            <a:endParaRPr lang="en-US"/>
          </a:p>
        </p:txBody>
      </p:sp>
    </p:spTree>
    <p:extLst>
      <p:ext uri="{BB962C8B-B14F-4D97-AF65-F5344CB8AC3E}">
        <p14:creationId xmlns:p14="http://schemas.microsoft.com/office/powerpoint/2010/main" val="346269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13</a:t>
            </a:fld>
            <a:endParaRPr lang="en-US"/>
          </a:p>
        </p:txBody>
      </p:sp>
    </p:spTree>
    <p:extLst>
      <p:ext uri="{BB962C8B-B14F-4D97-AF65-F5344CB8AC3E}">
        <p14:creationId xmlns:p14="http://schemas.microsoft.com/office/powerpoint/2010/main" val="162118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14</a:t>
            </a:fld>
            <a:endParaRPr lang="en-US"/>
          </a:p>
        </p:txBody>
      </p:sp>
    </p:spTree>
    <p:extLst>
      <p:ext uri="{BB962C8B-B14F-4D97-AF65-F5344CB8AC3E}">
        <p14:creationId xmlns:p14="http://schemas.microsoft.com/office/powerpoint/2010/main" val="77349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15</a:t>
            </a:fld>
            <a:endParaRPr lang="en-US"/>
          </a:p>
        </p:txBody>
      </p:sp>
    </p:spTree>
    <p:extLst>
      <p:ext uri="{BB962C8B-B14F-4D97-AF65-F5344CB8AC3E}">
        <p14:creationId xmlns:p14="http://schemas.microsoft.com/office/powerpoint/2010/main" val="346675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16</a:t>
            </a:fld>
            <a:endParaRPr lang="en-US"/>
          </a:p>
        </p:txBody>
      </p:sp>
    </p:spTree>
    <p:extLst>
      <p:ext uri="{BB962C8B-B14F-4D97-AF65-F5344CB8AC3E}">
        <p14:creationId xmlns:p14="http://schemas.microsoft.com/office/powerpoint/2010/main" val="178455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17</a:t>
            </a:fld>
            <a:endParaRPr lang="en-US"/>
          </a:p>
        </p:txBody>
      </p:sp>
    </p:spTree>
    <p:extLst>
      <p:ext uri="{BB962C8B-B14F-4D97-AF65-F5344CB8AC3E}">
        <p14:creationId xmlns:p14="http://schemas.microsoft.com/office/powerpoint/2010/main" val="1641702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18</a:t>
            </a:fld>
            <a:endParaRPr lang="en-US"/>
          </a:p>
        </p:txBody>
      </p:sp>
    </p:spTree>
    <p:extLst>
      <p:ext uri="{BB962C8B-B14F-4D97-AF65-F5344CB8AC3E}">
        <p14:creationId xmlns:p14="http://schemas.microsoft.com/office/powerpoint/2010/main" val="1292744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19</a:t>
            </a:fld>
            <a:endParaRPr lang="en-US"/>
          </a:p>
        </p:txBody>
      </p:sp>
    </p:spTree>
    <p:extLst>
      <p:ext uri="{BB962C8B-B14F-4D97-AF65-F5344CB8AC3E}">
        <p14:creationId xmlns:p14="http://schemas.microsoft.com/office/powerpoint/2010/main" val="115465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a:t>
            </a:fld>
            <a:endParaRPr lang="en-US"/>
          </a:p>
        </p:txBody>
      </p:sp>
    </p:spTree>
    <p:extLst>
      <p:ext uri="{BB962C8B-B14F-4D97-AF65-F5344CB8AC3E}">
        <p14:creationId xmlns:p14="http://schemas.microsoft.com/office/powerpoint/2010/main" val="2195877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3401A-85D7-4E8B-A870-E455B7B50306}" type="slidenum">
              <a:rPr lang="en-US" smtClean="0"/>
              <a:t>20</a:t>
            </a:fld>
            <a:endParaRPr lang="en-US" dirty="0"/>
          </a:p>
        </p:txBody>
      </p:sp>
    </p:spTree>
    <p:extLst>
      <p:ext uri="{BB962C8B-B14F-4D97-AF65-F5344CB8AC3E}">
        <p14:creationId xmlns:p14="http://schemas.microsoft.com/office/powerpoint/2010/main" val="114426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3401A-85D7-4E8B-A870-E455B7B50306}" type="slidenum">
              <a:rPr lang="en-US" smtClean="0"/>
              <a:t>21</a:t>
            </a:fld>
            <a:endParaRPr lang="en-US" dirty="0"/>
          </a:p>
        </p:txBody>
      </p:sp>
    </p:spTree>
    <p:extLst>
      <p:ext uri="{BB962C8B-B14F-4D97-AF65-F5344CB8AC3E}">
        <p14:creationId xmlns:p14="http://schemas.microsoft.com/office/powerpoint/2010/main" val="563068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24</a:t>
            </a:fld>
            <a:endParaRPr lang="en-US"/>
          </a:p>
        </p:txBody>
      </p:sp>
    </p:spTree>
    <p:extLst>
      <p:ext uri="{BB962C8B-B14F-4D97-AF65-F5344CB8AC3E}">
        <p14:creationId xmlns:p14="http://schemas.microsoft.com/office/powerpoint/2010/main" val="1517760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25</a:t>
            </a:fld>
            <a:endParaRPr lang="en-US"/>
          </a:p>
        </p:txBody>
      </p:sp>
    </p:spTree>
    <p:extLst>
      <p:ext uri="{BB962C8B-B14F-4D97-AF65-F5344CB8AC3E}">
        <p14:creationId xmlns:p14="http://schemas.microsoft.com/office/powerpoint/2010/main" val="155144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3</a:t>
            </a:fld>
            <a:endParaRPr lang="en-US"/>
          </a:p>
        </p:txBody>
      </p:sp>
    </p:spTree>
    <p:extLst>
      <p:ext uri="{BB962C8B-B14F-4D97-AF65-F5344CB8AC3E}">
        <p14:creationId xmlns:p14="http://schemas.microsoft.com/office/powerpoint/2010/main" val="88805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4</a:t>
            </a:fld>
            <a:endParaRPr lang="en-US"/>
          </a:p>
        </p:txBody>
      </p:sp>
    </p:spTree>
    <p:extLst>
      <p:ext uri="{BB962C8B-B14F-4D97-AF65-F5344CB8AC3E}">
        <p14:creationId xmlns:p14="http://schemas.microsoft.com/office/powerpoint/2010/main" val="27510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5</a:t>
            </a:fld>
            <a:endParaRPr lang="en-US"/>
          </a:p>
        </p:txBody>
      </p:sp>
    </p:spTree>
    <p:extLst>
      <p:ext uri="{BB962C8B-B14F-4D97-AF65-F5344CB8AC3E}">
        <p14:creationId xmlns:p14="http://schemas.microsoft.com/office/powerpoint/2010/main" val="159661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6</a:t>
            </a:fld>
            <a:endParaRPr lang="en-US"/>
          </a:p>
        </p:txBody>
      </p:sp>
    </p:spTree>
    <p:extLst>
      <p:ext uri="{BB962C8B-B14F-4D97-AF65-F5344CB8AC3E}">
        <p14:creationId xmlns:p14="http://schemas.microsoft.com/office/powerpoint/2010/main" val="163780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3401A-85D7-4E8B-A870-E455B7B50306}" type="slidenum">
              <a:rPr lang="en-US" smtClean="0"/>
              <a:t>7</a:t>
            </a:fld>
            <a:endParaRPr lang="en-US"/>
          </a:p>
        </p:txBody>
      </p:sp>
    </p:spTree>
    <p:extLst>
      <p:ext uri="{BB962C8B-B14F-4D97-AF65-F5344CB8AC3E}">
        <p14:creationId xmlns:p14="http://schemas.microsoft.com/office/powerpoint/2010/main" val="22165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8</a:t>
            </a:fld>
            <a:endParaRPr lang="en-US"/>
          </a:p>
        </p:txBody>
      </p:sp>
    </p:spTree>
    <p:extLst>
      <p:ext uri="{BB962C8B-B14F-4D97-AF65-F5344CB8AC3E}">
        <p14:creationId xmlns:p14="http://schemas.microsoft.com/office/powerpoint/2010/main" val="25650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9</a:t>
            </a:fld>
            <a:endParaRPr lang="en-US"/>
          </a:p>
        </p:txBody>
      </p:sp>
    </p:spTree>
    <p:extLst>
      <p:ext uri="{BB962C8B-B14F-4D97-AF65-F5344CB8AC3E}">
        <p14:creationId xmlns:p14="http://schemas.microsoft.com/office/powerpoint/2010/main" val="76824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7A00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FFCC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5B69BF29-6A0D-4AEC-B806-CFDEA2343665}"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905744" y="4343400"/>
            <a:ext cx="76032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8900000">
            <a:off x="-397098" y="-436270"/>
            <a:ext cx="736192" cy="788865"/>
          </a:xfrm>
          <a:prstGeom prst="rect">
            <a:avLst/>
          </a:prstGeom>
          <a:solidFill>
            <a:srgbClr val="7A0019"/>
          </a:solidFill>
          <a:ln w="57150">
            <a:solidFill>
              <a:srgbClr val="FF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p:cNvSpPr/>
          <p:nvPr userDrawn="1"/>
        </p:nvSpPr>
        <p:spPr>
          <a:xfrm>
            <a:off x="6062684" y="6448799"/>
            <a:ext cx="2484013" cy="369332"/>
          </a:xfrm>
          <a:prstGeom prst="rect">
            <a:avLst/>
          </a:prstGeom>
        </p:spPr>
        <p:txBody>
          <a:bodyPr wrap="none">
            <a:spAutoFit/>
          </a:bodyPr>
          <a:lstStyle/>
          <a:p>
            <a:r>
              <a:rPr lang="en-US" sz="1800" b="1" i="1" smtClean="0">
                <a:solidFill>
                  <a:schemeClr val="bg1"/>
                </a:solidFill>
              </a:rPr>
              <a:t>University </a:t>
            </a:r>
            <a:r>
              <a:rPr lang="en-US" sz="1800" b="1" i="1" dirty="0" smtClean="0">
                <a:solidFill>
                  <a:schemeClr val="bg1"/>
                </a:solidFill>
              </a:rPr>
              <a:t>of Minnesota</a:t>
            </a:r>
            <a:endParaRPr lang="en-US" sz="1800" b="0" i="1" dirty="0">
              <a:solidFill>
                <a:schemeClr val="bg1"/>
              </a:solidFil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5750" y="6491632"/>
            <a:ext cx="511323" cy="281883"/>
          </a:xfrm>
          <a:prstGeom prst="rect">
            <a:avLst/>
          </a:prstGeom>
        </p:spPr>
      </p:pic>
    </p:spTree>
    <p:extLst>
      <p:ext uri="{BB962C8B-B14F-4D97-AF65-F5344CB8AC3E}">
        <p14:creationId xmlns:p14="http://schemas.microsoft.com/office/powerpoint/2010/main" val="103027262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C3C61B5-8323-4E70-B465-B2733FB48FBF}"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57335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1CF50B75-83E3-4EEC-8C74-1F2553AD3B96}"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13494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6260" y="200880"/>
            <a:ext cx="7543800" cy="75162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B722A375-FA6F-44B3-AA38-DE4E5F39EBA9}"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5449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641AD4B4-7A51-4CE5-AC62-0076FDFBECC7}"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27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2F8C46C4-4F0A-42FB-8D8B-783040106293}" type="datetime1">
              <a:rPr lang="en-US" altLang="ko-KR"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85568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22961" y="6459786"/>
            <a:ext cx="1854203" cy="365125"/>
          </a:xfrm>
          <a:prstGeom prst="rect">
            <a:avLst/>
          </a:prstGeom>
        </p:spPr>
        <p:txBody>
          <a:bodyPr/>
          <a:lstStyle/>
          <a:p>
            <a:fld id="{1AF2400E-0A12-4112-A28F-DC418972DF78}" type="datetime1">
              <a:rPr lang="en-US" altLang="ko-KR" smtClean="0"/>
              <a:t>12/6/15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78833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22961" y="6459786"/>
            <a:ext cx="1854203" cy="365125"/>
          </a:xfrm>
          <a:prstGeom prst="rect">
            <a:avLst/>
          </a:prstGeom>
        </p:spPr>
        <p:txBody>
          <a:bodyPr/>
          <a:lstStyle/>
          <a:p>
            <a:fld id="{525F37B8-E006-40CE-AC81-E3FA02AD2CB9}" type="datetime1">
              <a:rPr lang="en-US" altLang="ko-KR" smtClean="0"/>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66218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6459786"/>
            <a:ext cx="1854203" cy="365125"/>
          </a:xfrm>
          <a:prstGeom prst="rect">
            <a:avLst/>
          </a:prstGeom>
        </p:spPr>
        <p:txBody>
          <a:bodyPr/>
          <a:lstStyle/>
          <a:p>
            <a:fld id="{3203A8CE-F9D4-4123-A6DE-BDC7F4ECB6A4}" type="datetime1">
              <a:rPr lang="en-US" altLang="ko-KR" smtClean="0"/>
              <a:t>12/6/15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23686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a:prstGeom prst="rect">
            <a:avLst/>
          </a:prstGeom>
        </p:spPr>
        <p:txBody>
          <a:bodyPr/>
          <a:lstStyle>
            <a:lvl1pPr algn="l">
              <a:defRPr/>
            </a:lvl1pPr>
          </a:lstStyle>
          <a:p>
            <a:fld id="{09DD5217-9A9D-4BD4-B034-7149ABA909E7}" type="datetime1">
              <a:rPr lang="en-US" altLang="ko-KR" smtClean="0"/>
              <a:t>12/6/15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31190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01FEB0B5-EDC6-4ACB-8149-9BB120A6E5AA}" type="datetime1">
              <a:rPr lang="en-US" altLang="ko-KR"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1902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7A00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FFCC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4335" y="172305"/>
            <a:ext cx="7543800" cy="75162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48653" y="6459786"/>
            <a:ext cx="757280" cy="365125"/>
          </a:xfrm>
          <a:prstGeom prst="rect">
            <a:avLst/>
          </a:prstGeom>
        </p:spPr>
        <p:txBody>
          <a:bodyPr vert="horz" lIns="91440" tIns="45720" rIns="91440" bIns="45720" rtlCol="0" anchor="ctr"/>
          <a:lstStyle>
            <a:lvl1pPr algn="r">
              <a:defRPr sz="1600" b="1">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409575" y="937746"/>
            <a:ext cx="82867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062684" y="6448799"/>
            <a:ext cx="2484013" cy="369332"/>
          </a:xfrm>
          <a:prstGeom prst="rect">
            <a:avLst/>
          </a:prstGeom>
        </p:spPr>
        <p:txBody>
          <a:bodyPr wrap="none">
            <a:spAutoFit/>
          </a:bodyPr>
          <a:lstStyle/>
          <a:p>
            <a:r>
              <a:rPr lang="en-US" sz="1800" b="1" i="1" smtClean="0">
                <a:solidFill>
                  <a:schemeClr val="bg1"/>
                </a:solidFill>
              </a:rPr>
              <a:t>University </a:t>
            </a:r>
            <a:r>
              <a:rPr lang="en-US" sz="1800" b="1" i="1" dirty="0" smtClean="0">
                <a:solidFill>
                  <a:schemeClr val="bg1"/>
                </a:solidFill>
              </a:rPr>
              <a:t>of Minnesota</a:t>
            </a:r>
            <a:endParaRPr lang="en-US" sz="1800" b="0" i="1" dirty="0">
              <a:solidFill>
                <a:schemeClr val="bg1"/>
              </a:solidFill>
            </a:endParaRPr>
          </a:p>
        </p:txBody>
      </p:sp>
      <p:sp>
        <p:nvSpPr>
          <p:cNvPr id="12" name="Rectangle 11"/>
          <p:cNvSpPr/>
          <p:nvPr userDrawn="1"/>
        </p:nvSpPr>
        <p:spPr>
          <a:xfrm rot="18900000">
            <a:off x="-397098" y="-436270"/>
            <a:ext cx="736192" cy="788865"/>
          </a:xfrm>
          <a:prstGeom prst="rect">
            <a:avLst/>
          </a:prstGeom>
          <a:solidFill>
            <a:srgbClr val="7A0019"/>
          </a:solidFill>
          <a:ln w="57150">
            <a:solidFill>
              <a:srgbClr val="FF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Slide Number Placeholder 5"/>
          <p:cNvSpPr txBox="1">
            <a:spLocks/>
          </p:cNvSpPr>
          <p:nvPr userDrawn="1"/>
        </p:nvSpPr>
        <p:spPr>
          <a:xfrm>
            <a:off x="62399"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8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t>/16</a:t>
            </a:r>
            <a:endParaRPr lang="en-US" sz="1600"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555750" y="6491632"/>
            <a:ext cx="511323" cy="281883"/>
          </a:xfrm>
          <a:prstGeom prst="rect">
            <a:avLst/>
          </a:prstGeom>
        </p:spPr>
      </p:pic>
    </p:spTree>
    <p:extLst>
      <p:ext uri="{BB962C8B-B14F-4D97-AF65-F5344CB8AC3E}">
        <p14:creationId xmlns:p14="http://schemas.microsoft.com/office/powerpoint/2010/main" val="29308646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0621" y="141501"/>
            <a:ext cx="10874917" cy="5351903"/>
          </a:xfrm>
        </p:spPr>
        <p:txBody>
          <a:bodyPr>
            <a:normAutofit/>
          </a:bodyPr>
          <a:lstStyle/>
          <a:p>
            <a:pPr algn="r">
              <a:lnSpc>
                <a:spcPct val="100000"/>
              </a:lnSpc>
            </a:pPr>
            <a:r>
              <a:rPr lang="en-US" altLang="ko-KR" sz="2000" dirty="0" smtClean="0">
                <a:solidFill>
                  <a:schemeClr val="tx1"/>
                </a:solidFill>
              </a:rPr>
              <a:t> </a:t>
            </a:r>
            <a:r>
              <a:rPr lang="en-US" altLang="ko-KR" sz="4000" b="1" dirty="0" smtClean="0">
                <a:solidFill>
                  <a:schemeClr val="tx1"/>
                </a:solidFill>
              </a:rPr>
              <a:t/>
            </a:r>
            <a:br>
              <a:rPr lang="en-US" altLang="ko-KR" sz="4000" b="1" dirty="0" smtClean="0">
                <a:solidFill>
                  <a:schemeClr val="tx1"/>
                </a:solidFill>
              </a:rPr>
            </a:br>
            <a:r>
              <a:rPr lang="en-US" altLang="ko-KR" sz="5400" b="1" dirty="0" smtClean="0">
                <a:solidFill>
                  <a:schemeClr val="tx1"/>
                </a:solidFill>
              </a:rPr>
              <a:t>Link prefetching</a:t>
            </a:r>
            <a:r>
              <a:rPr lang="en-US" altLang="ko-KR" sz="3800" dirty="0" smtClean="0">
                <a:solidFill>
                  <a:schemeClr val="tx1"/>
                </a:solidFill>
              </a:rPr>
              <a:t/>
            </a:r>
            <a:br>
              <a:rPr lang="en-US" altLang="ko-KR" sz="3800" dirty="0" smtClean="0">
                <a:solidFill>
                  <a:schemeClr val="tx1"/>
                </a:solidFill>
              </a:rPr>
            </a:br>
            <a:r>
              <a:rPr lang="en-US" altLang="ko-KR" sz="3800" dirty="0" smtClean="0">
                <a:solidFill>
                  <a:schemeClr val="tx1"/>
                </a:solidFill>
              </a:rPr>
              <a:t>: </a:t>
            </a:r>
            <a:r>
              <a:rPr lang="en-US" altLang="ko-KR" sz="4000" dirty="0">
                <a:solidFill>
                  <a:schemeClr val="tx1"/>
                </a:solidFill>
              </a:rPr>
              <a:t>A</a:t>
            </a:r>
            <a:r>
              <a:rPr lang="en-US" altLang="ko-KR" sz="4000" dirty="0" smtClean="0">
                <a:solidFill>
                  <a:schemeClr val="tx1"/>
                </a:solidFill>
              </a:rPr>
              <a:t> </a:t>
            </a:r>
            <a:r>
              <a:rPr lang="en-US" altLang="ko-KR" sz="4000" b="1" dirty="0">
                <a:solidFill>
                  <a:schemeClr val="tx1"/>
                </a:solidFill>
              </a:rPr>
              <a:t>W</a:t>
            </a:r>
            <a:r>
              <a:rPr lang="en-US" altLang="ko-KR" sz="4000" b="1" dirty="0" smtClean="0">
                <a:solidFill>
                  <a:schemeClr val="tx1"/>
                </a:solidFill>
              </a:rPr>
              <a:t>ebsite </a:t>
            </a:r>
            <a:r>
              <a:rPr lang="en-US" altLang="ko-KR" sz="4000" b="1" dirty="0">
                <a:solidFill>
                  <a:schemeClr val="tx1"/>
                </a:solidFill>
              </a:rPr>
              <a:t>F</a:t>
            </a:r>
            <a:r>
              <a:rPr lang="en-US" altLang="ko-KR" sz="4000" b="1" dirty="0" smtClean="0">
                <a:solidFill>
                  <a:schemeClr val="tx1"/>
                </a:solidFill>
              </a:rPr>
              <a:t>ingerprinting Defense</a:t>
            </a:r>
            <a:r>
              <a:rPr lang="en-US" altLang="ko-KR" sz="4000" dirty="0" smtClean="0">
                <a:solidFill>
                  <a:schemeClr val="tx1"/>
                </a:solidFill>
              </a:rPr>
              <a:t> for Tor</a:t>
            </a:r>
            <a:r>
              <a:rPr lang="en-US" altLang="ko-KR" sz="3800" b="1" dirty="0" smtClean="0">
                <a:solidFill>
                  <a:schemeClr val="tx1"/>
                </a:solidFill>
              </a:rPr>
              <a:t/>
            </a:r>
            <a:br>
              <a:rPr lang="en-US" altLang="ko-KR" sz="3800" b="1" dirty="0" smtClean="0">
                <a:solidFill>
                  <a:schemeClr val="tx1"/>
                </a:solidFill>
              </a:rPr>
            </a:br>
            <a:r>
              <a:rPr lang="en-US" altLang="ko-KR" sz="2400" b="1" dirty="0" smtClean="0">
                <a:solidFill>
                  <a:schemeClr val="tx1"/>
                </a:solidFill>
              </a:rPr>
              <a:t> </a:t>
            </a:r>
            <a:r>
              <a:rPr lang="en-US" sz="3600" i="1" dirty="0" smtClean="0">
                <a:solidFill>
                  <a:schemeClr val="tx1">
                    <a:lumMod val="65000"/>
                    <a:lumOff val="35000"/>
                  </a:schemeClr>
                </a:solidFill>
              </a:rPr>
              <a:t/>
            </a:r>
            <a:br>
              <a:rPr lang="en-US" sz="3600" i="1" dirty="0" smtClean="0">
                <a:solidFill>
                  <a:schemeClr val="tx1">
                    <a:lumMod val="65000"/>
                    <a:lumOff val="35000"/>
                  </a:schemeClr>
                </a:solidFill>
              </a:rPr>
            </a:br>
            <a:r>
              <a:rPr lang="en-US" sz="2000" i="1" dirty="0" smtClean="0">
                <a:solidFill>
                  <a:schemeClr val="tx1">
                    <a:lumMod val="65000"/>
                    <a:lumOff val="35000"/>
                  </a:schemeClr>
                </a:solidFill>
              </a:rPr>
              <a:t> </a:t>
            </a:r>
            <a:r>
              <a:rPr lang="en-US" sz="3600" b="1" i="1" dirty="0" smtClean="0">
                <a:solidFill>
                  <a:schemeClr val="tx1">
                    <a:lumMod val="65000"/>
                    <a:lumOff val="35000"/>
                  </a:schemeClr>
                </a:solidFill>
              </a:rPr>
              <a:t/>
            </a:r>
            <a:br>
              <a:rPr lang="en-US" sz="3600" b="1" i="1" dirty="0" smtClean="0">
                <a:solidFill>
                  <a:schemeClr val="tx1">
                    <a:lumMod val="65000"/>
                    <a:lumOff val="35000"/>
                  </a:schemeClr>
                </a:solidFill>
              </a:rPr>
            </a:br>
            <a:r>
              <a:rPr lang="en-US" altLang="ko-KR" sz="2400" b="1" i="1" dirty="0" err="1" smtClean="0">
                <a:solidFill>
                  <a:schemeClr val="tx1"/>
                </a:solidFill>
              </a:rPr>
              <a:t>Vaibhav</a:t>
            </a:r>
            <a:r>
              <a:rPr lang="en-US" altLang="ko-KR" sz="2400" b="1" i="1" dirty="0" smtClean="0">
                <a:solidFill>
                  <a:schemeClr val="tx1"/>
                </a:solidFill>
              </a:rPr>
              <a:t> </a:t>
            </a:r>
            <a:r>
              <a:rPr lang="en-US" altLang="ko-KR" sz="2000" i="1" dirty="0" smtClean="0"/>
              <a:t>Sharma, </a:t>
            </a:r>
            <a:r>
              <a:rPr lang="en-US" altLang="ko-KR" sz="2400" b="1" i="1" dirty="0" err="1" smtClean="0">
                <a:solidFill>
                  <a:schemeClr val="tx1"/>
                </a:solidFill>
              </a:rPr>
              <a:t>Taejoon</a:t>
            </a:r>
            <a:r>
              <a:rPr lang="en-US" altLang="ko-KR" sz="2400" b="1" i="1" dirty="0" smtClean="0">
                <a:solidFill>
                  <a:schemeClr val="tx1"/>
                </a:solidFill>
              </a:rPr>
              <a:t> </a:t>
            </a:r>
            <a:r>
              <a:rPr lang="en-US" altLang="ko-KR" sz="2000" i="1" dirty="0" err="1" smtClean="0"/>
              <a:t>Byun</a:t>
            </a:r>
            <a:r>
              <a:rPr lang="en-US" altLang="ko-KR" sz="2000" i="1" dirty="0" smtClean="0"/>
              <a:t>, </a:t>
            </a:r>
            <a:r>
              <a:rPr lang="en-US" altLang="ko-KR" sz="2400" b="1" i="1" dirty="0" smtClean="0">
                <a:solidFill>
                  <a:schemeClr val="tx1"/>
                </a:solidFill>
              </a:rPr>
              <a:t>Se </a:t>
            </a:r>
            <a:r>
              <a:rPr lang="en-US" altLang="ko-KR" sz="2400" b="1" i="1" dirty="0" err="1" smtClean="0">
                <a:solidFill>
                  <a:schemeClr val="tx1"/>
                </a:solidFill>
              </a:rPr>
              <a:t>Eun</a:t>
            </a:r>
            <a:r>
              <a:rPr lang="en-US" altLang="ko-KR" sz="2400" i="1" dirty="0" smtClean="0">
                <a:solidFill>
                  <a:schemeClr val="tx1"/>
                </a:solidFill>
              </a:rPr>
              <a:t> </a:t>
            </a:r>
            <a:r>
              <a:rPr lang="en-US" altLang="ko-KR" sz="2000" i="1" dirty="0" smtClean="0"/>
              <a:t>Oh and </a:t>
            </a:r>
            <a:r>
              <a:rPr lang="en-US" altLang="ko-KR" sz="2400" b="1" i="1" dirty="0" err="1" smtClean="0">
                <a:solidFill>
                  <a:schemeClr val="tx1"/>
                </a:solidFill>
              </a:rPr>
              <a:t>Elaheh</a:t>
            </a:r>
            <a:r>
              <a:rPr lang="en-US" altLang="ko-KR" sz="2400" i="1" dirty="0" smtClean="0">
                <a:solidFill>
                  <a:schemeClr val="tx1"/>
                </a:solidFill>
              </a:rPr>
              <a:t> </a:t>
            </a:r>
            <a:r>
              <a:rPr lang="en-US" altLang="ko-KR" sz="2000" i="1" dirty="0" err="1" smtClean="0"/>
              <a:t>Ghassabani</a:t>
            </a:r>
            <a:r>
              <a:rPr lang="en-US" altLang="ko-KR" sz="2800" i="1" dirty="0" smtClean="0"/>
              <a:t/>
            </a:r>
            <a:br>
              <a:rPr lang="en-US" altLang="ko-KR" sz="2800" i="1" dirty="0" smtClean="0"/>
            </a:br>
            <a:r>
              <a:rPr lang="en-US" altLang="ko-KR" sz="2000" i="1" dirty="0" smtClean="0">
                <a:solidFill>
                  <a:schemeClr val="tx1">
                    <a:lumMod val="65000"/>
                    <a:lumOff val="35000"/>
                  </a:schemeClr>
                </a:solidFill>
              </a:rPr>
              <a:t>Final project of CSCI5271: Introduction to Security</a:t>
            </a:r>
            <a:r>
              <a:rPr lang="en-US" altLang="ko-KR" sz="2800" b="1" i="1" dirty="0" smtClean="0"/>
              <a:t/>
            </a:r>
            <a:br>
              <a:rPr lang="en-US" altLang="ko-KR" sz="2800" b="1" i="1" dirty="0" smtClean="0"/>
            </a:br>
            <a:r>
              <a:rPr lang="en-US" altLang="ko-KR" sz="2000" i="1" dirty="0" smtClean="0">
                <a:solidFill>
                  <a:schemeClr val="tx1">
                    <a:lumMod val="65000"/>
                    <a:lumOff val="35000"/>
                  </a:schemeClr>
                </a:solidFill>
              </a:rPr>
              <a:t> December 7,2015</a:t>
            </a:r>
            <a:endParaRPr lang="en-US" sz="4800" b="1" i="1" dirty="0">
              <a:solidFill>
                <a:srgbClr val="002060"/>
              </a:solidFill>
            </a:endParaRPr>
          </a:p>
        </p:txBody>
      </p:sp>
    </p:spTree>
    <p:extLst>
      <p:ext uri="{BB962C8B-B14F-4D97-AF65-F5344CB8AC3E}">
        <p14:creationId xmlns:p14="http://schemas.microsoft.com/office/powerpoint/2010/main" val="8645199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10</a:t>
            </a:fld>
            <a:endParaRPr lang="en-US" dirty="0"/>
          </a:p>
        </p:txBody>
      </p:sp>
      <p:sp>
        <p:nvSpPr>
          <p:cNvPr id="4" name="Rectangle 3"/>
          <p:cNvSpPr/>
          <p:nvPr/>
        </p:nvSpPr>
        <p:spPr>
          <a:xfrm>
            <a:off x="349416" y="1026916"/>
            <a:ext cx="8360830" cy="3970318"/>
          </a:xfrm>
          <a:prstGeom prst="rect">
            <a:avLst/>
          </a:prstGeom>
        </p:spPr>
        <p:txBody>
          <a:bodyPr wrap="square">
            <a:spAutoFit/>
          </a:bodyPr>
          <a:lstStyle/>
          <a:p>
            <a:pPr algn="just"/>
            <a:r>
              <a:rPr lang="en-US" altLang="ko-KR" sz="2800" b="1" dirty="0" smtClean="0"/>
              <a:t>A simple and easy way to obfuscate eavesdropper?</a:t>
            </a:r>
          </a:p>
          <a:p>
            <a:pPr marL="342882" indent="-342882" algn="just">
              <a:buFontTx/>
              <a:buChar char="-"/>
            </a:pPr>
            <a:r>
              <a:rPr lang="en-US" altLang="ko-KR" sz="2400" dirty="0" smtClean="0">
                <a:solidFill>
                  <a:schemeClr val="tx1">
                    <a:lumMod val="75000"/>
                    <a:lumOff val="25000"/>
                  </a:schemeClr>
                </a:solidFill>
              </a:rPr>
              <a:t>The accuracy of website fingerprinting attack depends on the predictability of website fingerprints.</a:t>
            </a:r>
          </a:p>
          <a:p>
            <a:pPr marL="342882" indent="-342882" algn="just">
              <a:buFontTx/>
              <a:buChar char="-"/>
            </a:pPr>
            <a:r>
              <a:rPr lang="en-US" altLang="ko-KR" sz="2400" dirty="0" smtClean="0">
                <a:solidFill>
                  <a:schemeClr val="tx1">
                    <a:lumMod val="75000"/>
                    <a:lumOff val="25000"/>
                  </a:schemeClr>
                </a:solidFill>
              </a:rPr>
              <a:t>The attack assumes that the fingerprint of a visit to a website will be similar to the previous visits.</a:t>
            </a:r>
          </a:p>
          <a:p>
            <a:pPr marL="342882" indent="-342882" algn="just">
              <a:buFontTx/>
              <a:buChar char="-"/>
            </a:pPr>
            <a:r>
              <a:rPr lang="en-US" altLang="ko-KR" sz="2400" dirty="0" smtClean="0">
                <a:solidFill>
                  <a:schemeClr val="tx1">
                    <a:lumMod val="75000"/>
                    <a:lumOff val="25000"/>
                  </a:schemeClr>
                </a:solidFill>
              </a:rPr>
              <a:t>What if it is not so?</a:t>
            </a:r>
          </a:p>
          <a:p>
            <a:pPr marL="342882" indent="-342882" algn="just">
              <a:buFontTx/>
              <a:buChar char="-"/>
            </a:pPr>
            <a:r>
              <a:rPr lang="en-US" altLang="ko-KR" sz="2400" dirty="0" smtClean="0">
                <a:solidFill>
                  <a:schemeClr val="tx1">
                    <a:lumMod val="75000"/>
                    <a:lumOff val="25000"/>
                  </a:schemeClr>
                </a:solidFill>
              </a:rPr>
              <a:t>What if a fingerprint looks different for each visit?</a:t>
            </a:r>
          </a:p>
          <a:p>
            <a:pPr marL="342882" indent="-342882" algn="just">
              <a:buFontTx/>
              <a:buChar char="-"/>
            </a:pPr>
            <a:endParaRPr lang="en-US" altLang="ko-KR" sz="2400" dirty="0">
              <a:solidFill>
                <a:schemeClr val="tx1">
                  <a:lumMod val="75000"/>
                  <a:lumOff val="25000"/>
                </a:schemeClr>
              </a:solidFill>
            </a:endParaRPr>
          </a:p>
          <a:p>
            <a:pPr algn="just"/>
            <a:r>
              <a:rPr lang="en-US" altLang="ko-KR" sz="2800" b="1" dirty="0" smtClean="0">
                <a:solidFill>
                  <a:srgbClr val="7A0019"/>
                </a:solidFill>
              </a:rPr>
              <a:t>Could </a:t>
            </a:r>
            <a:r>
              <a:rPr lang="en-US" altLang="ko-KR" sz="2800" b="1" u="sng" dirty="0" smtClean="0">
                <a:solidFill>
                  <a:srgbClr val="7A0019"/>
                </a:solidFill>
              </a:rPr>
              <a:t>randomized link prefetching</a:t>
            </a:r>
            <a:r>
              <a:rPr lang="en-US" altLang="ko-KR" sz="2800" b="1" dirty="0" smtClean="0">
                <a:solidFill>
                  <a:srgbClr val="7A0019"/>
                </a:solidFill>
              </a:rPr>
              <a:t> provide </a:t>
            </a:r>
            <a:r>
              <a:rPr lang="en-US" altLang="ko-KR" sz="2800" b="1" u="sng" dirty="0" smtClean="0">
                <a:solidFill>
                  <a:srgbClr val="7A0019"/>
                </a:solidFill>
              </a:rPr>
              <a:t>extra defense</a:t>
            </a:r>
            <a:r>
              <a:rPr lang="en-US" altLang="ko-KR" sz="2800" b="1" dirty="0" smtClean="0">
                <a:solidFill>
                  <a:srgbClr val="7A0019"/>
                </a:solidFill>
              </a:rPr>
              <a:t> against website </a:t>
            </a:r>
            <a:r>
              <a:rPr lang="en-US" altLang="ko-KR" sz="2800" b="1" u="sng" dirty="0" smtClean="0">
                <a:solidFill>
                  <a:srgbClr val="7A0019"/>
                </a:solidFill>
              </a:rPr>
              <a:t>fingerprinting attacks</a:t>
            </a:r>
            <a:r>
              <a:rPr lang="en-US" altLang="ko-KR" sz="2800" b="1" dirty="0" smtClean="0">
                <a:solidFill>
                  <a:srgbClr val="7A0019"/>
                </a:solidFill>
              </a:rPr>
              <a:t>?</a:t>
            </a:r>
            <a:endParaRPr lang="en-US" altLang="ko-KR" sz="2400" b="1" dirty="0">
              <a:solidFill>
                <a:srgbClr val="7A0019"/>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Idea</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80633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11</a:t>
            </a:fld>
            <a:endParaRPr lang="en-US" dirty="0"/>
          </a:p>
        </p:txBody>
      </p:sp>
      <p:sp>
        <p:nvSpPr>
          <p:cNvPr id="4" name="Rectangle 3"/>
          <p:cNvSpPr/>
          <p:nvPr/>
        </p:nvSpPr>
        <p:spPr>
          <a:xfrm>
            <a:off x="349416" y="1026916"/>
            <a:ext cx="8360830" cy="3108543"/>
          </a:xfrm>
          <a:prstGeom prst="rect">
            <a:avLst/>
          </a:prstGeom>
        </p:spPr>
        <p:txBody>
          <a:bodyPr wrap="square">
            <a:spAutoFit/>
          </a:bodyPr>
          <a:lstStyle/>
          <a:p>
            <a:pPr algn="just"/>
            <a:r>
              <a:rPr lang="en-US" altLang="ko-KR" sz="2800" b="1" dirty="0" smtClean="0"/>
              <a:t>What is link prefetching</a:t>
            </a:r>
          </a:p>
          <a:p>
            <a:pPr marL="342882" indent="-342882" algn="just">
              <a:buFontTx/>
              <a:buChar char="-"/>
            </a:pPr>
            <a:r>
              <a:rPr lang="en-US" altLang="ko-KR" sz="2400" dirty="0">
                <a:solidFill>
                  <a:schemeClr val="tx1">
                    <a:lumMod val="75000"/>
                    <a:lumOff val="25000"/>
                  </a:schemeClr>
                </a:solidFill>
              </a:rPr>
              <a:t>Link prefetching is a syntax to give web browsers a hint about documents that it should pre-fetch because the user might visit them in the near </a:t>
            </a:r>
            <a:r>
              <a:rPr lang="en-US" altLang="ko-KR" sz="2400" dirty="0" smtClean="0">
                <a:solidFill>
                  <a:schemeClr val="tx1">
                    <a:lumMod val="75000"/>
                    <a:lumOff val="25000"/>
                  </a:schemeClr>
                </a:solidFill>
              </a:rPr>
              <a:t>future.</a:t>
            </a:r>
          </a:p>
          <a:p>
            <a:pPr marL="342882" indent="-342882" algn="just">
              <a:buFontTx/>
              <a:buChar char="-"/>
            </a:pPr>
            <a:r>
              <a:rPr lang="en-US" altLang="ko-KR" sz="2400" dirty="0">
                <a:solidFill>
                  <a:schemeClr val="tx1">
                    <a:lumMod val="75000"/>
                    <a:lumOff val="25000"/>
                  </a:schemeClr>
                </a:solidFill>
              </a:rPr>
              <a:t>A web page provides a set of prefetching hints to the browser, and after the browser is finished loading the page, and after an idle time has passed, it begins silently prefetching specified documents, storing them in its cache.</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pic>
        <p:nvPicPr>
          <p:cNvPr id="5" name="Picture 4"/>
          <p:cNvPicPr>
            <a:picLocks noChangeAspect="1"/>
          </p:cNvPicPr>
          <p:nvPr/>
        </p:nvPicPr>
        <p:blipFill>
          <a:blip r:embed="rId3"/>
          <a:stretch>
            <a:fillRect/>
          </a:stretch>
        </p:blipFill>
        <p:spPr>
          <a:xfrm>
            <a:off x="4723" y="1110156"/>
            <a:ext cx="9144000" cy="4673756"/>
          </a:xfrm>
          <a:prstGeom prst="rect">
            <a:avLst/>
          </a:prstGeom>
        </p:spPr>
      </p:pic>
      <p:pic>
        <p:nvPicPr>
          <p:cNvPr id="7" name="Picture 6"/>
          <p:cNvPicPr>
            <a:picLocks noChangeAspect="1"/>
          </p:cNvPicPr>
          <p:nvPr/>
        </p:nvPicPr>
        <p:blipFill>
          <a:blip r:embed="rId4"/>
          <a:stretch>
            <a:fillRect/>
          </a:stretch>
        </p:blipFill>
        <p:spPr>
          <a:xfrm>
            <a:off x="3568701" y="4195455"/>
            <a:ext cx="5422900" cy="1346200"/>
          </a:xfrm>
          <a:prstGeom prst="rect">
            <a:avLst/>
          </a:prstGeom>
          <a:ln w="28575">
            <a:solidFill>
              <a:srgbClr val="FFCC33"/>
            </a:solidFill>
          </a:ln>
        </p:spPr>
      </p:pic>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
        <p:nvSpPr>
          <p:cNvPr id="9" name="Rectangle 8"/>
          <p:cNvSpPr/>
          <p:nvPr/>
        </p:nvSpPr>
        <p:spPr>
          <a:xfrm>
            <a:off x="4497110" y="5927149"/>
            <a:ext cx="4553106"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en.wikipedia.org</a:t>
            </a:r>
            <a:r>
              <a:rPr lang="en-US" i="1" dirty="0">
                <a:solidFill>
                  <a:schemeClr val="tx1">
                    <a:lumMod val="65000"/>
                    <a:lumOff val="35000"/>
                  </a:schemeClr>
                </a:solidFill>
              </a:rPr>
              <a:t>/wiki/</a:t>
            </a:r>
            <a:r>
              <a:rPr lang="en-US" i="1" dirty="0" err="1">
                <a:solidFill>
                  <a:schemeClr val="tx1">
                    <a:lumMod val="65000"/>
                    <a:lumOff val="35000"/>
                  </a:schemeClr>
                </a:solidFill>
              </a:rPr>
              <a:t>Link_prefetching</a:t>
            </a:r>
            <a:endParaRPr lang="en-US" i="1" dirty="0">
              <a:solidFill>
                <a:schemeClr val="tx1">
                  <a:lumMod val="65000"/>
                  <a:lumOff val="35000"/>
                </a:schemeClr>
              </a:solidFill>
            </a:endParaRPr>
          </a:p>
        </p:txBody>
      </p:sp>
    </p:spTree>
    <p:extLst>
      <p:ext uri="{BB962C8B-B14F-4D97-AF65-F5344CB8AC3E}">
        <p14:creationId xmlns:p14="http://schemas.microsoft.com/office/powerpoint/2010/main" val="39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12</a:t>
            </a:fld>
            <a:endParaRPr lang="en-US" dirty="0"/>
          </a:p>
        </p:txBody>
      </p:sp>
      <p:sp>
        <p:nvSpPr>
          <p:cNvPr id="4" name="Rectangle 3"/>
          <p:cNvSpPr/>
          <p:nvPr/>
        </p:nvSpPr>
        <p:spPr>
          <a:xfrm>
            <a:off x="349416" y="1026916"/>
            <a:ext cx="8360830" cy="2277547"/>
          </a:xfrm>
          <a:prstGeom prst="rect">
            <a:avLst/>
          </a:prstGeom>
        </p:spPr>
        <p:txBody>
          <a:bodyPr wrap="square">
            <a:spAutoFit/>
          </a:bodyPr>
          <a:lstStyle/>
          <a:p>
            <a:pPr algn="just"/>
            <a:r>
              <a:rPr lang="en-US" altLang="ko-KR" sz="2800" b="1" dirty="0" smtClean="0"/>
              <a:t>How many websites use prefetching?</a:t>
            </a:r>
          </a:p>
          <a:p>
            <a:pPr marL="342882" indent="-342882" algn="just">
              <a:buFontTx/>
              <a:buChar char="-"/>
            </a:pPr>
            <a:r>
              <a:rPr lang="en-US" altLang="ko-KR" sz="2400" dirty="0" smtClean="0">
                <a:solidFill>
                  <a:schemeClr val="tx1">
                    <a:lumMod val="75000"/>
                    <a:lumOff val="25000"/>
                  </a:schemeClr>
                </a:solidFill>
              </a:rPr>
              <a:t>Analyzed about 6,000 Alexa Top websites.</a:t>
            </a:r>
          </a:p>
          <a:p>
            <a:pPr marL="342882" indent="-342882" algn="just">
              <a:buFontTx/>
              <a:buChar char="-"/>
            </a:pPr>
            <a:r>
              <a:rPr lang="en-US" altLang="ko-KR" sz="2400" dirty="0" smtClean="0">
                <a:solidFill>
                  <a:schemeClr val="tx1">
                    <a:lumMod val="75000"/>
                    <a:lumOff val="25000"/>
                  </a:schemeClr>
                </a:solidFill>
              </a:rPr>
              <a:t>About 60 websites use at least one of pre-fetch features –  </a:t>
            </a:r>
            <a:r>
              <a:rPr lang="en-US" altLang="ko-KR" sz="2400" dirty="0" smtClean="0">
                <a:solidFill>
                  <a:schemeClr val="tx1">
                    <a:lumMod val="75000"/>
                    <a:lumOff val="25000"/>
                  </a:schemeClr>
                </a:solidFill>
                <a:latin typeface="Consolas" charset="0"/>
                <a:ea typeface="Consolas" charset="0"/>
                <a:cs typeface="Consolas" charset="0"/>
              </a:rPr>
              <a:t> </a:t>
            </a:r>
            <a:r>
              <a:rPr lang="en-US" altLang="ko-KR" sz="2000" dirty="0" smtClean="0">
                <a:solidFill>
                  <a:schemeClr val="tx1">
                    <a:lumMod val="75000"/>
                    <a:lumOff val="25000"/>
                  </a:schemeClr>
                </a:solidFill>
                <a:latin typeface="Consolas" charset="0"/>
                <a:ea typeface="Consolas" charset="0"/>
                <a:cs typeface="Consolas" charset="0"/>
              </a:rPr>
              <a:t>{‘</a:t>
            </a:r>
            <a:r>
              <a:rPr lang="en-US" altLang="ko-KR" sz="2000" dirty="0" err="1" smtClean="0">
                <a:solidFill>
                  <a:schemeClr val="tx1">
                    <a:lumMod val="75000"/>
                    <a:lumOff val="25000"/>
                  </a:schemeClr>
                </a:solidFill>
                <a:latin typeface="Consolas" charset="0"/>
                <a:ea typeface="Consolas" charset="0"/>
                <a:cs typeface="Consolas" charset="0"/>
              </a:rPr>
              <a:t>dns-prefetch</a:t>
            </a:r>
            <a:r>
              <a:rPr lang="en-US" altLang="ko-KR" sz="2000" dirty="0" smtClean="0">
                <a:solidFill>
                  <a:schemeClr val="tx1">
                    <a:lumMod val="75000"/>
                    <a:lumOff val="25000"/>
                  </a:schemeClr>
                </a:solidFill>
                <a:latin typeface="Consolas" charset="0"/>
                <a:ea typeface="Consolas" charset="0"/>
                <a:cs typeface="Consolas" charset="0"/>
              </a:rPr>
              <a:t>’, ‘</a:t>
            </a:r>
            <a:r>
              <a:rPr lang="en-US" altLang="ko-KR" sz="2000" dirty="0" err="1" smtClean="0">
                <a:solidFill>
                  <a:schemeClr val="tx1">
                    <a:lumMod val="75000"/>
                    <a:lumOff val="25000"/>
                  </a:schemeClr>
                </a:solidFill>
                <a:latin typeface="Consolas" charset="0"/>
                <a:ea typeface="Consolas" charset="0"/>
                <a:cs typeface="Consolas" charset="0"/>
              </a:rPr>
              <a:t>prefetch</a:t>
            </a:r>
            <a:r>
              <a:rPr lang="en-US" altLang="ko-KR" sz="2000" dirty="0" smtClean="0">
                <a:solidFill>
                  <a:schemeClr val="tx1">
                    <a:lumMod val="75000"/>
                    <a:lumOff val="25000"/>
                  </a:schemeClr>
                </a:solidFill>
                <a:latin typeface="Consolas" charset="0"/>
                <a:ea typeface="Consolas" charset="0"/>
                <a:cs typeface="Consolas" charset="0"/>
              </a:rPr>
              <a:t>’, ‘next’, ‘</a:t>
            </a:r>
            <a:r>
              <a:rPr lang="en-US" altLang="ko-KR" sz="2000" dirty="0" err="1" smtClean="0">
                <a:solidFill>
                  <a:schemeClr val="tx1">
                    <a:lumMod val="75000"/>
                    <a:lumOff val="25000"/>
                  </a:schemeClr>
                </a:solidFill>
                <a:latin typeface="Consolas" charset="0"/>
                <a:ea typeface="Consolas" charset="0"/>
                <a:cs typeface="Consolas" charset="0"/>
              </a:rPr>
              <a:t>prerender</a:t>
            </a:r>
            <a:r>
              <a:rPr lang="en-US" altLang="ko-KR" sz="2000" dirty="0" smtClean="0">
                <a:solidFill>
                  <a:schemeClr val="tx1">
                    <a:lumMod val="75000"/>
                    <a:lumOff val="25000"/>
                  </a:schemeClr>
                </a:solidFill>
                <a:latin typeface="Consolas" charset="0"/>
                <a:ea typeface="Consolas" charset="0"/>
                <a:cs typeface="Consolas" charset="0"/>
              </a:rPr>
              <a:t>’}</a:t>
            </a:r>
            <a:endParaRPr lang="en-US" altLang="ko-KR" sz="2400" dirty="0" smtClean="0">
              <a:solidFill>
                <a:schemeClr val="tx1">
                  <a:lumMod val="75000"/>
                  <a:lumOff val="25000"/>
                </a:schemeClr>
              </a:solidFill>
              <a:latin typeface="Consolas" charset="0"/>
              <a:ea typeface="Consolas" charset="0"/>
              <a:cs typeface="Consolas" charset="0"/>
            </a:endParaRPr>
          </a:p>
          <a:p>
            <a:pPr algn="just"/>
            <a:r>
              <a:rPr lang="en-US" altLang="ko-KR" dirty="0">
                <a:solidFill>
                  <a:schemeClr val="tx1">
                    <a:lumMod val="75000"/>
                    <a:lumOff val="25000"/>
                  </a:schemeClr>
                </a:solidFill>
                <a:latin typeface="Calibri" charset="0"/>
                <a:ea typeface="Calibri" charset="0"/>
                <a:cs typeface="Calibri" charset="0"/>
              </a:rPr>
              <a:t> </a:t>
            </a:r>
            <a:endParaRPr lang="en-US" altLang="ko-KR"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Some of the website</a:t>
            </a:r>
            <a:r>
              <a:rPr lang="is-IS" altLang="ko-KR" sz="2800" b="1" dirty="0" smtClean="0"/>
              <a:t>…</a:t>
            </a:r>
            <a:endParaRPr lang="en-US" altLang="ko-KR" sz="2800" b="1" dirty="0"/>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grpSp>
        <p:nvGrpSpPr>
          <p:cNvPr id="13" name="Group 12"/>
          <p:cNvGrpSpPr/>
          <p:nvPr/>
        </p:nvGrpSpPr>
        <p:grpSpPr>
          <a:xfrm>
            <a:off x="1344191" y="3077121"/>
            <a:ext cx="6474139" cy="2986190"/>
            <a:chOff x="1344191" y="3030229"/>
            <a:chExt cx="6474139" cy="2986190"/>
          </a:xfrm>
        </p:grpSpPr>
        <p:sp>
          <p:nvSpPr>
            <p:cNvPr id="11" name="Rectangle 10"/>
            <p:cNvSpPr/>
            <p:nvPr/>
          </p:nvSpPr>
          <p:spPr>
            <a:xfrm>
              <a:off x="1344191" y="3400318"/>
              <a:ext cx="6474139" cy="2616101"/>
            </a:xfrm>
            <a:prstGeom prst="rect">
              <a:avLst/>
            </a:prstGeom>
            <a:gradFill flip="none" rotWithShape="1">
              <a:gsLst>
                <a:gs pos="16000">
                  <a:schemeClr val="bg1">
                    <a:alpha val="13000"/>
                  </a:schemeClr>
                </a:gs>
                <a:gs pos="0">
                  <a:schemeClr val="bg1">
                    <a:lumMod val="95000"/>
                  </a:schemeClr>
                </a:gs>
                <a:gs pos="100000">
                  <a:schemeClr val="bg1">
                    <a:shade val="100000"/>
                    <a:satMod val="115000"/>
                  </a:schemeClr>
                </a:gs>
              </a:gsLst>
              <a:path path="circle">
                <a:fillToRect l="100000" t="100000"/>
              </a:path>
              <a:tileRect r="-100000" b="-100000"/>
            </a:gradFill>
            <a:ln w="19050">
              <a:solidFill>
                <a:srgbClr val="7A0019"/>
              </a:solidFill>
            </a:ln>
          </p:spPr>
          <p:txBody>
            <a:bodyPr wrap="square">
              <a:spAutoFit/>
            </a:bodyPr>
            <a:lstStyle/>
            <a:p>
              <a:r>
                <a:rPr lang="en-US" sz="1600" dirty="0" smtClean="0">
                  <a:solidFill>
                    <a:schemeClr val="tx1">
                      <a:lumMod val="75000"/>
                      <a:lumOff val="25000"/>
                    </a:schemeClr>
                  </a:solidFill>
                  <a:latin typeface="Consolas" charset="0"/>
                  <a:ea typeface="Consolas" charset="0"/>
                  <a:cs typeface="Consolas" charset="0"/>
                </a:rPr>
                <a:t>01: </a:t>
              </a:r>
              <a:r>
                <a:rPr lang="en-US" sz="1600" dirty="0" err="1" smtClean="0">
                  <a:solidFill>
                    <a:schemeClr val="tx1">
                      <a:lumMod val="75000"/>
                      <a:lumOff val="25000"/>
                    </a:schemeClr>
                  </a:solidFill>
                  <a:latin typeface="Consolas" charset="0"/>
                  <a:ea typeface="Consolas" charset="0"/>
                  <a:cs typeface="Consolas" charset="0"/>
                </a:rPr>
                <a:t>website_url</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prefetch_types</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02: https</a:t>
              </a:r>
              <a:r>
                <a:rPr lang="en-US" sz="1600" dirty="0">
                  <a:solidFill>
                    <a:schemeClr val="tx1">
                      <a:lumMod val="75000"/>
                      <a:lumOff val="25000"/>
                    </a:schemeClr>
                  </a:solidFill>
                  <a:latin typeface="Consolas" charset="0"/>
                  <a:ea typeface="Consolas" charset="0"/>
                  <a:cs typeface="Consolas" charset="0"/>
                </a:rPr>
                <a:t>://www.yahoo.com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03: http</a:t>
              </a:r>
              <a:r>
                <a:rPr lang="en-US" sz="1600" dirty="0">
                  <a:solidFill>
                    <a:schemeClr val="tx1">
                      <a:lumMod val="75000"/>
                      <a:lumOff val="25000"/>
                    </a:schemeClr>
                  </a:solidFill>
                  <a:latin typeface="Consolas" charset="0"/>
                  <a:ea typeface="Consolas" charset="0"/>
                  <a:cs typeface="Consolas" charset="0"/>
                </a:rPr>
                <a:t>://www.baidu.com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04: http</a:t>
              </a:r>
              <a:r>
                <a:rPr lang="en-US" sz="1600" dirty="0">
                  <a:solidFill>
                    <a:schemeClr val="tx1">
                      <a:lumMod val="75000"/>
                      <a:lumOff val="25000"/>
                    </a:schemeClr>
                  </a:solidFill>
                  <a:latin typeface="Consolas" charset="0"/>
                  <a:ea typeface="Consolas" charset="0"/>
                  <a:cs typeface="Consolas" charset="0"/>
                </a:rPr>
                <a:t>://www.amazon.com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05: https</a:t>
              </a:r>
              <a:r>
                <a:rPr lang="en-US" sz="1600" dirty="0">
                  <a:solidFill>
                    <a:schemeClr val="tx1">
                      <a:lumMod val="75000"/>
                      <a:lumOff val="25000"/>
                    </a:schemeClr>
                  </a:solidFill>
                  <a:latin typeface="Consolas" charset="0"/>
                  <a:ea typeface="Consolas" charset="0"/>
                  <a:cs typeface="Consolas" charset="0"/>
                </a:rPr>
                <a:t>://wordpress.com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06: http</a:t>
              </a:r>
              <a:r>
                <a:rPr lang="en-US" sz="1600" dirty="0">
                  <a:solidFill>
                    <a:schemeClr val="tx1">
                      <a:lumMod val="75000"/>
                      <a:lumOff val="25000"/>
                    </a:schemeClr>
                  </a:solidFill>
                  <a:latin typeface="Consolas" charset="0"/>
                  <a:ea typeface="Consolas" charset="0"/>
                  <a:cs typeface="Consolas" charset="0"/>
                </a:rPr>
                <a:t>://www.amazon.co.jp</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07: https</a:t>
              </a:r>
              <a:r>
                <a:rPr lang="en-US" sz="1600" dirty="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www.tmall.com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08: http</a:t>
              </a:r>
              <a:r>
                <a:rPr lang="en-US" sz="1600" dirty="0">
                  <a:solidFill>
                    <a:schemeClr val="tx1">
                      <a:lumMod val="75000"/>
                      <a:lumOff val="25000"/>
                    </a:schemeClr>
                  </a:solidFill>
                  <a:latin typeface="Consolas" charset="0"/>
                  <a:ea typeface="Consolas" charset="0"/>
                  <a:cs typeface="Consolas" charset="0"/>
                </a:rPr>
                <a:t>://www.hao123.com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09: http</a:t>
              </a:r>
              <a:r>
                <a:rPr lang="en-US" sz="1600" dirty="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xhamster.com</a:t>
              </a:r>
              <a:r>
                <a:rPr lang="en-US" sz="1600" dirty="0" smtClean="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dns-prefetch,next</a:t>
              </a:r>
              <a:r>
                <a:rPr lang="en-US" sz="1600" dirty="0" smtClean="0">
                  <a:solidFill>
                    <a:schemeClr val="tx1">
                      <a:lumMod val="75000"/>
                      <a:lumOff val="25000"/>
                    </a:schemeClr>
                  </a:solidFill>
                  <a:latin typeface="Consolas" charset="0"/>
                  <a:ea typeface="Consolas" charset="0"/>
                  <a:cs typeface="Consolas" charset="0"/>
                </a:rPr>
                <a:t>”</a:t>
              </a:r>
            </a:p>
            <a:p>
              <a:r>
                <a:rPr lang="en-US" sz="1600" dirty="0" smtClean="0">
                  <a:solidFill>
                    <a:schemeClr val="tx1">
                      <a:lumMod val="75000"/>
                      <a:lumOff val="25000"/>
                    </a:schemeClr>
                  </a:solidFill>
                  <a:latin typeface="Consolas" charset="0"/>
                  <a:ea typeface="Consolas" charset="0"/>
                  <a:cs typeface="Consolas" charset="0"/>
                </a:rPr>
                <a:t>10: ...</a:t>
              </a:r>
            </a:p>
          </p:txBody>
        </p:sp>
        <p:sp>
          <p:nvSpPr>
            <p:cNvPr id="12" name="Rectangle 11"/>
            <p:cNvSpPr/>
            <p:nvPr/>
          </p:nvSpPr>
          <p:spPr>
            <a:xfrm>
              <a:off x="4594371" y="3030229"/>
              <a:ext cx="3223959" cy="369332"/>
            </a:xfrm>
            <a:prstGeom prst="rect">
              <a:avLst/>
            </a:prstGeom>
            <a:solidFill>
              <a:srgbClr val="FFCC33"/>
            </a:solidFill>
            <a:ln w="19050">
              <a:solidFill>
                <a:srgbClr val="7A0019"/>
              </a:solidFill>
            </a:ln>
          </p:spPr>
          <p:txBody>
            <a:bodyPr wrap="none">
              <a:spAutoFit/>
            </a:bodyPr>
            <a:lstStyle/>
            <a:p>
              <a:r>
                <a:rPr lang="en-US" dirty="0" err="1">
                  <a:solidFill>
                    <a:srgbClr val="7A0019"/>
                  </a:solidFill>
                  <a:latin typeface="Consolas" charset="0"/>
                  <a:ea typeface="Consolas" charset="0"/>
                  <a:cs typeface="Consolas" charset="0"/>
                </a:rPr>
                <a:t>p</a:t>
              </a:r>
              <a:r>
                <a:rPr lang="en-US" dirty="0" err="1" smtClean="0">
                  <a:solidFill>
                    <a:srgbClr val="7A0019"/>
                  </a:solidFill>
                  <a:latin typeface="Consolas" charset="0"/>
                  <a:ea typeface="Consolas" charset="0"/>
                  <a:cs typeface="Consolas" charset="0"/>
                </a:rPr>
                <a:t>refetching_websites.csv</a:t>
              </a:r>
              <a:endParaRPr lang="en-US" dirty="0">
                <a:solidFill>
                  <a:srgbClr val="7A0019"/>
                </a:solidFill>
              </a:endParaRPr>
            </a:p>
          </p:txBody>
        </p:sp>
      </p:grpSp>
    </p:spTree>
    <p:extLst>
      <p:ext uri="{BB962C8B-B14F-4D97-AF65-F5344CB8AC3E}">
        <p14:creationId xmlns:p14="http://schemas.microsoft.com/office/powerpoint/2010/main" val="1672954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09577" y="1545328"/>
            <a:ext cx="8216278" cy="4504104"/>
          </a:xfrm>
          <a:prstGeom prst="rect">
            <a:avLst/>
          </a:prstGeom>
        </p:spPr>
      </p:pic>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13</a:t>
            </a:fld>
            <a:endParaRPr lang="en-US" dirty="0"/>
          </a:p>
        </p:txBody>
      </p:sp>
      <p:sp>
        <p:nvSpPr>
          <p:cNvPr id="4" name="Rectangle 3"/>
          <p:cNvSpPr/>
          <p:nvPr/>
        </p:nvSpPr>
        <p:spPr>
          <a:xfrm>
            <a:off x="349416" y="1026916"/>
            <a:ext cx="8360830" cy="523220"/>
          </a:xfrm>
          <a:prstGeom prst="rect">
            <a:avLst/>
          </a:prstGeom>
        </p:spPr>
        <p:txBody>
          <a:bodyPr wrap="square">
            <a:spAutoFit/>
          </a:bodyPr>
          <a:lstStyle/>
          <a:p>
            <a:pPr algn="just"/>
            <a:r>
              <a:rPr lang="en-US" altLang="ko-KR" sz="2800" b="1" dirty="0" smtClean="0"/>
              <a:t>How does it look like?</a:t>
            </a:r>
            <a:endParaRPr lang="en-US" altLang="ko-KR" sz="2800" b="1" dirty="0"/>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
        <p:nvSpPr>
          <p:cNvPr id="12" name="Rectangle 11"/>
          <p:cNvSpPr/>
          <p:nvPr/>
        </p:nvSpPr>
        <p:spPr>
          <a:xfrm>
            <a:off x="7075539" y="1023975"/>
            <a:ext cx="1548501" cy="646331"/>
          </a:xfrm>
          <a:prstGeom prst="rect">
            <a:avLst/>
          </a:prstGeom>
        </p:spPr>
        <p:txBody>
          <a:bodyPr wrap="none">
            <a:spAutoFit/>
          </a:bodyPr>
          <a:lstStyle/>
          <a:p>
            <a:r>
              <a:rPr lang="en-US" dirty="0" smtClean="0">
                <a:solidFill>
                  <a:srgbClr val="C00000"/>
                </a:solidFill>
              </a:rPr>
              <a:t>-- pre-fetch off</a:t>
            </a:r>
          </a:p>
          <a:p>
            <a:r>
              <a:rPr lang="en-US" dirty="0" smtClean="0">
                <a:solidFill>
                  <a:srgbClr val="0070C0"/>
                </a:solidFill>
              </a:rPr>
              <a:t>-- pre-fetch on</a:t>
            </a:r>
            <a:endParaRPr lang="en-US" dirty="0">
              <a:solidFill>
                <a:srgbClr val="0070C0"/>
              </a:solidFill>
            </a:endParaRPr>
          </a:p>
        </p:txBody>
      </p:sp>
      <p:sp>
        <p:nvSpPr>
          <p:cNvPr id="13" name="Rectangle 12"/>
          <p:cNvSpPr/>
          <p:nvPr/>
        </p:nvSpPr>
        <p:spPr>
          <a:xfrm>
            <a:off x="7827284" y="5900721"/>
            <a:ext cx="1111202" cy="369332"/>
          </a:xfrm>
          <a:prstGeom prst="rect">
            <a:avLst/>
          </a:prstGeom>
        </p:spPr>
        <p:txBody>
          <a:bodyPr wrap="none">
            <a:spAutoFit/>
          </a:bodyPr>
          <a:lstStyle/>
          <a:p>
            <a:r>
              <a:rPr lang="en-US" i="1" dirty="0"/>
              <a:t>t</a:t>
            </a:r>
            <a:r>
              <a:rPr lang="en-US" i="1" dirty="0" smtClean="0"/>
              <a:t>ime (sec)</a:t>
            </a:r>
            <a:endParaRPr lang="en-US" i="1" dirty="0"/>
          </a:p>
        </p:txBody>
      </p:sp>
      <p:sp>
        <p:nvSpPr>
          <p:cNvPr id="14" name="Rectangle 13"/>
          <p:cNvSpPr/>
          <p:nvPr/>
        </p:nvSpPr>
        <p:spPr>
          <a:xfrm>
            <a:off x="96946" y="1714632"/>
            <a:ext cx="1060996" cy="369332"/>
          </a:xfrm>
          <a:prstGeom prst="rect">
            <a:avLst/>
          </a:prstGeom>
        </p:spPr>
        <p:txBody>
          <a:bodyPr wrap="none">
            <a:spAutoFit/>
          </a:bodyPr>
          <a:lstStyle/>
          <a:p>
            <a:r>
              <a:rPr lang="en-US" i="1" dirty="0" smtClean="0"/>
              <a:t># packets</a:t>
            </a:r>
            <a:endParaRPr lang="en-US" i="1" dirty="0"/>
          </a:p>
        </p:txBody>
      </p:sp>
      <p:sp>
        <p:nvSpPr>
          <p:cNvPr id="15" name="Rectangle 14"/>
          <p:cNvSpPr/>
          <p:nvPr/>
        </p:nvSpPr>
        <p:spPr>
          <a:xfrm>
            <a:off x="0" y="5964144"/>
            <a:ext cx="2957605" cy="369332"/>
          </a:xfrm>
          <a:prstGeom prst="rect">
            <a:avLst/>
          </a:prstGeom>
        </p:spPr>
        <p:txBody>
          <a:bodyPr wrap="none">
            <a:spAutoFit/>
          </a:bodyPr>
          <a:lstStyle/>
          <a:p>
            <a:r>
              <a:rPr lang="en-US" i="1" dirty="0" smtClean="0">
                <a:solidFill>
                  <a:schemeClr val="tx1">
                    <a:lumMod val="65000"/>
                    <a:lumOff val="35000"/>
                  </a:schemeClr>
                </a:solidFill>
              </a:rPr>
              <a:t>Packets from </a:t>
            </a:r>
            <a:r>
              <a:rPr lang="en-US" i="1" dirty="0" err="1" smtClean="0">
                <a:solidFill>
                  <a:schemeClr val="tx1">
                    <a:lumMod val="65000"/>
                    <a:lumOff val="35000"/>
                  </a:schemeClr>
                </a:solidFill>
              </a:rPr>
              <a:t>www.wired.com</a:t>
            </a:r>
            <a:endParaRPr lang="en-US" i="1" dirty="0">
              <a:solidFill>
                <a:schemeClr val="tx1">
                  <a:lumMod val="65000"/>
                  <a:lumOff val="35000"/>
                </a:schemeClr>
              </a:solidFill>
            </a:endParaRPr>
          </a:p>
        </p:txBody>
      </p:sp>
      <p:sp>
        <p:nvSpPr>
          <p:cNvPr id="5" name="Oval 4"/>
          <p:cNvSpPr/>
          <p:nvPr/>
        </p:nvSpPr>
        <p:spPr>
          <a:xfrm>
            <a:off x="5149323" y="4220308"/>
            <a:ext cx="2954376" cy="1825499"/>
          </a:xfrm>
          <a:prstGeom prst="ellipse">
            <a:avLst/>
          </a:prstGeom>
          <a:noFill/>
          <a:ln w="38100">
            <a:solidFill>
              <a:srgbClr val="FF0000"/>
            </a:solid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83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14</a:t>
            </a:fld>
            <a:endParaRPr lang="en-US" dirty="0"/>
          </a:p>
        </p:txBody>
      </p:sp>
      <p:sp>
        <p:nvSpPr>
          <p:cNvPr id="4" name="Rectangle 3"/>
          <p:cNvSpPr/>
          <p:nvPr/>
        </p:nvSpPr>
        <p:spPr>
          <a:xfrm>
            <a:off x="349416" y="1026916"/>
            <a:ext cx="8360830" cy="5262979"/>
          </a:xfrm>
          <a:prstGeom prst="rect">
            <a:avLst/>
          </a:prstGeom>
        </p:spPr>
        <p:txBody>
          <a:bodyPr wrap="square">
            <a:spAutoFit/>
          </a:bodyPr>
          <a:lstStyle/>
          <a:p>
            <a:r>
              <a:rPr lang="en-US" altLang="ko-KR" sz="2800" b="1" dirty="0" smtClean="0"/>
              <a:t>RQ1</a:t>
            </a:r>
            <a:endParaRPr lang="en-US" altLang="ko-KR" sz="2800" dirty="0" smtClean="0">
              <a:solidFill>
                <a:schemeClr val="tx1">
                  <a:lumMod val="75000"/>
                  <a:lumOff val="25000"/>
                </a:schemeClr>
              </a:solidFill>
              <a:latin typeface="Calibri" charset="0"/>
              <a:ea typeface="Calibri" charset="0"/>
              <a:cs typeface="Calibri" charset="0"/>
            </a:endParaRPr>
          </a:p>
          <a:p>
            <a:pPr marL="342900" indent="-342900">
              <a:buFontTx/>
              <a:buChar char="-"/>
            </a:pPr>
            <a:r>
              <a:rPr lang="en-US" altLang="ko-KR" sz="2800" dirty="0" smtClean="0">
                <a:solidFill>
                  <a:schemeClr val="tx1">
                    <a:lumMod val="75000"/>
                    <a:lumOff val="25000"/>
                  </a:schemeClr>
                </a:solidFill>
                <a:latin typeface="Calibri" charset="0"/>
                <a:ea typeface="Calibri" charset="0"/>
                <a:cs typeface="Calibri" charset="0"/>
              </a:rPr>
              <a:t>Does prefetching itself provide an extra degree of defense?</a:t>
            </a:r>
          </a:p>
          <a:p>
            <a:pPr marL="342900" indent="-342900">
              <a:buFontTx/>
              <a:buChar char="-"/>
            </a:pPr>
            <a:endParaRPr lang="en-US" altLang="ko-KR" sz="2800" dirty="0" smtClean="0">
              <a:solidFill>
                <a:schemeClr val="tx1">
                  <a:lumMod val="75000"/>
                  <a:lumOff val="25000"/>
                </a:schemeClr>
              </a:solidFill>
              <a:latin typeface="Calibri" charset="0"/>
              <a:ea typeface="Calibri" charset="0"/>
              <a:cs typeface="Calibri" charset="0"/>
            </a:endParaRPr>
          </a:p>
          <a:p>
            <a:r>
              <a:rPr lang="en-US" altLang="ko-KR" sz="2800" b="1" dirty="0" smtClean="0"/>
              <a:t>RQ2</a:t>
            </a:r>
            <a:endParaRPr lang="en-US" altLang="ko-KR" sz="2800" dirty="0" smtClean="0">
              <a:solidFill>
                <a:schemeClr val="tx1">
                  <a:lumMod val="75000"/>
                  <a:lumOff val="25000"/>
                </a:schemeClr>
              </a:solidFill>
              <a:latin typeface="Calibri" charset="0"/>
              <a:ea typeface="Calibri" charset="0"/>
              <a:cs typeface="Calibri" charset="0"/>
            </a:endParaRPr>
          </a:p>
          <a:p>
            <a:pPr marL="342900" indent="-342900">
              <a:buFontTx/>
              <a:buChar char="-"/>
            </a:pPr>
            <a:r>
              <a:rPr lang="en-US" altLang="ko-KR" sz="2800" dirty="0" smtClean="0">
                <a:solidFill>
                  <a:schemeClr val="tx1">
                    <a:lumMod val="75000"/>
                    <a:lumOff val="25000"/>
                  </a:schemeClr>
                </a:solidFill>
                <a:latin typeface="Calibri" charset="0"/>
                <a:ea typeface="Calibri" charset="0"/>
                <a:cs typeface="Calibri" charset="0"/>
              </a:rPr>
              <a:t>Can a victim obfuscate eavesdropper by simply turning off prefetching in their browser?</a:t>
            </a:r>
          </a:p>
          <a:p>
            <a:pPr marL="342900" indent="-342900">
              <a:buFontTx/>
              <a:buChar char="-"/>
            </a:pPr>
            <a:endParaRPr lang="en-US" altLang="ko-KR" sz="2800" dirty="0" smtClean="0">
              <a:solidFill>
                <a:schemeClr val="tx1">
                  <a:lumMod val="75000"/>
                  <a:lumOff val="25000"/>
                </a:schemeClr>
              </a:solidFill>
              <a:latin typeface="Calibri" charset="0"/>
              <a:ea typeface="Calibri" charset="0"/>
              <a:cs typeface="Calibri" charset="0"/>
            </a:endParaRPr>
          </a:p>
          <a:p>
            <a:r>
              <a:rPr lang="en-US" altLang="ko-KR" sz="2800" b="1" dirty="0" smtClean="0"/>
              <a:t>RQ3</a:t>
            </a:r>
            <a:endParaRPr lang="en-US" altLang="ko-KR" sz="2800" dirty="0" smtClean="0">
              <a:solidFill>
                <a:schemeClr val="tx1">
                  <a:lumMod val="75000"/>
                  <a:lumOff val="25000"/>
                </a:schemeClr>
              </a:solidFill>
              <a:latin typeface="Calibri" charset="0"/>
              <a:ea typeface="Calibri" charset="0"/>
              <a:cs typeface="Calibri" charset="0"/>
            </a:endParaRPr>
          </a:p>
          <a:p>
            <a:pPr marL="342900" indent="-342900">
              <a:buFontTx/>
              <a:buChar char="-"/>
            </a:pPr>
            <a:r>
              <a:rPr lang="en-US" altLang="ko-KR" sz="2800" dirty="0" smtClean="0">
                <a:solidFill>
                  <a:schemeClr val="tx1">
                    <a:lumMod val="75000"/>
                    <a:lumOff val="25000"/>
                  </a:schemeClr>
                </a:solidFill>
                <a:latin typeface="Calibri" charset="0"/>
                <a:ea typeface="Calibri" charset="0"/>
                <a:cs typeface="Calibri" charset="0"/>
              </a:rPr>
              <a:t>Can prefetching be used as a browser-side defense mechanism?</a:t>
            </a:r>
          </a:p>
          <a:p>
            <a:endParaRPr lang="en-US" altLang="ko-KR" sz="2800" dirty="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Research Questions</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16679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15</a:t>
            </a:fld>
            <a:endParaRPr lang="en-US" dirty="0"/>
          </a:p>
        </p:txBody>
      </p:sp>
      <p:sp>
        <p:nvSpPr>
          <p:cNvPr id="4" name="Rectangle 3"/>
          <p:cNvSpPr/>
          <p:nvPr/>
        </p:nvSpPr>
        <p:spPr>
          <a:xfrm>
            <a:off x="349416" y="1026916"/>
            <a:ext cx="8360830" cy="3293209"/>
          </a:xfrm>
          <a:prstGeom prst="rect">
            <a:avLst/>
          </a:prstGeom>
        </p:spPr>
        <p:txBody>
          <a:bodyPr wrap="square">
            <a:spAutoFit/>
          </a:bodyPr>
          <a:lstStyle/>
          <a:p>
            <a:pPr algn="just"/>
            <a:r>
              <a:rPr lang="en-US" altLang="ko-KR" sz="2800" b="1" dirty="0" smtClean="0"/>
              <a:t>RQ1</a:t>
            </a:r>
            <a:r>
              <a:rPr lang="en-US" altLang="ko-KR" sz="2800" dirty="0" smtClean="0">
                <a:solidFill>
                  <a:schemeClr val="tx1">
                    <a:lumMod val="75000"/>
                    <a:lumOff val="25000"/>
                  </a:schemeClr>
                </a:solidFill>
                <a:latin typeface="Calibri" charset="0"/>
                <a:ea typeface="Calibri" charset="0"/>
                <a:cs typeface="Calibri" charset="0"/>
              </a:rPr>
              <a:t>: Does prefetching itself provide an extra degree of defense</a:t>
            </a:r>
            <a:r>
              <a:rPr lang="en-US" altLang="ko-KR" sz="2800" dirty="0" smtClean="0">
                <a:solidFill>
                  <a:schemeClr val="tx1">
                    <a:lumMod val="75000"/>
                    <a:lumOff val="25000"/>
                  </a:schemeClr>
                </a:solidFill>
                <a:latin typeface="Calibri" charset="0"/>
                <a:ea typeface="Calibri" charset="0"/>
                <a:cs typeface="Calibri" charset="0"/>
              </a:rPr>
              <a:t>?</a:t>
            </a:r>
            <a:endParaRPr lang="ko-KR" altLang="en-US" sz="2800" dirty="0" smtClean="0">
              <a:solidFill>
                <a:schemeClr val="tx1">
                  <a:lumMod val="75000"/>
                  <a:lumOff val="25000"/>
                </a:schemeClr>
              </a:solidFill>
              <a:latin typeface="Calibri" charset="0"/>
              <a:ea typeface="Calibri" charset="0"/>
              <a:cs typeface="Calibri" charset="0"/>
            </a:endParaRPr>
          </a:p>
          <a:p>
            <a:pPr algn="just"/>
            <a:endParaRPr lang="ko-KR" altLang="en-US" sz="2800" dirty="0">
              <a:solidFill>
                <a:schemeClr val="tx1">
                  <a:lumMod val="75000"/>
                  <a:lumOff val="25000"/>
                </a:schemeClr>
              </a:solidFill>
              <a:latin typeface="Calibri" charset="0"/>
              <a:ea typeface="Calibri" charset="0"/>
              <a:cs typeface="Calibri" charset="0"/>
            </a:endParaRPr>
          </a:p>
          <a:p>
            <a:pPr algn="just"/>
            <a:r>
              <a:rPr lang="en-US" altLang="ko-KR" sz="2800" b="1" dirty="0" smtClean="0">
                <a:solidFill>
                  <a:schemeClr val="tx1">
                    <a:lumMod val="75000"/>
                    <a:lumOff val="25000"/>
                  </a:schemeClr>
                </a:solidFill>
                <a:latin typeface="Calibri" charset="0"/>
                <a:ea typeface="Calibri" charset="0"/>
                <a:cs typeface="Calibri" charset="0"/>
              </a:rPr>
              <a:t>Method</a:t>
            </a:r>
            <a:endParaRPr lang="ko-KR" altLang="en-US" sz="2800" b="1" dirty="0" smtClean="0">
              <a:solidFill>
                <a:schemeClr val="tx1">
                  <a:lumMod val="75000"/>
                  <a:lumOff val="25000"/>
                </a:schemeClr>
              </a:solidFill>
              <a:latin typeface="Calibri" charset="0"/>
              <a:ea typeface="Calibri" charset="0"/>
              <a:cs typeface="Calibri" charset="0"/>
            </a:endParaRPr>
          </a:p>
          <a:p>
            <a:pPr marL="457200" indent="-457200" algn="just">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Capture 1:  Capture packets for a</a:t>
            </a:r>
            <a:r>
              <a:rPr lang="ko-KR" altLang="en-US" sz="2400" dirty="0" smtClean="0">
                <a:solidFill>
                  <a:schemeClr val="tx1">
                    <a:lumMod val="75000"/>
                    <a:lumOff val="25000"/>
                  </a:schemeClr>
                </a:solidFill>
                <a:latin typeface="Calibri" charset="0"/>
                <a:ea typeface="Calibri" charset="0"/>
                <a:cs typeface="Calibri" charset="0"/>
              </a:rPr>
              <a:t> </a:t>
            </a:r>
            <a:r>
              <a:rPr lang="en-US" altLang="ko-KR" sz="2400" dirty="0" smtClean="0">
                <a:solidFill>
                  <a:schemeClr val="tx1">
                    <a:lumMod val="75000"/>
                    <a:lumOff val="25000"/>
                  </a:schemeClr>
                </a:solidFill>
                <a:latin typeface="Calibri" charset="0"/>
                <a:ea typeface="Calibri" charset="0"/>
                <a:cs typeface="Calibri" charset="0"/>
              </a:rPr>
              <a:t>list</a:t>
            </a:r>
            <a:r>
              <a:rPr lang="ko-KR" altLang="en-US" sz="2400" dirty="0" smtClean="0">
                <a:solidFill>
                  <a:schemeClr val="tx1">
                    <a:lumMod val="75000"/>
                    <a:lumOff val="25000"/>
                  </a:schemeClr>
                </a:solidFill>
                <a:latin typeface="Calibri" charset="0"/>
                <a:ea typeface="Calibri" charset="0"/>
                <a:cs typeface="Calibri" charset="0"/>
              </a:rPr>
              <a:t> </a:t>
            </a:r>
            <a:r>
              <a:rPr lang="en-US" altLang="ko-KR" sz="2400" dirty="0" smtClean="0">
                <a:solidFill>
                  <a:schemeClr val="tx1">
                    <a:lumMod val="75000"/>
                    <a:lumOff val="25000"/>
                  </a:schemeClr>
                </a:solidFill>
                <a:latin typeface="Calibri" charset="0"/>
                <a:ea typeface="Calibri" charset="0"/>
                <a:cs typeface="Calibri" charset="0"/>
              </a:rPr>
              <a:t>of</a:t>
            </a:r>
            <a:r>
              <a:rPr lang="ko-KR" altLang="en-US" sz="2400" dirty="0" smtClean="0">
                <a:solidFill>
                  <a:schemeClr val="tx1">
                    <a:lumMod val="75000"/>
                    <a:lumOff val="25000"/>
                  </a:schemeClr>
                </a:solidFill>
                <a:latin typeface="Calibri" charset="0"/>
                <a:ea typeface="Calibri" charset="0"/>
                <a:cs typeface="Calibri" charset="0"/>
              </a:rPr>
              <a:t> </a:t>
            </a:r>
            <a:r>
              <a:rPr lang="en-US" altLang="ko-KR" sz="2400" dirty="0" smtClean="0">
                <a:solidFill>
                  <a:schemeClr val="tx1">
                    <a:lumMod val="75000"/>
                    <a:lumOff val="25000"/>
                  </a:schemeClr>
                </a:solidFill>
                <a:latin typeface="Calibri" charset="0"/>
                <a:ea typeface="Calibri" charset="0"/>
                <a:cs typeface="Calibri" charset="0"/>
              </a:rPr>
              <a:t>prefetching</a:t>
            </a:r>
            <a:r>
              <a:rPr lang="ko-KR" altLang="en-US" sz="2400" dirty="0" smtClean="0">
                <a:solidFill>
                  <a:schemeClr val="tx1">
                    <a:lumMod val="75000"/>
                    <a:lumOff val="25000"/>
                  </a:schemeClr>
                </a:solidFill>
                <a:latin typeface="Calibri" charset="0"/>
                <a:ea typeface="Calibri" charset="0"/>
                <a:cs typeface="Calibri" charset="0"/>
              </a:rPr>
              <a:t> </a:t>
            </a:r>
            <a:r>
              <a:rPr lang="en-US" altLang="ko-KR" sz="2400" dirty="0" smtClean="0">
                <a:solidFill>
                  <a:schemeClr val="tx1">
                    <a:lumMod val="75000"/>
                    <a:lumOff val="25000"/>
                  </a:schemeClr>
                </a:solidFill>
                <a:latin typeface="Calibri" charset="0"/>
                <a:ea typeface="Calibri" charset="0"/>
                <a:cs typeface="Calibri" charset="0"/>
              </a:rPr>
              <a:t>websites.</a:t>
            </a:r>
            <a:endParaRPr lang="ko-KR" altLang="en-US" sz="2400" dirty="0" smtClean="0">
              <a:solidFill>
                <a:schemeClr val="tx1">
                  <a:lumMod val="75000"/>
                  <a:lumOff val="25000"/>
                </a:schemeClr>
              </a:solidFill>
              <a:latin typeface="Calibri" charset="0"/>
              <a:ea typeface="Calibri" charset="0"/>
              <a:cs typeface="Calibri" charset="0"/>
            </a:endParaRPr>
          </a:p>
          <a:p>
            <a:pPr marL="457200" indent="-457200" algn="just">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Capture 2: Capture packets for a list of prefetching website, while the prefetching is turned off on the browser side.</a:t>
            </a:r>
          </a:p>
          <a:p>
            <a:pPr marL="457200" indent="-457200" algn="just">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Compare the two</a:t>
            </a:r>
            <a:endParaRPr lang="ko-KR" altLang="en-US" sz="2400" dirty="0" smtClean="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326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16</a:t>
            </a:fld>
            <a:endParaRPr lang="en-US" dirty="0"/>
          </a:p>
        </p:txBody>
      </p:sp>
      <p:sp>
        <p:nvSpPr>
          <p:cNvPr id="4" name="Rectangle 3"/>
          <p:cNvSpPr/>
          <p:nvPr/>
        </p:nvSpPr>
        <p:spPr>
          <a:xfrm>
            <a:off x="349416" y="1026916"/>
            <a:ext cx="8360830" cy="3477875"/>
          </a:xfrm>
          <a:prstGeom prst="rect">
            <a:avLst/>
          </a:prstGeom>
        </p:spPr>
        <p:txBody>
          <a:bodyPr wrap="square">
            <a:spAutoFit/>
          </a:bodyPr>
          <a:lstStyle/>
          <a:p>
            <a:r>
              <a:rPr lang="en-US" altLang="ko-KR" sz="2800" b="1" dirty="0" smtClean="0"/>
              <a:t>Experimental Setup</a:t>
            </a:r>
            <a:endParaRPr lang="ko-KR" altLang="en-US" sz="2800" dirty="0">
              <a:solidFill>
                <a:schemeClr val="tx1">
                  <a:lumMod val="75000"/>
                  <a:lumOff val="25000"/>
                </a:schemeClr>
              </a:solidFill>
              <a:latin typeface="Calibri" charset="0"/>
              <a:ea typeface="Calibri" charset="0"/>
              <a:cs typeface="Calibri" charset="0"/>
            </a:endParaRPr>
          </a:p>
          <a:p>
            <a:pPr marL="457200" indent="-4572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Configured two separate virtual machines to capture packets for 60 prefetching websites.</a:t>
            </a:r>
            <a:endParaRPr lang="ko-KR" altLang="en-US" sz="2000" dirty="0" smtClean="0">
              <a:solidFill>
                <a:schemeClr val="tx1">
                  <a:lumMod val="75000"/>
                  <a:lumOff val="25000"/>
                </a:schemeClr>
              </a:solidFill>
              <a:latin typeface="Calibri" charset="0"/>
              <a:ea typeface="Calibri" charset="0"/>
              <a:cs typeface="Calibri" charset="0"/>
            </a:endParaRPr>
          </a:p>
          <a:p>
            <a:pPr marL="914400" lvl="1" indent="-4572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VM </a:t>
            </a:r>
            <a:r>
              <a:rPr lang="en-US" altLang="ko-KR" sz="2400" u="sng" dirty="0" smtClean="0">
                <a:solidFill>
                  <a:schemeClr val="tx1">
                    <a:lumMod val="75000"/>
                    <a:lumOff val="25000"/>
                  </a:schemeClr>
                </a:solidFill>
                <a:latin typeface="Calibri" charset="0"/>
                <a:ea typeface="Calibri" charset="0"/>
                <a:cs typeface="Calibri" charset="0"/>
              </a:rPr>
              <a:t>isolates</a:t>
            </a:r>
            <a:r>
              <a:rPr lang="en-US" altLang="ko-KR" sz="2400" dirty="0" smtClean="0">
                <a:solidFill>
                  <a:schemeClr val="tx1">
                    <a:lumMod val="75000"/>
                    <a:lumOff val="25000"/>
                  </a:schemeClr>
                </a:solidFill>
                <a:latin typeface="Calibri" charset="0"/>
                <a:ea typeface="Calibri" charset="0"/>
                <a:cs typeface="Calibri" charset="0"/>
              </a:rPr>
              <a:t> experiment environment, </a:t>
            </a:r>
            <a:r>
              <a:rPr lang="en-US" altLang="ko-KR" sz="2400" u="sng" dirty="0" smtClean="0">
                <a:solidFill>
                  <a:schemeClr val="tx1">
                    <a:lumMod val="75000"/>
                    <a:lumOff val="25000"/>
                  </a:schemeClr>
                </a:solidFill>
                <a:latin typeface="Calibri" charset="0"/>
                <a:ea typeface="Calibri" charset="0"/>
                <a:cs typeface="Calibri" charset="0"/>
              </a:rPr>
              <a:t>remov</a:t>
            </a:r>
            <a:r>
              <a:rPr lang="en-US" altLang="ko-KR" sz="2400" u="sng" dirty="0" smtClean="0">
                <a:solidFill>
                  <a:schemeClr val="tx1">
                    <a:lumMod val="75000"/>
                    <a:lumOff val="25000"/>
                  </a:schemeClr>
                </a:solidFill>
                <a:latin typeface="Calibri" charset="0"/>
                <a:ea typeface="Calibri" charset="0"/>
                <a:cs typeface="Calibri" charset="0"/>
              </a:rPr>
              <a:t>es</a:t>
            </a:r>
            <a:r>
              <a:rPr lang="en-US" altLang="ko-KR" sz="2400" u="sng" dirty="0" smtClean="0">
                <a:solidFill>
                  <a:schemeClr val="tx1">
                    <a:lumMod val="75000"/>
                    <a:lumOff val="25000"/>
                  </a:schemeClr>
                </a:solidFill>
                <a:latin typeface="Calibri" charset="0"/>
                <a:ea typeface="Calibri" charset="0"/>
                <a:cs typeface="Calibri" charset="0"/>
              </a:rPr>
              <a:t> all background noises</a:t>
            </a:r>
            <a:r>
              <a:rPr lang="en-US" altLang="ko-KR" sz="2400" dirty="0" smtClean="0">
                <a:solidFill>
                  <a:schemeClr val="tx1">
                    <a:lumMod val="75000"/>
                    <a:lumOff val="25000"/>
                  </a:schemeClr>
                </a:solidFill>
                <a:latin typeface="Calibri" charset="0"/>
                <a:ea typeface="Calibri" charset="0"/>
                <a:cs typeface="Calibri" charset="0"/>
              </a:rPr>
              <a:t>.</a:t>
            </a:r>
          </a:p>
          <a:p>
            <a:pPr marL="914400" lvl="1" indent="-4572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By configuring two VMs and running them in parallel, we can minimize getting affected by the changes </a:t>
            </a:r>
            <a:r>
              <a:rPr lang="en-US" altLang="ko-KR" sz="2400" dirty="0" smtClean="0">
                <a:solidFill>
                  <a:schemeClr val="tx1">
                    <a:lumMod val="75000"/>
                    <a:lumOff val="25000"/>
                  </a:schemeClr>
                </a:solidFill>
                <a:latin typeface="Calibri" charset="0"/>
                <a:ea typeface="Calibri" charset="0"/>
                <a:cs typeface="Calibri" charset="0"/>
              </a:rPr>
              <a:t>of websites </a:t>
            </a:r>
            <a:r>
              <a:rPr lang="en-US" altLang="ko-KR" sz="2400" dirty="0" smtClean="0">
                <a:solidFill>
                  <a:schemeClr val="tx1">
                    <a:lumMod val="75000"/>
                    <a:lumOff val="25000"/>
                  </a:schemeClr>
                </a:solidFill>
                <a:latin typeface="Calibri" charset="0"/>
                <a:ea typeface="Calibri" charset="0"/>
                <a:cs typeface="Calibri" charset="0"/>
              </a:rPr>
              <a:t>over time.</a:t>
            </a:r>
          </a:p>
          <a:p>
            <a:pPr marL="457200" indent="-457200">
              <a:buFont typeface="Arial" charset="0"/>
              <a:buChar char="•"/>
            </a:pPr>
            <a:endParaRPr lang="ko-KR" altLang="en-US" sz="2400" dirty="0" smtClean="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2184905" y="4876331"/>
            <a:ext cx="858681" cy="858681"/>
          </a:xfrm>
          <a:prstGeom prst="rect">
            <a:avLst/>
          </a:prstGeom>
        </p:spPr>
      </p:pic>
      <p:pic>
        <p:nvPicPr>
          <p:cNvPr id="10" name="Picture 9"/>
          <p:cNvPicPr>
            <a:picLocks noChangeAspect="1"/>
          </p:cNvPicPr>
          <p:nvPr/>
        </p:nvPicPr>
        <p:blipFill>
          <a:blip r:embed="rId3"/>
          <a:stretch>
            <a:fillRect/>
          </a:stretch>
        </p:blipFill>
        <p:spPr>
          <a:xfrm>
            <a:off x="6016076" y="4876331"/>
            <a:ext cx="858681" cy="858681"/>
          </a:xfrm>
          <a:prstGeom prst="rect">
            <a:avLst/>
          </a:prstGeom>
        </p:spPr>
      </p:pic>
      <p:pic>
        <p:nvPicPr>
          <p:cNvPr id="11" name="Picture 10"/>
          <p:cNvPicPr>
            <a:picLocks noChangeAspect="1"/>
          </p:cNvPicPr>
          <p:nvPr/>
        </p:nvPicPr>
        <p:blipFill>
          <a:blip r:embed="rId4"/>
          <a:stretch>
            <a:fillRect/>
          </a:stretch>
        </p:blipFill>
        <p:spPr>
          <a:xfrm>
            <a:off x="4215636" y="4918340"/>
            <a:ext cx="628390" cy="628390"/>
          </a:xfrm>
          <a:prstGeom prst="rect">
            <a:avLst/>
          </a:prstGeom>
        </p:spPr>
      </p:pic>
      <p:cxnSp>
        <p:nvCxnSpPr>
          <p:cNvPr id="12" name="Straight Arrow Connector 11"/>
          <p:cNvCxnSpPr/>
          <p:nvPr/>
        </p:nvCxnSpPr>
        <p:spPr>
          <a:xfrm flipV="1">
            <a:off x="3155403" y="5267704"/>
            <a:ext cx="935951" cy="3672"/>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891737" y="5267704"/>
            <a:ext cx="969801" cy="279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157819" y="5639343"/>
            <a:ext cx="69121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VM2</a:t>
            </a:r>
            <a:endParaRPr lang="en-US" sz="2000" b="1" dirty="0"/>
          </a:p>
        </p:txBody>
      </p:sp>
      <p:sp>
        <p:nvSpPr>
          <p:cNvPr id="16" name="Rectangle 15"/>
          <p:cNvSpPr/>
          <p:nvPr/>
        </p:nvSpPr>
        <p:spPr>
          <a:xfrm>
            <a:off x="2326218" y="5628791"/>
            <a:ext cx="691215"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VM1</a:t>
            </a:r>
            <a:endParaRPr lang="en-US" sz="2000" b="1" dirty="0"/>
          </a:p>
        </p:txBody>
      </p:sp>
      <p:sp>
        <p:nvSpPr>
          <p:cNvPr id="17" name="Rectangle 16"/>
          <p:cNvSpPr/>
          <p:nvPr/>
        </p:nvSpPr>
        <p:spPr>
          <a:xfrm>
            <a:off x="3804295" y="5499838"/>
            <a:ext cx="1440331"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60 websites</a:t>
            </a:r>
            <a:endParaRPr lang="en-US" sz="2000" b="1" dirty="0"/>
          </a:p>
        </p:txBody>
      </p:sp>
      <p:sp>
        <p:nvSpPr>
          <p:cNvPr id="18" name="Rectangle 17"/>
          <p:cNvSpPr/>
          <p:nvPr/>
        </p:nvSpPr>
        <p:spPr>
          <a:xfrm>
            <a:off x="1929186" y="4500912"/>
            <a:ext cx="1485278"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Pre-fetch on</a:t>
            </a:r>
            <a:endParaRPr lang="en-US" sz="2000" b="1" dirty="0"/>
          </a:p>
        </p:txBody>
      </p:sp>
      <p:sp>
        <p:nvSpPr>
          <p:cNvPr id="19" name="Rectangle 18"/>
          <p:cNvSpPr/>
          <p:nvPr/>
        </p:nvSpPr>
        <p:spPr>
          <a:xfrm>
            <a:off x="5702777" y="4476221"/>
            <a:ext cx="1510926"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Pre-fetch off</a:t>
            </a:r>
            <a:endParaRPr lang="en-US" sz="2000" b="1" dirty="0"/>
          </a:p>
        </p:txBody>
      </p:sp>
    </p:spTree>
    <p:extLst>
      <p:ext uri="{BB962C8B-B14F-4D97-AF65-F5344CB8AC3E}">
        <p14:creationId xmlns:p14="http://schemas.microsoft.com/office/powerpoint/2010/main" val="1237365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17</a:t>
            </a:fld>
            <a:endParaRPr lang="en-US" dirty="0"/>
          </a:p>
        </p:txBody>
      </p:sp>
      <p:sp>
        <p:nvSpPr>
          <p:cNvPr id="4" name="Rectangle 3"/>
          <p:cNvSpPr/>
          <p:nvPr/>
        </p:nvSpPr>
        <p:spPr>
          <a:xfrm>
            <a:off x="349416" y="1026916"/>
            <a:ext cx="8360830" cy="2739211"/>
          </a:xfrm>
          <a:prstGeom prst="rect">
            <a:avLst/>
          </a:prstGeom>
        </p:spPr>
        <p:txBody>
          <a:bodyPr wrap="square">
            <a:spAutoFit/>
          </a:bodyPr>
          <a:lstStyle/>
          <a:p>
            <a:r>
              <a:rPr lang="en-US" altLang="ko-KR" sz="2800" b="1" dirty="0" smtClean="0"/>
              <a:t>Experimental Setup</a:t>
            </a:r>
            <a:endParaRPr lang="ko-KR" altLang="en-US" sz="2800" dirty="0">
              <a:solidFill>
                <a:schemeClr val="tx1">
                  <a:lumMod val="75000"/>
                  <a:lumOff val="25000"/>
                </a:schemeClr>
              </a:solidFill>
              <a:latin typeface="Calibri" charset="0"/>
              <a:ea typeface="Calibri" charset="0"/>
              <a:cs typeface="Calibri" charset="0"/>
            </a:endParaRPr>
          </a:p>
          <a:p>
            <a:pPr marL="457200" indent="-4572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Used a python script (implemented by Juarez M et al.*) to automatically execute Tor browser multiple times and capture incoming/outgoing packets for each sessions.</a:t>
            </a:r>
          </a:p>
          <a:p>
            <a:pPr marL="457200" indent="-4572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Captured each </a:t>
            </a:r>
            <a:r>
              <a:rPr lang="en-US" altLang="ko-KR" sz="2400" dirty="0" err="1" smtClean="0">
                <a:solidFill>
                  <a:schemeClr val="tx1">
                    <a:lumMod val="75000"/>
                    <a:lumOff val="25000"/>
                  </a:schemeClr>
                </a:solidFill>
                <a:latin typeface="Calibri" charset="0"/>
                <a:ea typeface="Calibri" charset="0"/>
                <a:cs typeface="Calibri" charset="0"/>
              </a:rPr>
              <a:t>url</a:t>
            </a:r>
            <a:r>
              <a:rPr lang="en-US" altLang="ko-KR" sz="2400" dirty="0" smtClean="0">
                <a:solidFill>
                  <a:schemeClr val="tx1">
                    <a:lumMod val="75000"/>
                    <a:lumOff val="25000"/>
                  </a:schemeClr>
                </a:solidFill>
                <a:latin typeface="Calibri" charset="0"/>
                <a:ea typeface="Calibri" charset="0"/>
                <a:cs typeface="Calibri" charset="0"/>
              </a:rPr>
              <a:t> for 15 times.</a:t>
            </a:r>
          </a:p>
          <a:p>
            <a:pPr marL="457200" indent="-4572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Capture for each connection finishes when the site is fully loaded or exceeds timeout (120s)</a:t>
            </a:r>
            <a:endParaRPr lang="ko-KR" altLang="en-US" sz="2400" dirty="0" smtClean="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
        <p:nvSpPr>
          <p:cNvPr id="7" name="Rectangle 6"/>
          <p:cNvSpPr/>
          <p:nvPr/>
        </p:nvSpPr>
        <p:spPr>
          <a:xfrm>
            <a:off x="1485482" y="5938872"/>
            <a:ext cx="7690119" cy="369332"/>
          </a:xfrm>
          <a:prstGeom prst="rect">
            <a:avLst/>
          </a:prstGeom>
        </p:spPr>
        <p:txBody>
          <a:bodyPr wrap="none">
            <a:spAutoFit/>
          </a:bodyPr>
          <a:lstStyle/>
          <a:p>
            <a:r>
              <a:rPr lang="en-US" i="1" smtClean="0">
                <a:solidFill>
                  <a:schemeClr val="tx1">
                    <a:lumMod val="65000"/>
                    <a:lumOff val="35000"/>
                  </a:schemeClr>
                </a:solidFill>
              </a:rPr>
              <a:t>*Juarez</a:t>
            </a:r>
            <a:r>
              <a:rPr lang="en-US" i="1" dirty="0">
                <a:solidFill>
                  <a:schemeClr val="tx1">
                    <a:lumMod val="65000"/>
                    <a:lumOff val="35000"/>
                  </a:schemeClr>
                </a:solidFill>
              </a:rPr>
              <a:t>, M. et al.: A Critical Evaluation of Website Fingerprinting Attacks. </a:t>
            </a:r>
            <a:r>
              <a:rPr lang="en-US" i="1" dirty="0" smtClean="0">
                <a:solidFill>
                  <a:schemeClr val="tx1">
                    <a:lumMod val="65000"/>
                    <a:lumOff val="35000"/>
                  </a:schemeClr>
                </a:solidFill>
              </a:rPr>
              <a:t>(</a:t>
            </a:r>
            <a:r>
              <a:rPr lang="en-US" i="1" dirty="0">
                <a:solidFill>
                  <a:schemeClr val="tx1">
                    <a:lumMod val="65000"/>
                    <a:lumOff val="35000"/>
                  </a:schemeClr>
                </a:solidFill>
              </a:rPr>
              <a:t>2014).</a:t>
            </a:r>
          </a:p>
        </p:txBody>
      </p:sp>
    </p:spTree>
    <p:extLst>
      <p:ext uri="{BB962C8B-B14F-4D97-AF65-F5344CB8AC3E}">
        <p14:creationId xmlns:p14="http://schemas.microsoft.com/office/powerpoint/2010/main" val="80594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18</a:t>
            </a:fld>
            <a:endParaRPr lang="en-US" dirty="0"/>
          </a:p>
        </p:txBody>
      </p:sp>
      <p:sp>
        <p:nvSpPr>
          <p:cNvPr id="4" name="Rectangle 3"/>
          <p:cNvSpPr/>
          <p:nvPr/>
        </p:nvSpPr>
        <p:spPr>
          <a:xfrm>
            <a:off x="349416" y="1026916"/>
            <a:ext cx="8360830" cy="5755422"/>
          </a:xfrm>
          <a:prstGeom prst="rect">
            <a:avLst/>
          </a:prstGeom>
        </p:spPr>
        <p:txBody>
          <a:bodyPr wrap="square">
            <a:spAutoFit/>
          </a:bodyPr>
          <a:lstStyle/>
          <a:p>
            <a:r>
              <a:rPr lang="en-US" altLang="ko-KR" sz="2800" b="1" dirty="0" smtClean="0"/>
              <a:t>RQ2: </a:t>
            </a:r>
            <a:r>
              <a:rPr lang="en-US" altLang="ko-KR" sz="2800" dirty="0" smtClean="0">
                <a:solidFill>
                  <a:schemeClr val="tx1">
                    <a:lumMod val="75000"/>
                    <a:lumOff val="25000"/>
                  </a:schemeClr>
                </a:solidFill>
                <a:latin typeface="Calibri" charset="0"/>
                <a:ea typeface="Calibri" charset="0"/>
                <a:cs typeface="Calibri" charset="0"/>
              </a:rPr>
              <a:t>Can a victim obfuscate eavesdropper by simply turning off prefetching in their browser</a:t>
            </a:r>
            <a:r>
              <a:rPr lang="en-US" altLang="ko-KR" sz="2800" dirty="0" smtClean="0">
                <a:solidFill>
                  <a:schemeClr val="tx1">
                    <a:lumMod val="75000"/>
                    <a:lumOff val="25000"/>
                  </a:schemeClr>
                </a:solidFill>
                <a:latin typeface="Calibri" charset="0"/>
                <a:ea typeface="Calibri" charset="0"/>
                <a:cs typeface="Calibri" charset="0"/>
              </a:rPr>
              <a:t>?</a:t>
            </a:r>
            <a:endParaRPr lang="en-US" altLang="ko-KR" sz="2800" dirty="0">
              <a:solidFill>
                <a:schemeClr val="tx1">
                  <a:lumMod val="75000"/>
                  <a:lumOff val="25000"/>
                </a:schemeClr>
              </a:solidFill>
              <a:latin typeface="Calibri" charset="0"/>
              <a:ea typeface="Calibri" charset="0"/>
              <a:cs typeface="Calibri" charset="0"/>
            </a:endParaRPr>
          </a:p>
          <a:p>
            <a:r>
              <a:rPr lang="en-US" altLang="ko-KR" dirty="0" smtClean="0">
                <a:solidFill>
                  <a:schemeClr val="tx1">
                    <a:lumMod val="75000"/>
                    <a:lumOff val="25000"/>
                  </a:schemeClr>
                </a:solidFill>
                <a:latin typeface="Calibri" charset="0"/>
                <a:ea typeface="Calibri" charset="0"/>
                <a:cs typeface="Calibri" charset="0"/>
              </a:rPr>
              <a:t> </a:t>
            </a:r>
          </a:p>
          <a:p>
            <a:r>
              <a:rPr lang="en-US" altLang="ko-KR" sz="2400" b="1" dirty="0" smtClean="0">
                <a:solidFill>
                  <a:schemeClr val="tx1">
                    <a:lumMod val="75000"/>
                    <a:lumOff val="25000"/>
                  </a:schemeClr>
                </a:solidFill>
                <a:latin typeface="Calibri" charset="0"/>
                <a:ea typeface="Calibri" charset="0"/>
                <a:cs typeface="Calibri" charset="0"/>
              </a:rPr>
              <a:t>Use Case</a:t>
            </a:r>
          </a:p>
          <a:p>
            <a:pPr marL="342900" indent="-3429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Attacker trained their classifier assuming that user uses the default setting (pre-fetch on).</a:t>
            </a:r>
          </a:p>
          <a:p>
            <a:pPr marL="342900" indent="-3429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However, the victim turned off the pre-fetch setting on her/his browser.</a:t>
            </a:r>
          </a:p>
          <a:p>
            <a:pPr marL="342900" indent="-3429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The victim visits websites that uses prefetching.</a:t>
            </a:r>
          </a:p>
          <a:p>
            <a:r>
              <a:rPr lang="en-US" altLang="ko-KR" dirty="0" smtClean="0">
                <a:solidFill>
                  <a:schemeClr val="tx1">
                    <a:lumMod val="75000"/>
                    <a:lumOff val="25000"/>
                  </a:schemeClr>
                </a:solidFill>
                <a:latin typeface="Calibri" charset="0"/>
                <a:ea typeface="Calibri" charset="0"/>
                <a:cs typeface="Calibri" charset="0"/>
              </a:rPr>
              <a:t> </a:t>
            </a:r>
            <a:endParaRPr lang="en-US" altLang="ko-KR" dirty="0">
              <a:solidFill>
                <a:schemeClr val="tx1">
                  <a:lumMod val="75000"/>
                  <a:lumOff val="25000"/>
                </a:schemeClr>
              </a:solidFill>
              <a:latin typeface="Calibri" charset="0"/>
              <a:ea typeface="Calibri" charset="0"/>
              <a:cs typeface="Calibri" charset="0"/>
            </a:endParaRPr>
          </a:p>
          <a:p>
            <a:r>
              <a:rPr lang="en-US" altLang="ko-KR" sz="2400" b="1" dirty="0" smtClean="0">
                <a:solidFill>
                  <a:schemeClr val="tx1">
                    <a:lumMod val="75000"/>
                    <a:lumOff val="25000"/>
                  </a:schemeClr>
                </a:solidFill>
                <a:latin typeface="Calibri" charset="0"/>
                <a:ea typeface="Calibri" charset="0"/>
                <a:cs typeface="Calibri" charset="0"/>
              </a:rPr>
              <a:t>Method</a:t>
            </a:r>
          </a:p>
          <a:p>
            <a:pPr marL="342900" indent="-3429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For a set of prefetching website, train the classifier where the prefetching was enabled.</a:t>
            </a:r>
          </a:p>
          <a:p>
            <a:pPr marL="342900" indent="-342900">
              <a:buFont typeface="Arial" charset="0"/>
              <a:buChar char="•"/>
            </a:pPr>
            <a:r>
              <a:rPr lang="en-US" altLang="ko-KR" sz="2400" dirty="0" smtClean="0">
                <a:solidFill>
                  <a:schemeClr val="tx1">
                    <a:lumMod val="75000"/>
                    <a:lumOff val="25000"/>
                  </a:schemeClr>
                </a:solidFill>
                <a:latin typeface="Calibri" charset="0"/>
                <a:ea typeface="Calibri" charset="0"/>
                <a:cs typeface="Calibri" charset="0"/>
              </a:rPr>
              <a:t>Analyze victim traffic where prefetching is disabled.</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buFont typeface="Arial" charset="0"/>
              <a:buChar char="•"/>
            </a:pPr>
            <a:endParaRPr lang="en-US" altLang="ko-KR" sz="2400" dirty="0" smtClean="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0846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19</a:t>
            </a:fld>
            <a:endParaRPr lang="en-US" dirty="0"/>
          </a:p>
        </p:txBody>
      </p:sp>
      <p:sp>
        <p:nvSpPr>
          <p:cNvPr id="4" name="Rectangle 3"/>
          <p:cNvSpPr/>
          <p:nvPr/>
        </p:nvSpPr>
        <p:spPr>
          <a:xfrm>
            <a:off x="349416" y="1026916"/>
            <a:ext cx="8360830" cy="1323439"/>
          </a:xfrm>
          <a:prstGeom prst="rect">
            <a:avLst/>
          </a:prstGeom>
        </p:spPr>
        <p:txBody>
          <a:bodyPr wrap="square">
            <a:spAutoFit/>
          </a:bodyPr>
          <a:lstStyle/>
          <a:p>
            <a:r>
              <a:rPr lang="en-US" altLang="ko-KR" sz="2800" b="1" dirty="0" smtClean="0"/>
              <a:t>RQ3:</a:t>
            </a:r>
            <a:r>
              <a:rPr lang="en-US" altLang="ko-KR" sz="2800" dirty="0" smtClean="0">
                <a:solidFill>
                  <a:schemeClr val="tx1">
                    <a:lumMod val="75000"/>
                    <a:lumOff val="25000"/>
                  </a:schemeClr>
                </a:solidFill>
                <a:latin typeface="Calibri" charset="0"/>
                <a:ea typeface="Calibri" charset="0"/>
                <a:cs typeface="Calibri" charset="0"/>
              </a:rPr>
              <a:t> Can prefetching be used as a browser-side defense mechanism?</a:t>
            </a:r>
          </a:p>
          <a:p>
            <a:pPr algn="just"/>
            <a:endParaRPr lang="en-US" altLang="ko-KR" sz="2400" dirty="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4652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a:t>
            </a:fld>
            <a:endParaRPr lang="en-US" dirty="0"/>
          </a:p>
        </p:txBody>
      </p:sp>
      <p:sp>
        <p:nvSpPr>
          <p:cNvPr id="4" name="Rectangle 3"/>
          <p:cNvSpPr/>
          <p:nvPr/>
        </p:nvSpPr>
        <p:spPr>
          <a:xfrm>
            <a:off x="409576" y="1026916"/>
            <a:ext cx="8467005" cy="4580741"/>
          </a:xfrm>
          <a:prstGeom prst="rect">
            <a:avLst/>
          </a:prstGeom>
          <a:effectLst/>
        </p:spPr>
        <p:txBody>
          <a:bodyPr wrap="square">
            <a:spAutoFit/>
          </a:bodyPr>
          <a:lstStyle/>
          <a:p>
            <a:pPr marL="457200" indent="-457200" algn="just">
              <a:lnSpc>
                <a:spcPct val="150000"/>
              </a:lnSpc>
              <a:buFont typeface="Arial"/>
              <a:buChar char="•"/>
            </a:pPr>
            <a:r>
              <a:rPr lang="en-US" altLang="ko-KR" sz="2800" dirty="0" smtClean="0"/>
              <a:t>Anonymity network</a:t>
            </a:r>
          </a:p>
          <a:p>
            <a:pPr marL="457200" indent="-457200" algn="just">
              <a:lnSpc>
                <a:spcPct val="150000"/>
              </a:lnSpc>
              <a:buFont typeface="Arial"/>
              <a:buChar char="•"/>
            </a:pPr>
            <a:r>
              <a:rPr lang="en-US" altLang="ko-KR" sz="2800" dirty="0" smtClean="0"/>
              <a:t>Website fingerprinting attack</a:t>
            </a:r>
          </a:p>
          <a:p>
            <a:pPr marL="457200" indent="-457200" algn="just">
              <a:lnSpc>
                <a:spcPct val="150000"/>
              </a:lnSpc>
              <a:buFont typeface="Arial"/>
              <a:buChar char="•"/>
            </a:pPr>
            <a:r>
              <a:rPr lang="en-US" altLang="ko-KR" sz="2800" dirty="0" smtClean="0"/>
              <a:t>Related works</a:t>
            </a:r>
          </a:p>
          <a:p>
            <a:pPr marL="457200" indent="-457200" algn="just">
              <a:lnSpc>
                <a:spcPct val="150000"/>
              </a:lnSpc>
              <a:buFont typeface="Arial"/>
              <a:buChar char="•"/>
            </a:pPr>
            <a:r>
              <a:rPr lang="en-US" altLang="ko-KR" sz="2800" dirty="0" smtClean="0"/>
              <a:t>Link prefetching</a:t>
            </a:r>
          </a:p>
          <a:p>
            <a:pPr marL="457200" indent="-457200" algn="just">
              <a:lnSpc>
                <a:spcPct val="150000"/>
              </a:lnSpc>
              <a:buFont typeface="Arial"/>
              <a:buChar char="•"/>
            </a:pPr>
            <a:r>
              <a:rPr lang="en-US" altLang="ko-KR" sz="2800" dirty="0" smtClean="0"/>
              <a:t>Experiments</a:t>
            </a:r>
          </a:p>
          <a:p>
            <a:pPr marL="457200" indent="-457200" algn="just">
              <a:lnSpc>
                <a:spcPct val="150000"/>
              </a:lnSpc>
              <a:buFont typeface="Arial"/>
              <a:buChar char="•"/>
            </a:pPr>
            <a:r>
              <a:rPr lang="en-US" altLang="ko-KR" sz="2800" dirty="0" smtClean="0"/>
              <a:t>Conclusion</a:t>
            </a:r>
          </a:p>
          <a:p>
            <a:pPr marL="457200" indent="-457200" algn="just">
              <a:lnSpc>
                <a:spcPct val="150000"/>
              </a:lnSpc>
              <a:buFont typeface="Arial"/>
              <a:buChar char="•"/>
            </a:pPr>
            <a:r>
              <a:rPr lang="en-US" altLang="ko-KR" sz="2800" dirty="0"/>
              <a:t>F</a:t>
            </a:r>
            <a:r>
              <a:rPr lang="en-US" altLang="ko-KR" sz="2800" dirty="0" smtClean="0"/>
              <a:t>uture works</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Outline</a:t>
            </a:r>
            <a:endParaRPr lang="en-US" b="1" dirty="0"/>
          </a:p>
        </p:txBody>
      </p:sp>
    </p:spTree>
    <p:extLst>
      <p:ext uri="{BB962C8B-B14F-4D97-AF65-F5344CB8AC3E}">
        <p14:creationId xmlns:p14="http://schemas.microsoft.com/office/powerpoint/2010/main" val="756511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9925" y="966920"/>
            <a:ext cx="8331015" cy="769441"/>
          </a:xfrm>
          <a:prstGeom prst="rect">
            <a:avLst/>
          </a:prstGeom>
        </p:spPr>
        <p:txBody>
          <a:bodyPr wrap="square">
            <a:spAutoFit/>
          </a:bodyPr>
          <a:lstStyle/>
          <a:p>
            <a:pPr lvl="0" algn="just" latinLnBrk="1"/>
            <a:r>
              <a:rPr lang="en-US" sz="2400" b="1" dirty="0" smtClean="0"/>
              <a:t>For</a:t>
            </a:r>
          </a:p>
          <a:p>
            <a:pPr marL="342900" lvl="0" indent="-342900" algn="just" latinLnBrk="1">
              <a:buFont typeface="Arial" panose="020B0604020202020204" pitchFamily="34" charset="0"/>
              <a:buChar char="•"/>
            </a:pPr>
            <a:r>
              <a:rPr lang="en-US" sz="2000" dirty="0" smtClean="0"/>
              <a:t>document</a:t>
            </a:r>
            <a:endParaRPr lang="en-US" sz="2000" dirty="0"/>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20</a:t>
            </a:fld>
            <a:endParaRPr lang="en-US" dirty="0"/>
          </a:p>
        </p:txBody>
      </p:sp>
      <p:sp>
        <p:nvSpPr>
          <p:cNvPr id="8" name="Title 1"/>
          <p:cNvSpPr txBox="1">
            <a:spLocks/>
          </p:cNvSpPr>
          <p:nvPr/>
        </p:nvSpPr>
        <p:spPr>
          <a:xfrm>
            <a:off x="409576" y="232031"/>
            <a:ext cx="8626848"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Ongoing Works</a:t>
            </a:r>
            <a:endParaRPr lang="en-US" b="1" dirty="0"/>
          </a:p>
        </p:txBody>
      </p:sp>
    </p:spTree>
    <p:extLst>
      <p:ext uri="{BB962C8B-B14F-4D97-AF65-F5344CB8AC3E}">
        <p14:creationId xmlns:p14="http://schemas.microsoft.com/office/powerpoint/2010/main" val="1482431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9925" y="966920"/>
            <a:ext cx="8331015" cy="769441"/>
          </a:xfrm>
          <a:prstGeom prst="rect">
            <a:avLst/>
          </a:prstGeom>
        </p:spPr>
        <p:txBody>
          <a:bodyPr wrap="square">
            <a:spAutoFit/>
          </a:bodyPr>
          <a:lstStyle/>
          <a:p>
            <a:pPr lvl="0" algn="just" latinLnBrk="1"/>
            <a:r>
              <a:rPr lang="en-US" sz="2400" b="1" dirty="0" smtClean="0"/>
              <a:t>For</a:t>
            </a:r>
          </a:p>
          <a:p>
            <a:pPr marL="342900" lvl="0" indent="-342900" algn="just" latinLnBrk="1">
              <a:buFont typeface="Arial" panose="020B0604020202020204" pitchFamily="34" charset="0"/>
              <a:buChar char="•"/>
            </a:pPr>
            <a:r>
              <a:rPr lang="en-US" sz="2000" dirty="0" smtClean="0"/>
              <a:t>document</a:t>
            </a:r>
            <a:endParaRPr lang="en-US" sz="2000" dirty="0"/>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21</a:t>
            </a:fld>
            <a:endParaRPr lang="en-US" dirty="0"/>
          </a:p>
        </p:txBody>
      </p:sp>
      <p:sp>
        <p:nvSpPr>
          <p:cNvPr id="8" name="Title 1"/>
          <p:cNvSpPr txBox="1">
            <a:spLocks/>
          </p:cNvSpPr>
          <p:nvPr/>
        </p:nvSpPr>
        <p:spPr>
          <a:xfrm>
            <a:off x="409576" y="232031"/>
            <a:ext cx="8626848"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Conclusion (so far) (TODO)</a:t>
            </a:r>
            <a:endParaRPr lang="en-US" b="1" dirty="0"/>
          </a:p>
        </p:txBody>
      </p:sp>
    </p:spTree>
    <p:extLst>
      <p:ext uri="{BB962C8B-B14F-4D97-AF65-F5344CB8AC3E}">
        <p14:creationId xmlns:p14="http://schemas.microsoft.com/office/powerpoint/2010/main" val="2104329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 (TODO)</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7335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54412" y="2798234"/>
            <a:ext cx="3855308" cy="923330"/>
          </a:xfrm>
          <a:prstGeom prst="rect">
            <a:avLst/>
          </a:prstGeom>
          <a:noFill/>
        </p:spPr>
        <p:txBody>
          <a:bodyPr wrap="square" rtlCol="0">
            <a:spAutoFit/>
          </a:bodyPr>
          <a:lstStyle/>
          <a:p>
            <a:r>
              <a:rPr lang="en-US" sz="5400" b="1" dirty="0" smtClean="0">
                <a:solidFill>
                  <a:schemeClr val="bg1"/>
                </a:solidFill>
              </a:rPr>
              <a:t>THANK YOU</a:t>
            </a:r>
            <a:endParaRPr lang="en-US" sz="5400" b="1" dirty="0">
              <a:solidFill>
                <a:schemeClr val="bg1"/>
              </a:solidFill>
            </a:endParaRPr>
          </a:p>
        </p:txBody>
      </p:sp>
    </p:spTree>
    <p:extLst>
      <p:ext uri="{BB962C8B-B14F-4D97-AF65-F5344CB8AC3E}">
        <p14:creationId xmlns:p14="http://schemas.microsoft.com/office/powerpoint/2010/main" val="1695459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24</a:t>
            </a:fld>
            <a:endParaRPr lang="en-US" dirty="0"/>
          </a:p>
        </p:txBody>
      </p:sp>
      <p:sp>
        <p:nvSpPr>
          <p:cNvPr id="4" name="Rectangle 3"/>
          <p:cNvSpPr/>
          <p:nvPr/>
        </p:nvSpPr>
        <p:spPr>
          <a:xfrm>
            <a:off x="349416" y="1026916"/>
            <a:ext cx="8665188" cy="1384995"/>
          </a:xfrm>
          <a:prstGeom prst="rect">
            <a:avLst/>
          </a:prstGeom>
        </p:spPr>
        <p:txBody>
          <a:bodyPr wrap="square">
            <a:spAutoFit/>
          </a:bodyPr>
          <a:lstStyle/>
          <a:p>
            <a:pPr algn="just"/>
            <a:r>
              <a:rPr lang="en-US" altLang="ko-KR" sz="2400" b="1" dirty="0" smtClean="0"/>
              <a:t>Do we need an overview slide?</a:t>
            </a:r>
          </a:p>
          <a:p>
            <a:pPr marL="342882" indent="-342882" algn="just">
              <a:buFontTx/>
              <a:buChar char="-"/>
            </a:pPr>
            <a:r>
              <a:rPr lang="en-US" altLang="ko-KR" sz="2000" dirty="0" smtClean="0">
                <a:solidFill>
                  <a:schemeClr val="tx1">
                    <a:lumMod val="75000"/>
                    <a:lumOff val="25000"/>
                  </a:schemeClr>
                </a:solidFill>
              </a:rPr>
              <a:t>CFAR is an a</a:t>
            </a:r>
          </a:p>
          <a:p>
            <a:pPr marL="342882" indent="-342882" algn="just">
              <a:buFontTx/>
              <a:buChar char="-"/>
            </a:pPr>
            <a:endParaRPr lang="en-US" altLang="ko-KR" sz="2000" dirty="0">
              <a:solidFill>
                <a:schemeClr val="tx1">
                  <a:lumMod val="75000"/>
                  <a:lumOff val="25000"/>
                </a:schemeClr>
              </a:solidFill>
            </a:endParaRPr>
          </a:p>
          <a:p>
            <a:pPr marL="342882" indent="-342882" algn="just">
              <a:buFontTx/>
              <a:buChar char="-"/>
            </a:pPr>
            <a:r>
              <a:rPr lang="en-US" altLang="ko-KR" sz="2000" dirty="0" smtClean="0">
                <a:solidFill>
                  <a:schemeClr val="tx1">
                    <a:lumMod val="75000"/>
                    <a:lumOff val="25000"/>
                  </a:schemeClr>
                </a:solidFill>
              </a:rPr>
              <a:t>Do we </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Overview (TODO)</a:t>
            </a:r>
            <a:endParaRPr lang="en-US" b="1" dirty="0"/>
          </a:p>
        </p:txBody>
      </p:sp>
      <p:sp>
        <p:nvSpPr>
          <p:cNvPr id="2" name="Rectangle 1"/>
          <p:cNvSpPr/>
          <p:nvPr/>
        </p:nvSpPr>
        <p:spPr>
          <a:xfrm>
            <a:off x="1863289" y="5927149"/>
            <a:ext cx="7280711" cy="369332"/>
          </a:xfrm>
          <a:prstGeom prst="rect">
            <a:avLst/>
          </a:prstGeom>
        </p:spPr>
        <p:txBody>
          <a:bodyPr wrap="none">
            <a:spAutoFit/>
          </a:bodyPr>
          <a:lstStyle/>
          <a:p>
            <a:r>
              <a:rPr lang="en-US" i="1" smtClean="0">
                <a:solidFill>
                  <a:schemeClr val="tx1">
                    <a:lumMod val="65000"/>
                    <a:lumOff val="35000"/>
                  </a:schemeClr>
                </a:solidFill>
              </a:rPr>
              <a:t>[1] </a:t>
            </a:r>
            <a:r>
              <a:rPr lang="en-US" i="1" dirty="0" err="1" smtClean="0">
                <a:solidFill>
                  <a:schemeClr val="tx1">
                    <a:lumMod val="65000"/>
                    <a:lumOff val="35000"/>
                  </a:schemeClr>
                </a:solidFill>
              </a:rPr>
              <a:t>Carzaniga</a:t>
            </a:r>
            <a:r>
              <a:rPr lang="en-US" i="1" dirty="0" smtClean="0">
                <a:solidFill>
                  <a:schemeClr val="tx1">
                    <a:lumMod val="65000"/>
                    <a:lumOff val="35000"/>
                  </a:schemeClr>
                </a:solidFill>
              </a:rPr>
              <a:t> et al., “Automatic Recovery from Runtime Failures”, ICSE, 2013.</a:t>
            </a:r>
            <a:endParaRPr lang="en-US" i="1" dirty="0">
              <a:solidFill>
                <a:schemeClr val="tx1">
                  <a:lumMod val="65000"/>
                  <a:lumOff val="35000"/>
                </a:schemeClr>
              </a:solidFill>
            </a:endParaRPr>
          </a:p>
        </p:txBody>
      </p:sp>
    </p:spTree>
    <p:extLst>
      <p:ext uri="{BB962C8B-B14F-4D97-AF65-F5344CB8AC3E}">
        <p14:creationId xmlns:p14="http://schemas.microsoft.com/office/powerpoint/2010/main" val="2419819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25</a:t>
            </a:fld>
            <a:endParaRPr lang="en-US" dirty="0"/>
          </a:p>
        </p:txBody>
      </p:sp>
      <p:sp>
        <p:nvSpPr>
          <p:cNvPr id="4" name="Rectangle 3"/>
          <p:cNvSpPr/>
          <p:nvPr/>
        </p:nvSpPr>
        <p:spPr>
          <a:xfrm>
            <a:off x="349416" y="1026916"/>
            <a:ext cx="8665188" cy="1631216"/>
          </a:xfrm>
          <a:prstGeom prst="rect">
            <a:avLst/>
          </a:prstGeom>
        </p:spPr>
        <p:txBody>
          <a:bodyPr wrap="square">
            <a:spAutoFit/>
          </a:bodyPr>
          <a:lstStyle/>
          <a:p>
            <a:pPr algn="just"/>
            <a:r>
              <a:rPr lang="en-US" altLang="ko-KR" sz="2800" b="1" dirty="0" smtClean="0"/>
              <a:t>What is anonymity network?</a:t>
            </a:r>
          </a:p>
          <a:p>
            <a:pPr marL="342882" indent="-342882" algn="just">
              <a:buFontTx/>
              <a:buChar char="-"/>
            </a:pPr>
            <a:r>
              <a:rPr lang="en-US" altLang="ko-KR" sz="2400" dirty="0" smtClean="0">
                <a:solidFill>
                  <a:schemeClr val="tx1">
                    <a:lumMod val="75000"/>
                    <a:lumOff val="25000"/>
                  </a:schemeClr>
                </a:solidFill>
              </a:rPr>
              <a:t>Internet is not anonymous by its design</a:t>
            </a:r>
          </a:p>
          <a:p>
            <a:pPr marL="342882" indent="-342882" algn="just">
              <a:buFontTx/>
              <a:buChar char="-"/>
            </a:pPr>
            <a:r>
              <a:rPr lang="en-US" altLang="ko-KR" sz="2400" dirty="0" smtClean="0">
                <a:solidFill>
                  <a:schemeClr val="tx1">
                    <a:lumMod val="75000"/>
                    <a:lumOff val="25000"/>
                  </a:schemeClr>
                </a:solidFill>
              </a:rPr>
              <a:t>HTTP traffic </a:t>
            </a:r>
          </a:p>
          <a:p>
            <a:pPr algn="just"/>
            <a:endParaRPr lang="en-US" altLang="ko-KR" sz="24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Tree>
    <p:extLst>
      <p:ext uri="{BB962C8B-B14F-4D97-AF65-F5344CB8AC3E}">
        <p14:creationId xmlns:p14="http://schemas.microsoft.com/office/powerpoint/2010/main" val="3996726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3</a:t>
            </a:fld>
            <a:endParaRPr lang="en-US" dirty="0"/>
          </a:p>
        </p:txBody>
      </p:sp>
      <p:sp>
        <p:nvSpPr>
          <p:cNvPr id="4" name="Rectangle 3"/>
          <p:cNvSpPr/>
          <p:nvPr/>
        </p:nvSpPr>
        <p:spPr>
          <a:xfrm>
            <a:off x="349416" y="1026916"/>
            <a:ext cx="8665188" cy="4905958"/>
          </a:xfrm>
          <a:prstGeom prst="rect">
            <a:avLst/>
          </a:prstGeom>
        </p:spPr>
        <p:txBody>
          <a:bodyPr wrap="square">
            <a:spAutoFit/>
          </a:bodyPr>
          <a:lstStyle/>
          <a:p>
            <a:pPr algn="just">
              <a:lnSpc>
                <a:spcPct val="120000"/>
              </a:lnSpc>
            </a:pPr>
            <a:r>
              <a:rPr lang="en-US" altLang="ko-KR" sz="2800" b="1" dirty="0" smtClean="0"/>
              <a:t>Anonymity use case</a:t>
            </a:r>
          </a:p>
          <a:p>
            <a:pPr marL="342882" indent="-342882" algn="just">
              <a:lnSpc>
                <a:spcPct val="120000"/>
              </a:lnSpc>
              <a:buFontTx/>
              <a:buChar char="-"/>
            </a:pPr>
            <a:r>
              <a:rPr lang="en-US" altLang="ko-KR" sz="2400" dirty="0" smtClean="0">
                <a:solidFill>
                  <a:schemeClr val="tx1">
                    <a:lumMod val="75000"/>
                    <a:lumOff val="25000"/>
                  </a:schemeClr>
                </a:solidFill>
              </a:rPr>
              <a:t>Normal people</a:t>
            </a:r>
          </a:p>
          <a:p>
            <a:pPr marL="800082" lvl="1" indent="-342882" algn="just">
              <a:lnSpc>
                <a:spcPct val="120000"/>
              </a:lnSpc>
              <a:buFontTx/>
              <a:buChar char="-"/>
            </a:pPr>
            <a:r>
              <a:rPr lang="en-US" altLang="ko-KR" sz="2400" dirty="0" smtClean="0">
                <a:solidFill>
                  <a:schemeClr val="tx1">
                    <a:lumMod val="75000"/>
                    <a:lumOff val="25000"/>
                  </a:schemeClr>
                </a:solidFill>
              </a:rPr>
              <a:t>Circumvent censorship</a:t>
            </a:r>
          </a:p>
          <a:p>
            <a:pPr marL="800082" lvl="1" indent="-342882" algn="just">
              <a:lnSpc>
                <a:spcPct val="120000"/>
              </a:lnSpc>
              <a:buFontTx/>
              <a:buChar char="-"/>
            </a:pPr>
            <a:r>
              <a:rPr lang="en-US" altLang="ko-KR" sz="2400" dirty="0" smtClean="0">
                <a:solidFill>
                  <a:schemeClr val="tx1">
                    <a:lumMod val="75000"/>
                    <a:lumOff val="25000"/>
                  </a:schemeClr>
                </a:solidFill>
              </a:rPr>
              <a:t>Skirt surveillance</a:t>
            </a:r>
          </a:p>
          <a:p>
            <a:pPr marL="800082" lvl="1" indent="-342882" algn="just">
              <a:lnSpc>
                <a:spcPct val="120000"/>
              </a:lnSpc>
              <a:buFontTx/>
              <a:buChar char="-"/>
            </a:pPr>
            <a:r>
              <a:rPr lang="en-US" altLang="ko-KR" sz="2400" dirty="0" smtClean="0">
                <a:solidFill>
                  <a:schemeClr val="tx1">
                    <a:lumMod val="75000"/>
                    <a:lumOff val="25000"/>
                  </a:schemeClr>
                </a:solidFill>
              </a:rPr>
              <a:t>Protect privacy from identity theft (ISP, websites </a:t>
            </a:r>
            <a:r>
              <a:rPr lang="is-IS" altLang="ko-KR" sz="2400" dirty="0" smtClean="0">
                <a:solidFill>
                  <a:schemeClr val="tx1">
                    <a:lumMod val="75000"/>
                    <a:lumOff val="25000"/>
                  </a:schemeClr>
                </a:solidFill>
              </a:rPr>
              <a:t>…)</a:t>
            </a:r>
          </a:p>
          <a:p>
            <a:pPr marL="342882" indent="-342882" algn="just">
              <a:lnSpc>
                <a:spcPct val="120000"/>
              </a:lnSpc>
              <a:buFontTx/>
              <a:buChar char="-"/>
            </a:pPr>
            <a:r>
              <a:rPr lang="is-IS" altLang="ko-KR" sz="2400" dirty="0" smtClean="0">
                <a:solidFill>
                  <a:schemeClr val="tx1">
                    <a:lumMod val="75000"/>
                    <a:lumOff val="25000"/>
                  </a:schemeClr>
                </a:solidFill>
              </a:rPr>
              <a:t>Citizen journalists (in repressive nations)</a:t>
            </a:r>
          </a:p>
          <a:p>
            <a:pPr marL="342882" indent="-342882" algn="just">
              <a:lnSpc>
                <a:spcPct val="120000"/>
              </a:lnSpc>
              <a:buFontTx/>
              <a:buChar char="-"/>
            </a:pPr>
            <a:r>
              <a:rPr lang="en-US" altLang="ko-KR" sz="2400" dirty="0" smtClean="0">
                <a:solidFill>
                  <a:schemeClr val="tx1">
                    <a:lumMod val="75000"/>
                    <a:lumOff val="25000"/>
                  </a:schemeClr>
                </a:solidFill>
              </a:rPr>
              <a:t>Activist and whistleblowers</a:t>
            </a:r>
          </a:p>
          <a:p>
            <a:pPr marL="342882" indent="-342882" algn="just">
              <a:lnSpc>
                <a:spcPct val="120000"/>
              </a:lnSpc>
              <a:buFontTx/>
              <a:buChar char="-"/>
            </a:pPr>
            <a:r>
              <a:rPr lang="en-US" altLang="ko-KR" sz="2400" dirty="0" smtClean="0">
                <a:solidFill>
                  <a:schemeClr val="tx1">
                    <a:lumMod val="75000"/>
                    <a:lumOff val="25000"/>
                  </a:schemeClr>
                </a:solidFill>
              </a:rPr>
              <a:t>Military</a:t>
            </a:r>
          </a:p>
          <a:p>
            <a:pPr marL="800082" lvl="1" indent="-342882" algn="just">
              <a:lnSpc>
                <a:spcPct val="120000"/>
              </a:lnSpc>
              <a:buFontTx/>
              <a:buChar char="-"/>
            </a:pPr>
            <a:r>
              <a:rPr lang="en-US" altLang="ko-KR" sz="2400" dirty="0" smtClean="0">
                <a:solidFill>
                  <a:schemeClr val="tx1">
                    <a:lumMod val="75000"/>
                    <a:lumOff val="25000"/>
                  </a:schemeClr>
                </a:solidFill>
              </a:rPr>
              <a:t>Intelligence gathering</a:t>
            </a:r>
          </a:p>
          <a:p>
            <a:pPr marL="800082" lvl="1" indent="-342882" algn="just">
              <a:lnSpc>
                <a:spcPct val="120000"/>
              </a:lnSpc>
              <a:buFontTx/>
              <a:buChar char="-"/>
            </a:pPr>
            <a:r>
              <a:rPr lang="en-US" altLang="ko-KR" sz="2400" dirty="0" smtClean="0">
                <a:solidFill>
                  <a:schemeClr val="tx1">
                    <a:lumMod val="75000"/>
                    <a:lumOff val="25000"/>
                  </a:schemeClr>
                </a:solidFill>
              </a:rPr>
              <a:t>(geographically) Hidden services</a:t>
            </a:r>
          </a:p>
          <a:p>
            <a:pPr marL="800082" lvl="1" indent="-342882" algn="just">
              <a:buFontTx/>
              <a:buChar char="-"/>
            </a:pPr>
            <a:endParaRPr lang="en-US" altLang="ko-KR" sz="20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3940651" y="5927149"/>
            <a:ext cx="5073953" cy="369332"/>
          </a:xfrm>
          <a:prstGeom prst="rect">
            <a:avLst/>
          </a:prstGeom>
        </p:spPr>
        <p:txBody>
          <a:bodyPr wrap="none">
            <a:spAutoFit/>
          </a:bodyPr>
          <a:lstStyle/>
          <a:p>
            <a:r>
              <a:rPr lang="en-US" i="1" smtClean="0">
                <a:solidFill>
                  <a:schemeClr val="tx1">
                    <a:lumMod val="65000"/>
                    <a:lumOff val="35000"/>
                  </a:schemeClr>
                </a:solidFill>
              </a:rPr>
              <a:t>https</a:t>
            </a:r>
            <a:r>
              <a:rPr lang="en-US" i="1">
                <a:solidFill>
                  <a:schemeClr val="tx1">
                    <a:lumMod val="65000"/>
                    <a:lumOff val="35000"/>
                  </a:schemeClr>
                </a:solidFill>
              </a:rPr>
              <a:t>://</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torusers.html.en</a:t>
            </a:r>
            <a:endParaRPr lang="en-US" i="1" dirty="0">
              <a:solidFill>
                <a:schemeClr val="tx1">
                  <a:lumMod val="65000"/>
                  <a:lumOff val="35000"/>
                </a:schemeClr>
              </a:solidFill>
            </a:endParaRPr>
          </a:p>
        </p:txBody>
      </p:sp>
    </p:spTree>
    <p:extLst>
      <p:ext uri="{BB962C8B-B14F-4D97-AF65-F5344CB8AC3E}">
        <p14:creationId xmlns:p14="http://schemas.microsoft.com/office/powerpoint/2010/main" val="894209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4</a:t>
            </a:fld>
            <a:endParaRPr lang="en-US" dirty="0"/>
          </a:p>
        </p:txBody>
      </p:sp>
      <p:sp>
        <p:nvSpPr>
          <p:cNvPr id="4" name="Rectangle 3"/>
          <p:cNvSpPr/>
          <p:nvPr/>
        </p:nvSpPr>
        <p:spPr>
          <a:xfrm>
            <a:off x="349416" y="1026916"/>
            <a:ext cx="8665188" cy="830997"/>
          </a:xfrm>
          <a:prstGeom prst="rect">
            <a:avLst/>
          </a:prstGeom>
        </p:spPr>
        <p:txBody>
          <a:bodyPr wrap="square">
            <a:spAutoFit/>
          </a:bodyPr>
          <a:lstStyle/>
          <a:p>
            <a:pPr algn="just"/>
            <a:r>
              <a:rPr lang="en-US" altLang="ko-KR" sz="2800" b="1" dirty="0" smtClean="0"/>
              <a:t>How Tor works</a:t>
            </a:r>
            <a:endParaRPr lang="en-US" altLang="ko-KR" sz="2400" dirty="0" smtClean="0">
              <a:solidFill>
                <a:schemeClr val="tx1">
                  <a:lumMod val="75000"/>
                  <a:lumOff val="25000"/>
                </a:schemeClr>
              </a:solidFill>
            </a:endParaRPr>
          </a:p>
          <a:p>
            <a:pPr marL="342882" indent="-342882" algn="just">
              <a:buFontTx/>
              <a:buChar char="-"/>
            </a:pPr>
            <a:endParaRPr lang="en-US" altLang="ko-KR" sz="20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1187623" y="3079067"/>
            <a:ext cx="2485787" cy="1569660"/>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1.</a:t>
            </a:r>
            <a:r>
              <a:rPr lang="en-US" sz="2400" dirty="0" smtClean="0">
                <a:solidFill>
                  <a:srgbClr val="000000"/>
                </a:solidFill>
                <a:latin typeface="Calibri" charset="0"/>
                <a:ea typeface="Calibri" charset="0"/>
                <a:cs typeface="Calibri" charset="0"/>
              </a:rPr>
              <a:t> Alice's </a:t>
            </a:r>
            <a:r>
              <a:rPr lang="en-US" sz="2400" dirty="0">
                <a:solidFill>
                  <a:srgbClr val="000000"/>
                </a:solidFill>
                <a:latin typeface="Calibri" charset="0"/>
                <a:ea typeface="Calibri" charset="0"/>
                <a:cs typeface="Calibri" charset="0"/>
              </a:rPr>
              <a:t>Tor client obtains a list of Tor nodes from a directory server.</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089375" y="3063151"/>
            <a:ext cx="0" cy="1644307"/>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a:solidFill>
                  <a:srgbClr val="000000"/>
                </a:solidFill>
                <a:latin typeface="Calibri" charset="0"/>
                <a:ea typeface="Calibri" charset="0"/>
                <a:cs typeface="Calibri" charset="0"/>
              </a:rPr>
              <a:t>Alice</a:t>
            </a:r>
            <a:endParaRPr lang="en-US" sz="2000" b="1"/>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94499" y="1592006"/>
            <a:ext cx="482899" cy="9457"/>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sp>
        <p:nvSpPr>
          <p:cNvPr id="51" name="Rectangle 50"/>
          <p:cNvSpPr/>
          <p:nvPr/>
        </p:nvSpPr>
        <p:spPr>
          <a:xfrm>
            <a:off x="7895972" y="4821143"/>
            <a:ext cx="604653"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Bob</a:t>
            </a:r>
            <a:endParaRPr lang="en-US" sz="2000" b="1" dirty="0"/>
          </a:p>
        </p:txBody>
      </p:sp>
      <p:sp>
        <p:nvSpPr>
          <p:cNvPr id="52" name="Rectangle 51"/>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spTree>
    <p:extLst>
      <p:ext uri="{BB962C8B-B14F-4D97-AF65-F5344CB8AC3E}">
        <p14:creationId xmlns:p14="http://schemas.microsoft.com/office/powerpoint/2010/main" val="29261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5</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a:t>How Tor works</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601297" y="3129059"/>
            <a:ext cx="2986951" cy="1200329"/>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2</a:t>
            </a:r>
            <a:r>
              <a:rPr lang="en-US" sz="2400" b="1" dirty="0">
                <a:solidFill>
                  <a:srgbClr val="000000"/>
                </a:solidFill>
                <a:latin typeface="Calibri" charset="0"/>
                <a:ea typeface="Calibri" charset="0"/>
                <a:cs typeface="Calibri" charset="0"/>
              </a:rPr>
              <a:t>.</a:t>
            </a:r>
            <a:r>
              <a:rPr lang="en-US" sz="2400" dirty="0">
                <a:solidFill>
                  <a:srgbClr val="000000"/>
                </a:solidFill>
                <a:latin typeface="Calibri" charset="0"/>
                <a:ea typeface="Calibri" charset="0"/>
                <a:cs typeface="Calibri" charset="0"/>
              </a:rPr>
              <a:t> Alice's Tor client picks a random path to destination server.</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555531" y="2564526"/>
            <a:ext cx="2081048" cy="105177"/>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cxnSp>
        <p:nvCxnSpPr>
          <p:cNvPr id="39" name="Straight Arrow Connector 38"/>
          <p:cNvCxnSpPr/>
          <p:nvPr/>
        </p:nvCxnSpPr>
        <p:spPr>
          <a:xfrm>
            <a:off x="5555375" y="4048509"/>
            <a:ext cx="647037" cy="658949"/>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347597" y="2945127"/>
            <a:ext cx="647036" cy="57132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852746" y="4767677"/>
            <a:ext cx="1011696" cy="154192"/>
          </a:xfrm>
          <a:prstGeom prst="straightConnector1">
            <a:avLst/>
          </a:prstGeom>
          <a:ln w="28575">
            <a:solidFill>
              <a:srgbClr val="7A0019"/>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95972" y="4821143"/>
            <a:ext cx="604653"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Bob</a:t>
            </a:r>
            <a:endParaRPr lang="en-US" sz="2000" b="1" dirty="0"/>
          </a:p>
        </p:txBody>
      </p:sp>
      <p:sp>
        <p:nvSpPr>
          <p:cNvPr id="47" name="Rectangle 46"/>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cxnSp>
        <p:nvCxnSpPr>
          <p:cNvPr id="77" name="Straight Arrow Connector 76"/>
          <p:cNvCxnSpPr/>
          <p:nvPr/>
        </p:nvCxnSpPr>
        <p:spPr>
          <a:xfrm flipH="1">
            <a:off x="6794500" y="1601463"/>
            <a:ext cx="482897" cy="0"/>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8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p:cNvCxnSpPr/>
          <p:nvPr/>
        </p:nvCxnSpPr>
        <p:spPr>
          <a:xfrm>
            <a:off x="1488489" y="2806263"/>
            <a:ext cx="2200642" cy="2194988"/>
          </a:xfrm>
          <a:prstGeom prst="curvedConnector3">
            <a:avLst>
              <a:gd name="adj1" fmla="val 50000"/>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6</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a:t>How Tor works</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336524" y="3068594"/>
            <a:ext cx="3155998" cy="1569660"/>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3.</a:t>
            </a:r>
            <a:r>
              <a:rPr lang="en-US" sz="2400" dirty="0" smtClean="0">
                <a:solidFill>
                  <a:srgbClr val="000000"/>
                </a:solidFill>
                <a:latin typeface="Calibri" charset="0"/>
                <a:ea typeface="Calibri" charset="0"/>
                <a:cs typeface="Calibri" charset="0"/>
              </a:rPr>
              <a:t> If </a:t>
            </a:r>
            <a:r>
              <a:rPr lang="en-US" sz="2400" dirty="0">
                <a:solidFill>
                  <a:srgbClr val="000000"/>
                </a:solidFill>
                <a:latin typeface="Calibri" charset="0"/>
                <a:ea typeface="Calibri" charset="0"/>
                <a:cs typeface="Calibri" charset="0"/>
              </a:rPr>
              <a:t>at a later time, the user visits another site, Alice's Tor client selects a second random path.</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cxnSp>
        <p:nvCxnSpPr>
          <p:cNvPr id="39" name="Straight Arrow Connector 38"/>
          <p:cNvCxnSpPr/>
          <p:nvPr/>
        </p:nvCxnSpPr>
        <p:spPr>
          <a:xfrm>
            <a:off x="5607081" y="3808904"/>
            <a:ext cx="563800" cy="0"/>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390746" y="4048509"/>
            <a:ext cx="469347" cy="68763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846389" y="3274885"/>
            <a:ext cx="936337" cy="459192"/>
          </a:xfrm>
          <a:prstGeom prst="straightConnector1">
            <a:avLst/>
          </a:prstGeom>
          <a:ln w="28575">
            <a:solidFill>
              <a:srgbClr val="7A0019"/>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95972" y="4821143"/>
            <a:ext cx="604653"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Bob</a:t>
            </a:r>
            <a:endParaRPr lang="en-US" sz="2000" b="1"/>
          </a:p>
        </p:txBody>
      </p:sp>
      <p:sp>
        <p:nvSpPr>
          <p:cNvPr id="47" name="Rectangle 46"/>
          <p:cNvSpPr/>
          <p:nvPr/>
        </p:nvSpPr>
        <p:spPr>
          <a:xfrm>
            <a:off x="7749285" y="3285805"/>
            <a:ext cx="931665"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Charlie</a:t>
            </a:r>
            <a:endParaRPr lang="en-US" sz="2000" b="1" dirty="0"/>
          </a:p>
        </p:txBody>
      </p:sp>
      <p:cxnSp>
        <p:nvCxnSpPr>
          <p:cNvPr id="48" name="Straight Arrow Connector 47"/>
          <p:cNvCxnSpPr/>
          <p:nvPr/>
        </p:nvCxnSpPr>
        <p:spPr>
          <a:xfrm flipH="1">
            <a:off x="6794500" y="1601463"/>
            <a:ext cx="482897" cy="0"/>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2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7</a:t>
            </a:fld>
            <a:endParaRPr lang="en-US" dirty="0"/>
          </a:p>
        </p:txBody>
      </p:sp>
      <p:sp>
        <p:nvSpPr>
          <p:cNvPr id="4" name="Rectangle 3"/>
          <p:cNvSpPr/>
          <p:nvPr/>
        </p:nvSpPr>
        <p:spPr>
          <a:xfrm>
            <a:off x="349416" y="1026916"/>
            <a:ext cx="8665188" cy="1261884"/>
          </a:xfrm>
          <a:prstGeom prst="rect">
            <a:avLst/>
          </a:prstGeom>
        </p:spPr>
        <p:txBody>
          <a:bodyPr wrap="square">
            <a:spAutoFit/>
          </a:bodyPr>
          <a:lstStyle/>
          <a:p>
            <a:pPr algn="just"/>
            <a:r>
              <a:rPr lang="en-US" altLang="ko-KR" sz="2800" b="1" dirty="0" smtClean="0"/>
              <a:t>What is website fingerprinting?</a:t>
            </a:r>
          </a:p>
          <a:p>
            <a:pPr marL="457200" indent="-457200" algn="just">
              <a:buFont typeface="Arial" charset="0"/>
              <a:buChar char="•"/>
            </a:pPr>
            <a:r>
              <a:rPr lang="en-US" altLang="ko-KR" sz="2400" dirty="0" smtClean="0">
                <a:solidFill>
                  <a:schemeClr val="tx1">
                    <a:lumMod val="75000"/>
                    <a:lumOff val="25000"/>
                  </a:schemeClr>
                </a:solidFill>
              </a:rPr>
              <a:t>General definition</a:t>
            </a:r>
          </a:p>
          <a:p>
            <a:pPr marL="457200" indent="-457200" algn="just">
              <a:buFont typeface="Arial" charset="0"/>
              <a:buChar char="•"/>
            </a:pPr>
            <a:r>
              <a:rPr lang="en-US" altLang="ko-KR" sz="2400" dirty="0" smtClean="0">
                <a:solidFill>
                  <a:schemeClr val="tx1">
                    <a:lumMod val="75000"/>
                    <a:lumOff val="25000"/>
                  </a:schemeClr>
                </a:solidFill>
              </a:rPr>
              <a:t>And explanation</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Website Fingerprinting</a:t>
            </a:r>
            <a:endParaRPr lang="en-US" b="1" dirty="0"/>
          </a:p>
        </p:txBody>
      </p:sp>
    </p:spTree>
    <p:extLst>
      <p:ext uri="{BB962C8B-B14F-4D97-AF65-F5344CB8AC3E}">
        <p14:creationId xmlns:p14="http://schemas.microsoft.com/office/powerpoint/2010/main" val="2116447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8</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smtClean="0"/>
              <a:t>Attack Model</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Website Fingerprinting</a:t>
            </a:r>
            <a:endParaRPr lang="en-US" b="1" dirty="0"/>
          </a:p>
        </p:txBody>
      </p:sp>
      <p:pic>
        <p:nvPicPr>
          <p:cNvPr id="8" name="Picture 7"/>
          <p:cNvPicPr>
            <a:picLocks noChangeAspect="1"/>
          </p:cNvPicPr>
          <p:nvPr/>
        </p:nvPicPr>
        <p:blipFill>
          <a:blip r:embed="rId3"/>
          <a:stretch>
            <a:fillRect/>
          </a:stretch>
        </p:blipFill>
        <p:spPr>
          <a:xfrm>
            <a:off x="3081007" y="238438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sp>
        <p:nvSpPr>
          <p:cNvPr id="30" name="Cross 29"/>
          <p:cNvSpPr/>
          <p:nvPr/>
        </p:nvSpPr>
        <p:spPr>
          <a:xfrm>
            <a:off x="3289849"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555531" y="2564526"/>
            <a:ext cx="1374428" cy="69464"/>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pic>
        <p:nvPicPr>
          <p:cNvPr id="7" name="Picture 6"/>
          <p:cNvPicPr>
            <a:picLocks noChangeAspect="1"/>
          </p:cNvPicPr>
          <p:nvPr/>
        </p:nvPicPr>
        <p:blipFill>
          <a:blip r:embed="rId4"/>
          <a:stretch>
            <a:fillRect/>
          </a:stretch>
        </p:blipFill>
        <p:spPr>
          <a:xfrm>
            <a:off x="1667276" y="4304380"/>
            <a:ext cx="975795" cy="975795"/>
          </a:xfrm>
          <a:prstGeom prst="rect">
            <a:avLst/>
          </a:prstGeom>
        </p:spPr>
      </p:pic>
      <p:cxnSp>
        <p:nvCxnSpPr>
          <p:cNvPr id="48" name="Straight Arrow Connector 47"/>
          <p:cNvCxnSpPr>
            <a:endCxn id="7" idx="0"/>
          </p:cNvCxnSpPr>
          <p:nvPr/>
        </p:nvCxnSpPr>
        <p:spPr>
          <a:xfrm>
            <a:off x="2155173" y="2596746"/>
            <a:ext cx="1" cy="1707634"/>
          </a:xfrm>
          <a:prstGeom prst="straightConnector1">
            <a:avLst/>
          </a:prstGeom>
          <a:ln w="28575">
            <a:solidFill>
              <a:srgbClr val="FF0000"/>
            </a:solidFill>
            <a:headEnd type="oval" w="lg" len="lg"/>
            <a:tailEnd type="none" w="lg"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590989" y="5927149"/>
            <a:ext cx="7690119" cy="369332"/>
          </a:xfrm>
          <a:prstGeom prst="rect">
            <a:avLst/>
          </a:prstGeom>
        </p:spPr>
        <p:txBody>
          <a:bodyPr wrap="none">
            <a:spAutoFit/>
          </a:bodyPr>
          <a:lstStyle/>
          <a:p>
            <a:r>
              <a:rPr lang="en-US" i="1" dirty="0" smtClean="0">
                <a:solidFill>
                  <a:schemeClr val="tx1">
                    <a:lumMod val="65000"/>
                    <a:lumOff val="35000"/>
                  </a:schemeClr>
                </a:solidFill>
              </a:rPr>
              <a:t>Juarez</a:t>
            </a:r>
            <a:r>
              <a:rPr lang="en-US" i="1" dirty="0">
                <a:solidFill>
                  <a:schemeClr val="tx1">
                    <a:lumMod val="65000"/>
                    <a:lumOff val="35000"/>
                  </a:schemeClr>
                </a:solidFill>
              </a:rPr>
              <a:t>, M. et al.: A Critical Evaluation of Website Fingerprinting Attacks. </a:t>
            </a:r>
            <a:r>
              <a:rPr lang="en-US" i="1" dirty="0" smtClean="0">
                <a:solidFill>
                  <a:schemeClr val="tx1">
                    <a:lumMod val="65000"/>
                    <a:lumOff val="35000"/>
                  </a:schemeClr>
                </a:solidFill>
              </a:rPr>
              <a:t>(</a:t>
            </a:r>
            <a:r>
              <a:rPr lang="en-US" i="1" dirty="0">
                <a:solidFill>
                  <a:schemeClr val="tx1">
                    <a:lumMod val="65000"/>
                    <a:lumOff val="35000"/>
                  </a:schemeClr>
                </a:solidFill>
              </a:rPr>
              <a:t>2014).</a:t>
            </a:r>
          </a:p>
        </p:txBody>
      </p:sp>
      <p:sp>
        <p:nvSpPr>
          <p:cNvPr id="51" name="Rectangle 50"/>
          <p:cNvSpPr/>
          <p:nvPr/>
        </p:nvSpPr>
        <p:spPr>
          <a:xfrm>
            <a:off x="3894082" y="1755189"/>
            <a:ext cx="4722380" cy="3785652"/>
          </a:xfrm>
          <a:prstGeom prst="rect">
            <a:avLst/>
          </a:prstGeom>
        </p:spPr>
        <p:txBody>
          <a:bodyPr wrap="square">
            <a:spAutoFit/>
          </a:bodyPr>
          <a:lstStyle/>
          <a:p>
            <a:pPr marL="342900" indent="-342900">
              <a:buFont typeface="Arial" charset="0"/>
              <a:buChar char="•"/>
            </a:pPr>
            <a:r>
              <a:rPr lang="en-US" sz="2400" dirty="0" smtClean="0">
                <a:solidFill>
                  <a:srgbClr val="000000"/>
                </a:solidFill>
                <a:latin typeface="Calibri" charset="0"/>
                <a:ea typeface="Calibri" charset="0"/>
                <a:cs typeface="Calibri" charset="0"/>
              </a:rPr>
              <a:t>The adversary targets a specific victim and tries to identify which website the victim visits.</a:t>
            </a:r>
          </a:p>
          <a:p>
            <a:pPr marL="342900" indent="-342900">
              <a:buFont typeface="Arial" charset="0"/>
              <a:buChar char="•"/>
            </a:pPr>
            <a:r>
              <a:rPr lang="en-US" sz="2400" dirty="0" smtClean="0">
                <a:solidFill>
                  <a:srgbClr val="000000"/>
                </a:solidFill>
                <a:latin typeface="Calibri" charset="0"/>
                <a:ea typeface="Calibri" charset="0"/>
                <a:cs typeface="Calibri" charset="0"/>
              </a:rPr>
              <a:t>Attacker trains a classifier under conditions similar to those of victim.</a:t>
            </a:r>
          </a:p>
          <a:p>
            <a:pPr marL="342900" indent="-342900">
              <a:buFont typeface="Arial" charset="0"/>
              <a:buChar char="•"/>
            </a:pPr>
            <a:r>
              <a:rPr lang="en-US" sz="2400" dirty="0" smtClean="0">
                <a:latin typeface="Calibri" charset="0"/>
                <a:ea typeface="Calibri" charset="0"/>
                <a:cs typeface="Calibri" charset="0"/>
              </a:rPr>
              <a:t>The </a:t>
            </a:r>
            <a:r>
              <a:rPr lang="en-US" sz="2400" dirty="0">
                <a:latin typeface="Calibri" charset="0"/>
                <a:ea typeface="Calibri" charset="0"/>
                <a:cs typeface="Calibri" charset="0"/>
              </a:rPr>
              <a:t>adversary may have enough </a:t>
            </a:r>
            <a:r>
              <a:rPr lang="en-US" sz="2400" dirty="0" smtClean="0">
                <a:latin typeface="Calibri" charset="0"/>
                <a:ea typeface="Calibri" charset="0"/>
                <a:cs typeface="Calibri" charset="0"/>
              </a:rPr>
              <a:t>background </a:t>
            </a:r>
            <a:r>
              <a:rPr lang="en-US" sz="2400" dirty="0">
                <a:latin typeface="Calibri" charset="0"/>
                <a:ea typeface="Calibri" charset="0"/>
                <a:cs typeface="Calibri" charset="0"/>
              </a:rPr>
              <a:t>knowledge about the user to reproduce his </a:t>
            </a:r>
            <a:r>
              <a:rPr lang="en-US" sz="2400" dirty="0" smtClean="0">
                <a:latin typeface="Calibri" charset="0"/>
                <a:ea typeface="Calibri" charset="0"/>
                <a:cs typeface="Calibri" charset="0"/>
              </a:rPr>
              <a:t>configuration.</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0466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9</a:t>
            </a:fld>
            <a:endParaRPr lang="en-US" dirty="0"/>
          </a:p>
        </p:txBody>
      </p:sp>
      <p:sp>
        <p:nvSpPr>
          <p:cNvPr id="4" name="Rectangle 3"/>
          <p:cNvSpPr/>
          <p:nvPr/>
        </p:nvSpPr>
        <p:spPr>
          <a:xfrm>
            <a:off x="349416" y="1026916"/>
            <a:ext cx="8665188" cy="2800767"/>
          </a:xfrm>
          <a:prstGeom prst="rect">
            <a:avLst/>
          </a:prstGeom>
        </p:spPr>
        <p:txBody>
          <a:bodyPr wrap="square">
            <a:spAutoFit/>
          </a:bodyPr>
          <a:lstStyle/>
          <a:p>
            <a:pPr algn="just"/>
            <a:r>
              <a:rPr lang="en-US" altLang="ko-KR" sz="2800" b="1" dirty="0" smtClean="0"/>
              <a:t>Attacks</a:t>
            </a:r>
          </a:p>
          <a:p>
            <a:pPr marL="342882" indent="-342882" algn="just">
              <a:buFontTx/>
              <a:buChar char="-"/>
            </a:pPr>
            <a:r>
              <a:rPr lang="en-US" altLang="ko-KR" sz="2400" dirty="0" smtClean="0">
                <a:solidFill>
                  <a:schemeClr val="tx1">
                    <a:lumMod val="75000"/>
                    <a:lumOff val="25000"/>
                  </a:schemeClr>
                </a:solidFill>
              </a:rPr>
              <a:t>a</a:t>
            </a:r>
            <a:endParaRPr lang="en-US" altLang="ko-KR" sz="2400" dirty="0">
              <a:solidFill>
                <a:schemeClr val="tx1">
                  <a:lumMod val="75000"/>
                  <a:lumOff val="25000"/>
                </a:schemeClr>
              </a:solidFill>
            </a:endParaRPr>
          </a:p>
          <a:p>
            <a:pPr marL="800082" lvl="1" indent="-342882" algn="just">
              <a:buFontTx/>
              <a:buChar char="-"/>
            </a:pPr>
            <a:r>
              <a:rPr lang="en-US" altLang="ko-KR" sz="2400" dirty="0" smtClean="0">
                <a:solidFill>
                  <a:schemeClr val="tx1">
                    <a:lumMod val="75000"/>
                    <a:lumOff val="25000"/>
                  </a:schemeClr>
                </a:solidFill>
              </a:rPr>
              <a:t>aa</a:t>
            </a:r>
            <a:endParaRPr lang="en-US" altLang="ko-KR" sz="2400" dirty="0">
              <a:solidFill>
                <a:schemeClr val="tx1">
                  <a:lumMod val="75000"/>
                  <a:lumOff val="25000"/>
                </a:schemeClr>
              </a:solidFill>
            </a:endParaRPr>
          </a:p>
          <a:p>
            <a:pPr marL="800082" lvl="1" indent="-342882" algn="just">
              <a:buFontTx/>
              <a:buChar char="-"/>
            </a:pPr>
            <a:r>
              <a:rPr lang="en-US" altLang="ko-KR" sz="2400" dirty="0" smtClean="0">
                <a:solidFill>
                  <a:schemeClr val="tx1">
                    <a:lumMod val="75000"/>
                    <a:lumOff val="25000"/>
                  </a:schemeClr>
                </a:solidFill>
              </a:rPr>
              <a:t>ab</a:t>
            </a:r>
            <a:endParaRPr lang="en-US" altLang="ko-KR" sz="2800" b="1" dirty="0" smtClean="0">
              <a:solidFill>
                <a:schemeClr val="tx1">
                  <a:lumMod val="75000"/>
                  <a:lumOff val="25000"/>
                </a:schemeClr>
              </a:solidFill>
            </a:endParaRPr>
          </a:p>
          <a:p>
            <a:pPr algn="just"/>
            <a:r>
              <a:rPr lang="en-US" altLang="ko-KR" sz="2800" b="1" dirty="0" smtClean="0">
                <a:solidFill>
                  <a:schemeClr val="tx1">
                    <a:lumMod val="75000"/>
                    <a:lumOff val="25000"/>
                  </a:schemeClr>
                </a:solidFill>
              </a:rPr>
              <a:t>Defenses</a:t>
            </a:r>
          </a:p>
          <a:p>
            <a:pPr marL="342882" indent="-342882" algn="just">
              <a:buFontTx/>
              <a:buChar char="-"/>
            </a:pPr>
            <a:r>
              <a:rPr lang="en-US" altLang="ko-KR" sz="2400" dirty="0">
                <a:solidFill>
                  <a:schemeClr val="tx1">
                    <a:lumMod val="75000"/>
                    <a:lumOff val="25000"/>
                  </a:schemeClr>
                </a:solidFill>
              </a:rPr>
              <a:t>a</a:t>
            </a:r>
          </a:p>
          <a:p>
            <a:pPr marL="800082" lvl="1" indent="-342882" algn="just">
              <a:buFontTx/>
              <a:buChar char="-"/>
            </a:pPr>
            <a:r>
              <a:rPr lang="en-US" altLang="ko-KR" sz="2400" dirty="0" smtClean="0">
                <a:solidFill>
                  <a:schemeClr val="tx1">
                    <a:lumMod val="75000"/>
                    <a:lumOff val="25000"/>
                  </a:schemeClr>
                </a:solidFill>
              </a:rPr>
              <a:t>ac</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Related Works (TODO)</a:t>
            </a:r>
            <a:endParaRPr lang="en-US" b="1" dirty="0"/>
          </a:p>
        </p:txBody>
      </p:sp>
    </p:spTree>
    <p:extLst>
      <p:ext uri="{BB962C8B-B14F-4D97-AF65-F5344CB8AC3E}">
        <p14:creationId xmlns:p14="http://schemas.microsoft.com/office/powerpoint/2010/main" val="678010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12433</TotalTime>
  <Words>962</Words>
  <Application>Microsoft Macintosh PowerPoint</Application>
  <PresentationFormat>On-screen Show (4:3)</PresentationFormat>
  <Paragraphs>215</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Calibri Light</vt:lpstr>
      <vt:lpstr>Consolas</vt:lpstr>
      <vt:lpstr>맑은 고딕</vt:lpstr>
      <vt:lpstr>Arial</vt:lpstr>
      <vt:lpstr>Retrospect</vt:lpstr>
      <vt:lpstr>  Link prefetching : A Website Fingerprinting Defense for Tor     Vaibhav Sharma, Taejoon Byun, Se Eun Oh and Elaheh Ghassabani Final project of CSCI5271: Introduction to Security  December 7,2015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(TODO)</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Learning-Based Method for Combining Testing Techniques</dc:title>
  <dc:creator>Taejoon Byun</dc:creator>
  <cp:lastModifiedBy>Taejoon Byun</cp:lastModifiedBy>
  <cp:revision>727</cp:revision>
  <cp:lastPrinted>2013-09-04T22:21:33Z</cp:lastPrinted>
  <dcterms:created xsi:type="dcterms:W3CDTF">2013-09-04T08:46:27Z</dcterms:created>
  <dcterms:modified xsi:type="dcterms:W3CDTF">2015-12-07T06:51:31Z</dcterms:modified>
</cp:coreProperties>
</file>