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294" r:id="rId6"/>
    <p:sldId id="270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288" r:id="rId3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306" y="-90"/>
      </p:cViewPr>
      <p:guideLst>
        <p:guide orient="horz" pos="310"/>
        <p:guide orient="horz" pos="1146"/>
        <p:guide orient="horz" pos="230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投资组合理论</a:t>
            </a:r>
            <a:endParaRPr lang="zh-CN" altLang="en-US" sz="72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sz="2000" b="1" spc="300" dirty="0">
                <a:latin typeface="楷体" panose="02010609060101010101" charset="-122"/>
                <a:ea typeface="楷体" panose="02010609060101010101" charset="-122"/>
              </a:rPr>
              <a:t>汇报人</a:t>
            </a:r>
            <a:endParaRPr lang="zh-CN" altLang="zh-HK" sz="2000" b="1" spc="3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15162" y="4800540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2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宋官钰</a:t>
            </a:r>
            <a:endParaRPr lang="zh-CN" altLang="zh-HK" sz="2000" b="1" spc="300" dirty="0">
              <a:solidFill>
                <a:schemeClr val="bg2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890395"/>
            <a:ext cx="2321560" cy="9251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245" y="10320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无风险的单只证券期望收益率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75" y="2815590"/>
            <a:ext cx="7470140" cy="193802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：投资者的收益率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：投资者所持证券的期初价格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：证券在持有期期末的价格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：投资者在证券持有期间所获得的资本收益，由股息或利息构成</a:t>
            </a:r>
            <a:endParaRPr lang="zh-CN" altLang="en-US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245" y="10320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考虑风险的单只证券期望收益率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75" y="1788795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离散型分布：</a:t>
            </a:r>
            <a:endParaRPr lang="zh-CN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49170"/>
            <a:ext cx="2261235" cy="1047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2475" y="3296920"/>
            <a:ext cx="747014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en-US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：第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种可能的结果发生时的投资收益率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：第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种可能的结果发生的概率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：共有可能的结果数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475" y="4648200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连续型分布：</a:t>
            </a:r>
            <a:endParaRPr lang="zh-CN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108575"/>
            <a:ext cx="2701925" cy="7861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2475" y="5894705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f(R)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：收益率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的密度函数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245" y="10320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单只证券收益率的方差和标准差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75" y="1788795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离散型分布：</a:t>
            </a:r>
            <a:endParaRPr lang="zh-CN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475" y="3378200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连续型分布：</a:t>
            </a:r>
            <a:endParaRPr lang="zh-CN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49170"/>
            <a:ext cx="5470525" cy="9480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986530"/>
            <a:ext cx="6205220" cy="7931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2475" y="4993005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标准差是方差的平方根，恢复了原来的计量单位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证券组合中各证券之间收益的相关性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75" y="1788795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用协方差来衡量证券收益率之间的变动关系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475" y="3378200"/>
            <a:ext cx="74701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相关系数：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395220"/>
            <a:ext cx="5157470" cy="485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838575"/>
            <a:ext cx="1935480" cy="9677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证券组合的期望收益率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553845"/>
            <a:ext cx="2443480" cy="1000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2475" y="2554605"/>
            <a:ext cx="775970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E(R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：整个组合的期望收益率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W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：第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只证券的投资金额在组合投资总额中所占的比重</a:t>
            </a:r>
            <a:endParaRPr lang="zh-CN" altLang="en-US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证券组合的方差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553845"/>
            <a:ext cx="6219825" cy="511238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证券组合与风险分散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75" y="1788795"/>
            <a:ext cx="803656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假设在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种证券的情况下，每种证券的方差都相等，为σ</a:t>
            </a:r>
            <a:r>
              <a:rPr lang="en-US" altLang="zh-CN" sz="2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，每种证券的投资比例也相等，为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1/N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；当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越来越大时，组合的方差收敛于σ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ij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987675"/>
            <a:ext cx="4631055" cy="26981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证券组合与风险分散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126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2049780"/>
            <a:ext cx="6347460" cy="392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有效集理论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2869565"/>
            <a:ext cx="5514340" cy="3606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2475" y="1670685"/>
            <a:ext cx="747014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最佳的投资组合：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相同风险水平下具有最大收益的证券组合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相同收益水平下具有最小风险的证券组合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无差异曲线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2752725"/>
            <a:ext cx="5088255" cy="3863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752475" y="1553845"/>
            <a:ext cx="747014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随着投资者每次等量风险的增加，所获得的期望收益率越来越高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同一条无差异曲线给投资者带来的效用是相同的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95975" y="2197100"/>
            <a:ext cx="266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8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5975" y="3168015"/>
            <a:ext cx="266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z="28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8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5975" y="4138930"/>
            <a:ext cx="266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z="28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8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无差异曲线与有效边界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433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575" y="2004695"/>
            <a:ext cx="6293485" cy="3985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风险厌恶与风险偏好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765935"/>
            <a:ext cx="8456930" cy="38855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203960" y="2568575"/>
            <a:ext cx="7590790" cy="1720850"/>
            <a:chOff x="1184275" y="2717410"/>
            <a:chExt cx="7590391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595" y="2847595"/>
              <a:ext cx="5587071" cy="101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6000" b="1" spc="3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策略组合模型</a:t>
              </a:r>
              <a:endParaRPr lang="zh-CN" altLang="zh-HK" sz="6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文本框 9"/>
          <p:cNvSpPr txBox="1"/>
          <p:nvPr/>
        </p:nvSpPr>
        <p:spPr>
          <a:xfrm>
            <a:off x="197485" y="1721168"/>
            <a:ext cx="4792663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丁鹏，中国量化投资学会理事长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考虑资产收益率与时间的关系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策略：对于资产的一系列动态操作过程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将投资分析扩展到收益、风险和资金容量三个维度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63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8288" y="1347788"/>
            <a:ext cx="3373437" cy="472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策略的类型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98550" y="2336483"/>
          <a:ext cx="6946900" cy="29892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736725"/>
                <a:gridCol w="1736725"/>
                <a:gridCol w="1736725"/>
                <a:gridCol w="1736725"/>
              </a:tblGrid>
              <a:tr h="3321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收益率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风险度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资金容量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代表性策略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淘汰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相对价值策略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淘汰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淘汰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事件驱动策略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不存在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淘汰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  <a:tr h="3321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宏观因素策略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策略的类型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475" y="1553845"/>
            <a:ext cx="7943850" cy="193802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事件驱动策略存在的本质是“信息不对称”，信息不可能完全实现自由流动，很多交易是有门槛的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例如定向增发，可获得较大折扣，同时对冲掉市场风险，但对投资者的资质有要求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风险度是策略的不变特性，因此投资的核心在于控制风险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843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83" y="3439160"/>
            <a:ext cx="8610600" cy="3421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2475" y="7270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策略的杠杆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475" y="1191260"/>
            <a:ext cx="7943850" cy="56311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绝对收益</a:t>
            </a:r>
            <a:r>
              <a:rPr lang="en-US" altLang="zh-CN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本金</a:t>
            </a:r>
            <a:r>
              <a:rPr lang="en-US" altLang="zh-CN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×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收益率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策略的最大回撤：历史最大回撤</a:t>
            </a:r>
            <a:r>
              <a:rPr lang="en-US" altLang="zh-CN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期望最大回撤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假定有一个策略，可以实现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的期望收益率，最大回撤为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M_R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，本金为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，则无杠杆的收益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P1=V1×R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。构建一个保底的结构化产品，理论最大杠杆倍数为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，那么总资金规模为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V1×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），其中本金为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，客户资金为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V2=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1/M_R-1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×V1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。当策略出现最大回撤时，该结构化产品的亏损为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V1×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×M_R=V1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，客户实现保本；当实现了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的期望收益率后，客户资金的收益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P2=V2×R=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1/M_R-1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×V1×R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，总收益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=P1+P2=V1×R+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1/M_R-1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×V1×R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，杠杆后收益率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G_R=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总收益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本金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=R+R×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1/M_R-1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最大回撤越小，理论上可以放大的杠杆越大，杠杆收益率越大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“风险越小，收益率越小，绝对收益越大”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策略的资金容量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75" y="1553845"/>
            <a:ext cx="794385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资金规模限制决定了一个策略可以复利的程度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Sharpe-Ratio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的基础上提出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D-Ratio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383790"/>
            <a:ext cx="2961005" cy="831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2475" y="3215640"/>
            <a:ext cx="747014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：预期收益率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f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：无风险收益率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：最大资金规模</a:t>
            </a:r>
            <a:endParaRPr lang="zh-CN" altLang="en-US" sz="2400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2475" y="4559935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最大资金容量：让收益率趋近无风险收益率的那个资金值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020310"/>
            <a:ext cx="2166620" cy="8629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策略的相关系数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2475" y="3772535"/>
            <a:ext cx="7943850" cy="1568450"/>
          </a:xfrm>
          <a:prstGeom prst="rect">
            <a:avLst/>
          </a:prstGeom>
        </p:spPr>
        <p:txBody>
          <a:bodyPr wrap="square">
            <a:spAutoFit/>
          </a:bodyPr>
          <a:p>
            <a:pPr lvl="0" indent="0" algn="just"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）将与整体策略池负相关的策略剔除，因为这意味着该策略对整体的贡献度为负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indent="0" algn="just"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）两个负相关的策略，保留与整体策略池最独立的那个策略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553845"/>
            <a:ext cx="4338955" cy="1264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475" y="3082290"/>
            <a:ext cx="6204585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筛选原则：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一个策略池中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个策略之间的相关系数矩阵：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553845"/>
            <a:ext cx="3900805" cy="17957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475" y="334962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s</a:t>
            </a:r>
            <a:r>
              <a:rPr lang="en-US" altLang="zh-CN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i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与策略池的相关系数：</a:t>
            </a:r>
            <a:endParaRPr lang="zh-CN" altLang="en-US" sz="2800" b="1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871595"/>
            <a:ext cx="2131060" cy="10655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2475" y="493712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策略与策略池的相关系数矩阵：</a:t>
            </a:r>
            <a:endParaRPr lang="zh-CN" altLang="en-US" sz="2800" b="1" baseline="-250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5361305"/>
            <a:ext cx="1436370" cy="14992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203960" y="2568575"/>
            <a:ext cx="7590790" cy="1720850"/>
            <a:chOff x="1184275" y="2717410"/>
            <a:chExt cx="7590391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595" y="2847595"/>
              <a:ext cx="5587071" cy="101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6000" b="1" spc="3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量化投资概念</a:t>
              </a:r>
              <a:endParaRPr lang="zh-CN" altLang="zh-HK" sz="6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筛选案例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924175"/>
            <a:ext cx="4171315" cy="1568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30" y="2882265"/>
            <a:ext cx="1925320" cy="16529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筛选案例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2949575"/>
            <a:ext cx="3942080" cy="1517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35" y="3011805"/>
            <a:ext cx="1925955" cy="139319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筛选案例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2971165"/>
            <a:ext cx="3504565" cy="1475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0" y="3142615"/>
            <a:ext cx="1760855" cy="1132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策略的组合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75" y="1610360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策略组合的收益率：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014220"/>
            <a:ext cx="1906270" cy="11093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475" y="3123565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策略组合的收益率：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583940"/>
            <a:ext cx="5320030" cy="11163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2475" y="4700270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策略组合的最大资金：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5160645"/>
            <a:ext cx="1628140" cy="10236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策略的资金分配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2475" y="1610360"/>
            <a:ext cx="794385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资金在不同策略之间的分配原则：与策略池独立性越高的策略要给予越大的权重。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2475" y="2440305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绝对相关系数矩阵：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23210"/>
            <a:ext cx="9130665" cy="177101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2475" y="4594225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策略si与策略池的绝对相关系数：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5054600"/>
            <a:ext cx="1819910" cy="111315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039620" y="93980"/>
            <a:ext cx="1989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30040" y="97155"/>
            <a:ext cx="182816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9143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8445" y="93980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9914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8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895"/>
            <a:ext cx="914400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2475" y="1031875"/>
            <a:ext cx="687578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策略的资金分配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2475" y="1553845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策略与策略池的绝对相关系数矩阵：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2475" y="4008120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权重：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014220"/>
            <a:ext cx="1721485" cy="199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4468495"/>
            <a:ext cx="2254250" cy="13722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0375"/>
            <a:chOff x="2425700" y="4391967"/>
            <a:chExt cx="3124200" cy="46037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HK" sz="2400" b="1" spc="300" dirty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宋官钰</a:t>
              </a:r>
              <a:endParaRPr lang="zh-CN" altLang="zh-HK" sz="2400" b="1" spc="300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155"/>
            <a:ext cx="180149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97155"/>
            <a:ext cx="1946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778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97710" y="93980"/>
            <a:ext cx="200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303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533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2245" y="10955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什么是量化投资？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2475" y="1761490"/>
            <a:ext cx="74701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利用计算机科技并采用一定的数学模型去践行投资理念、实现投资策略的过程。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245" y="288113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量化投资与传统投资比较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475" y="3494405"/>
            <a:ext cx="7470140" cy="201485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传统投资策略受人类思维可以处理的信息量的限制，同时容易受到认知偏差的影响，更强调收益率而不是风险控制，更偏重个股挖掘而不是投资组合构造。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 fontAlgn="auto">
              <a:spcBef>
                <a:spcPts val="600"/>
              </a:spcBef>
            </a:pPr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量化投资策略有五大方面的优势，包括纪律性、系统性、及时性、准确性、分散化。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155"/>
            <a:ext cx="180149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97155"/>
            <a:ext cx="1946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778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97710" y="93980"/>
            <a:ext cx="200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303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533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2245" y="20099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量化投资历史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2475" y="2675890"/>
            <a:ext cx="747014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诞生于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世纪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50-60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年代：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Markowitz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1952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年建立的均值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方差模型，第一次把数理工具引入金融研究。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资本资产定价模型（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CAPM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套利定价理论（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APT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国内量化投资基金起步于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2009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年，表现适合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股市场，量化基金产品百花齐放，处于朝阳阶段。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155"/>
            <a:ext cx="180149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97155"/>
            <a:ext cx="1946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778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97710" y="93980"/>
            <a:ext cx="200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303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533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2245" y="17051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量化投资主要内容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2475" y="2371090"/>
            <a:ext cx="747014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量化选股：采用数量方法判断某家公司是否值得买入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量化择时：拒绝随机游走假设，证券市场可预测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算法交易：又称机器交易，程序决定交易时间、价格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股指期货套利、商品期货套利、统计套利、期权套利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ju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资产配置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155"/>
            <a:ext cx="180149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97155"/>
            <a:ext cx="1946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778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97710" y="93980"/>
            <a:ext cx="2007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303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533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2245" y="892319"/>
            <a:ext cx="5207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HK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量化投资主要方法</a:t>
            </a:r>
            <a:endParaRPr lang="zh-CN" altLang="zh-HK" sz="28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42531" y="2943107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 sz="3200" b="1" spc="300" dirty="0">
                <a:latin typeface="楷体" panose="02010609060101010101" charset="-122"/>
                <a:ea typeface="楷体" panose="02010609060101010101" charset="-122"/>
              </a:rPr>
              <a:t>人工智能</a:t>
            </a:r>
            <a:endParaRPr lang="zh-CN" altLang="zh-HK" sz="3200" b="1" spc="3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25681" y="182883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 sz="2400" b="1" spc="300" dirty="0">
                <a:latin typeface="楷体" panose="02010609060101010101" charset="-122"/>
                <a:ea typeface="楷体" panose="02010609060101010101" charset="-122"/>
              </a:rPr>
              <a:t>小波分析</a:t>
            </a:r>
            <a:endParaRPr lang="zh-CN" altLang="zh-HK" sz="2400" b="1" spc="3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224420" y="484325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 sz="2400" b="1" spc="300" dirty="0">
                <a:latin typeface="楷体" panose="02010609060101010101" charset="-122"/>
                <a:ea typeface="楷体" panose="02010609060101010101" charset="-122"/>
              </a:rPr>
              <a:t>分形理论</a:t>
            </a:r>
            <a:endParaRPr lang="zh-CN" altLang="zh-HK" sz="2400" b="1" spc="3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30530" y="4648156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 sz="2400" b="1" spc="300" dirty="0">
                <a:latin typeface="楷体" panose="02010609060101010101" charset="-122"/>
                <a:ea typeface="楷体" panose="02010609060101010101" charset="-122"/>
              </a:rPr>
              <a:t>支持向量机</a:t>
            </a:r>
            <a:endParaRPr lang="zh-CN" altLang="zh-HK" sz="2400" b="1" spc="3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41699" y="1820114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spc="300" dirty="0" smtClean="0">
                <a:latin typeface="楷体" panose="02010609060101010101" charset="-122"/>
                <a:ea typeface="楷体" panose="02010609060101010101" charset="-122"/>
              </a:rPr>
              <a:t>数据挖掘</a:t>
            </a:r>
            <a:endParaRPr lang="zh-CN" altLang="en-US" sz="2400" b="1" spc="300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062615" y="2627768"/>
            <a:ext cx="2251250" cy="114781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440968" y="4422684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092065" y="4347845"/>
            <a:ext cx="1367790" cy="83756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368700" y="2741741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203960" y="2568575"/>
            <a:ext cx="7590790" cy="1720850"/>
            <a:chOff x="1184275" y="2717410"/>
            <a:chExt cx="7590391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595" y="2847595"/>
              <a:ext cx="5587071" cy="101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6000" b="1" spc="3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证券选择理论</a:t>
              </a:r>
              <a:endParaRPr lang="zh-CN" altLang="zh-HK" sz="6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971040" y="97155"/>
            <a:ext cx="1933575" cy="356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80"/>
            <a:ext cx="201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量化投资概念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88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6120" y="9398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</a:rPr>
              <a:t>证券选择理论</a:t>
            </a:r>
            <a:endParaRPr lang="zh-CN" altLang="zh-HK" sz="2000" b="1" spc="300" dirty="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93845" y="93980"/>
            <a:ext cx="2083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策略组合模型</a:t>
            </a:r>
            <a:endParaRPr lang="zh-CN" altLang="zh-HK" sz="2000" b="1" spc="3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168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0340" y="1316038"/>
            <a:ext cx="3355975" cy="4748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9"/>
          <p:cNvSpPr txBox="1"/>
          <p:nvPr/>
        </p:nvSpPr>
        <p:spPr>
          <a:xfrm>
            <a:off x="210185" y="1151573"/>
            <a:ext cx="4792663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哈里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马科维茨，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与威廉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·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夏普及默顿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·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米勒在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1990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年分享了诺贝尔经济学奖。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证券选择理论第一次将概率论引入投资分析领域，用预期收益率和方差分别衡量收益与风险，在数学上证明了分散投资比集中投资好的基本原理，开创了现代金融的量化分析基础。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2651</Words>
  <Application>WPS 演示</Application>
  <PresentationFormat>全屏显示(4:3)</PresentationFormat>
  <Paragraphs>454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PMingLiU</vt:lpstr>
      <vt:lpstr>Segoe Print</vt:lpstr>
      <vt:lpstr>PMingLiU</vt:lpstr>
      <vt:lpstr>等线</vt:lpstr>
      <vt:lpstr>PMingLiU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sony</cp:lastModifiedBy>
  <cp:revision>122</cp:revision>
  <dcterms:created xsi:type="dcterms:W3CDTF">2015-02-19T23:46:00Z</dcterms:created>
  <dcterms:modified xsi:type="dcterms:W3CDTF">2017-11-21T16:35:57Z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