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9" r:id="rId3"/>
    <p:sldId id="308" r:id="rId4"/>
    <p:sldId id="292" r:id="rId5"/>
    <p:sldId id="291" r:id="rId6"/>
    <p:sldId id="290" r:id="rId7"/>
    <p:sldId id="294" r:id="rId8"/>
    <p:sldId id="309" r:id="rId9"/>
    <p:sldId id="310" r:id="rId10"/>
    <p:sldId id="295" r:id="rId11"/>
    <p:sldId id="296" r:id="rId12"/>
    <p:sldId id="299" r:id="rId13"/>
    <p:sldId id="297" r:id="rId14"/>
    <p:sldId id="298" r:id="rId15"/>
    <p:sldId id="300" r:id="rId16"/>
    <p:sldId id="301" r:id="rId17"/>
    <p:sldId id="302" r:id="rId18"/>
    <p:sldId id="303" r:id="rId19"/>
    <p:sldId id="306" r:id="rId20"/>
    <p:sldId id="307" r:id="rId21"/>
    <p:sldId id="304" r:id="rId22"/>
    <p:sldId id="30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3CD"/>
    <a:srgbClr val="83C2DB"/>
    <a:srgbClr val="2980B4"/>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2.emf"/><Relationship Id="rId10" Type="http://schemas.openxmlformats.org/officeDocument/2006/relationships/image" Target="../media/image15.png"/><Relationship Id="rId4" Type="http://schemas.openxmlformats.org/officeDocument/2006/relationships/oleObject" Target="../embeddings/oleObject8.bin"/><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0.png"/><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4.bin"/><Relationship Id="rId3" Type="http://schemas.openxmlformats.org/officeDocument/2006/relationships/image" Target="../media/image1.png"/><Relationship Id="rId7" Type="http://schemas.openxmlformats.org/officeDocument/2006/relationships/image" Target="../media/image28.png"/><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11" Type="http://schemas.openxmlformats.org/officeDocument/2006/relationships/oleObject" Target="../embeddings/oleObject13.bin"/><Relationship Id="rId5" Type="http://schemas.openxmlformats.org/officeDocument/2006/relationships/oleObject" Target="../embeddings/oleObject11.bin"/><Relationship Id="rId15" Type="http://schemas.openxmlformats.org/officeDocument/2006/relationships/image" Target="../media/image30.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1.wmf"/><Relationship Id="rId1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7.pn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2"/>
          <a:srcRect l="52522"/>
          <a:stretch>
            <a:fillRect/>
          </a:stretch>
        </p:blipFill>
        <p:spPr>
          <a:xfrm flipH="1" flipV="1">
            <a:off x="9069070" y="107315"/>
            <a:ext cx="3251200" cy="6817360"/>
          </a:xfrm>
          <a:prstGeom prst="rect">
            <a:avLst/>
          </a:prstGeom>
        </p:spPr>
      </p:pic>
      <p:sp>
        <p:nvSpPr>
          <p:cNvPr id="7" name="文本框 6"/>
          <p:cNvSpPr txBox="1"/>
          <p:nvPr/>
        </p:nvSpPr>
        <p:spPr>
          <a:xfrm>
            <a:off x="2535872" y="838125"/>
            <a:ext cx="7120255" cy="2308324"/>
          </a:xfrm>
          <a:prstGeom prst="rect">
            <a:avLst/>
          </a:prstGeom>
          <a:noFill/>
        </p:spPr>
        <p:txBody>
          <a:bodyPr wrap="square" rtlCol="0">
            <a:spAutoFit/>
          </a:bodyPr>
          <a:lstStyle/>
          <a:p>
            <a:pPr algn="ctr"/>
            <a:r>
              <a:rPr lang="zh-CN" altLang="en-US" sz="4800" dirty="0">
                <a:solidFill>
                  <a:srgbClr val="2980B4"/>
                </a:solidFill>
                <a:latin typeface="楷体" panose="02010609060101010101" pitchFamily="49" charset="-122"/>
                <a:ea typeface="楷体" panose="02010609060101010101" pitchFamily="49" charset="-122"/>
              </a:rPr>
              <a:t>套利定价理论（</a:t>
            </a:r>
            <a:r>
              <a:rPr lang="en-US" altLang="zh-CN" sz="4800" dirty="0">
                <a:solidFill>
                  <a:srgbClr val="2980B4"/>
                </a:solidFill>
                <a:latin typeface="楷体" panose="02010609060101010101" pitchFamily="49" charset="-122"/>
                <a:ea typeface="楷体" panose="02010609060101010101" pitchFamily="49" charset="-122"/>
              </a:rPr>
              <a:t>ATP</a:t>
            </a:r>
            <a:r>
              <a:rPr lang="zh-CN" altLang="en-US" sz="4800" dirty="0">
                <a:solidFill>
                  <a:srgbClr val="2980B4"/>
                </a:solidFill>
                <a:latin typeface="楷体" panose="02010609060101010101" pitchFamily="49" charset="-122"/>
                <a:ea typeface="楷体" panose="02010609060101010101" pitchFamily="49" charset="-122"/>
              </a:rPr>
              <a:t>）与</a:t>
            </a:r>
            <a:endParaRPr lang="en-US" altLang="zh-CN" sz="4800" dirty="0">
              <a:solidFill>
                <a:srgbClr val="2980B4"/>
              </a:solidFill>
              <a:latin typeface="楷体" panose="02010609060101010101" pitchFamily="49" charset="-122"/>
              <a:ea typeface="楷体" panose="02010609060101010101" pitchFamily="49" charset="-122"/>
            </a:endParaRPr>
          </a:p>
          <a:p>
            <a:pPr algn="ctr"/>
            <a:endParaRPr lang="en-US" altLang="zh-CN" sz="4800" dirty="0">
              <a:solidFill>
                <a:srgbClr val="2980B4"/>
              </a:solidFill>
              <a:latin typeface="楷体" panose="02010609060101010101" pitchFamily="49" charset="-122"/>
              <a:ea typeface="楷体" panose="02010609060101010101" pitchFamily="49" charset="-122"/>
            </a:endParaRPr>
          </a:p>
          <a:p>
            <a:pPr algn="ctr"/>
            <a:r>
              <a:rPr lang="zh-CN" altLang="en-US" sz="4800" dirty="0">
                <a:solidFill>
                  <a:srgbClr val="2980B4"/>
                </a:solidFill>
                <a:latin typeface="楷体" panose="02010609060101010101" pitchFamily="49" charset="-122"/>
                <a:ea typeface="楷体" panose="02010609060101010101" pitchFamily="49" charset="-122"/>
              </a:rPr>
              <a:t>风险收益因素模型</a:t>
            </a:r>
          </a:p>
        </p:txBody>
      </p:sp>
      <p:sp>
        <p:nvSpPr>
          <p:cNvPr id="9" name="文本框 8"/>
          <p:cNvSpPr txBox="1"/>
          <p:nvPr/>
        </p:nvSpPr>
        <p:spPr>
          <a:xfrm>
            <a:off x="2537460" y="4708254"/>
            <a:ext cx="7145020" cy="523220"/>
          </a:xfrm>
          <a:prstGeom prst="rect">
            <a:avLst/>
          </a:prstGeom>
          <a:noFill/>
        </p:spPr>
        <p:txBody>
          <a:bodyPr wrap="square" rtlCol="0">
            <a:spAutoFit/>
          </a:bodyPr>
          <a:lstStyle/>
          <a:p>
            <a:pPr lvl="0" algn="ctr" eaLnBrk="0" latinLnBrk="0" hangingPunct="0"/>
            <a:r>
              <a:rPr lang="zh-CN" altLang="en-US" sz="2800" b="1" dirty="0">
                <a:solidFill>
                  <a:srgbClr val="2980B4"/>
                </a:solidFill>
                <a:latin typeface="楷体" panose="02010609060101010101" pitchFamily="49" charset="-122"/>
                <a:ea typeface="楷体" panose="02010609060101010101" pitchFamily="49" charset="-122"/>
                <a:sym typeface="+mn-ea"/>
              </a:rPr>
              <a:t>展示人：孙煜</a:t>
            </a:r>
            <a:endParaRPr lang="en-US" altLang="zh-CN" sz="2800" b="1" dirty="0">
              <a:solidFill>
                <a:srgbClr val="2980B4"/>
              </a:solidFill>
              <a:latin typeface="楷体" panose="02010609060101010101" pitchFamily="49" charset="-122"/>
              <a:ea typeface="楷体" panose="02010609060101010101"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582955" y="292224"/>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146890" y="336982"/>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2.1 </a:t>
            </a:r>
            <a:r>
              <a:rPr lang="zh-CN" altLang="en-US" sz="2000" b="1" dirty="0">
                <a:latin typeface="楷体" panose="02010609060101010101" pitchFamily="49" charset="-122"/>
                <a:ea typeface="楷体" panose="02010609060101010101" pitchFamily="49" charset="-122"/>
                <a:sym typeface="+mn-ea"/>
              </a:rPr>
              <a:t>套利组合的构建</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0" name="文本占位符 4098">
            <a:extLst>
              <a:ext uri="{FF2B5EF4-FFF2-40B4-BE49-F238E27FC236}">
                <a16:creationId xmlns:a16="http://schemas.microsoft.com/office/drawing/2014/main" id="{792C1D87-670D-416E-814D-5BC8DF9020C4}"/>
              </a:ext>
            </a:extLst>
          </p:cNvPr>
          <p:cNvSpPr>
            <a:spLocks noGrp="1"/>
          </p:cNvSpPr>
          <p:nvPr/>
        </p:nvSpPr>
        <p:spPr>
          <a:xfrm>
            <a:off x="1364202" y="737093"/>
            <a:ext cx="9093694" cy="269190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zh-CN" altLang="en-US" sz="2400" b="1" dirty="0">
                <a:solidFill>
                  <a:srgbClr val="000000"/>
                </a:solidFill>
                <a:latin typeface="楷体" panose="02010609060101010101" pitchFamily="49" charset="-122"/>
                <a:ea typeface="楷体" panose="02010609060101010101" pitchFamily="49" charset="-122"/>
              </a:rPr>
              <a:t>例：</a:t>
            </a:r>
            <a:endParaRPr lang="en-US" altLang="zh-CN" sz="2400" b="1" dirty="0">
              <a:solidFill>
                <a:srgbClr val="000000"/>
              </a:solidFill>
              <a:latin typeface="楷体" panose="02010609060101010101" pitchFamily="49" charset="-122"/>
              <a:ea typeface="楷体" panose="02010609060101010101" pitchFamily="49" charset="-122"/>
            </a:endParaRPr>
          </a:p>
          <a:p>
            <a:pPr>
              <a:buNone/>
            </a:pPr>
            <a:r>
              <a:rPr lang="en-US" altLang="zh-CN" sz="2400" b="1" dirty="0">
                <a:solidFill>
                  <a:srgbClr val="000000"/>
                </a:solidFill>
                <a:latin typeface="楷体" panose="02010609060101010101" pitchFamily="49" charset="-122"/>
                <a:ea typeface="楷体" panose="02010609060101010101" pitchFamily="49" charset="-122"/>
              </a:rPr>
              <a:t>      </a:t>
            </a:r>
            <a:r>
              <a:rPr lang="zh-CN" altLang="en-US" sz="2400" b="1" dirty="0">
                <a:solidFill>
                  <a:srgbClr val="000000"/>
                </a:solidFill>
                <a:latin typeface="楷体" panose="02010609060101010101" pitchFamily="49" charset="-122"/>
                <a:ea typeface="楷体" panose="02010609060101010101" pitchFamily="49" charset="-122"/>
              </a:rPr>
              <a:t>某投资者拥有一个</a:t>
            </a:r>
            <a:r>
              <a:rPr lang="en-US" altLang="zh-CN" sz="2400" b="1" dirty="0">
                <a:solidFill>
                  <a:srgbClr val="000000"/>
                </a:solidFill>
                <a:latin typeface="楷体" panose="02010609060101010101" pitchFamily="49" charset="-122"/>
                <a:ea typeface="楷体" panose="02010609060101010101" pitchFamily="49" charset="-122"/>
              </a:rPr>
              <a:t>3</a:t>
            </a:r>
            <a:r>
              <a:rPr lang="zh-CN" altLang="en-US" sz="2400" b="1" dirty="0">
                <a:solidFill>
                  <a:srgbClr val="000000"/>
                </a:solidFill>
                <a:latin typeface="楷体" panose="02010609060101010101" pitchFamily="49" charset="-122"/>
                <a:ea typeface="楷体" panose="02010609060101010101" pitchFamily="49" charset="-122"/>
              </a:rPr>
              <a:t>种股票组成的投资组合，</a:t>
            </a:r>
            <a:r>
              <a:rPr lang="en-US" altLang="zh-CN" sz="2400" b="1" dirty="0">
                <a:solidFill>
                  <a:srgbClr val="000000"/>
                </a:solidFill>
                <a:latin typeface="楷体" panose="02010609060101010101" pitchFamily="49" charset="-122"/>
                <a:ea typeface="楷体" panose="02010609060101010101" pitchFamily="49" charset="-122"/>
              </a:rPr>
              <a:t>3</a:t>
            </a:r>
            <a:r>
              <a:rPr lang="zh-CN" altLang="en-US" sz="2400" b="1" dirty="0">
                <a:solidFill>
                  <a:srgbClr val="000000"/>
                </a:solidFill>
                <a:latin typeface="楷体" panose="02010609060101010101" pitchFamily="49" charset="-122"/>
                <a:ea typeface="楷体" panose="02010609060101010101" pitchFamily="49" charset="-122"/>
              </a:rPr>
              <a:t>种股票的市值均为</a:t>
            </a:r>
            <a:r>
              <a:rPr lang="en-US" altLang="zh-CN" sz="2400" b="1" dirty="0">
                <a:solidFill>
                  <a:srgbClr val="000000"/>
                </a:solidFill>
                <a:latin typeface="楷体" panose="02010609060101010101" pitchFamily="49" charset="-122"/>
                <a:ea typeface="楷体" panose="02010609060101010101" pitchFamily="49" charset="-122"/>
              </a:rPr>
              <a:t>500</a:t>
            </a:r>
            <a:r>
              <a:rPr lang="zh-CN" altLang="en-US" sz="2400" b="1" dirty="0">
                <a:solidFill>
                  <a:srgbClr val="000000"/>
                </a:solidFill>
                <a:latin typeface="楷体" panose="02010609060101010101" pitchFamily="49" charset="-122"/>
                <a:ea typeface="楷体" panose="02010609060101010101" pitchFamily="49" charset="-122"/>
              </a:rPr>
              <a:t>万，投资组合的总价值为</a:t>
            </a:r>
            <a:r>
              <a:rPr lang="en-US" altLang="zh-CN" sz="2400" b="1" dirty="0">
                <a:solidFill>
                  <a:srgbClr val="000000"/>
                </a:solidFill>
                <a:latin typeface="楷体" panose="02010609060101010101" pitchFamily="49" charset="-122"/>
                <a:ea typeface="楷体" panose="02010609060101010101" pitchFamily="49" charset="-122"/>
              </a:rPr>
              <a:t>1500</a:t>
            </a:r>
            <a:r>
              <a:rPr lang="zh-CN" altLang="en-US" sz="2400" b="1" dirty="0">
                <a:solidFill>
                  <a:srgbClr val="000000"/>
                </a:solidFill>
                <a:latin typeface="楷体" panose="02010609060101010101" pitchFamily="49" charset="-122"/>
                <a:ea typeface="楷体" panose="02010609060101010101" pitchFamily="49" charset="-122"/>
              </a:rPr>
              <a:t>万元。假定这</a:t>
            </a:r>
            <a:r>
              <a:rPr lang="en-US" altLang="zh-CN" sz="2400" b="1" dirty="0">
                <a:solidFill>
                  <a:srgbClr val="000000"/>
                </a:solidFill>
                <a:latin typeface="楷体" panose="02010609060101010101" pitchFamily="49" charset="-122"/>
                <a:ea typeface="楷体" panose="02010609060101010101" pitchFamily="49" charset="-122"/>
              </a:rPr>
              <a:t>3</a:t>
            </a:r>
            <a:r>
              <a:rPr lang="zh-CN" altLang="en-US" sz="2400" b="1" dirty="0">
                <a:solidFill>
                  <a:srgbClr val="000000"/>
                </a:solidFill>
                <a:latin typeface="楷体" panose="02010609060101010101" pitchFamily="49" charset="-122"/>
                <a:ea typeface="楷体" panose="02010609060101010101" pitchFamily="49" charset="-122"/>
              </a:rPr>
              <a:t>种股票均符合单因素模型，其预期收益率分别为</a:t>
            </a:r>
            <a:r>
              <a:rPr lang="en-US" altLang="zh-CN" sz="2400" b="1" dirty="0">
                <a:solidFill>
                  <a:srgbClr val="000000"/>
                </a:solidFill>
                <a:latin typeface="楷体" panose="02010609060101010101" pitchFamily="49" charset="-122"/>
                <a:ea typeface="楷体" panose="02010609060101010101" pitchFamily="49" charset="-122"/>
              </a:rPr>
              <a:t>16%</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20%</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13%</a:t>
            </a:r>
            <a:r>
              <a:rPr lang="zh-CN" altLang="en-US" sz="2400" b="1" dirty="0">
                <a:solidFill>
                  <a:srgbClr val="000000"/>
                </a:solidFill>
                <a:latin typeface="楷体" panose="02010609060101010101" pitchFamily="49" charset="-122"/>
                <a:ea typeface="楷体" panose="02010609060101010101" pitchFamily="49" charset="-122"/>
              </a:rPr>
              <a:t>，其对该因素的敏感度分别为</a:t>
            </a:r>
            <a:r>
              <a:rPr lang="en-US" altLang="zh-CN" sz="2400" b="1" dirty="0">
                <a:solidFill>
                  <a:srgbClr val="000000"/>
                </a:solidFill>
                <a:latin typeface="楷体" panose="02010609060101010101" pitchFamily="49" charset="-122"/>
                <a:ea typeface="楷体" panose="02010609060101010101" pitchFamily="49" charset="-122"/>
              </a:rPr>
              <a:t>0.9</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3.1</a:t>
            </a:r>
            <a:r>
              <a:rPr lang="zh-CN" altLang="en-US" sz="2400" b="1" dirty="0">
                <a:solidFill>
                  <a:srgbClr val="000000"/>
                </a:solidFill>
                <a:latin typeface="楷体" panose="02010609060101010101" pitchFamily="49" charset="-122"/>
                <a:ea typeface="楷体" panose="02010609060101010101" pitchFamily="49" charset="-122"/>
              </a:rPr>
              <a:t>和</a:t>
            </a:r>
            <a:r>
              <a:rPr lang="en-US" altLang="zh-CN" sz="2400" b="1" dirty="0">
                <a:solidFill>
                  <a:srgbClr val="000000"/>
                </a:solidFill>
                <a:latin typeface="楷体" panose="02010609060101010101" pitchFamily="49" charset="-122"/>
                <a:ea typeface="楷体" panose="02010609060101010101" pitchFamily="49" charset="-122"/>
              </a:rPr>
              <a:t>1.9.</a:t>
            </a:r>
            <a:r>
              <a:rPr lang="zh-CN" altLang="en-US" sz="2400" b="1" dirty="0">
                <a:solidFill>
                  <a:srgbClr val="000000"/>
                </a:solidFill>
                <a:latin typeface="楷体" panose="02010609060101010101" pitchFamily="49" charset="-122"/>
                <a:ea typeface="楷体" panose="02010609060101010101" pitchFamily="49" charset="-122"/>
              </a:rPr>
              <a:t>请问该投资者能否修改其投资组合，以便在不增加风险的情况下提高收益率</a:t>
            </a:r>
          </a:p>
        </p:txBody>
      </p:sp>
      <p:graphicFrame>
        <p:nvGraphicFramePr>
          <p:cNvPr id="3" name="对象 2">
            <a:extLst>
              <a:ext uri="{FF2B5EF4-FFF2-40B4-BE49-F238E27FC236}">
                <a16:creationId xmlns:a16="http://schemas.microsoft.com/office/drawing/2014/main" id="{6982E4AD-0565-4FE5-84BC-7E7CC394A1D7}"/>
              </a:ext>
            </a:extLst>
          </p:cNvPr>
          <p:cNvGraphicFramePr>
            <a:graphicFrameLocks noChangeAspect="1"/>
          </p:cNvGraphicFramePr>
          <p:nvPr>
            <p:extLst>
              <p:ext uri="{D42A27DB-BD31-4B8C-83A1-F6EECF244321}">
                <p14:modId xmlns:p14="http://schemas.microsoft.com/office/powerpoint/2010/main" val="3391863733"/>
              </p:ext>
            </p:extLst>
          </p:nvPr>
        </p:nvGraphicFramePr>
        <p:xfrm>
          <a:off x="4239188" y="2995180"/>
          <a:ext cx="3343721" cy="1038671"/>
        </p:xfrm>
        <a:graphic>
          <a:graphicData uri="http://schemas.openxmlformats.org/presentationml/2006/ole">
            <mc:AlternateContent xmlns:mc="http://schemas.openxmlformats.org/markup-compatibility/2006">
              <mc:Choice xmlns:v="urn:schemas-microsoft-com:vml" Requires="v">
                <p:oleObj spid="_x0000_s5154" name="公式" r:id="rId4" imgW="1473120" imgH="457200" progId="Equation.KSEE3">
                  <p:embed/>
                </p:oleObj>
              </mc:Choice>
              <mc:Fallback>
                <p:oleObj name="公式" r:id="rId4" imgW="1473120" imgH="457200" progId="Equation.KSEE3">
                  <p:embed/>
                  <p:pic>
                    <p:nvPicPr>
                      <p:cNvPr id="0" name=""/>
                      <p:cNvPicPr/>
                      <p:nvPr/>
                    </p:nvPicPr>
                    <p:blipFill>
                      <a:blip r:embed="rId5"/>
                      <a:stretch>
                        <a:fillRect/>
                      </a:stretch>
                    </p:blipFill>
                    <p:spPr>
                      <a:xfrm>
                        <a:off x="4239188" y="2995180"/>
                        <a:ext cx="3343721" cy="1038671"/>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5ABE8E2-6EF7-4E3A-9C1B-657B027FBA2C}"/>
              </a:ext>
            </a:extLst>
          </p:cNvPr>
          <p:cNvGraphicFramePr>
            <a:graphicFrameLocks noChangeAspect="1"/>
          </p:cNvGraphicFramePr>
          <p:nvPr>
            <p:extLst>
              <p:ext uri="{D42A27DB-BD31-4B8C-83A1-F6EECF244321}">
                <p14:modId xmlns:p14="http://schemas.microsoft.com/office/powerpoint/2010/main" val="404428191"/>
              </p:ext>
            </p:extLst>
          </p:nvPr>
        </p:nvGraphicFramePr>
        <p:xfrm>
          <a:off x="2797169" y="3989092"/>
          <a:ext cx="6597662" cy="2321002"/>
        </p:xfrm>
        <a:graphic>
          <a:graphicData uri="http://schemas.openxmlformats.org/presentationml/2006/ole">
            <mc:AlternateContent xmlns:mc="http://schemas.openxmlformats.org/markup-compatibility/2006">
              <mc:Choice xmlns:v="urn:schemas-microsoft-com:vml" Requires="v">
                <p:oleObj spid="_x0000_s5155" name="公式" r:id="rId6" imgW="3898800" imgH="1371600" progId="Equation.KSEE3">
                  <p:embed/>
                </p:oleObj>
              </mc:Choice>
              <mc:Fallback>
                <p:oleObj name="公式" r:id="rId6" imgW="3898800" imgH="1371600" progId="Equation.KSEE3">
                  <p:embed/>
                  <p:pic>
                    <p:nvPicPr>
                      <p:cNvPr id="0" name=""/>
                      <p:cNvPicPr/>
                      <p:nvPr/>
                    </p:nvPicPr>
                    <p:blipFill>
                      <a:blip r:embed="rId7"/>
                      <a:stretch>
                        <a:fillRect/>
                      </a:stretch>
                    </p:blipFill>
                    <p:spPr>
                      <a:xfrm>
                        <a:off x="2797169" y="3989092"/>
                        <a:ext cx="6597662" cy="2321002"/>
                      </a:xfrm>
                      <a:prstGeom prst="rect">
                        <a:avLst/>
                      </a:prstGeom>
                    </p:spPr>
                  </p:pic>
                </p:oleObj>
              </mc:Fallback>
            </mc:AlternateContent>
          </a:graphicData>
        </a:graphic>
      </p:graphicFrame>
    </p:spTree>
    <p:extLst>
      <p:ext uri="{BB962C8B-B14F-4D97-AF65-F5344CB8AC3E}">
        <p14:creationId xmlns:p14="http://schemas.microsoft.com/office/powerpoint/2010/main" val="103298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146890" y="336982"/>
            <a:ext cx="4428787"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2.2 </a:t>
            </a:r>
            <a:r>
              <a:rPr lang="zh-CN" altLang="en-US" sz="2000" b="1" dirty="0">
                <a:latin typeface="楷体" panose="02010609060101010101" pitchFamily="49" charset="-122"/>
                <a:ea typeface="楷体" panose="02010609060101010101" pitchFamily="49" charset="-122"/>
                <a:sym typeface="+mn-ea"/>
              </a:rPr>
              <a:t>套利定价模型（</a:t>
            </a:r>
            <a:r>
              <a:rPr lang="en-US" altLang="zh-CN" sz="2000" b="1" dirty="0">
                <a:latin typeface="楷体" panose="02010609060101010101" pitchFamily="49" charset="-122"/>
                <a:ea typeface="楷体" panose="02010609060101010101" pitchFamily="49" charset="-122"/>
                <a:sym typeface="+mn-ea"/>
              </a:rPr>
              <a:t>APT</a:t>
            </a:r>
            <a:r>
              <a:rPr lang="zh-CN" altLang="en-US" sz="2000" b="1" dirty="0">
                <a:latin typeface="楷体" panose="02010609060101010101" pitchFamily="49" charset="-122"/>
                <a:ea typeface="楷体" panose="02010609060101010101" pitchFamily="49" charset="-122"/>
                <a:sym typeface="+mn-ea"/>
              </a:rPr>
              <a:t>）的推导</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55324"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713390" y="1200944"/>
            <a:ext cx="8497410"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en-US" altLang="zh-CN" dirty="0"/>
              <a:t>           </a:t>
            </a:r>
            <a:r>
              <a:rPr lang="zh-CN" altLang="en-US" sz="2800" dirty="0">
                <a:solidFill>
                  <a:srgbClr val="000000"/>
                </a:solidFill>
                <a:latin typeface="楷体" panose="02010609060101010101" pitchFamily="49" charset="-122"/>
                <a:ea typeface="楷体" panose="02010609060101010101" pitchFamily="49" charset="-122"/>
              </a:rPr>
              <a:t>若套利机会存在，投资者通过买入收益率偏高的证券同时卖出收益率偏低的证券来实现套利，其结果是使收益率偏高的证券价格上升，则收益率将相应下降；同时使收益率偏低的证券价格下降，其收益率将相应上升。这一过程将一直持续到各种证券的收益率跟各种证券对各因素的敏感度保持适当的关系为止。</a:t>
            </a:r>
          </a:p>
          <a:p>
            <a:pPr>
              <a:buNone/>
            </a:pPr>
            <a:endParaRPr lang="zh-CN" altLang="en-US" dirty="0"/>
          </a:p>
        </p:txBody>
      </p:sp>
    </p:spTree>
    <p:extLst>
      <p:ext uri="{BB962C8B-B14F-4D97-AF65-F5344CB8AC3E}">
        <p14:creationId xmlns:p14="http://schemas.microsoft.com/office/powerpoint/2010/main" val="122027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152069" y="328086"/>
            <a:ext cx="4428787"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2.3 </a:t>
            </a:r>
            <a:r>
              <a:rPr lang="zh-CN" altLang="en-US" sz="2000" b="1" dirty="0">
                <a:latin typeface="楷体" panose="02010609060101010101" pitchFamily="49" charset="-122"/>
                <a:ea typeface="楷体" panose="02010609060101010101" pitchFamily="49" charset="-122"/>
                <a:sym typeface="+mn-ea"/>
              </a:rPr>
              <a:t>单因素模型定价公式推导</a:t>
            </a: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4988636"/>
            <a:ext cx="7003002" cy="64117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dirty="0"/>
          </a:p>
        </p:txBody>
      </p:sp>
      <p:graphicFrame>
        <p:nvGraphicFramePr>
          <p:cNvPr id="15" name="Object 4">
            <a:extLst>
              <a:ext uri="{FF2B5EF4-FFF2-40B4-BE49-F238E27FC236}">
                <a16:creationId xmlns:a16="http://schemas.microsoft.com/office/drawing/2014/main" id="{92D9FEB4-061D-4927-8326-8B4EC11BA5C0}"/>
              </a:ext>
            </a:extLst>
          </p:cNvPr>
          <p:cNvGraphicFramePr>
            <a:graphicFrameLocks noChangeAspect="1"/>
          </p:cNvGraphicFramePr>
          <p:nvPr>
            <p:extLst>
              <p:ext uri="{D42A27DB-BD31-4B8C-83A1-F6EECF244321}">
                <p14:modId xmlns:p14="http://schemas.microsoft.com/office/powerpoint/2010/main" val="2538727240"/>
              </p:ext>
            </p:extLst>
          </p:nvPr>
        </p:nvGraphicFramePr>
        <p:xfrm>
          <a:off x="4257759" y="832629"/>
          <a:ext cx="2761398" cy="528088"/>
        </p:xfrm>
        <a:graphic>
          <a:graphicData uri="http://schemas.openxmlformats.org/presentationml/2006/ole">
            <mc:AlternateContent xmlns:mc="http://schemas.openxmlformats.org/markup-compatibility/2006">
              <mc:Choice xmlns:v="urn:schemas-microsoft-com:vml" Requires="v">
                <p:oleObj spid="_x0000_s7193" name="Equation" r:id="rId4" imgW="1193760" imgH="228600" progId="Equation.DSMT4">
                  <p:embed/>
                </p:oleObj>
              </mc:Choice>
              <mc:Fallback>
                <p:oleObj name="Equation" r:id="rId4" imgW="1193760" imgH="228600" progId="Equation.DSMT4">
                  <p:embed/>
                  <p:pic>
                    <p:nvPicPr>
                      <p:cNvPr id="15" name="Object 4">
                        <a:extLst>
                          <a:ext uri="{FF2B5EF4-FFF2-40B4-BE49-F238E27FC236}">
                            <a16:creationId xmlns:a16="http://schemas.microsoft.com/office/drawing/2014/main" id="{3D8B465C-DEE1-40CB-889F-F9390BEC9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7759" y="832629"/>
                        <a:ext cx="2761398" cy="528088"/>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0598BB5-02B6-4CE5-81F9-2156D5011E20}"/>
                  </a:ext>
                </a:extLst>
              </p:cNvPr>
              <p:cNvSpPr txBox="1"/>
              <p:nvPr/>
            </p:nvSpPr>
            <p:spPr>
              <a:xfrm>
                <a:off x="7250649" y="865840"/>
                <a:ext cx="4323426" cy="46166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𝑖</m:t>
                    </m:r>
                  </m:oMath>
                </a14:m>
                <a:r>
                  <a:rPr lang="en-US" altLang="zh-CN" sz="2400" b="0" dirty="0"/>
                  <a:t>=1,2,3…n</a:t>
                </a:r>
              </a:p>
            </p:txBody>
          </p:sp>
        </mc:Choice>
        <mc:Fallback xmlns="">
          <p:sp>
            <p:nvSpPr>
              <p:cNvPr id="2" name="文本框 1">
                <a:extLst>
                  <a:ext uri="{FF2B5EF4-FFF2-40B4-BE49-F238E27FC236}">
                    <a16:creationId xmlns:a16="http://schemas.microsoft.com/office/drawing/2014/main" id="{30598BB5-02B6-4CE5-81F9-2156D5011E20}"/>
                  </a:ext>
                </a:extLst>
              </p:cNvPr>
              <p:cNvSpPr txBox="1">
                <a:spLocks noRot="1" noChangeAspect="1" noMove="1" noResize="1" noEditPoints="1" noAdjustHandles="1" noChangeArrowheads="1" noChangeShapeType="1" noTextEdit="1"/>
              </p:cNvSpPr>
              <p:nvPr/>
            </p:nvSpPr>
            <p:spPr>
              <a:xfrm>
                <a:off x="7250649" y="865840"/>
                <a:ext cx="4323426" cy="461665"/>
              </a:xfrm>
              <a:prstGeom prst="rect">
                <a:avLst/>
              </a:prstGeom>
              <a:blipFill>
                <a:blip r:embed="rId6"/>
                <a:stretch>
                  <a:fillRect l="-28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52286BE-3B91-48B1-BE26-72588CF7E332}"/>
                  </a:ext>
                </a:extLst>
              </p:cNvPr>
              <p:cNvSpPr txBox="1"/>
              <p:nvPr/>
            </p:nvSpPr>
            <p:spPr>
              <a:xfrm>
                <a:off x="3332085" y="1498580"/>
                <a:ext cx="8324296" cy="370614"/>
              </a:xfrm>
              <a:prstGeom prst="rect">
                <a:avLst/>
              </a:prstGeom>
              <a:noFill/>
            </p:spPr>
            <p:txBody>
              <a:bodyPr wrap="square" lIns="0" tIns="0" rIns="0" bIns="0" rtlCol="0">
                <a:spAutoFit/>
              </a:bodyPr>
              <a:lstStyle/>
              <a:p>
                <a14:m>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nary>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sSub>
                          <m:sSubPr>
                            <m:ctrlPr>
                              <a:rPr lang="en-US" altLang="zh-CN" sz="2400" i="1">
                                <a:latin typeface="Cambria Math" panose="02040503050406030204" pitchFamily="18" charset="0"/>
                              </a:rPr>
                            </m:ctrlPr>
                          </m:sSubPr>
                          <m:e>
                            <m:r>
                              <a:rPr lang="zh-CN" altLang="en-US" sz="2400" i="1" smtClean="0">
                                <a:latin typeface="Cambria Math" panose="02040503050406030204" pitchFamily="18" charset="0"/>
                              </a:rPr>
                              <m:t>𝛽</m:t>
                            </m:r>
                          </m:e>
                          <m:sub>
                            <m:r>
                              <a:rPr lang="en-US" altLang="zh-CN" sz="2400" i="1">
                                <a:latin typeface="Cambria Math" panose="02040503050406030204" pitchFamily="18" charset="0"/>
                              </a:rPr>
                              <m:t>𝑖</m:t>
                            </m:r>
                          </m:sub>
                        </m:sSub>
                      </m:e>
                    </m:d>
                    <m:r>
                      <a:rPr lang="en-US" altLang="zh-CN" sz="2400" b="0" i="1" smtClean="0">
                        <a:latin typeface="Cambria Math" panose="02040503050406030204" pitchFamily="18" charset="0"/>
                      </a:rPr>
                      <m:t>𝐹</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14:m>
                  <m:oMath xmlns:m="http://schemas.openxmlformats.org/officeDocument/2006/math">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sSub>
                      <m:sSubPr>
                        <m:ctrlPr>
                          <a:rPr lang="en-US" altLang="zh-CN" sz="2400" i="1">
                            <a:latin typeface="Cambria Math" panose="02040503050406030204" pitchFamily="18" charset="0"/>
                          </a:rPr>
                        </m:ctrlPr>
                      </m:sSubPr>
                      <m:e>
                        <m:r>
                          <m:rPr>
                            <m:sty m:val="p"/>
                          </m:rPr>
                          <a:rPr lang="en-US" altLang="zh-CN" sz="2400" i="1" smtClean="0">
                            <a:latin typeface="Cambria Math" panose="02040503050406030204" pitchFamily="18" charset="0"/>
                          </a:rPr>
                          <m:t>e</m:t>
                        </m:r>
                      </m:e>
                      <m:sub>
                        <m:r>
                          <a:rPr lang="en-US" altLang="zh-CN" sz="2400" i="1">
                            <a:latin typeface="Cambria Math" panose="02040503050406030204" pitchFamily="18" charset="0"/>
                          </a:rPr>
                          <m:t>𝑖</m:t>
                        </m:r>
                      </m:sub>
                    </m:sSub>
                  </m:oMath>
                </a14:m>
                <a:endParaRPr lang="zh-CN" altLang="en-US" dirty="0">
                  <a:latin typeface="楷体" panose="02010609060101010101" pitchFamily="49" charset="-122"/>
                  <a:ea typeface="楷体" panose="02010609060101010101" pitchFamily="49" charset="-122"/>
                </a:endParaRPr>
              </a:p>
            </p:txBody>
          </p:sp>
        </mc:Choice>
        <mc:Fallback xmlns="">
          <p:sp>
            <p:nvSpPr>
              <p:cNvPr id="7" name="文本框 6">
                <a:extLst>
                  <a:ext uri="{FF2B5EF4-FFF2-40B4-BE49-F238E27FC236}">
                    <a16:creationId xmlns:a16="http://schemas.microsoft.com/office/drawing/2014/main" id="{352286BE-3B91-48B1-BE26-72588CF7E332}"/>
                  </a:ext>
                </a:extLst>
              </p:cNvPr>
              <p:cNvSpPr txBox="1">
                <a:spLocks noRot="1" noChangeAspect="1" noMove="1" noResize="1" noEditPoints="1" noAdjustHandles="1" noChangeArrowheads="1" noChangeShapeType="1" noTextEdit="1"/>
              </p:cNvSpPr>
              <p:nvPr/>
            </p:nvSpPr>
            <p:spPr>
              <a:xfrm>
                <a:off x="3332085" y="1498580"/>
                <a:ext cx="8324296" cy="370614"/>
              </a:xfrm>
              <a:prstGeom prst="rect">
                <a:avLst/>
              </a:prstGeom>
              <a:blipFill>
                <a:blip r:embed="rId7"/>
                <a:stretch>
                  <a:fillRect l="-6813" t="-173770" b="-255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26A4D45-F4FD-4736-B135-4801213142C0}"/>
                  </a:ext>
                </a:extLst>
              </p:cNvPr>
              <p:cNvSpPr txBox="1"/>
              <p:nvPr/>
            </p:nvSpPr>
            <p:spPr>
              <a:xfrm>
                <a:off x="4625953" y="2069237"/>
                <a:ext cx="4786409" cy="370614"/>
              </a:xfrm>
              <a:prstGeom prst="rect">
                <a:avLst/>
              </a:prstGeom>
              <a:noFill/>
            </p:spPr>
            <p:txBody>
              <a:bodyPr wrap="square" lIns="0" tIns="0" rIns="0" bIns="0" rtlCol="0">
                <a:spAutoFit/>
              </a:bodyPr>
              <a:lstStyle/>
              <a:p>
                <a:r>
                  <a:rPr lang="zh-CN" altLang="en-US" sz="2400" dirty="0">
                    <a:latin typeface="楷体" panose="02010609060101010101" pitchFamily="49" charset="-122"/>
                    <a:ea typeface="楷体" panose="02010609060101010101" pitchFamily="49" charset="-122"/>
                  </a:rPr>
                  <a:t>≈</a:t>
                </a:r>
                <a14:m>
                  <m:oMath xmlns:m="http://schemas.openxmlformats.org/officeDocument/2006/math">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r>
                      <a:rPr lang="en-US" altLang="zh-CN" sz="2400" i="1">
                        <a:latin typeface="Cambria Math" panose="02040503050406030204" pitchFamily="18" charset="0"/>
                      </a:rPr>
                      <m:t>𝐸</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𝛽</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𝐹</m:t>
                    </m:r>
                  </m:oMath>
                </a14:m>
                <a:endParaRPr lang="zh-CN" altLang="en-US" sz="2400" dirty="0">
                  <a:latin typeface="楷体" panose="02010609060101010101" pitchFamily="49" charset="-122"/>
                  <a:ea typeface="楷体" panose="02010609060101010101" pitchFamily="49" charset="-122"/>
                </a:endParaRPr>
              </a:p>
            </p:txBody>
          </p:sp>
        </mc:Choice>
        <mc:Fallback xmlns="">
          <p:sp>
            <p:nvSpPr>
              <p:cNvPr id="17" name="文本框 16">
                <a:extLst>
                  <a:ext uri="{FF2B5EF4-FFF2-40B4-BE49-F238E27FC236}">
                    <a16:creationId xmlns:a16="http://schemas.microsoft.com/office/drawing/2014/main" id="{C26A4D45-F4FD-4736-B135-4801213142C0}"/>
                  </a:ext>
                </a:extLst>
              </p:cNvPr>
              <p:cNvSpPr txBox="1">
                <a:spLocks noRot="1" noChangeAspect="1" noMove="1" noResize="1" noEditPoints="1" noAdjustHandles="1" noChangeArrowheads="1" noChangeShapeType="1" noTextEdit="1"/>
              </p:cNvSpPr>
              <p:nvPr/>
            </p:nvSpPr>
            <p:spPr>
              <a:xfrm>
                <a:off x="4625953" y="2069237"/>
                <a:ext cx="4786409" cy="370614"/>
              </a:xfrm>
              <a:prstGeom prst="rect">
                <a:avLst/>
              </a:prstGeom>
              <a:blipFill>
                <a:blip r:embed="rId8"/>
                <a:stretch>
                  <a:fillRect l="-5478" t="-172131" b="-25737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0B4DFCE5-1BD7-4D8B-B379-2EB8674B8E1D}"/>
              </a:ext>
            </a:extLst>
          </p:cNvPr>
          <p:cNvSpPr txBox="1"/>
          <p:nvPr/>
        </p:nvSpPr>
        <p:spPr>
          <a:xfrm>
            <a:off x="1364202" y="2586522"/>
            <a:ext cx="9111448"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当</a:t>
            </a:r>
            <a:r>
              <a:rPr lang="en-US" altLang="zh-CN" sz="2400" b="1" dirty="0">
                <a:latin typeface="楷体" panose="02010609060101010101" pitchFamily="49" charset="-122"/>
                <a:ea typeface="楷体" panose="02010609060101010101" pitchFamily="49" charset="-122"/>
              </a:rPr>
              <a:t>n</a:t>
            </a:r>
            <a:r>
              <a:rPr lang="zh-CN" altLang="en-US" sz="2400" b="1" dirty="0">
                <a:latin typeface="楷体" panose="02010609060101010101" pitchFamily="49" charset="-122"/>
                <a:ea typeface="楷体" panose="02010609060101010101" pitchFamily="49" charset="-122"/>
              </a:rPr>
              <a:t>很大时，充分多样化的资产组合可以忽略非因子风险的影响</a:t>
            </a:r>
          </a:p>
        </p:txBody>
      </p:sp>
      <p:sp>
        <p:nvSpPr>
          <p:cNvPr id="20" name="文本框 19">
            <a:extLst>
              <a:ext uri="{FF2B5EF4-FFF2-40B4-BE49-F238E27FC236}">
                <a16:creationId xmlns:a16="http://schemas.microsoft.com/office/drawing/2014/main" id="{89A94C49-16AD-4670-81BE-3073C09ED31B}"/>
              </a:ext>
            </a:extLst>
          </p:cNvPr>
          <p:cNvSpPr txBox="1"/>
          <p:nvPr/>
        </p:nvSpPr>
        <p:spPr>
          <a:xfrm>
            <a:off x="1380548" y="3074924"/>
            <a:ext cx="8899794"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又因刚才提到，套利投资组合需满足不受因子风险的影响，那么</a:t>
            </a: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F2C2153D-7369-4DFE-87DC-FDB4B48DA16D}"/>
                  </a:ext>
                </a:extLst>
              </p:cNvPr>
              <p:cNvSpPr/>
              <p:nvPr/>
            </p:nvSpPr>
            <p:spPr>
              <a:xfrm>
                <a:off x="5273505" y="3477303"/>
                <a:ext cx="1977144" cy="524631"/>
              </a:xfrm>
              <a:prstGeom prst="rect">
                <a:avLst/>
              </a:prstGeom>
            </p:spPr>
            <p:txBody>
              <a:bodyPr wrap="none">
                <a:spAutoFit/>
              </a:bodyPr>
              <a:lstStyle/>
              <a:p>
                <a14:m>
                  <m:oMath xmlns:m="http://schemas.openxmlformats.org/officeDocument/2006/math">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𝛽</m:t>
                        </m:r>
                      </m:e>
                      <m:sub>
                        <m:r>
                          <a:rPr lang="en-US" altLang="zh-CN" sz="2800" i="1">
                            <a:latin typeface="Cambria Math" panose="02040503050406030204" pitchFamily="18" charset="0"/>
                          </a:rPr>
                          <m:t>𝑖</m:t>
                        </m:r>
                      </m:sub>
                    </m:sSub>
                  </m:oMath>
                </a14:m>
                <a:r>
                  <a:rPr lang="en-US" altLang="zh-CN" sz="2800" dirty="0"/>
                  <a:t>=0</a:t>
                </a:r>
                <a:endParaRPr lang="zh-CN" altLang="en-US" sz="2400" dirty="0"/>
              </a:p>
            </p:txBody>
          </p:sp>
        </mc:Choice>
        <mc:Fallback xmlns="">
          <p:sp>
            <p:nvSpPr>
              <p:cNvPr id="21" name="矩形 20">
                <a:extLst>
                  <a:ext uri="{FF2B5EF4-FFF2-40B4-BE49-F238E27FC236}">
                    <a16:creationId xmlns:a16="http://schemas.microsoft.com/office/drawing/2014/main" id="{F2C2153D-7369-4DFE-87DC-FDB4B48DA16D}"/>
                  </a:ext>
                </a:extLst>
              </p:cNvPr>
              <p:cNvSpPr>
                <a:spLocks noRot="1" noChangeAspect="1" noMove="1" noResize="1" noEditPoints="1" noAdjustHandles="1" noChangeArrowheads="1" noChangeShapeType="1" noTextEdit="1"/>
              </p:cNvSpPr>
              <p:nvPr/>
            </p:nvSpPr>
            <p:spPr>
              <a:xfrm>
                <a:off x="5273505" y="3477303"/>
                <a:ext cx="1977144" cy="524631"/>
              </a:xfrm>
              <a:prstGeom prst="rect">
                <a:avLst/>
              </a:prstGeom>
              <a:blipFill>
                <a:blip r:embed="rId9"/>
                <a:stretch>
                  <a:fillRect t="-10465" r="-5247" b="-32558"/>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DAC07384-F72A-4553-96FA-357A264E3D50}"/>
              </a:ext>
            </a:extLst>
          </p:cNvPr>
          <p:cNvSpPr txBox="1"/>
          <p:nvPr/>
        </p:nvSpPr>
        <p:spPr>
          <a:xfrm>
            <a:off x="1380548" y="4022849"/>
            <a:ext cx="3130110"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于是最终可得：</a:t>
            </a: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F01F55D1-836B-4FC2-BB60-02134B51221B}"/>
                  </a:ext>
                </a:extLst>
              </p:cNvPr>
              <p:cNvSpPr/>
              <p:nvPr/>
            </p:nvSpPr>
            <p:spPr>
              <a:xfrm>
                <a:off x="4152069" y="3935397"/>
                <a:ext cx="3993850" cy="524631"/>
              </a:xfrm>
              <a:prstGeom prst="rect">
                <a:avLst/>
              </a:prstGeom>
            </p:spPr>
            <p:txBody>
              <a:bodyPr wrap="none">
                <a:spAutoFit/>
              </a:bodyPr>
              <a:lstStyle/>
              <a:p>
                <a14:m>
                  <m:oMath xmlns:m="http://schemas.openxmlformats.org/officeDocument/2006/math">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Sub>
                  </m:oMath>
                </a14:m>
                <a:r>
                  <a:rPr lang="zh-CN" altLang="en-US" sz="2800" dirty="0">
                    <a:latin typeface="楷体" panose="02010609060101010101" pitchFamily="49" charset="-122"/>
                    <a:ea typeface="楷体" panose="02010609060101010101" pitchFamily="49" charset="-122"/>
                  </a:rPr>
                  <a:t>≈ </a:t>
                </a:r>
                <a14:m>
                  <m:oMath xmlns:m="http://schemas.openxmlformats.org/officeDocument/2006/math">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r>
                      <a:rPr lang="en-US" altLang="zh-CN" sz="2800" i="1">
                        <a:latin typeface="Cambria Math" panose="02040503050406030204" pitchFamily="18" charset="0"/>
                      </a:rPr>
                      <m:t>𝐸</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Sub>
                      </m:e>
                    </m:d>
                  </m:oMath>
                </a14:m>
                <a:endParaRPr lang="zh-CN" altLang="en-US" sz="2800" dirty="0">
                  <a:latin typeface="楷体" panose="02010609060101010101" pitchFamily="49" charset="-122"/>
                  <a:ea typeface="楷体" panose="02010609060101010101" pitchFamily="49" charset="-122"/>
                </a:endParaRPr>
              </a:p>
            </p:txBody>
          </p:sp>
        </mc:Choice>
        <mc:Fallback xmlns="">
          <p:sp>
            <p:nvSpPr>
              <p:cNvPr id="23" name="矩形 22">
                <a:extLst>
                  <a:ext uri="{FF2B5EF4-FFF2-40B4-BE49-F238E27FC236}">
                    <a16:creationId xmlns:a16="http://schemas.microsoft.com/office/drawing/2014/main" id="{F01F55D1-836B-4FC2-BB60-02134B51221B}"/>
                  </a:ext>
                </a:extLst>
              </p:cNvPr>
              <p:cNvSpPr>
                <a:spLocks noRot="1" noChangeAspect="1" noMove="1" noResize="1" noEditPoints="1" noAdjustHandles="1" noChangeArrowheads="1" noChangeShapeType="1" noTextEdit="1"/>
              </p:cNvSpPr>
              <p:nvPr/>
            </p:nvSpPr>
            <p:spPr>
              <a:xfrm>
                <a:off x="4152069" y="3935397"/>
                <a:ext cx="3993850" cy="524631"/>
              </a:xfrm>
              <a:prstGeom prst="rect">
                <a:avLst/>
              </a:prstGeom>
              <a:blipFill>
                <a:blip r:embed="rId10"/>
                <a:stretch>
                  <a:fillRect t="-17442" b="-267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686BAF8-0991-42C2-9E86-69F585158102}"/>
                  </a:ext>
                </a:extLst>
              </p:cNvPr>
              <p:cNvSpPr txBox="1"/>
              <p:nvPr/>
            </p:nvSpPr>
            <p:spPr>
              <a:xfrm>
                <a:off x="1403530" y="4510411"/>
                <a:ext cx="9384939" cy="893963"/>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因此，如果资产组合没有套利机会，则在均衡状态必须有</a:t>
                </a:r>
                <a:endParaRPr lang="en-US" altLang="zh-CN" sz="2000" b="1" dirty="0">
                  <a:latin typeface="楷体" panose="02010609060101010101" pitchFamily="49" charset="-122"/>
                  <a:ea typeface="楷体" panose="02010609060101010101" pitchFamily="49" charset="-122"/>
                </a:endParaRPr>
              </a:p>
              <a:p>
                <a:pPr algn="ctr"/>
                <a14:m>
                  <m:oMath xmlns:m="http://schemas.openxmlformats.org/officeDocument/2006/math">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r>
                      <a:rPr lang="en-US" altLang="zh-CN" sz="2800" i="1">
                        <a:latin typeface="Cambria Math" panose="02040503050406030204" pitchFamily="18" charset="0"/>
                      </a:rPr>
                      <m:t>𝐸</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Sub>
                      </m:e>
                    </m:d>
                  </m:oMath>
                </a14:m>
                <a:r>
                  <a:rPr lang="en-US" altLang="zh-CN" sz="2800" dirty="0">
                    <a:latin typeface="楷体" panose="02010609060101010101" pitchFamily="49" charset="-122"/>
                    <a:ea typeface="楷体" panose="02010609060101010101" pitchFamily="49" charset="-122"/>
                  </a:rPr>
                  <a:t>=0</a:t>
                </a:r>
                <a:endParaRPr lang="zh-CN" altLang="en-US" sz="2800" dirty="0">
                  <a:latin typeface="楷体" panose="02010609060101010101" pitchFamily="49" charset="-122"/>
                  <a:ea typeface="楷体" panose="02010609060101010101" pitchFamily="49" charset="-122"/>
                </a:endParaRPr>
              </a:p>
            </p:txBody>
          </p:sp>
        </mc:Choice>
        <mc:Fallback xmlns="">
          <p:sp>
            <p:nvSpPr>
              <p:cNvPr id="24" name="文本框 23">
                <a:extLst>
                  <a:ext uri="{FF2B5EF4-FFF2-40B4-BE49-F238E27FC236}">
                    <a16:creationId xmlns:a16="http://schemas.microsoft.com/office/drawing/2014/main" id="{2686BAF8-0991-42C2-9E86-69F585158102}"/>
                  </a:ext>
                </a:extLst>
              </p:cNvPr>
              <p:cNvSpPr txBox="1">
                <a:spLocks noRot="1" noChangeAspect="1" noMove="1" noResize="1" noEditPoints="1" noAdjustHandles="1" noChangeArrowheads="1" noChangeShapeType="1" noTextEdit="1"/>
              </p:cNvSpPr>
              <p:nvPr/>
            </p:nvSpPr>
            <p:spPr>
              <a:xfrm>
                <a:off x="1403530" y="4510411"/>
                <a:ext cx="9384939" cy="893963"/>
              </a:xfrm>
              <a:prstGeom prst="rect">
                <a:avLst/>
              </a:prstGeom>
              <a:blipFill>
                <a:blip r:embed="rId11"/>
                <a:stretch>
                  <a:fillRect l="-974" t="-5442" b="-14966"/>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E460504-1927-4DE9-9F6D-CA80227808BC}"/>
              </a:ext>
            </a:extLst>
          </p:cNvPr>
          <p:cNvSpPr txBox="1"/>
          <p:nvPr/>
        </p:nvSpPr>
        <p:spPr>
          <a:xfrm>
            <a:off x="1380548" y="5401160"/>
            <a:ext cx="9384939" cy="830997"/>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投资者套利的目标是使套利组合的预期收益率最大化，即寻求以下优化问题的解：</a:t>
            </a: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414BA884-3450-4FB7-9C99-5C31B2DC2C6F}"/>
                  </a:ext>
                </a:extLst>
              </p:cNvPr>
              <p:cNvSpPr/>
              <p:nvPr/>
            </p:nvSpPr>
            <p:spPr>
              <a:xfrm>
                <a:off x="4625953" y="5770520"/>
                <a:ext cx="2626809" cy="524631"/>
              </a:xfrm>
              <a:prstGeom prst="rect">
                <a:avLst/>
              </a:prstGeom>
            </p:spPr>
            <p:txBody>
              <a:bodyPr wrap="none">
                <a:spAutoFit/>
              </a:bodyPr>
              <a:lstStyle/>
              <a:p>
                <a:r>
                  <a:rPr lang="en-US" altLang="zh-CN" sz="2800" dirty="0">
                    <a:latin typeface="楷体" panose="02010609060101010101" pitchFamily="49" charset="-122"/>
                    <a:ea typeface="楷体" panose="02010609060101010101" pitchFamily="49" charset="-122"/>
                  </a:rPr>
                  <a:t>max</a:t>
                </a:r>
                <a14:m>
                  <m:oMath xmlns:m="http://schemas.openxmlformats.org/officeDocument/2006/math">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r>
                      <a:rPr lang="en-US" altLang="zh-CN" sz="2800" i="1">
                        <a:latin typeface="Cambria Math" panose="02040503050406030204" pitchFamily="18" charset="0"/>
                      </a:rPr>
                      <m:t>𝐸</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Sub>
                      </m:e>
                    </m:d>
                  </m:oMath>
                </a14:m>
                <a:endParaRPr lang="zh-CN" altLang="en-US" dirty="0">
                  <a:latin typeface="楷体" panose="02010609060101010101" pitchFamily="49" charset="-122"/>
                  <a:ea typeface="楷体" panose="02010609060101010101" pitchFamily="49" charset="-122"/>
                </a:endParaRPr>
              </a:p>
            </p:txBody>
          </p:sp>
        </mc:Choice>
        <mc:Fallback xmlns="">
          <p:sp>
            <p:nvSpPr>
              <p:cNvPr id="26" name="矩形 25">
                <a:extLst>
                  <a:ext uri="{FF2B5EF4-FFF2-40B4-BE49-F238E27FC236}">
                    <a16:creationId xmlns:a16="http://schemas.microsoft.com/office/drawing/2014/main" id="{414BA884-3450-4FB7-9C99-5C31B2DC2C6F}"/>
                  </a:ext>
                </a:extLst>
              </p:cNvPr>
              <p:cNvSpPr>
                <a:spLocks noRot="1" noChangeAspect="1" noMove="1" noResize="1" noEditPoints="1" noAdjustHandles="1" noChangeArrowheads="1" noChangeShapeType="1" noTextEdit="1"/>
              </p:cNvSpPr>
              <p:nvPr/>
            </p:nvSpPr>
            <p:spPr>
              <a:xfrm>
                <a:off x="4625953" y="5770520"/>
                <a:ext cx="2626809" cy="524631"/>
              </a:xfrm>
              <a:prstGeom prst="rect">
                <a:avLst/>
              </a:prstGeom>
              <a:blipFill>
                <a:blip r:embed="rId12"/>
                <a:stretch>
                  <a:fillRect l="-4872" t="-17442" b="-26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214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7" grpId="0"/>
      <p:bldP spid="19" grpId="0"/>
      <p:bldP spid="20" grpId="0"/>
      <p:bldP spid="21" grpId="0"/>
      <p:bldP spid="22" grpId="0"/>
      <p:bldP spid="23" grpId="0"/>
      <p:bldP spid="24"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596501" y="91957"/>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146890" y="121797"/>
            <a:ext cx="4428787"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2.3 </a:t>
            </a:r>
            <a:r>
              <a:rPr lang="zh-CN" altLang="en-US" sz="2000" b="1" dirty="0">
                <a:latin typeface="楷体" panose="02010609060101010101" pitchFamily="49" charset="-122"/>
                <a:ea typeface="楷体" panose="02010609060101010101" pitchFamily="49" charset="-122"/>
                <a:sym typeface="+mn-ea"/>
              </a:rPr>
              <a:t>单因素模型定价公式推导</a:t>
            </a: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1200944"/>
            <a:ext cx="8229600"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dirty="0"/>
          </a:p>
        </p:txBody>
      </p:sp>
      <p:sp>
        <p:nvSpPr>
          <p:cNvPr id="3" name="矩形 2">
            <a:extLst>
              <a:ext uri="{FF2B5EF4-FFF2-40B4-BE49-F238E27FC236}">
                <a16:creationId xmlns:a16="http://schemas.microsoft.com/office/drawing/2014/main" id="{3693086B-1AC6-483C-B739-E64EBAFD74CF}"/>
              </a:ext>
            </a:extLst>
          </p:cNvPr>
          <p:cNvSpPr/>
          <p:nvPr/>
        </p:nvSpPr>
        <p:spPr>
          <a:xfrm>
            <a:off x="988297" y="819199"/>
            <a:ext cx="3587842" cy="461665"/>
          </a:xfrm>
          <a:prstGeom prst="rect">
            <a:avLst/>
          </a:prstGeom>
        </p:spPr>
        <p:txBody>
          <a:bodyPr wrap="none">
            <a:spAutoFit/>
          </a:bodyPr>
          <a:lstStyle/>
          <a:p>
            <a:r>
              <a:rPr lang="zh-CN" altLang="en-US" sz="2400" b="1" dirty="0">
                <a:solidFill>
                  <a:srgbClr val="000000"/>
                </a:solidFill>
                <a:latin typeface="楷体" panose="02010609060101010101" pitchFamily="49" charset="-122"/>
                <a:ea typeface="楷体" panose="02010609060101010101" pitchFamily="49" charset="-122"/>
              </a:rPr>
              <a:t>套利组合的预期收益率：</a:t>
            </a:r>
            <a:endParaRPr lang="zh-CN" altLang="en-US" sz="2400"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7E9ADF05-3431-4836-B2A1-503DE7A938F1}"/>
              </a:ext>
            </a:extLst>
          </p:cNvPr>
          <p:cNvSpPr/>
          <p:nvPr/>
        </p:nvSpPr>
        <p:spPr>
          <a:xfrm>
            <a:off x="988297" y="1219309"/>
            <a:ext cx="2232025" cy="6762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lvl="0">
              <a:buNone/>
            </a:pPr>
            <a:r>
              <a:rPr lang="zh-CN" altLang="en-US" sz="2400" b="1" dirty="0">
                <a:solidFill>
                  <a:srgbClr val="000000"/>
                </a:solidFill>
                <a:latin typeface="楷体" panose="02010609060101010101" pitchFamily="49" charset="-122"/>
                <a:ea typeface="楷体" panose="02010609060101010101" pitchFamily="49" charset="-122"/>
              </a:rPr>
              <a:t>约束条件：</a:t>
            </a:r>
          </a:p>
        </p:txBody>
      </p:sp>
      <p:sp>
        <p:nvSpPr>
          <p:cNvPr id="12" name="矩形 11">
            <a:extLst>
              <a:ext uri="{FF2B5EF4-FFF2-40B4-BE49-F238E27FC236}">
                <a16:creationId xmlns:a16="http://schemas.microsoft.com/office/drawing/2014/main" id="{B0DBEC7D-511B-4A31-A3D1-BAFB1BFCADBF}"/>
              </a:ext>
            </a:extLst>
          </p:cNvPr>
          <p:cNvSpPr/>
          <p:nvPr/>
        </p:nvSpPr>
        <p:spPr>
          <a:xfrm>
            <a:off x="988297" y="2035755"/>
            <a:ext cx="6516688" cy="57626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lvl="0">
              <a:buNone/>
            </a:pPr>
            <a:r>
              <a:rPr lang="zh-CN" altLang="en-US" sz="2400" b="1" dirty="0">
                <a:solidFill>
                  <a:srgbClr val="000000"/>
                </a:solidFill>
                <a:latin typeface="楷体" panose="02010609060101010101" pitchFamily="49" charset="-122"/>
                <a:ea typeface="楷体" panose="02010609060101010101" pitchFamily="49" charset="-122"/>
              </a:rPr>
              <a:t>则根据拉格朗日原理，建立如下函数</a:t>
            </a:r>
            <a:r>
              <a:rPr lang="zh-CN" altLang="en-US" sz="2000" b="1" dirty="0">
                <a:solidFill>
                  <a:srgbClr val="000000"/>
                </a:solidFill>
                <a:latin typeface="楷体" panose="02010609060101010101" pitchFamily="49" charset="-122"/>
                <a:ea typeface="楷体" panose="02010609060101010101" pitchFamily="49" charset="-122"/>
              </a:rPr>
              <a:t>：</a:t>
            </a:r>
          </a:p>
        </p:txBody>
      </p:sp>
      <p:graphicFrame>
        <p:nvGraphicFramePr>
          <p:cNvPr id="8" name="对象 7">
            <a:extLst>
              <a:ext uri="{FF2B5EF4-FFF2-40B4-BE49-F238E27FC236}">
                <a16:creationId xmlns:a16="http://schemas.microsoft.com/office/drawing/2014/main" id="{3819D137-B8BA-4718-BD38-A563C2C0067F}"/>
              </a:ext>
            </a:extLst>
          </p:cNvPr>
          <p:cNvGraphicFramePr>
            <a:graphicFrameLocks noChangeAspect="1"/>
          </p:cNvGraphicFramePr>
          <p:nvPr>
            <p:extLst>
              <p:ext uri="{D42A27DB-BD31-4B8C-83A1-F6EECF244321}">
                <p14:modId xmlns:p14="http://schemas.microsoft.com/office/powerpoint/2010/main" val="877476995"/>
              </p:ext>
            </p:extLst>
          </p:nvPr>
        </p:nvGraphicFramePr>
        <p:xfrm>
          <a:off x="717550" y="2474913"/>
          <a:ext cx="11306175" cy="3473450"/>
        </p:xfrm>
        <a:graphic>
          <a:graphicData uri="http://schemas.openxmlformats.org/presentationml/2006/ole">
            <mc:AlternateContent xmlns:mc="http://schemas.openxmlformats.org/markup-compatibility/2006">
              <mc:Choice xmlns:v="urn:schemas-microsoft-com:vml" Requires="v">
                <p:oleObj spid="_x0000_s6173" name="公式" r:id="rId4" imgW="6616440" imgH="2031840" progId="Equation.KSEE3">
                  <p:embed/>
                </p:oleObj>
              </mc:Choice>
              <mc:Fallback>
                <p:oleObj name="公式" r:id="rId4" imgW="6616440" imgH="2031840" progId="Equation.KSEE3">
                  <p:embed/>
                  <p:pic>
                    <p:nvPicPr>
                      <p:cNvPr id="0" name=""/>
                      <p:cNvPicPr/>
                      <p:nvPr/>
                    </p:nvPicPr>
                    <p:blipFill>
                      <a:blip r:embed="rId5"/>
                      <a:stretch>
                        <a:fillRect/>
                      </a:stretch>
                    </p:blipFill>
                    <p:spPr>
                      <a:xfrm>
                        <a:off x="717550" y="2474913"/>
                        <a:ext cx="11306175" cy="3473450"/>
                      </a:xfrm>
                      <a:prstGeom prst="rect">
                        <a:avLst/>
                      </a:prstGeom>
                    </p:spPr>
                  </p:pic>
                </p:oleObj>
              </mc:Fallback>
            </mc:AlternateContent>
          </a:graphicData>
        </a:graphic>
      </p:graphicFrame>
      <p:pic>
        <p:nvPicPr>
          <p:cNvPr id="14" name="图片 13">
            <a:extLst>
              <a:ext uri="{FF2B5EF4-FFF2-40B4-BE49-F238E27FC236}">
                <a16:creationId xmlns:a16="http://schemas.microsoft.com/office/drawing/2014/main" id="{F99F6CC6-A9BE-43E1-B0FF-64D491843F07}"/>
              </a:ext>
            </a:extLst>
          </p:cNvPr>
          <p:cNvPicPr>
            <a:picLocks noChangeAspect="1"/>
          </p:cNvPicPr>
          <p:nvPr/>
        </p:nvPicPr>
        <p:blipFill>
          <a:blip r:embed="rId6"/>
          <a:stretch>
            <a:fillRect/>
          </a:stretch>
        </p:blipFill>
        <p:spPr>
          <a:xfrm>
            <a:off x="4355237" y="1269464"/>
            <a:ext cx="4336156" cy="79254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9A4336E-D038-4E5A-83E5-F8F4FFF7C6D5}"/>
                  </a:ext>
                </a:extLst>
              </p:cNvPr>
              <p:cNvSpPr txBox="1"/>
              <p:nvPr/>
            </p:nvSpPr>
            <p:spPr>
              <a:xfrm>
                <a:off x="3837320" y="559387"/>
                <a:ext cx="3918743"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𝑚𝑎𝑥</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zh-CN" altLang="en-US" sz="1600" dirty="0"/>
              </a:p>
            </p:txBody>
          </p:sp>
        </mc:Choice>
        <mc:Fallback xmlns="">
          <p:sp>
            <p:nvSpPr>
              <p:cNvPr id="2" name="文本框 1">
                <a:extLst>
                  <a:ext uri="{FF2B5EF4-FFF2-40B4-BE49-F238E27FC236}">
                    <a16:creationId xmlns:a16="http://schemas.microsoft.com/office/drawing/2014/main" id="{69A4336E-D038-4E5A-83E5-F8F4FFF7C6D5}"/>
                  </a:ext>
                </a:extLst>
              </p:cNvPr>
              <p:cNvSpPr txBox="1">
                <a:spLocks noRot="1" noChangeAspect="1" noMove="1" noResize="1" noEditPoints="1" noAdjustHandles="1" noChangeArrowheads="1" noChangeShapeType="1" noTextEdit="1"/>
              </p:cNvSpPr>
              <p:nvPr/>
            </p:nvSpPr>
            <p:spPr>
              <a:xfrm>
                <a:off x="3837320" y="559387"/>
                <a:ext cx="3918743" cy="84856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6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1200944"/>
            <a:ext cx="8229600"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dirty="0"/>
          </a:p>
        </p:txBody>
      </p:sp>
      <p:graphicFrame>
        <p:nvGraphicFramePr>
          <p:cNvPr id="6" name="对象 5">
            <a:extLst>
              <a:ext uri="{FF2B5EF4-FFF2-40B4-BE49-F238E27FC236}">
                <a16:creationId xmlns:a16="http://schemas.microsoft.com/office/drawing/2014/main" id="{0AAC6386-7C27-4433-AA9D-CD4C7C5DF617}"/>
              </a:ext>
            </a:extLst>
          </p:cNvPr>
          <p:cNvGraphicFramePr>
            <a:graphicFrameLocks noChangeAspect="1"/>
          </p:cNvGraphicFramePr>
          <p:nvPr>
            <p:extLst>
              <p:ext uri="{D42A27DB-BD31-4B8C-83A1-F6EECF244321}">
                <p14:modId xmlns:p14="http://schemas.microsoft.com/office/powerpoint/2010/main" val="3676924355"/>
              </p:ext>
            </p:extLst>
          </p:nvPr>
        </p:nvGraphicFramePr>
        <p:xfrm>
          <a:off x="2100508" y="467042"/>
          <a:ext cx="7955471" cy="3140757"/>
        </p:xfrm>
        <a:graphic>
          <a:graphicData uri="http://schemas.openxmlformats.org/presentationml/2006/ole">
            <mc:AlternateContent xmlns:mc="http://schemas.openxmlformats.org/markup-compatibility/2006">
              <mc:Choice xmlns:v="urn:schemas-microsoft-com:vml" Requires="v">
                <p:oleObj spid="_x0000_s8215" name="公式" r:id="rId4" imgW="3987720" imgH="1574640" progId="Equation.KSEE3">
                  <p:embed/>
                </p:oleObj>
              </mc:Choice>
              <mc:Fallback>
                <p:oleObj name="公式" r:id="rId4" imgW="3987720" imgH="1574640" progId="Equation.KSEE3">
                  <p:embed/>
                  <p:pic>
                    <p:nvPicPr>
                      <p:cNvPr id="0" name=""/>
                      <p:cNvPicPr/>
                      <p:nvPr/>
                    </p:nvPicPr>
                    <p:blipFill>
                      <a:blip r:embed="rId5"/>
                      <a:stretch>
                        <a:fillRect/>
                      </a:stretch>
                    </p:blipFill>
                    <p:spPr>
                      <a:xfrm>
                        <a:off x="2100508" y="467042"/>
                        <a:ext cx="7955471" cy="314075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AD3A661-61AD-49C1-815B-C7CB5B840980}"/>
                  </a:ext>
                </a:extLst>
              </p:cNvPr>
              <p:cNvSpPr txBox="1"/>
              <p:nvPr/>
            </p:nvSpPr>
            <p:spPr>
              <a:xfrm>
                <a:off x="1296139" y="3568052"/>
                <a:ext cx="9055223" cy="830997"/>
              </a:xfrm>
              <a:prstGeom prst="rect">
                <a:avLst/>
              </a:prstGeom>
              <a:noFill/>
            </p:spPr>
            <p:txBody>
              <a:bodyPr wrap="square" rtlCol="0">
                <a:spAutoFit/>
              </a:bodyPr>
              <a:lstStyle/>
              <a:p>
                <a:r>
                  <a:rPr lang="zh-CN" altLang="en-US" dirty="0"/>
                  <a:t>            </a:t>
                </a:r>
                <a:r>
                  <a:rPr lang="zh-CN" altLang="en-US" sz="24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𝜆</m:t>
                        </m:r>
                      </m:e>
                      <m:sub>
                        <m:r>
                          <a:rPr lang="en-US" altLang="zh-CN" sz="2400" b="0" i="1" smtClean="0">
                            <a:latin typeface="Cambria Math" panose="02040503050406030204" pitchFamily="18" charset="0"/>
                          </a:rPr>
                          <m:t>0</m:t>
                        </m:r>
                      </m:sub>
                    </m:sSub>
                  </m:oMath>
                </a14:m>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b="0" i="1" smtClean="0">
                            <a:latin typeface="Cambria Math" panose="02040503050406030204" pitchFamily="18" charset="0"/>
                          </a:rPr>
                          <m:t>1</m:t>
                        </m:r>
                      </m:sub>
                    </m:sSub>
                    <m:r>
                      <a:rPr lang="zh-CN" altLang="en-US" sz="2400" i="1" smtClean="0">
                        <a:latin typeface="Cambria Math" panose="02040503050406030204" pitchFamily="18" charset="0"/>
                      </a:rPr>
                      <m:t>为</m:t>
                    </m:r>
                  </m:oMath>
                </a14:m>
                <a:r>
                  <a:rPr lang="zh-CN" altLang="en-US" sz="2400" dirty="0">
                    <a:latin typeface="微软雅黑" panose="020B0503020204020204" pitchFamily="34" charset="-122"/>
                    <a:ea typeface="微软雅黑" panose="020B0503020204020204" pitchFamily="34" charset="-122"/>
                  </a:rPr>
                  <a:t>常数，表示在均衡状态下预期收益率和因子载荷的线性关系。这条直线叫做套利定价线，或叫</a:t>
                </a:r>
                <a:r>
                  <a:rPr lang="en-US" altLang="zh-CN" sz="2400" dirty="0">
                    <a:latin typeface="微软雅黑" panose="020B0503020204020204" pitchFamily="34" charset="-122"/>
                    <a:ea typeface="微软雅黑" panose="020B0503020204020204" pitchFamily="34" charset="-122"/>
                  </a:rPr>
                  <a:t>APT</a:t>
                </a:r>
                <a:r>
                  <a:rPr lang="zh-CN" altLang="en-US" sz="2400" dirty="0">
                    <a:latin typeface="微软雅黑" panose="020B0503020204020204" pitchFamily="34" charset="-122"/>
                    <a:ea typeface="微软雅黑" panose="020B0503020204020204" pitchFamily="34" charset="-122"/>
                  </a:rPr>
                  <a:t>资产定价线。</a:t>
                </a:r>
              </a:p>
            </p:txBody>
          </p:sp>
        </mc:Choice>
        <mc:Fallback xmlns="">
          <p:sp>
            <p:nvSpPr>
              <p:cNvPr id="15" name="文本框 14">
                <a:extLst>
                  <a:ext uri="{FF2B5EF4-FFF2-40B4-BE49-F238E27FC236}">
                    <a16:creationId xmlns:a16="http://schemas.microsoft.com/office/drawing/2014/main" id="{EAD3A661-61AD-49C1-815B-C7CB5B840980}"/>
                  </a:ext>
                </a:extLst>
              </p:cNvPr>
              <p:cNvSpPr txBox="1">
                <a:spLocks noRot="1" noChangeAspect="1" noMove="1" noResize="1" noEditPoints="1" noAdjustHandles="1" noChangeArrowheads="1" noChangeShapeType="1" noTextEdit="1"/>
              </p:cNvSpPr>
              <p:nvPr/>
            </p:nvSpPr>
            <p:spPr>
              <a:xfrm>
                <a:off x="1296139" y="3568052"/>
                <a:ext cx="9055223" cy="830997"/>
              </a:xfrm>
              <a:prstGeom prst="rect">
                <a:avLst/>
              </a:prstGeom>
              <a:blipFill>
                <a:blip r:embed="rId6"/>
                <a:stretch>
                  <a:fillRect l="-1077" t="-5839" r="-3636" b="-15328"/>
                </a:stretch>
              </a:blipFill>
            </p:spPr>
            <p:txBody>
              <a:bodyPr/>
              <a:lstStyle/>
              <a:p>
                <a:r>
                  <a:rPr lang="zh-CN" altLang="en-US">
                    <a:noFill/>
                  </a:rPr>
                  <a:t> </a:t>
                </a:r>
              </a:p>
            </p:txBody>
          </p:sp>
        </mc:Fallback>
      </mc:AlternateContent>
      <p:pic>
        <p:nvPicPr>
          <p:cNvPr id="33" name="内容占位符 6164">
            <a:extLst>
              <a:ext uri="{FF2B5EF4-FFF2-40B4-BE49-F238E27FC236}">
                <a16:creationId xmlns:a16="http://schemas.microsoft.com/office/drawing/2014/main" id="{DDEE4A7B-3E6B-4351-81B7-9E382CB7D61E}"/>
              </a:ext>
            </a:extLst>
          </p:cNvPr>
          <p:cNvPicPr/>
          <p:nvPr/>
        </p:nvPicPr>
        <p:blipFill>
          <a:blip r:embed="rId7"/>
          <a:stretch>
            <a:fillRect/>
          </a:stretch>
        </p:blipFill>
        <p:spPr>
          <a:xfrm>
            <a:off x="3854278" y="5462702"/>
            <a:ext cx="233362" cy="300038"/>
          </a:xfrm>
          <a:prstGeom prst="rect">
            <a:avLst/>
          </a:prstGeom>
          <a:noFill/>
          <a:ln w="38100">
            <a:noFill/>
            <a:miter/>
          </a:ln>
        </p:spPr>
      </p:pic>
      <p:sp>
        <p:nvSpPr>
          <p:cNvPr id="34" name="直接连接符 33">
            <a:extLst>
              <a:ext uri="{FF2B5EF4-FFF2-40B4-BE49-F238E27FC236}">
                <a16:creationId xmlns:a16="http://schemas.microsoft.com/office/drawing/2014/main" id="{49ACC2C1-04D8-4284-B2C4-0343436C0347}"/>
              </a:ext>
            </a:extLst>
          </p:cNvPr>
          <p:cNvSpPr/>
          <p:nvPr/>
        </p:nvSpPr>
        <p:spPr>
          <a:xfrm flipV="1">
            <a:off x="4197178" y="4597515"/>
            <a:ext cx="0" cy="1728787"/>
          </a:xfrm>
          <a:prstGeom prst="line">
            <a:avLst/>
          </a:prstGeom>
          <a:ln w="9525" cap="flat" cmpd="sng">
            <a:solidFill>
              <a:srgbClr val="006699"/>
            </a:solidFill>
            <a:prstDash val="solid"/>
            <a:headEnd type="none" w="med" len="med"/>
            <a:tailEnd type="triangle" w="med" len="med"/>
          </a:ln>
        </p:spPr>
      </p:sp>
      <p:sp>
        <p:nvSpPr>
          <p:cNvPr id="35" name="直接连接符 34">
            <a:extLst>
              <a:ext uri="{FF2B5EF4-FFF2-40B4-BE49-F238E27FC236}">
                <a16:creationId xmlns:a16="http://schemas.microsoft.com/office/drawing/2014/main" id="{56DDE585-EA4A-4707-9362-57BB5D04BFE9}"/>
              </a:ext>
            </a:extLst>
          </p:cNvPr>
          <p:cNvSpPr/>
          <p:nvPr/>
        </p:nvSpPr>
        <p:spPr>
          <a:xfrm>
            <a:off x="4197178" y="6326302"/>
            <a:ext cx="1944687" cy="0"/>
          </a:xfrm>
          <a:prstGeom prst="line">
            <a:avLst/>
          </a:prstGeom>
          <a:ln w="9525" cap="flat" cmpd="sng">
            <a:solidFill>
              <a:srgbClr val="006699"/>
            </a:solidFill>
            <a:prstDash val="solid"/>
            <a:headEnd type="none" w="med" len="med"/>
            <a:tailEnd type="triangle" w="med" len="med"/>
          </a:ln>
        </p:spPr>
      </p:sp>
      <p:sp>
        <p:nvSpPr>
          <p:cNvPr id="36" name="直接连接符 35">
            <a:extLst>
              <a:ext uri="{FF2B5EF4-FFF2-40B4-BE49-F238E27FC236}">
                <a16:creationId xmlns:a16="http://schemas.microsoft.com/office/drawing/2014/main" id="{954AEA63-ECA9-4677-8C85-D5FD0404117F}"/>
              </a:ext>
            </a:extLst>
          </p:cNvPr>
          <p:cNvSpPr/>
          <p:nvPr/>
        </p:nvSpPr>
        <p:spPr>
          <a:xfrm flipV="1">
            <a:off x="4197178" y="4886440"/>
            <a:ext cx="1873250" cy="720725"/>
          </a:xfrm>
          <a:prstGeom prst="line">
            <a:avLst/>
          </a:prstGeom>
          <a:ln w="9525" cap="flat" cmpd="sng">
            <a:solidFill>
              <a:srgbClr val="006699"/>
            </a:solidFill>
            <a:prstDash val="solid"/>
            <a:headEnd type="none" w="med" len="med"/>
            <a:tailEnd type="none" w="med" len="med"/>
          </a:ln>
        </p:spPr>
      </p:sp>
      <p:sp>
        <p:nvSpPr>
          <p:cNvPr id="41" name="文本框 6163">
            <a:extLst>
              <a:ext uri="{FF2B5EF4-FFF2-40B4-BE49-F238E27FC236}">
                <a16:creationId xmlns:a16="http://schemas.microsoft.com/office/drawing/2014/main" id="{E4394E1A-BBDF-4605-B520-423E1798C164}"/>
              </a:ext>
            </a:extLst>
          </p:cNvPr>
          <p:cNvSpPr txBox="1"/>
          <p:nvPr/>
        </p:nvSpPr>
        <p:spPr>
          <a:xfrm>
            <a:off x="4197178" y="6426396"/>
            <a:ext cx="1762125" cy="366713"/>
          </a:xfrm>
          <a:prstGeom prst="rect">
            <a:avLst/>
          </a:prstGeom>
          <a:noFill/>
          <a:ln w="9525">
            <a:noFill/>
          </a:ln>
        </p:spPr>
        <p:txBody>
          <a:bodyPr wrap="none" anchor="t">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a:lstStyle>
          <a:p>
            <a:r>
              <a:rPr lang="en-US" altLang="zh-CN" dirty="0">
                <a:solidFill>
                  <a:srgbClr val="0070C0"/>
                </a:solidFill>
                <a:latin typeface="Verdana" panose="020B0604030504040204" pitchFamily="34" charset="0"/>
              </a:rPr>
              <a:t>APT</a:t>
            </a:r>
            <a:r>
              <a:rPr lang="zh-CN" altLang="en-US" dirty="0">
                <a:solidFill>
                  <a:srgbClr val="0070C0"/>
                </a:solidFill>
                <a:latin typeface="Verdana" panose="020B0604030504040204" pitchFamily="34" charset="0"/>
              </a:rPr>
              <a:t>资产定价线</a:t>
            </a:r>
          </a:p>
        </p:txBody>
      </p:sp>
      <p:pic>
        <p:nvPicPr>
          <p:cNvPr id="42" name="图片 41">
            <a:extLst>
              <a:ext uri="{FF2B5EF4-FFF2-40B4-BE49-F238E27FC236}">
                <a16:creationId xmlns:a16="http://schemas.microsoft.com/office/drawing/2014/main" id="{13C21AE0-D3BF-4D81-A492-9F3DBD11CB0A}"/>
              </a:ext>
            </a:extLst>
          </p:cNvPr>
          <p:cNvPicPr>
            <a:picLocks noChangeAspect="1"/>
          </p:cNvPicPr>
          <p:nvPr/>
        </p:nvPicPr>
        <p:blipFill>
          <a:blip r:embed="rId8"/>
          <a:stretch>
            <a:fillRect/>
          </a:stretch>
        </p:blipFill>
        <p:spPr>
          <a:xfrm>
            <a:off x="6070428" y="6337535"/>
            <a:ext cx="273701" cy="371451"/>
          </a:xfrm>
          <a:prstGeom prst="rect">
            <a:avLst/>
          </a:prstGeom>
        </p:spPr>
      </p:pic>
      <p:pic>
        <p:nvPicPr>
          <p:cNvPr id="43" name="图片 42">
            <a:extLst>
              <a:ext uri="{FF2B5EF4-FFF2-40B4-BE49-F238E27FC236}">
                <a16:creationId xmlns:a16="http://schemas.microsoft.com/office/drawing/2014/main" id="{15A59D74-021B-4459-BC58-630AD114AF1C}"/>
              </a:ext>
            </a:extLst>
          </p:cNvPr>
          <p:cNvPicPr>
            <a:picLocks noChangeAspect="1"/>
          </p:cNvPicPr>
          <p:nvPr/>
        </p:nvPicPr>
        <p:blipFill>
          <a:blip r:embed="rId9"/>
          <a:stretch>
            <a:fillRect/>
          </a:stretch>
        </p:blipFill>
        <p:spPr>
          <a:xfrm>
            <a:off x="3546416" y="4483615"/>
            <a:ext cx="541224" cy="375674"/>
          </a:xfrm>
          <a:prstGeom prst="rect">
            <a:avLst/>
          </a:prstGeom>
        </p:spPr>
      </p:pic>
    </p:spTree>
    <p:extLst>
      <p:ext uri="{BB962C8B-B14F-4D97-AF65-F5344CB8AC3E}">
        <p14:creationId xmlns:p14="http://schemas.microsoft.com/office/powerpoint/2010/main" val="45217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pic>
        <p:nvPicPr>
          <p:cNvPr id="3" name="图片 2">
            <a:extLst>
              <a:ext uri="{FF2B5EF4-FFF2-40B4-BE49-F238E27FC236}">
                <a16:creationId xmlns:a16="http://schemas.microsoft.com/office/drawing/2014/main" id="{0B355954-8876-45B4-9C2D-6E09997AA8DB}"/>
              </a:ext>
            </a:extLst>
          </p:cNvPr>
          <p:cNvPicPr>
            <a:picLocks noChangeAspect="1"/>
          </p:cNvPicPr>
          <p:nvPr/>
        </p:nvPicPr>
        <p:blipFill>
          <a:blip r:embed="rId4"/>
          <a:stretch>
            <a:fillRect/>
          </a:stretch>
        </p:blipFill>
        <p:spPr>
          <a:xfrm>
            <a:off x="1592439" y="662486"/>
            <a:ext cx="2422333" cy="634698"/>
          </a:xfrm>
          <a:prstGeom prst="rect">
            <a:avLst/>
          </a:prstGeom>
        </p:spPr>
      </p:pic>
      <p:graphicFrame>
        <p:nvGraphicFramePr>
          <p:cNvPr id="5" name="对象 4">
            <a:extLst>
              <a:ext uri="{FF2B5EF4-FFF2-40B4-BE49-F238E27FC236}">
                <a16:creationId xmlns:a16="http://schemas.microsoft.com/office/drawing/2014/main" id="{3508B474-98E8-4DA7-8B95-FA33DB8129AD}"/>
              </a:ext>
            </a:extLst>
          </p:cNvPr>
          <p:cNvGraphicFramePr>
            <a:graphicFrameLocks noChangeAspect="1"/>
          </p:cNvGraphicFramePr>
          <p:nvPr>
            <p:extLst>
              <p:ext uri="{D42A27DB-BD31-4B8C-83A1-F6EECF244321}">
                <p14:modId xmlns:p14="http://schemas.microsoft.com/office/powerpoint/2010/main" val="275645288"/>
              </p:ext>
            </p:extLst>
          </p:nvPr>
        </p:nvGraphicFramePr>
        <p:xfrm>
          <a:off x="4014772" y="1142468"/>
          <a:ext cx="2705229" cy="616381"/>
        </p:xfrm>
        <a:graphic>
          <a:graphicData uri="http://schemas.openxmlformats.org/presentationml/2006/ole">
            <mc:AlternateContent xmlns:mc="http://schemas.openxmlformats.org/markup-compatibility/2006">
              <mc:Choice xmlns:v="urn:schemas-microsoft-com:vml" Requires="v">
                <p:oleObj spid="_x0000_s9298" name="公式" r:id="rId5" imgW="1002960" imgH="228600" progId="Equation.KSEE3">
                  <p:embed/>
                </p:oleObj>
              </mc:Choice>
              <mc:Fallback>
                <p:oleObj name="公式" r:id="rId5" imgW="1002960" imgH="228600" progId="Equation.KSEE3">
                  <p:embed/>
                  <p:pic>
                    <p:nvPicPr>
                      <p:cNvPr id="0" name=""/>
                      <p:cNvPicPr/>
                      <p:nvPr/>
                    </p:nvPicPr>
                    <p:blipFill>
                      <a:blip r:embed="rId6"/>
                      <a:stretch>
                        <a:fillRect/>
                      </a:stretch>
                    </p:blipFill>
                    <p:spPr>
                      <a:xfrm>
                        <a:off x="4014772" y="1142468"/>
                        <a:ext cx="2705229" cy="61638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964FF29-A820-4419-A85E-8BCC8449EAB8}"/>
                  </a:ext>
                </a:extLst>
              </p:cNvPr>
              <p:cNvSpPr txBox="1"/>
              <p:nvPr/>
            </p:nvSpPr>
            <p:spPr>
              <a:xfrm>
                <a:off x="1364202" y="1838657"/>
                <a:ext cx="9179511" cy="866006"/>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𝝀</m:t>
                        </m:r>
                      </m:e>
                      <m:sub>
                        <m:r>
                          <a:rPr lang="en-US" altLang="zh-CN" sz="2400" b="1" i="1" smtClean="0">
                            <a:latin typeface="Cambria Math" panose="02040503050406030204" pitchFamily="18" charset="0"/>
                          </a:rPr>
                          <m:t>𝒐</m:t>
                        </m:r>
                      </m:sub>
                    </m:sSub>
                  </m:oMath>
                </a14:m>
                <a:r>
                  <a:rPr lang="zh-CN" altLang="en-US" sz="2400" b="1" dirty="0">
                    <a:latin typeface="楷体" panose="02010609060101010101" pitchFamily="49" charset="-122"/>
                    <a:ea typeface="楷体" panose="02010609060101010101" pitchFamily="49" charset="-122"/>
                  </a:rPr>
                  <a:t>是资产没有因子载荷（</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𝜷</m:t>
                        </m:r>
                      </m:e>
                      <m:sub>
                        <m:r>
                          <a:rPr lang="en-US" altLang="zh-CN" sz="2400" b="1" i="1">
                            <a:latin typeface="Cambria Math" panose="02040503050406030204" pitchFamily="18" charset="0"/>
                          </a:rPr>
                          <m:t>𝒊</m:t>
                        </m:r>
                      </m:sub>
                    </m:sSub>
                  </m:oMath>
                </a14:m>
                <a:r>
                  <a:rPr lang="en-US" altLang="zh-CN" sz="2400" b="1"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），即无风险收益率，记为</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𝒓</m:t>
                        </m:r>
                      </m:e>
                      <m:sub>
                        <m:r>
                          <a:rPr lang="en-US" altLang="zh-CN" sz="2400" b="1" i="1">
                            <a:latin typeface="Cambria Math" panose="02040503050406030204" pitchFamily="18" charset="0"/>
                          </a:rPr>
                          <m:t>𝒇</m:t>
                        </m:r>
                      </m:sub>
                    </m:sSub>
                  </m:oMath>
                </a14:m>
                <a:endParaRPr lang="en-US" altLang="zh-CN" sz="2400" b="1"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5964FF29-A820-4419-A85E-8BCC8449EAB8}"/>
                  </a:ext>
                </a:extLst>
              </p:cNvPr>
              <p:cNvSpPr txBox="1">
                <a:spLocks noRot="1" noChangeAspect="1" noMove="1" noResize="1" noEditPoints="1" noAdjustHandles="1" noChangeArrowheads="1" noChangeShapeType="1" noTextEdit="1"/>
              </p:cNvSpPr>
              <p:nvPr/>
            </p:nvSpPr>
            <p:spPr>
              <a:xfrm>
                <a:off x="1364202" y="1838657"/>
                <a:ext cx="9179511" cy="866006"/>
              </a:xfrm>
              <a:prstGeom prst="rect">
                <a:avLst/>
              </a:prstGeom>
              <a:blipFill>
                <a:blip r:embed="rId7"/>
                <a:stretch>
                  <a:fillRect l="-199" t="-7746"/>
                </a:stretch>
              </a:blipFill>
            </p:spPr>
            <p:txBody>
              <a:bodyPr/>
              <a:lstStyle/>
              <a:p>
                <a:r>
                  <a:rPr lang="zh-CN" altLang="en-US">
                    <a:noFill/>
                  </a:rPr>
                  <a:t> </a:t>
                </a:r>
              </a:p>
            </p:txBody>
          </p:sp>
        </mc:Fallback>
      </mc:AlternateContent>
      <p:graphicFrame>
        <p:nvGraphicFramePr>
          <p:cNvPr id="7" name="对象 6">
            <a:extLst>
              <a:ext uri="{FF2B5EF4-FFF2-40B4-BE49-F238E27FC236}">
                <a16:creationId xmlns:a16="http://schemas.microsoft.com/office/drawing/2014/main" id="{AF29945B-080C-4EE9-9CF4-392D39172691}"/>
              </a:ext>
            </a:extLst>
          </p:cNvPr>
          <p:cNvGraphicFramePr>
            <a:graphicFrameLocks noChangeAspect="1"/>
          </p:cNvGraphicFramePr>
          <p:nvPr>
            <p:extLst>
              <p:ext uri="{D42A27DB-BD31-4B8C-83A1-F6EECF244321}">
                <p14:modId xmlns:p14="http://schemas.microsoft.com/office/powerpoint/2010/main" val="1641276969"/>
              </p:ext>
            </p:extLst>
          </p:nvPr>
        </p:nvGraphicFramePr>
        <p:xfrm>
          <a:off x="4479637" y="2907362"/>
          <a:ext cx="2350122" cy="620171"/>
        </p:xfrm>
        <a:graphic>
          <a:graphicData uri="http://schemas.openxmlformats.org/presentationml/2006/ole">
            <mc:AlternateContent xmlns:mc="http://schemas.openxmlformats.org/markup-compatibility/2006">
              <mc:Choice xmlns:v="urn:schemas-microsoft-com:vml" Requires="v">
                <p:oleObj spid="_x0000_s9299" name="公式" r:id="rId8" imgW="914400" imgH="241200" progId="Equation.KSEE3">
                  <p:embed/>
                </p:oleObj>
              </mc:Choice>
              <mc:Fallback>
                <p:oleObj name="公式" r:id="rId8" imgW="914400" imgH="241200" progId="Equation.KSEE3">
                  <p:embed/>
                  <p:pic>
                    <p:nvPicPr>
                      <p:cNvPr id="0" name=""/>
                      <p:cNvPicPr/>
                      <p:nvPr/>
                    </p:nvPicPr>
                    <p:blipFill>
                      <a:blip r:embed="rId9"/>
                      <a:stretch>
                        <a:fillRect/>
                      </a:stretch>
                    </p:blipFill>
                    <p:spPr>
                      <a:xfrm>
                        <a:off x="4479637" y="2907362"/>
                        <a:ext cx="2350122" cy="62017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F71A3-5BDB-4B48-895E-3D9358C08C7C}"/>
                  </a:ext>
                </a:extLst>
              </p:cNvPr>
              <p:cNvSpPr txBox="1"/>
              <p:nvPr/>
            </p:nvSpPr>
            <p:spPr>
              <a:xfrm>
                <a:off x="1364202" y="3528542"/>
                <a:ext cx="8726372" cy="1233415"/>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𝝀</m:t>
                        </m:r>
                      </m:e>
                      <m:sub>
                        <m:r>
                          <a:rPr lang="en-US" altLang="zh-CN" sz="2400" b="1" i="1" smtClean="0">
                            <a:latin typeface="Cambria Math" panose="02040503050406030204" pitchFamily="18" charset="0"/>
                          </a:rPr>
                          <m:t>𝟏</m:t>
                        </m:r>
                      </m:sub>
                    </m:sSub>
                    <m:r>
                      <a:rPr lang="zh-CN" altLang="en-US" sz="2400" b="1" i="1">
                        <a:latin typeface="Cambria Math" panose="02040503050406030204" pitchFamily="18" charset="0"/>
                      </a:rPr>
                      <m:t>是</m:t>
                    </m:r>
                  </m:oMath>
                </a14:m>
                <a:r>
                  <a:rPr lang="zh-CN" altLang="en-US" sz="2400" b="1" dirty="0">
                    <a:latin typeface="楷体" panose="02010609060101010101" pitchFamily="49" charset="-122"/>
                    <a:ea typeface="楷体" panose="02010609060101010101" pitchFamily="49" charset="-122"/>
                  </a:rPr>
                  <a:t>因子载荷为</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的一个资产组合的超额收益率</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超过无风险利率的那部分叫作因子风险报酬或风险溢价。令</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𝜹</m:t>
                        </m:r>
                      </m:e>
                      <m:sub>
                        <m:r>
                          <a:rPr lang="en-US" altLang="zh-CN" sz="2400" b="1" i="1" smtClean="0">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=E(</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𝒑</m:t>
                        </m:r>
                      </m:sub>
                    </m:sSub>
                  </m:oMath>
                </a14:m>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，那么</a:t>
                </a:r>
                <a:endParaRPr lang="zh-CN" altLang="en-US" b="1" dirty="0">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86EF71A3-5BDB-4B48-895E-3D9358C08C7C}"/>
                  </a:ext>
                </a:extLst>
              </p:cNvPr>
              <p:cNvSpPr txBox="1">
                <a:spLocks noRot="1" noChangeAspect="1" noMove="1" noResize="1" noEditPoints="1" noAdjustHandles="1" noChangeArrowheads="1" noChangeShapeType="1" noTextEdit="1"/>
              </p:cNvSpPr>
              <p:nvPr/>
            </p:nvSpPr>
            <p:spPr>
              <a:xfrm>
                <a:off x="1364202" y="3528542"/>
                <a:ext cx="8726372" cy="1233415"/>
              </a:xfrm>
              <a:prstGeom prst="rect">
                <a:avLst/>
              </a:prstGeom>
              <a:blipFill>
                <a:blip r:embed="rId10"/>
                <a:stretch>
                  <a:fillRect l="-1118" t="-5446" b="-10396"/>
                </a:stretch>
              </a:blipFill>
            </p:spPr>
            <p:txBody>
              <a:bodyPr/>
              <a:lstStyle/>
              <a:p>
                <a:r>
                  <a:rPr lang="zh-CN" altLang="en-US">
                    <a:noFill/>
                  </a:rPr>
                  <a:t> </a:t>
                </a:r>
              </a:p>
            </p:txBody>
          </p:sp>
        </mc:Fallback>
      </mc:AlternateContent>
      <p:graphicFrame>
        <p:nvGraphicFramePr>
          <p:cNvPr id="10" name="对象 9">
            <a:extLst>
              <a:ext uri="{FF2B5EF4-FFF2-40B4-BE49-F238E27FC236}">
                <a16:creationId xmlns:a16="http://schemas.microsoft.com/office/drawing/2014/main" id="{41E89E81-E111-4461-B943-B30547253F67}"/>
              </a:ext>
            </a:extLst>
          </p:cNvPr>
          <p:cNvGraphicFramePr>
            <a:graphicFrameLocks noChangeAspect="1"/>
          </p:cNvGraphicFramePr>
          <p:nvPr>
            <p:extLst>
              <p:ext uri="{D42A27DB-BD31-4B8C-83A1-F6EECF244321}">
                <p14:modId xmlns:p14="http://schemas.microsoft.com/office/powerpoint/2010/main" val="3381651409"/>
              </p:ext>
            </p:extLst>
          </p:nvPr>
        </p:nvGraphicFramePr>
        <p:xfrm>
          <a:off x="4500611" y="4296994"/>
          <a:ext cx="1733550" cy="598488"/>
        </p:xfrm>
        <a:graphic>
          <a:graphicData uri="http://schemas.openxmlformats.org/presentationml/2006/ole">
            <mc:AlternateContent xmlns:mc="http://schemas.openxmlformats.org/markup-compatibility/2006">
              <mc:Choice xmlns:v="urn:schemas-microsoft-com:vml" Requires="v">
                <p:oleObj spid="_x0000_s9300" name="公式" r:id="rId11" imgW="698400" imgH="241200" progId="Equation.KSEE3">
                  <p:embed/>
                </p:oleObj>
              </mc:Choice>
              <mc:Fallback>
                <p:oleObj name="公式" r:id="rId11" imgW="698400" imgH="241200" progId="Equation.KSEE3">
                  <p:embed/>
                  <p:pic>
                    <p:nvPicPr>
                      <p:cNvPr id="0" name=""/>
                      <p:cNvPicPr/>
                      <p:nvPr/>
                    </p:nvPicPr>
                    <p:blipFill>
                      <a:blip r:embed="rId12"/>
                      <a:stretch>
                        <a:fillRect/>
                      </a:stretch>
                    </p:blipFill>
                    <p:spPr>
                      <a:xfrm>
                        <a:off x="4500611" y="4296994"/>
                        <a:ext cx="1733550" cy="598488"/>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CB8732C0-480C-4932-9E92-75DCDCAFF0D7}"/>
              </a:ext>
            </a:extLst>
          </p:cNvPr>
          <p:cNvSpPr txBox="1"/>
          <p:nvPr/>
        </p:nvSpPr>
        <p:spPr>
          <a:xfrm>
            <a:off x="1364202" y="4925457"/>
            <a:ext cx="4669654"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带入上式</a:t>
            </a:r>
            <a:endParaRPr lang="en-US" altLang="zh-CN" sz="2400" b="1" dirty="0">
              <a:latin typeface="楷体" panose="02010609060101010101" pitchFamily="49" charset="-122"/>
              <a:ea typeface="楷体" panose="02010609060101010101" pitchFamily="49" charset="-122"/>
            </a:endParaRPr>
          </a:p>
        </p:txBody>
      </p:sp>
      <p:graphicFrame>
        <p:nvGraphicFramePr>
          <p:cNvPr id="15" name="对象 14">
            <a:extLst>
              <a:ext uri="{FF2B5EF4-FFF2-40B4-BE49-F238E27FC236}">
                <a16:creationId xmlns:a16="http://schemas.microsoft.com/office/drawing/2014/main" id="{40A4482C-3A58-4A39-8C7D-4E5B5C0B4481}"/>
              </a:ext>
            </a:extLst>
          </p:cNvPr>
          <p:cNvGraphicFramePr>
            <a:graphicFrameLocks noChangeAspect="1"/>
          </p:cNvGraphicFramePr>
          <p:nvPr>
            <p:extLst>
              <p:ext uri="{D42A27DB-BD31-4B8C-83A1-F6EECF244321}">
                <p14:modId xmlns:p14="http://schemas.microsoft.com/office/powerpoint/2010/main" val="1248508358"/>
              </p:ext>
            </p:extLst>
          </p:nvPr>
        </p:nvGraphicFramePr>
        <p:xfrm>
          <a:off x="4059238" y="5241925"/>
          <a:ext cx="3584575" cy="636588"/>
        </p:xfrm>
        <a:graphic>
          <a:graphicData uri="http://schemas.openxmlformats.org/presentationml/2006/ole">
            <mc:AlternateContent xmlns:mc="http://schemas.openxmlformats.org/markup-compatibility/2006">
              <mc:Choice xmlns:v="urn:schemas-microsoft-com:vml" Requires="v">
                <p:oleObj spid="_x0000_s9301" name="公式" r:id="rId13" imgW="1358640" imgH="241200" progId="Equation.KSEE3">
                  <p:embed/>
                </p:oleObj>
              </mc:Choice>
              <mc:Fallback>
                <p:oleObj name="公式" r:id="rId13" imgW="1358640" imgH="241200" progId="Equation.KSEE3">
                  <p:embed/>
                  <p:pic>
                    <p:nvPicPr>
                      <p:cNvPr id="5" name="对象 4">
                        <a:extLst>
                          <a:ext uri="{FF2B5EF4-FFF2-40B4-BE49-F238E27FC236}">
                            <a16:creationId xmlns:a16="http://schemas.microsoft.com/office/drawing/2014/main" id="{3508B474-98E8-4DA7-8B95-FA33DB8129AD}"/>
                          </a:ext>
                        </a:extLst>
                      </p:cNvPr>
                      <p:cNvPicPr/>
                      <p:nvPr/>
                    </p:nvPicPr>
                    <p:blipFill>
                      <a:blip r:embed="rId14"/>
                      <a:stretch>
                        <a:fillRect/>
                      </a:stretch>
                    </p:blipFill>
                    <p:spPr>
                      <a:xfrm>
                        <a:off x="4059238" y="5241925"/>
                        <a:ext cx="3584575" cy="6365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B21FD0-2690-4395-A061-988EDC534499}"/>
                  </a:ext>
                </a:extLst>
              </p:cNvPr>
              <p:cNvSpPr txBox="1"/>
              <p:nvPr/>
            </p:nvSpPr>
            <p:spPr>
              <a:xfrm>
                <a:off x="1381312" y="2540347"/>
                <a:ext cx="7972148"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至于</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𝝀</m:t>
                        </m:r>
                      </m:e>
                      <m:sub>
                        <m:r>
                          <a:rPr lang="en-US" altLang="zh-CN" sz="2400" b="1" i="1">
                            <a:latin typeface="Cambria Math" panose="02040503050406030204" pitchFamily="18" charset="0"/>
                          </a:rPr>
                          <m:t>𝟏</m:t>
                        </m:r>
                      </m:sub>
                    </m:sSub>
                  </m:oMath>
                </a14:m>
                <a:r>
                  <a:rPr lang="zh-CN" altLang="en-US" sz="2400" b="1" dirty="0">
                    <a:latin typeface="楷体" panose="02010609060101010101" pitchFamily="49" charset="-122"/>
                    <a:ea typeface="楷体" panose="02010609060101010101" pitchFamily="49" charset="-122"/>
                  </a:rPr>
                  <a:t>，可以考虑因子载荷为</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的资产组合</a:t>
                </a:r>
                <a:r>
                  <a:rPr lang="en-US" altLang="zh-CN" sz="2400" b="1" dirty="0">
                    <a:latin typeface="楷体" panose="02010609060101010101" pitchFamily="49" charset="-122"/>
                    <a:ea typeface="楷体" panose="02010609060101010101" pitchFamily="49" charset="-122"/>
                  </a:rPr>
                  <a:t>P</a:t>
                </a:r>
                <a:r>
                  <a:rPr lang="zh-CN" altLang="en-US" sz="2400" b="1" dirty="0">
                    <a:latin typeface="楷体" panose="02010609060101010101" pitchFamily="49" charset="-122"/>
                    <a:ea typeface="楷体" panose="02010609060101010101" pitchFamily="49" charset="-122"/>
                  </a:rPr>
                  <a:t>，所以有</a:t>
                </a:r>
                <a:r>
                  <a:rPr lang="en-US" altLang="zh-CN" sz="24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D1B21FD0-2690-4395-A061-988EDC534499}"/>
                  </a:ext>
                </a:extLst>
              </p:cNvPr>
              <p:cNvSpPr txBox="1">
                <a:spLocks noRot="1" noChangeAspect="1" noMove="1" noResize="1" noEditPoints="1" noAdjustHandles="1" noChangeArrowheads="1" noChangeShapeType="1" noTextEdit="1"/>
              </p:cNvSpPr>
              <p:nvPr/>
            </p:nvSpPr>
            <p:spPr>
              <a:xfrm>
                <a:off x="1381312" y="2540347"/>
                <a:ext cx="7972148" cy="461665"/>
              </a:xfrm>
              <a:prstGeom prst="rect">
                <a:avLst/>
              </a:prstGeom>
              <a:blipFill>
                <a:blip r:embed="rId15"/>
                <a:stretch>
                  <a:fillRect l="-1224" t="-14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121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0376D4E5-3AD8-4B61-B272-8D5BCCCDA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499" y="959906"/>
            <a:ext cx="8779001" cy="4938188"/>
          </a:xfrm>
          <a:prstGeom prst="rect">
            <a:avLst/>
          </a:prstGeom>
        </p:spPr>
      </p:pic>
      <p:pic>
        <p:nvPicPr>
          <p:cNvPr id="4" name="图片 3" descr="1换]"/>
          <p:cNvPicPr>
            <a:picLocks noChangeAspect="1"/>
          </p:cNvPicPr>
          <p:nvPr/>
        </p:nvPicPr>
        <p:blipFill>
          <a:blip r:embed="rId4"/>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graphicFrame>
        <p:nvGraphicFramePr>
          <p:cNvPr id="19" name="对象 18">
            <a:extLst>
              <a:ext uri="{FF2B5EF4-FFF2-40B4-BE49-F238E27FC236}">
                <a16:creationId xmlns:a16="http://schemas.microsoft.com/office/drawing/2014/main" id="{AB2850F3-FDAC-46DA-9D6D-3EA699687298}"/>
              </a:ext>
            </a:extLst>
          </p:cNvPr>
          <p:cNvGraphicFramePr>
            <a:graphicFrameLocks noChangeAspect="1"/>
          </p:cNvGraphicFramePr>
          <p:nvPr>
            <p:extLst>
              <p:ext uri="{D42A27DB-BD31-4B8C-83A1-F6EECF244321}">
                <p14:modId xmlns:p14="http://schemas.microsoft.com/office/powerpoint/2010/main" val="2462541401"/>
              </p:ext>
            </p:extLst>
          </p:nvPr>
        </p:nvGraphicFramePr>
        <p:xfrm>
          <a:off x="3187700" y="1441380"/>
          <a:ext cx="596360" cy="412865"/>
        </p:xfrm>
        <a:graphic>
          <a:graphicData uri="http://schemas.openxmlformats.org/presentationml/2006/ole">
            <mc:AlternateContent xmlns:mc="http://schemas.openxmlformats.org/markup-compatibility/2006">
              <mc:Choice xmlns:v="urn:schemas-microsoft-com:vml" Requires="v">
                <p:oleObj spid="_x0000_s10276" name="公式" r:id="rId5" imgW="330120" imgH="228600" progId="Equation.KSEE3">
                  <p:embed/>
                </p:oleObj>
              </mc:Choice>
              <mc:Fallback>
                <p:oleObj name="公式" r:id="rId5" imgW="330120" imgH="228600" progId="Equation.KSEE3">
                  <p:embed/>
                  <p:pic>
                    <p:nvPicPr>
                      <p:cNvPr id="0" name=""/>
                      <p:cNvPicPr/>
                      <p:nvPr/>
                    </p:nvPicPr>
                    <p:blipFill>
                      <a:blip r:embed="rId6"/>
                      <a:stretch>
                        <a:fillRect/>
                      </a:stretch>
                    </p:blipFill>
                    <p:spPr>
                      <a:xfrm>
                        <a:off x="3187700" y="1441380"/>
                        <a:ext cx="596360" cy="41286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AE60583C-31B6-4F2A-AA1F-FA9424F74210}"/>
              </a:ext>
            </a:extLst>
          </p:cNvPr>
          <p:cNvGraphicFramePr>
            <a:graphicFrameLocks noChangeAspect="1"/>
          </p:cNvGraphicFramePr>
          <p:nvPr>
            <p:extLst>
              <p:ext uri="{D42A27DB-BD31-4B8C-83A1-F6EECF244321}">
                <p14:modId xmlns:p14="http://schemas.microsoft.com/office/powerpoint/2010/main" val="3821380661"/>
              </p:ext>
            </p:extLst>
          </p:nvPr>
        </p:nvGraphicFramePr>
        <p:xfrm>
          <a:off x="7307230" y="4637487"/>
          <a:ext cx="333425" cy="461665"/>
        </p:xfrm>
        <a:graphic>
          <a:graphicData uri="http://schemas.openxmlformats.org/presentationml/2006/ole">
            <mc:AlternateContent xmlns:mc="http://schemas.openxmlformats.org/markup-compatibility/2006">
              <mc:Choice xmlns:v="urn:schemas-microsoft-com:vml" Requires="v">
                <p:oleObj spid="_x0000_s10277" name="公式" r:id="rId7" imgW="164880" imgH="228600" progId="Equation.KSEE3">
                  <p:embed/>
                </p:oleObj>
              </mc:Choice>
              <mc:Fallback>
                <p:oleObj name="公式" r:id="rId7" imgW="164880" imgH="228600" progId="Equation.KSEE3">
                  <p:embed/>
                  <p:pic>
                    <p:nvPicPr>
                      <p:cNvPr id="0" name=""/>
                      <p:cNvPicPr/>
                      <p:nvPr/>
                    </p:nvPicPr>
                    <p:blipFill>
                      <a:blip r:embed="rId8"/>
                      <a:stretch>
                        <a:fillRect/>
                      </a:stretch>
                    </p:blipFill>
                    <p:spPr>
                      <a:xfrm>
                        <a:off x="7307230" y="4637487"/>
                        <a:ext cx="333425" cy="461665"/>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710FBC76-C22E-4512-9504-E8C025D40B42}"/>
              </a:ext>
            </a:extLst>
          </p:cNvPr>
          <p:cNvSpPr txBox="1"/>
          <p:nvPr/>
        </p:nvSpPr>
        <p:spPr>
          <a:xfrm>
            <a:off x="4533090" y="2354096"/>
            <a:ext cx="408562" cy="369332"/>
          </a:xfrm>
          <a:prstGeom prst="rect">
            <a:avLst/>
          </a:prstGeom>
          <a:noFill/>
        </p:spPr>
        <p:txBody>
          <a:bodyPr wrap="square" rtlCol="0">
            <a:spAutoFit/>
          </a:bodyPr>
          <a:lstStyle/>
          <a:p>
            <a:r>
              <a:rPr lang="en-US" altLang="zh-CN" dirty="0"/>
              <a:t>U</a:t>
            </a:r>
            <a:endParaRPr lang="zh-CN" altLang="en-US" dirty="0"/>
          </a:p>
        </p:txBody>
      </p:sp>
      <p:sp>
        <p:nvSpPr>
          <p:cNvPr id="22" name="文本框 21">
            <a:extLst>
              <a:ext uri="{FF2B5EF4-FFF2-40B4-BE49-F238E27FC236}">
                <a16:creationId xmlns:a16="http://schemas.microsoft.com/office/drawing/2014/main" id="{8BEEEA41-6D50-4BC3-B3A1-33BCAEC92A4E}"/>
              </a:ext>
            </a:extLst>
          </p:cNvPr>
          <p:cNvSpPr txBox="1"/>
          <p:nvPr/>
        </p:nvSpPr>
        <p:spPr>
          <a:xfrm>
            <a:off x="4562274" y="3464124"/>
            <a:ext cx="408562" cy="369332"/>
          </a:xfrm>
          <a:prstGeom prst="rect">
            <a:avLst/>
          </a:prstGeom>
          <a:noFill/>
        </p:spPr>
        <p:txBody>
          <a:bodyPr wrap="square" rtlCol="0">
            <a:spAutoFit/>
          </a:bodyPr>
          <a:lstStyle/>
          <a:p>
            <a:r>
              <a:rPr lang="en-US" altLang="zh-CN" dirty="0"/>
              <a:t>A</a:t>
            </a:r>
            <a:endParaRPr lang="zh-CN" altLang="en-US" dirty="0"/>
          </a:p>
        </p:txBody>
      </p:sp>
      <p:sp>
        <p:nvSpPr>
          <p:cNvPr id="23" name="文本框 22">
            <a:extLst>
              <a:ext uri="{FF2B5EF4-FFF2-40B4-BE49-F238E27FC236}">
                <a16:creationId xmlns:a16="http://schemas.microsoft.com/office/drawing/2014/main" id="{9BF190AF-166B-4FCE-B75D-611E58F53155}"/>
              </a:ext>
            </a:extLst>
          </p:cNvPr>
          <p:cNvSpPr txBox="1"/>
          <p:nvPr/>
        </p:nvSpPr>
        <p:spPr>
          <a:xfrm>
            <a:off x="5797685" y="2538762"/>
            <a:ext cx="408562" cy="369332"/>
          </a:xfrm>
          <a:prstGeom prst="rect">
            <a:avLst/>
          </a:prstGeom>
          <a:noFill/>
        </p:spPr>
        <p:txBody>
          <a:bodyPr wrap="square" rtlCol="0">
            <a:spAutoFit/>
          </a:bodyPr>
          <a:lstStyle/>
          <a:p>
            <a:r>
              <a:rPr lang="en-US" altLang="zh-CN" dirty="0"/>
              <a:t>B</a:t>
            </a:r>
            <a:endParaRPr lang="zh-CN" altLang="en-US" dirty="0"/>
          </a:p>
        </p:txBody>
      </p:sp>
      <p:sp>
        <p:nvSpPr>
          <p:cNvPr id="24" name="文本框 23">
            <a:extLst>
              <a:ext uri="{FF2B5EF4-FFF2-40B4-BE49-F238E27FC236}">
                <a16:creationId xmlns:a16="http://schemas.microsoft.com/office/drawing/2014/main" id="{84033658-0F13-48BB-A9A1-1EAFF93314BA}"/>
              </a:ext>
            </a:extLst>
          </p:cNvPr>
          <p:cNvSpPr txBox="1"/>
          <p:nvPr/>
        </p:nvSpPr>
        <p:spPr>
          <a:xfrm>
            <a:off x="5865779" y="3657600"/>
            <a:ext cx="408562" cy="369332"/>
          </a:xfrm>
          <a:prstGeom prst="rect">
            <a:avLst/>
          </a:prstGeom>
          <a:noFill/>
        </p:spPr>
        <p:txBody>
          <a:bodyPr wrap="square" rtlCol="0">
            <a:spAutoFit/>
          </a:bodyPr>
          <a:lstStyle/>
          <a:p>
            <a:r>
              <a:rPr lang="en-US" altLang="zh-CN" dirty="0"/>
              <a:t>O</a:t>
            </a:r>
            <a:endParaRPr lang="zh-CN" altLang="en-US" dirty="0"/>
          </a:p>
        </p:txBody>
      </p:sp>
      <p:sp>
        <p:nvSpPr>
          <p:cNvPr id="25" name="文本框 24">
            <a:extLst>
              <a:ext uri="{FF2B5EF4-FFF2-40B4-BE49-F238E27FC236}">
                <a16:creationId xmlns:a16="http://schemas.microsoft.com/office/drawing/2014/main" id="{423DE624-A57F-4632-A079-80FF0B0E2D92}"/>
              </a:ext>
            </a:extLst>
          </p:cNvPr>
          <p:cNvSpPr txBox="1"/>
          <p:nvPr/>
        </p:nvSpPr>
        <p:spPr>
          <a:xfrm>
            <a:off x="4737371" y="4868319"/>
            <a:ext cx="2830749"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套利定价线</a:t>
            </a:r>
          </a:p>
        </p:txBody>
      </p:sp>
      <p:sp>
        <p:nvSpPr>
          <p:cNvPr id="3" name="文本框 2">
            <a:extLst>
              <a:ext uri="{FF2B5EF4-FFF2-40B4-BE49-F238E27FC236}">
                <a16:creationId xmlns:a16="http://schemas.microsoft.com/office/drawing/2014/main" id="{C7D016D8-102E-48F7-ABBC-368DE8B69410}"/>
              </a:ext>
            </a:extLst>
          </p:cNvPr>
          <p:cNvSpPr txBox="1"/>
          <p:nvPr/>
        </p:nvSpPr>
        <p:spPr>
          <a:xfrm>
            <a:off x="3968318" y="5667261"/>
            <a:ext cx="4935984"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期望收益率</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股息</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价格</a:t>
            </a:r>
          </a:p>
        </p:txBody>
      </p:sp>
    </p:spTree>
    <p:extLst>
      <p:ext uri="{BB962C8B-B14F-4D97-AF65-F5344CB8AC3E}">
        <p14:creationId xmlns:p14="http://schemas.microsoft.com/office/powerpoint/2010/main" val="2539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微软雅黑" panose="020B0503020204020204" charset="-122"/>
                <a:ea typeface="微软雅黑" panose="020B0503020204020204" charset="-122"/>
                <a:sym typeface="+mn-ea"/>
              </a:rPr>
              <a:t>2 APT</a:t>
            </a:r>
            <a:r>
              <a:rPr lang="zh-CN" altLang="en-US" sz="2000" b="1" dirty="0">
                <a:latin typeface="微软雅黑" panose="020B0503020204020204" charset="-122"/>
                <a:ea typeface="微软雅黑" panose="020B0503020204020204"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1518874" y="724106"/>
            <a:ext cx="4428787" cy="400110"/>
          </a:xfrm>
          <a:prstGeom prst="rect">
            <a:avLst/>
          </a:prstGeom>
          <a:noFill/>
        </p:spPr>
        <p:txBody>
          <a:bodyPr wrap="square" rtlCol="0">
            <a:spAutoFit/>
          </a:bodyPr>
          <a:lstStyle/>
          <a:p>
            <a:r>
              <a:rPr lang="zh-CN" altLang="en-US" sz="2000" b="1" dirty="0">
                <a:latin typeface="微软雅黑" panose="020B0503020204020204" charset="-122"/>
                <a:ea typeface="微软雅黑" panose="020B0503020204020204" charset="-122"/>
                <a:sym typeface="+mn-ea"/>
              </a:rPr>
              <a:t>例</a:t>
            </a: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791162"/>
            <a:ext cx="8846598"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en-US" altLang="zh-CN" sz="2400" dirty="0"/>
              <a:t>              </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2E24C20A-0543-41DA-A4A9-79C4F11477DE}"/>
                  </a:ext>
                </a:extLst>
              </p:cNvPr>
              <p:cNvGraphicFramePr>
                <a:graphicFrameLocks noGrp="1"/>
              </p:cNvGraphicFramePr>
              <p:nvPr>
                <p:extLst>
                  <p:ext uri="{D42A27DB-BD31-4B8C-83A1-F6EECF244321}">
                    <p14:modId xmlns:p14="http://schemas.microsoft.com/office/powerpoint/2010/main" val="2828355517"/>
                  </p:ext>
                </p:extLst>
              </p:nvPr>
            </p:nvGraphicFramePr>
            <p:xfrm>
              <a:off x="1981200" y="1124216"/>
              <a:ext cx="8127999" cy="207264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2255684436"/>
                        </a:ext>
                      </a:extLst>
                    </a:gridCol>
                    <a:gridCol w="2709333">
                      <a:extLst>
                        <a:ext uri="{9D8B030D-6E8A-4147-A177-3AD203B41FA5}">
                          <a16:colId xmlns:a16="http://schemas.microsoft.com/office/drawing/2014/main" val="990010246"/>
                        </a:ext>
                      </a:extLst>
                    </a:gridCol>
                    <a:gridCol w="2709333">
                      <a:extLst>
                        <a:ext uri="{9D8B030D-6E8A-4147-A177-3AD203B41FA5}">
                          <a16:colId xmlns:a16="http://schemas.microsoft.com/office/drawing/2014/main" val="2950651934"/>
                        </a:ext>
                      </a:extLst>
                    </a:gridCol>
                  </a:tblGrid>
                  <a:tr h="370840">
                    <a:tc>
                      <a:txBody>
                        <a:bodyPr/>
                        <a:lstStyle/>
                        <a:p>
                          <a:pPr algn="ctr"/>
                          <a:r>
                            <a:rPr lang="en-US" altLang="zh-CN" sz="2800" b="1" dirty="0" err="1">
                              <a:latin typeface="楷体" panose="02010609060101010101" pitchFamily="49" charset="-122"/>
                              <a:ea typeface="楷体" panose="02010609060101010101" pitchFamily="49" charset="-122"/>
                            </a:rPr>
                            <a:t>i</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en-US" altLang="zh-CN" sz="2800" b="1" dirty="0">
                              <a:latin typeface="楷体" panose="02010609060101010101" pitchFamily="49" charset="-122"/>
                              <a:ea typeface="楷体" panose="02010609060101010101" pitchFamily="49" charset="-122"/>
                            </a:rPr>
                            <a:t>E(</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𝒊</m:t>
                                  </m:r>
                                </m:sub>
                              </m:sSub>
                            </m:oMath>
                          </a14:m>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𝜷</m:t>
                                    </m:r>
                                  </m:e>
                                  <m:sub>
                                    <m:r>
                                      <a:rPr lang="en-US" altLang="zh-CN" sz="2800" b="1" i="1" smtClean="0">
                                        <a:latin typeface="Cambria Math" panose="02040503050406030204" pitchFamily="18" charset="0"/>
                                      </a:rPr>
                                      <m:t>𝒊</m:t>
                                    </m:r>
                                  </m:sub>
                                </m:sSub>
                              </m:oMath>
                            </m:oMathPara>
                          </a14:m>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21436236"/>
                      </a:ext>
                    </a:extLst>
                  </a:tr>
                  <a:tr h="370840">
                    <a:tc>
                      <a:txBody>
                        <a:bodyPr/>
                        <a:lstStyle/>
                        <a:p>
                          <a:r>
                            <a:rPr lang="zh-CN" altLang="en-US" sz="2800" b="1" dirty="0">
                              <a:latin typeface="楷体" panose="02010609060101010101" pitchFamily="49" charset="-122"/>
                              <a:ea typeface="楷体" panose="02010609060101010101" pitchFamily="49" charset="-122"/>
                            </a:rPr>
                            <a:t>股票</a:t>
                          </a:r>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20</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757946174"/>
                      </a:ext>
                    </a:extLst>
                  </a:tr>
                  <a:tr h="370840">
                    <a:tc>
                      <a:txBody>
                        <a:bodyPr/>
                        <a:lstStyle/>
                        <a:p>
                          <a:r>
                            <a:rPr lang="zh-CN" altLang="en-US" sz="2800" b="1" dirty="0">
                              <a:latin typeface="楷体" panose="02010609060101010101" pitchFamily="49" charset="-122"/>
                              <a:ea typeface="楷体" panose="02010609060101010101" pitchFamily="49" charset="-122"/>
                            </a:rPr>
                            <a:t>股票</a:t>
                          </a:r>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15</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2.5</a:t>
                          </a:r>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679567175"/>
                      </a:ext>
                    </a:extLst>
                  </a:tr>
                  <a:tr h="370840">
                    <a:tc>
                      <a:txBody>
                        <a:bodyPr/>
                        <a:lstStyle/>
                        <a:p>
                          <a:r>
                            <a:rPr lang="zh-CN" altLang="en-US" sz="2800" b="1" dirty="0">
                              <a:latin typeface="楷体" panose="02010609060101010101" pitchFamily="49" charset="-122"/>
                              <a:ea typeface="楷体" panose="02010609060101010101" pitchFamily="49" charset="-122"/>
                            </a:rPr>
                            <a:t>股票</a:t>
                          </a:r>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10</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705136591"/>
                      </a:ext>
                    </a:extLst>
                  </a:tr>
                </a:tbl>
              </a:graphicData>
            </a:graphic>
          </p:graphicFrame>
        </mc:Choice>
        <mc:Fallback>
          <p:graphicFrame>
            <p:nvGraphicFramePr>
              <p:cNvPr id="5" name="表格 4">
                <a:extLst>
                  <a:ext uri="{FF2B5EF4-FFF2-40B4-BE49-F238E27FC236}">
                    <a16:creationId xmlns:a16="http://schemas.microsoft.com/office/drawing/2014/main" id="{2E24C20A-0543-41DA-A4A9-79C4F11477DE}"/>
                  </a:ext>
                </a:extLst>
              </p:cNvPr>
              <p:cNvGraphicFramePr>
                <a:graphicFrameLocks noGrp="1"/>
              </p:cNvGraphicFramePr>
              <p:nvPr>
                <p:extLst>
                  <p:ext uri="{D42A27DB-BD31-4B8C-83A1-F6EECF244321}">
                    <p14:modId xmlns:p14="http://schemas.microsoft.com/office/powerpoint/2010/main" val="2828355517"/>
                  </p:ext>
                </p:extLst>
              </p:nvPr>
            </p:nvGraphicFramePr>
            <p:xfrm>
              <a:off x="1981200" y="1124216"/>
              <a:ext cx="8127999" cy="207264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2255684436"/>
                        </a:ext>
                      </a:extLst>
                    </a:gridCol>
                    <a:gridCol w="2709333">
                      <a:extLst>
                        <a:ext uri="{9D8B030D-6E8A-4147-A177-3AD203B41FA5}">
                          <a16:colId xmlns:a16="http://schemas.microsoft.com/office/drawing/2014/main" val="990010246"/>
                        </a:ext>
                      </a:extLst>
                    </a:gridCol>
                    <a:gridCol w="2709333">
                      <a:extLst>
                        <a:ext uri="{9D8B030D-6E8A-4147-A177-3AD203B41FA5}">
                          <a16:colId xmlns:a16="http://schemas.microsoft.com/office/drawing/2014/main" val="2950651934"/>
                        </a:ext>
                      </a:extLst>
                    </a:gridCol>
                  </a:tblGrid>
                  <a:tr h="518160">
                    <a:tc>
                      <a:txBody>
                        <a:bodyPr/>
                        <a:lstStyle/>
                        <a:p>
                          <a:pPr algn="ctr"/>
                          <a:r>
                            <a:rPr lang="en-US" altLang="zh-CN" sz="2800" b="1" dirty="0" err="1">
                              <a:latin typeface="楷体" panose="02010609060101010101" pitchFamily="49" charset="-122"/>
                              <a:ea typeface="楷体" panose="02010609060101010101" pitchFamily="49" charset="-122"/>
                            </a:rPr>
                            <a:t>i</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p>
                      </a:txBody>
                      <a:tcPr>
                        <a:blipFill>
                          <a:blip r:embed="rId3"/>
                          <a:stretch>
                            <a:fillRect l="-100676" t="-14118" r="-101126" b="-332941"/>
                          </a:stretch>
                        </a:blipFill>
                      </a:tcPr>
                    </a:tc>
                    <a:tc>
                      <a:txBody>
                        <a:bodyPr/>
                        <a:lstStyle/>
                        <a:p>
                          <a:endParaRPr lang="zh-CN"/>
                        </a:p>
                      </a:txBody>
                      <a:tcPr>
                        <a:blipFill>
                          <a:blip r:embed="rId3"/>
                          <a:stretch>
                            <a:fillRect l="-200225" t="-14118" r="-899" b="-332941"/>
                          </a:stretch>
                        </a:blipFill>
                      </a:tcPr>
                    </a:tc>
                    <a:extLst>
                      <a:ext uri="{0D108BD9-81ED-4DB2-BD59-A6C34878D82A}">
                        <a16:rowId xmlns:a16="http://schemas.microsoft.com/office/drawing/2014/main" val="321436236"/>
                      </a:ext>
                    </a:extLst>
                  </a:tr>
                  <a:tr h="518160">
                    <a:tc>
                      <a:txBody>
                        <a:bodyPr/>
                        <a:lstStyle/>
                        <a:p>
                          <a:r>
                            <a:rPr lang="zh-CN" altLang="en-US" sz="2800" b="1" dirty="0">
                              <a:latin typeface="楷体" panose="02010609060101010101" pitchFamily="49" charset="-122"/>
                              <a:ea typeface="楷体" panose="02010609060101010101" pitchFamily="49" charset="-122"/>
                            </a:rPr>
                            <a:t>股票</a:t>
                          </a:r>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20</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757946174"/>
                      </a:ext>
                    </a:extLst>
                  </a:tr>
                  <a:tr h="518160">
                    <a:tc>
                      <a:txBody>
                        <a:bodyPr/>
                        <a:lstStyle/>
                        <a:p>
                          <a:r>
                            <a:rPr lang="zh-CN" altLang="en-US" sz="2800" b="1" dirty="0">
                              <a:latin typeface="楷体" panose="02010609060101010101" pitchFamily="49" charset="-122"/>
                              <a:ea typeface="楷体" panose="02010609060101010101" pitchFamily="49" charset="-122"/>
                            </a:rPr>
                            <a:t>股票</a:t>
                          </a:r>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15</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2.5</a:t>
                          </a:r>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679567175"/>
                      </a:ext>
                    </a:extLst>
                  </a:tr>
                  <a:tr h="518160">
                    <a:tc>
                      <a:txBody>
                        <a:bodyPr/>
                        <a:lstStyle/>
                        <a:p>
                          <a:r>
                            <a:rPr lang="zh-CN" altLang="en-US" sz="2800" b="1" dirty="0">
                              <a:latin typeface="楷体" panose="02010609060101010101" pitchFamily="49" charset="-122"/>
                              <a:ea typeface="楷体" panose="02010609060101010101" pitchFamily="49" charset="-122"/>
                            </a:rPr>
                            <a:t>股票</a:t>
                          </a:r>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10</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705136591"/>
                      </a:ext>
                    </a:extLst>
                  </a:tr>
                </a:tbl>
              </a:graphicData>
            </a:graphic>
          </p:graphicFrame>
        </mc:Fallback>
      </mc:AlternateContent>
      <p:sp>
        <p:nvSpPr>
          <p:cNvPr id="6" name="文本框 5">
            <a:extLst>
              <a:ext uri="{FF2B5EF4-FFF2-40B4-BE49-F238E27FC236}">
                <a16:creationId xmlns:a16="http://schemas.microsoft.com/office/drawing/2014/main" id="{D0134659-98C4-4783-9753-8B6C376ADA9F}"/>
              </a:ext>
            </a:extLst>
          </p:cNvPr>
          <p:cNvSpPr txBox="1"/>
          <p:nvPr/>
        </p:nvSpPr>
        <p:spPr>
          <a:xfrm>
            <a:off x="5025761" y="662551"/>
            <a:ext cx="3897297"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股票数据表</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9298825-9F46-45FC-82A0-EE423B31F274}"/>
                  </a:ext>
                </a:extLst>
              </p:cNvPr>
              <p:cNvSpPr txBox="1"/>
              <p:nvPr/>
            </p:nvSpPr>
            <p:spPr>
              <a:xfrm>
                <a:off x="2228296" y="3291813"/>
                <a:ext cx="7590407"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在此</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种股票构成的套利资产组合中，假设</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𝝀</m:t>
                        </m:r>
                      </m:e>
                      <m:sub>
                        <m:r>
                          <a:rPr lang="en-US" altLang="zh-CN" sz="2400" b="1" i="1" smtClean="0">
                            <a:latin typeface="Cambria Math" panose="02040503050406030204" pitchFamily="18" charset="0"/>
                          </a:rPr>
                          <m:t>𝟎</m:t>
                        </m:r>
                      </m:sub>
                    </m:sSub>
                  </m:oMath>
                </a14:m>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𝝀</m:t>
                        </m:r>
                      </m:e>
                      <m:sub>
                        <m:r>
                          <a:rPr lang="en-US" altLang="zh-CN" sz="2400" b="1" i="1" smtClean="0">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p:txBody>
          </p:sp>
        </mc:Choice>
        <mc:Fallback xmlns="">
          <p:sp>
            <p:nvSpPr>
              <p:cNvPr id="7" name="文本框 6">
                <a:extLst>
                  <a:ext uri="{FF2B5EF4-FFF2-40B4-BE49-F238E27FC236}">
                    <a16:creationId xmlns:a16="http://schemas.microsoft.com/office/drawing/2014/main" id="{59298825-9F46-45FC-82A0-EE423B31F274}"/>
                  </a:ext>
                </a:extLst>
              </p:cNvPr>
              <p:cNvSpPr txBox="1">
                <a:spLocks noRot="1" noChangeAspect="1" noMove="1" noResize="1" noEditPoints="1" noAdjustHandles="1" noChangeArrowheads="1" noChangeShapeType="1" noTextEdit="1"/>
              </p:cNvSpPr>
              <p:nvPr/>
            </p:nvSpPr>
            <p:spPr>
              <a:xfrm>
                <a:off x="2228296" y="3291813"/>
                <a:ext cx="7590407" cy="461665"/>
              </a:xfrm>
              <a:prstGeom prst="rect">
                <a:avLst/>
              </a:prstGeom>
              <a:blipFill>
                <a:blip r:embed="rId4"/>
                <a:stretch>
                  <a:fillRect l="-1285"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B2D3986-2B5F-4B83-943C-A0E04F6DF583}"/>
                  </a:ext>
                </a:extLst>
              </p:cNvPr>
              <p:cNvSpPr txBox="1"/>
              <p:nvPr/>
            </p:nvSpPr>
            <p:spPr>
              <a:xfrm>
                <a:off x="2228295" y="3842360"/>
                <a:ext cx="8469297" cy="523220"/>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因此，定价方程为：</a:t>
                </a:r>
                <a:r>
                  <a:rPr lang="en-US" altLang="zh-CN" sz="2800" b="1" dirty="0">
                    <a:latin typeface="楷体" panose="02010609060101010101" pitchFamily="49" charset="-122"/>
                    <a:ea typeface="楷体" panose="02010609060101010101" pitchFamily="49" charset="-122"/>
                  </a:rPr>
                  <a:t>E(</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𝒊</m:t>
                        </m:r>
                      </m:sub>
                    </m:sSub>
                  </m:oMath>
                </a14:m>
                <a:r>
                  <a:rPr lang="en-US" altLang="zh-CN" sz="2800" b="1" dirty="0">
                    <a:latin typeface="楷体" panose="02010609060101010101" pitchFamily="49" charset="-122"/>
                    <a:ea typeface="楷体" panose="02010609060101010101" pitchFamily="49" charset="-122"/>
                  </a:rPr>
                  <a:t>)=5+2</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𝒃</m:t>
                        </m:r>
                      </m:e>
                      <m:sub>
                        <m:r>
                          <a:rPr lang="en-US" altLang="zh-CN" sz="2800" b="1" i="1" smtClean="0">
                            <a:latin typeface="Cambria Math" panose="02040503050406030204" pitchFamily="18" charset="0"/>
                          </a:rPr>
                          <m:t>𝒊</m:t>
                        </m:r>
                      </m:sub>
                    </m:sSub>
                  </m:oMath>
                </a14:m>
                <a:endParaRPr lang="zh-CN" altLang="en-US" b="1" dirty="0">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2B2D3986-2B5F-4B83-943C-A0E04F6DF583}"/>
                  </a:ext>
                </a:extLst>
              </p:cNvPr>
              <p:cNvSpPr txBox="1">
                <a:spLocks noRot="1" noChangeAspect="1" noMove="1" noResize="1" noEditPoints="1" noAdjustHandles="1" noChangeArrowheads="1" noChangeShapeType="1" noTextEdit="1"/>
              </p:cNvSpPr>
              <p:nvPr/>
            </p:nvSpPr>
            <p:spPr>
              <a:xfrm>
                <a:off x="2228295" y="3842360"/>
                <a:ext cx="8469297" cy="523220"/>
              </a:xfrm>
              <a:prstGeom prst="rect">
                <a:avLst/>
              </a:prstGeom>
              <a:blipFill>
                <a:blip r:embed="rId5"/>
                <a:stretch>
                  <a:fillRect l="-1152" t="-13953" b="-290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45CB38-7952-4954-B17D-16F042CCEAA8}"/>
                  </a:ext>
                </a:extLst>
              </p:cNvPr>
              <p:cNvSpPr txBox="1"/>
              <p:nvPr/>
            </p:nvSpPr>
            <p:spPr>
              <a:xfrm>
                <a:off x="2228295" y="4117901"/>
                <a:ext cx="7590408" cy="2123658"/>
              </a:xfrm>
              <a:prstGeom prst="rect">
                <a:avLst/>
              </a:prstGeom>
              <a:noFill/>
            </p:spPr>
            <p:txBody>
              <a:bodyPr wrap="square" rtlCol="0">
                <a:spAutoFit/>
              </a:bodyPr>
              <a:lstStyle/>
              <a:p>
                <a:endParaRPr lang="en-US" altLang="zh-CN"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三种股票的预期收益率分别为</a:t>
                </a:r>
                <a:endParaRPr lang="en-US" altLang="zh-CN" sz="2400" b="1" dirty="0">
                  <a:latin typeface="楷体" panose="02010609060101010101" pitchFamily="49" charset="-122"/>
                  <a:ea typeface="楷体" panose="02010609060101010101" pitchFamily="49" charset="-122"/>
                </a:endParaRPr>
              </a:p>
              <a:p>
                <a:pPr algn="ctr"/>
                <a:r>
                  <a:rPr lang="en-US" altLang="zh-CN" sz="24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E(</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oMath>
                </a14:m>
                <a:r>
                  <a:rPr lang="en-US" altLang="zh-CN" sz="2800" b="1" dirty="0">
                    <a:latin typeface="楷体" panose="02010609060101010101" pitchFamily="49" charset="-122"/>
                    <a:ea typeface="楷体" panose="02010609060101010101" pitchFamily="49" charset="-122"/>
                  </a:rPr>
                  <a:t>)=5+2×4=13%</a:t>
                </a:r>
              </a:p>
              <a:p>
                <a:pPr algn="ctr"/>
                <a:r>
                  <a:rPr lang="en-US" altLang="zh-CN" sz="2800" b="1" dirty="0">
                    <a:latin typeface="楷体" panose="02010609060101010101" pitchFamily="49" charset="-122"/>
                    <a:ea typeface="楷体" panose="02010609060101010101" pitchFamily="49" charset="-122"/>
                  </a:rPr>
                  <a:t>    E(</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oMath>
                </a14:m>
                <a:r>
                  <a:rPr lang="en-US" altLang="zh-CN" sz="2800" b="1" dirty="0">
                    <a:latin typeface="楷体" panose="02010609060101010101" pitchFamily="49" charset="-122"/>
                    <a:ea typeface="楷体" panose="02010609060101010101" pitchFamily="49" charset="-122"/>
                  </a:rPr>
                  <a:t>)=5+2×2.5=10%</a:t>
                </a:r>
              </a:p>
              <a:p>
                <a:pPr algn="ctr"/>
                <a:r>
                  <a:rPr lang="en-US" altLang="zh-CN" sz="2800" b="1" dirty="0">
                    <a:latin typeface="楷体" panose="02010609060101010101" pitchFamily="49" charset="-122"/>
                    <a:ea typeface="楷体" panose="02010609060101010101" pitchFamily="49" charset="-122"/>
                  </a:rPr>
                  <a:t>  E(</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𝟑</m:t>
                        </m:r>
                      </m:sub>
                    </m:sSub>
                  </m:oMath>
                </a14:m>
                <a:r>
                  <a:rPr lang="en-US" altLang="zh-CN" sz="2800" b="1" dirty="0">
                    <a:latin typeface="楷体" panose="02010609060101010101" pitchFamily="49" charset="-122"/>
                    <a:ea typeface="楷体" panose="02010609060101010101" pitchFamily="49" charset="-122"/>
                  </a:rPr>
                  <a:t>)=5+2×3=11%</a:t>
                </a:r>
                <a:endParaRPr lang="zh-CN" altLang="en-US" sz="2000" b="1" dirty="0">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3245CB38-7952-4954-B17D-16F042CCEAA8}"/>
                  </a:ext>
                </a:extLst>
              </p:cNvPr>
              <p:cNvSpPr txBox="1">
                <a:spLocks noRot="1" noChangeAspect="1" noMove="1" noResize="1" noEditPoints="1" noAdjustHandles="1" noChangeArrowheads="1" noChangeShapeType="1" noTextEdit="1"/>
              </p:cNvSpPr>
              <p:nvPr/>
            </p:nvSpPr>
            <p:spPr>
              <a:xfrm>
                <a:off x="2228295" y="4117901"/>
                <a:ext cx="7590408" cy="2123658"/>
              </a:xfrm>
              <a:prstGeom prst="rect">
                <a:avLst/>
              </a:prstGeom>
              <a:blipFill>
                <a:blip r:embed="rId6"/>
                <a:stretch>
                  <a:fillRect l="-1285" b="-6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958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9473E77-AE17-4F77-B881-CBB71A6C5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499" y="999490"/>
            <a:ext cx="8779001" cy="4938188"/>
          </a:xfrm>
          <a:prstGeom prst="rect">
            <a:avLst/>
          </a:prstGeom>
        </p:spPr>
      </p:pic>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微软雅黑" panose="020B0503020204020204" charset="-122"/>
                <a:ea typeface="微软雅黑" panose="020B0503020204020204" charset="-122"/>
                <a:sym typeface="+mn-ea"/>
              </a:rPr>
              <a:t>2 APT</a:t>
            </a:r>
            <a:r>
              <a:rPr lang="zh-CN" altLang="en-US" sz="2000" b="1" dirty="0">
                <a:latin typeface="微软雅黑" panose="020B0503020204020204" charset="-122"/>
                <a:ea typeface="微软雅黑" panose="020B0503020204020204" charset="-122"/>
                <a:sym typeface="+mn-ea"/>
              </a:rPr>
              <a:t>模型</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791162"/>
            <a:ext cx="8846598"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en-US" altLang="zh-CN" sz="2400" dirty="0"/>
              <a:t>              </a:t>
            </a:r>
            <a:endParaRPr lang="en-US" altLang="zh-CN"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2402D0A-2440-4694-BD35-84A7C375DAD6}"/>
              </a:ext>
            </a:extLst>
          </p:cNvPr>
          <p:cNvSpPr txBox="1"/>
          <p:nvPr/>
        </p:nvSpPr>
        <p:spPr>
          <a:xfrm>
            <a:off x="6480698" y="1671436"/>
            <a:ext cx="301841" cy="369332"/>
          </a:xfrm>
          <a:prstGeom prst="rect">
            <a:avLst/>
          </a:prstGeom>
          <a:noFill/>
        </p:spPr>
        <p:txBody>
          <a:bodyPr wrap="squar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7BB097B4-4255-46A7-A4F5-A834C72B5BFC}"/>
              </a:ext>
            </a:extLst>
          </p:cNvPr>
          <p:cNvSpPr txBox="1"/>
          <p:nvPr/>
        </p:nvSpPr>
        <p:spPr>
          <a:xfrm>
            <a:off x="4483224" y="2958752"/>
            <a:ext cx="230819" cy="369332"/>
          </a:xfrm>
          <a:prstGeom prst="rect">
            <a:avLst/>
          </a:prstGeom>
          <a:noFill/>
        </p:spPr>
        <p:txBody>
          <a:bodyPr wrap="square" rtlCol="0">
            <a:spAutoFit/>
          </a:bodyPr>
          <a:lstStyle/>
          <a:p>
            <a:r>
              <a:rPr lang="en-US" altLang="zh-CN" dirty="0"/>
              <a:t>B</a:t>
            </a:r>
            <a:endParaRPr lang="zh-CN" altLang="en-US" dirty="0"/>
          </a:p>
        </p:txBody>
      </p:sp>
      <p:sp>
        <p:nvSpPr>
          <p:cNvPr id="12" name="文本框 11">
            <a:extLst>
              <a:ext uri="{FF2B5EF4-FFF2-40B4-BE49-F238E27FC236}">
                <a16:creationId xmlns:a16="http://schemas.microsoft.com/office/drawing/2014/main" id="{361A9E76-2214-4A44-8EBF-CB0855011A23}"/>
              </a:ext>
            </a:extLst>
          </p:cNvPr>
          <p:cNvSpPr txBox="1"/>
          <p:nvPr/>
        </p:nvSpPr>
        <p:spPr>
          <a:xfrm>
            <a:off x="5539289" y="3328084"/>
            <a:ext cx="230818" cy="369332"/>
          </a:xfrm>
          <a:prstGeom prst="rect">
            <a:avLst/>
          </a:prstGeom>
          <a:noFill/>
        </p:spPr>
        <p:txBody>
          <a:bodyPr wrap="square" rtlCol="0">
            <a:spAutoFit/>
          </a:bodyPr>
          <a:lstStyle/>
          <a:p>
            <a:r>
              <a:rPr lang="en-US" altLang="zh-CN" dirty="0"/>
              <a:t>C</a:t>
            </a: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716B0A4-1E40-40BD-9417-931B96FE7083}"/>
                  </a:ext>
                </a:extLst>
              </p:cNvPr>
              <p:cNvSpPr txBox="1"/>
              <p:nvPr/>
            </p:nvSpPr>
            <p:spPr>
              <a:xfrm>
                <a:off x="1526959" y="5247275"/>
                <a:ext cx="8779001" cy="864532"/>
              </a:xfrm>
              <a:prstGeom prst="rect">
                <a:avLst/>
              </a:prstGeom>
              <a:noFill/>
            </p:spPr>
            <p:txBody>
              <a:bodyPr wrap="square" rtlCol="0">
                <a:spAutoFit/>
              </a:bodyPr>
              <a:lstStyle/>
              <a:p>
                <a:r>
                  <a:rPr lang="zh-CN" altLang="en-US" dirty="0"/>
                  <a:t>            </a:t>
                </a:r>
                <a:r>
                  <a:rPr lang="zh-CN" altLang="en-US" sz="2400" b="1" dirty="0">
                    <a:latin typeface="楷体" panose="02010609060101010101" pitchFamily="49" charset="-122"/>
                    <a:ea typeface="楷体" panose="02010609060101010101" pitchFamily="49" charset="-122"/>
                  </a:rPr>
                  <a:t>由于</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𝝀</m:t>
                        </m:r>
                      </m:e>
                      <m:sub>
                        <m:r>
                          <a:rPr lang="en-US" altLang="zh-CN" sz="2400" b="1" i="1" smtClean="0">
                            <a:latin typeface="Cambria Math" panose="02040503050406030204" pitchFamily="18" charset="0"/>
                          </a:rPr>
                          <m:t>𝟎</m:t>
                        </m:r>
                      </m:sub>
                    </m:sSub>
                  </m:oMath>
                </a14:m>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𝝀</m:t>
                        </m:r>
                      </m:e>
                      <m:sub>
                        <m:r>
                          <a:rPr lang="en-US" altLang="zh-CN" sz="2400" b="1" i="1" smtClean="0">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，即</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𝒇</m:t>
                        </m:r>
                      </m:sub>
                    </m:sSub>
                  </m:oMath>
                </a14:m>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，根据</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𝝀</m:t>
                        </m:r>
                      </m:e>
                      <m:sub>
                        <m:r>
                          <a:rPr lang="en-US" altLang="zh-CN" sz="2400" b="1" i="1" smtClean="0">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𝜹</m:t>
                        </m:r>
                      </m:e>
                      <m:sub>
                        <m:r>
                          <a:rPr lang="en-US" altLang="zh-CN" sz="2400" b="1" i="1" dirty="0" smtClean="0">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𝒇</m:t>
                        </m:r>
                      </m:sub>
                    </m:sSub>
                    <m:r>
                      <a:rPr lang="zh-CN" altLang="en-US" sz="2400" b="1" i="1" smtClean="0">
                        <a:latin typeface="Cambria Math" panose="02040503050406030204" pitchFamily="18" charset="0"/>
                      </a:rPr>
                      <m:t>可得</m:t>
                    </m:r>
                    <m:sSub>
                      <m:sSubPr>
                        <m:ctrlPr>
                          <a:rPr lang="en-US" altLang="zh-CN" sz="2400" b="1" i="1" dirty="0">
                            <a:latin typeface="Cambria Math" panose="02040503050406030204" pitchFamily="18" charset="0"/>
                          </a:rPr>
                        </m:ctrlPr>
                      </m:sSubPr>
                      <m:e>
                        <m:r>
                          <a:rPr lang="zh-CN" altLang="en-US" sz="2400" b="1" i="1" dirty="0">
                            <a:latin typeface="Cambria Math" panose="02040503050406030204" pitchFamily="18" charset="0"/>
                          </a:rPr>
                          <m:t>𝜹</m:t>
                        </m:r>
                      </m:e>
                      <m:sub>
                        <m:r>
                          <a:rPr lang="en-US" altLang="zh-CN" sz="2400" b="1" i="1" dirty="0">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𝝀</m:t>
                        </m:r>
                      </m:e>
                      <m:sub>
                        <m:r>
                          <a:rPr lang="en-US" altLang="zh-CN" sz="2400" b="1" i="1">
                            <a:latin typeface="Cambria Math" panose="02040503050406030204" pitchFamily="18" charset="0"/>
                          </a:rPr>
                          <m:t>𝟏</m:t>
                        </m:r>
                      </m:sub>
                    </m:sSub>
                  </m:oMath>
                </a14:m>
                <a:r>
                  <a:rPr lang="en-US" altLang="zh-CN" sz="2400" b="1"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𝒓</m:t>
                        </m:r>
                      </m:e>
                      <m:sub>
                        <m:r>
                          <a:rPr lang="en-US" altLang="zh-CN" sz="2400" b="1" i="1">
                            <a:latin typeface="Cambria Math" panose="02040503050406030204" pitchFamily="18" charset="0"/>
                          </a:rPr>
                          <m:t>𝒇</m:t>
                        </m:r>
                      </m:sub>
                    </m:sSub>
                  </m:oMath>
                </a14:m>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。它表示公共因子的载荷为</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的资产组合的预期收益率为</a:t>
                </a:r>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id="{9716B0A4-1E40-40BD-9417-931B96FE7083}"/>
                  </a:ext>
                </a:extLst>
              </p:cNvPr>
              <p:cNvSpPr txBox="1">
                <a:spLocks noRot="1" noChangeAspect="1" noMove="1" noResize="1" noEditPoints="1" noAdjustHandles="1" noChangeArrowheads="1" noChangeShapeType="1" noTextEdit="1"/>
              </p:cNvSpPr>
              <p:nvPr/>
            </p:nvSpPr>
            <p:spPr>
              <a:xfrm>
                <a:off x="1526959" y="5247275"/>
                <a:ext cx="8779001" cy="864532"/>
              </a:xfrm>
              <a:prstGeom prst="rect">
                <a:avLst/>
              </a:prstGeom>
              <a:blipFill>
                <a:blip r:embed="rId4"/>
                <a:stretch>
                  <a:fillRect l="-1041" t="-7746" r="-4511" b="-15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352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5267430"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3 APT</a:t>
            </a:r>
            <a:r>
              <a:rPr lang="zh-CN" altLang="en-US" sz="2000" b="1" dirty="0">
                <a:latin typeface="楷体" panose="02010609060101010101" pitchFamily="49" charset="-122"/>
                <a:ea typeface="楷体" panose="02010609060101010101" pitchFamily="49" charset="-122"/>
                <a:sym typeface="+mn-ea"/>
              </a:rPr>
              <a:t>模型与</a:t>
            </a:r>
            <a:r>
              <a:rPr lang="en-US" altLang="zh-CN" sz="2000" b="1" dirty="0">
                <a:latin typeface="楷体" panose="02010609060101010101" pitchFamily="49" charset="-122"/>
                <a:ea typeface="楷体" panose="02010609060101010101" pitchFamily="49" charset="-122"/>
                <a:sym typeface="+mn-ea"/>
              </a:rPr>
              <a:t>CAPM</a:t>
            </a:r>
            <a:r>
              <a:rPr lang="zh-CN" altLang="en-US" sz="2000" b="1" dirty="0">
                <a:latin typeface="楷体" panose="02010609060101010101" pitchFamily="49" charset="-122"/>
                <a:ea typeface="楷体" panose="02010609060101010101" pitchFamily="49" charset="-122"/>
                <a:sym typeface="+mn-ea"/>
              </a:rPr>
              <a:t>模型的比较</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791162"/>
            <a:ext cx="8846598"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en-US" altLang="zh-CN" sz="2400" dirty="0"/>
              <a:t>              </a:t>
            </a:r>
            <a:endParaRPr lang="en-US" altLang="zh-CN"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25FA4099-3957-432D-9593-4074159550D8}"/>
              </a:ext>
            </a:extLst>
          </p:cNvPr>
          <p:cNvSpPr txBox="1"/>
          <p:nvPr/>
        </p:nvSpPr>
        <p:spPr>
          <a:xfrm>
            <a:off x="1589104" y="896645"/>
            <a:ext cx="9019712" cy="483209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       </a:t>
            </a:r>
            <a:r>
              <a:rPr lang="en-US" altLang="zh-CN" sz="2800" b="1" dirty="0">
                <a:solidFill>
                  <a:srgbClr val="0070C0"/>
                </a:solidFill>
                <a:latin typeface="楷体" panose="02010609060101010101" pitchFamily="49" charset="-122"/>
                <a:ea typeface="楷体" panose="02010609060101010101" pitchFamily="49" charset="-122"/>
              </a:rPr>
              <a:t>APT</a:t>
            </a:r>
            <a:r>
              <a:rPr lang="zh-CN" altLang="en-US" sz="2800" b="1" dirty="0">
                <a:solidFill>
                  <a:srgbClr val="0070C0"/>
                </a:solidFill>
                <a:latin typeface="楷体" panose="02010609060101010101" pitchFamily="49" charset="-122"/>
                <a:ea typeface="楷体" panose="02010609060101010101" pitchFamily="49" charset="-122"/>
              </a:rPr>
              <a:t>是比</a:t>
            </a:r>
            <a:r>
              <a:rPr lang="en-US" altLang="zh-CN" sz="2800" b="1" dirty="0">
                <a:solidFill>
                  <a:srgbClr val="0070C0"/>
                </a:solidFill>
                <a:latin typeface="楷体" panose="02010609060101010101" pitchFamily="49" charset="-122"/>
                <a:ea typeface="楷体" panose="02010609060101010101" pitchFamily="49" charset="-122"/>
              </a:rPr>
              <a:t>CAPM</a:t>
            </a:r>
            <a:r>
              <a:rPr lang="zh-CN" altLang="en-US" sz="2800" b="1" dirty="0">
                <a:solidFill>
                  <a:srgbClr val="0070C0"/>
                </a:solidFill>
                <a:latin typeface="楷体" panose="02010609060101010101" pitchFamily="49" charset="-122"/>
                <a:ea typeface="楷体" panose="02010609060101010101" pitchFamily="49" charset="-122"/>
              </a:rPr>
              <a:t>更为一般的资产定价模型</a:t>
            </a:r>
          </a:p>
          <a:p>
            <a:r>
              <a:rPr lang="zh-CN" altLang="en-US" sz="2800" b="1" dirty="0">
                <a:latin typeface="楷体" panose="02010609060101010101" pitchFamily="49" charset="-122"/>
                <a:ea typeface="楷体" panose="02010609060101010101" pitchFamily="49" charset="-122"/>
              </a:rPr>
              <a:t>       </a:t>
            </a:r>
            <a:endParaRPr lang="en-US" altLang="zh-CN" sz="2800" b="1" dirty="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1.APT</a:t>
            </a:r>
            <a:r>
              <a:rPr lang="zh-CN" altLang="en-US" sz="2800" b="1" dirty="0">
                <a:latin typeface="楷体" panose="02010609060101010101" pitchFamily="49" charset="-122"/>
                <a:ea typeface="楷体" panose="02010609060101010101" pitchFamily="49" charset="-122"/>
              </a:rPr>
              <a:t>是一个多因素模型，它假设均衡中的资产收益取决于多个不同的外生因素，而</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中的资产收益只取决于一个单一的市场组合因素。从这个意义上看，</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只是</a:t>
            </a:r>
            <a:r>
              <a:rPr lang="en-US" altLang="zh-CN" sz="2800" b="1" dirty="0">
                <a:latin typeface="楷体" panose="02010609060101010101" pitchFamily="49" charset="-122"/>
                <a:ea typeface="楷体" panose="02010609060101010101" pitchFamily="49" charset="-122"/>
              </a:rPr>
              <a:t>APT</a:t>
            </a:r>
            <a:r>
              <a:rPr lang="zh-CN" altLang="en-US" sz="2800" b="1" dirty="0">
                <a:latin typeface="楷体" panose="02010609060101010101" pitchFamily="49" charset="-122"/>
                <a:ea typeface="楷体" panose="02010609060101010101" pitchFamily="49" charset="-122"/>
              </a:rPr>
              <a:t>的一个特例。</a:t>
            </a:r>
          </a:p>
          <a:p>
            <a:r>
              <a:rPr lang="zh-CN" altLang="en-US" sz="2800" b="1" dirty="0">
                <a:latin typeface="楷体" panose="02010609060101010101" pitchFamily="49" charset="-122"/>
                <a:ea typeface="楷体" panose="02010609060101010101" pitchFamily="49" charset="-122"/>
              </a:rPr>
              <a:t>       </a:t>
            </a:r>
            <a:endParaRPr lang="en-US" altLang="zh-CN" sz="2800" b="1" dirty="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2.CAPM</a:t>
            </a:r>
            <a:r>
              <a:rPr lang="zh-CN" altLang="en-US" sz="2800" b="1" dirty="0">
                <a:latin typeface="楷体" panose="02010609060101010101" pitchFamily="49" charset="-122"/>
                <a:ea typeface="楷体" panose="02010609060101010101" pitchFamily="49" charset="-122"/>
              </a:rPr>
              <a:t>成立的条件是投资者具有均值方差偏好、资产的收益分布呈正态分布，而</a:t>
            </a:r>
            <a:r>
              <a:rPr lang="en-US" altLang="zh-CN" sz="2800" b="1" dirty="0">
                <a:latin typeface="楷体" panose="02010609060101010101" pitchFamily="49" charset="-122"/>
                <a:ea typeface="楷体" panose="02010609060101010101" pitchFamily="49" charset="-122"/>
              </a:rPr>
              <a:t>APT</a:t>
            </a:r>
            <a:r>
              <a:rPr lang="zh-CN" altLang="en-US" sz="2800" b="1" dirty="0">
                <a:latin typeface="楷体" panose="02010609060101010101" pitchFamily="49" charset="-122"/>
                <a:ea typeface="楷体" panose="02010609060101010101" pitchFamily="49" charset="-122"/>
              </a:rPr>
              <a:t>则不作这类限制，但它与</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一样，要求所有投资者对资产的期望收益和方差、协方差的估计一致。 </a:t>
            </a:r>
          </a:p>
        </p:txBody>
      </p:sp>
    </p:spTree>
    <p:extLst>
      <p:ext uri="{BB962C8B-B14F-4D97-AF65-F5344CB8AC3E}">
        <p14:creationId xmlns:p14="http://schemas.microsoft.com/office/powerpoint/2010/main" val="292192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C:\Users\Administrator\Desktop\唯美花朵设计矢量\1换].png1换]"/>
          <p:cNvPicPr>
            <a:picLocks noChangeAspect="1"/>
          </p:cNvPicPr>
          <p:nvPr/>
        </p:nvPicPr>
        <p:blipFill>
          <a:blip r:embed="rId2"/>
          <a:srcRect/>
          <a:stretch>
            <a:fillRect/>
          </a:stretch>
        </p:blipFill>
        <p:spPr>
          <a:xfrm>
            <a:off x="915112" y="3971009"/>
            <a:ext cx="456565" cy="454660"/>
          </a:xfrm>
          <a:prstGeom prst="rect">
            <a:avLst/>
          </a:prstGeom>
          <a:scene3d>
            <a:camera prst="isometricOffAxis2Top"/>
            <a:lightRig rig="threePt" dir="t"/>
          </a:scene3d>
        </p:spPr>
      </p:pic>
      <p:pic>
        <p:nvPicPr>
          <p:cNvPr id="24" name="图片 23" descr="C:\Users\Administrator\Desktop\唯美花朵设计矢量\1换].png1换]"/>
          <p:cNvPicPr>
            <a:picLocks noChangeAspect="1"/>
          </p:cNvPicPr>
          <p:nvPr/>
        </p:nvPicPr>
        <p:blipFill>
          <a:blip r:embed="rId2"/>
          <a:srcRect/>
          <a:stretch>
            <a:fillRect/>
          </a:stretch>
        </p:blipFill>
        <p:spPr>
          <a:xfrm>
            <a:off x="869427" y="1528051"/>
            <a:ext cx="456565" cy="454660"/>
          </a:xfrm>
          <a:prstGeom prst="rect">
            <a:avLst/>
          </a:prstGeom>
          <a:scene3d>
            <a:camera prst="isometricOffAxis2Top"/>
            <a:lightRig rig="threePt" dir="t"/>
          </a:scene3d>
        </p:spPr>
      </p:pic>
      <p:sp>
        <p:nvSpPr>
          <p:cNvPr id="35" name="文本框 34"/>
          <p:cNvSpPr txBox="1"/>
          <p:nvPr/>
        </p:nvSpPr>
        <p:spPr>
          <a:xfrm>
            <a:off x="818592" y="1233411"/>
            <a:ext cx="553085"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uLnTx/>
                <a:uFillTx/>
                <a:latin typeface="微软雅黑" panose="020B0503020204020204" charset="-122"/>
                <a:ea typeface="微软雅黑" panose="020B0503020204020204" charset="-122"/>
                <a:sym typeface="+mn-ea"/>
              </a:rPr>
              <a:t>1</a:t>
            </a:r>
            <a:endParaRPr lang="en-US" altLang="zh-CN" sz="2800" b="1" noProof="0" dirty="0">
              <a:ln>
                <a:noFill/>
              </a:ln>
              <a:uLnTx/>
              <a:uFillTx/>
              <a:latin typeface="微软雅黑" panose="020B0503020204020204" charset="-122"/>
              <a:ea typeface="微软雅黑" panose="020B0503020204020204" charset="-122"/>
              <a:sym typeface="+mn-ea"/>
            </a:endParaRPr>
          </a:p>
        </p:txBody>
      </p:sp>
      <p:sp>
        <p:nvSpPr>
          <p:cNvPr id="36" name="文本框 35"/>
          <p:cNvSpPr txBox="1"/>
          <p:nvPr/>
        </p:nvSpPr>
        <p:spPr>
          <a:xfrm>
            <a:off x="863002" y="3667995"/>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uLnTx/>
                <a:uFillTx/>
                <a:latin typeface="微软雅黑" panose="020B0503020204020204" charset="-122"/>
                <a:ea typeface="微软雅黑" panose="020B0503020204020204" charset="-122"/>
                <a:sym typeface="+mn-ea"/>
              </a:rPr>
              <a:t>2</a:t>
            </a:r>
            <a:endParaRPr lang="en-US" altLang="zh-CN" sz="2800" b="1" noProof="0" dirty="0">
              <a:ln>
                <a:noFill/>
              </a:ln>
              <a:uLnTx/>
              <a:uFillTx/>
              <a:latin typeface="微软雅黑" panose="020B0503020204020204" charset="-122"/>
              <a:ea typeface="微软雅黑" panose="020B0503020204020204" charset="-122"/>
              <a:sym typeface="+mn-ea"/>
            </a:endParaRPr>
          </a:p>
        </p:txBody>
      </p:sp>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sym typeface="+mn-ea"/>
              </a:rPr>
              <a:t>主要概念</a:t>
            </a:r>
          </a:p>
        </p:txBody>
      </p:sp>
      <p:sp>
        <p:nvSpPr>
          <p:cNvPr id="61" name="文本框 60"/>
          <p:cNvSpPr txBox="1"/>
          <p:nvPr/>
        </p:nvSpPr>
        <p:spPr>
          <a:xfrm>
            <a:off x="1492922" y="1188877"/>
            <a:ext cx="9054470" cy="2062103"/>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kern="0" noProof="0" dirty="0">
                <a:ln>
                  <a:noFill/>
                </a:ln>
                <a:solidFill>
                  <a:srgbClr val="0070C0"/>
                </a:solidFill>
                <a:uLnTx/>
                <a:uFillTx/>
                <a:latin typeface="楷体" panose="02010609060101010101" pitchFamily="49" charset="-122"/>
                <a:ea typeface="楷体" panose="02010609060101010101" pitchFamily="49" charset="-122"/>
                <a:sym typeface="+mn-ea"/>
              </a:rPr>
              <a:t>一价定律</a:t>
            </a:r>
            <a:r>
              <a:rPr lang="zh-CN" altLang="en-US" sz="3200" b="1" dirty="0">
                <a:solidFill>
                  <a:srgbClr val="0070C0"/>
                </a:solidFill>
                <a:latin typeface="楷体" panose="02010609060101010101" pitchFamily="49" charset="-122"/>
                <a:ea typeface="楷体" panose="02010609060101010101" pitchFamily="49" charset="-122"/>
              </a:rPr>
              <a:t>（</a:t>
            </a:r>
            <a:r>
              <a:rPr lang="en-US" altLang="zh-CN" sz="3200" b="1" dirty="0">
                <a:solidFill>
                  <a:srgbClr val="0070C0"/>
                </a:solidFill>
                <a:latin typeface="楷体" panose="02010609060101010101" pitchFamily="49" charset="-122"/>
                <a:ea typeface="楷体" panose="02010609060101010101" pitchFamily="49" charset="-122"/>
              </a:rPr>
              <a:t>The Law of One Price</a:t>
            </a:r>
            <a:r>
              <a:rPr lang="zh-CN" altLang="en-US" sz="3200" b="1" dirty="0">
                <a:solidFill>
                  <a:srgbClr val="0070C0"/>
                </a:solidFill>
                <a:latin typeface="楷体" panose="02010609060101010101" pitchFamily="49" charset="-122"/>
                <a:ea typeface="楷体" panose="02010609060101010101" pitchFamily="49" charset="-122"/>
              </a:rPr>
              <a:t>）：</a:t>
            </a:r>
            <a:endParaRPr lang="en-US" altLang="zh-CN" sz="3200" b="1" dirty="0">
              <a:solidFill>
                <a:srgbClr val="0070C0"/>
              </a:solidFill>
              <a:latin typeface="楷体" panose="02010609060101010101" pitchFamily="49" charset="-122"/>
              <a:ea typeface="楷体" panose="02010609060101010101" pitchFamily="49" charset="-122"/>
            </a:endParaRPr>
          </a:p>
          <a:p>
            <a:r>
              <a:rPr lang="en-US" altLang="zh-CN" sz="3200" b="1"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两种风险－收益性质相同的资产不可能在一个或</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个市场中以两种不同的价格出售，否则会出现套利机会。</a:t>
            </a:r>
            <a:endParaRPr lang="zh-CN" altLang="en-US" sz="3200" kern="0" noProof="0" dirty="0">
              <a:ln>
                <a:noFill/>
              </a:ln>
              <a:uLnTx/>
              <a:uFillTx/>
              <a:latin typeface="楷体" panose="02010609060101010101" pitchFamily="49" charset="-122"/>
              <a:ea typeface="楷体" panose="02010609060101010101" pitchFamily="49" charset="-122"/>
              <a:sym typeface="+mn-ea"/>
            </a:endParaRPr>
          </a:p>
        </p:txBody>
      </p:sp>
      <p:sp>
        <p:nvSpPr>
          <p:cNvPr id="63" name="文本框 62"/>
          <p:cNvSpPr txBox="1"/>
          <p:nvPr/>
        </p:nvSpPr>
        <p:spPr>
          <a:xfrm>
            <a:off x="1492922" y="3639609"/>
            <a:ext cx="9054470" cy="1785104"/>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kern="0" noProof="0" dirty="0">
                <a:ln>
                  <a:noFill/>
                </a:ln>
                <a:solidFill>
                  <a:srgbClr val="0070C0"/>
                </a:solidFill>
                <a:uLnTx/>
                <a:uFillTx/>
                <a:latin typeface="楷体" panose="02010609060101010101" pitchFamily="49" charset="-122"/>
                <a:ea typeface="楷体" panose="02010609060101010101" pitchFamily="49" charset="-122"/>
                <a:sym typeface="+mn-ea"/>
              </a:rPr>
              <a:t>套利</a:t>
            </a:r>
            <a:r>
              <a:rPr lang="zh-CN" altLang="en-US" sz="3200" b="1" dirty="0">
                <a:solidFill>
                  <a:srgbClr val="0070C0"/>
                </a:solidFill>
                <a:latin typeface="楷体" panose="02010609060101010101" pitchFamily="49" charset="-122"/>
                <a:ea typeface="楷体" panose="02010609060101010101" pitchFamily="49" charset="-122"/>
              </a:rPr>
              <a:t>（</a:t>
            </a:r>
            <a:r>
              <a:rPr lang="en-US" altLang="zh-CN" sz="3200" b="1" dirty="0">
                <a:solidFill>
                  <a:srgbClr val="0070C0"/>
                </a:solidFill>
                <a:latin typeface="楷体" panose="02010609060101010101" pitchFamily="49" charset="-122"/>
                <a:ea typeface="楷体" panose="02010609060101010101" pitchFamily="49" charset="-122"/>
              </a:rPr>
              <a:t>Arbitrage</a:t>
            </a:r>
            <a:r>
              <a:rPr lang="zh-CN" altLang="en-US" sz="3200" b="1" dirty="0">
                <a:solidFill>
                  <a:srgbClr val="0070C0"/>
                </a:solidFill>
                <a:latin typeface="楷体" panose="02010609060101010101" pitchFamily="49" charset="-122"/>
                <a:ea typeface="楷体" panose="02010609060101010101" pitchFamily="49" charset="-122"/>
              </a:rPr>
              <a:t>）：</a:t>
            </a:r>
            <a:endParaRPr lang="en-US" altLang="zh-CN" sz="3200" b="1" dirty="0">
              <a:solidFill>
                <a:srgbClr val="0070C0"/>
              </a:solidFill>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    也称为价差交易，它利用证券间价格的不合理性进行资金转移，不承担风险就能赚取利润。</a:t>
            </a:r>
          </a:p>
          <a:p>
            <a:endPar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4477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5267430"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3 APT</a:t>
            </a:r>
            <a:r>
              <a:rPr lang="zh-CN" altLang="en-US" sz="2000" b="1" dirty="0">
                <a:latin typeface="楷体" panose="02010609060101010101" pitchFamily="49" charset="-122"/>
                <a:ea typeface="楷体" panose="02010609060101010101" pitchFamily="49" charset="-122"/>
                <a:sym typeface="+mn-ea"/>
              </a:rPr>
              <a:t>模型与</a:t>
            </a:r>
            <a:r>
              <a:rPr lang="en-US" altLang="zh-CN" sz="2000" b="1" dirty="0">
                <a:latin typeface="楷体" panose="02010609060101010101" pitchFamily="49" charset="-122"/>
                <a:ea typeface="楷体" panose="02010609060101010101" pitchFamily="49" charset="-122"/>
                <a:sym typeface="+mn-ea"/>
              </a:rPr>
              <a:t>CAPM</a:t>
            </a:r>
            <a:r>
              <a:rPr lang="zh-CN" altLang="en-US" sz="2000" b="1" dirty="0">
                <a:latin typeface="楷体" panose="02010609060101010101" pitchFamily="49" charset="-122"/>
                <a:ea typeface="楷体" panose="02010609060101010101" pitchFamily="49" charset="-122"/>
                <a:sym typeface="+mn-ea"/>
              </a:rPr>
              <a:t>模型的比较</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11" name="文本占位符 48130">
            <a:extLst>
              <a:ext uri="{FF2B5EF4-FFF2-40B4-BE49-F238E27FC236}">
                <a16:creationId xmlns:a16="http://schemas.microsoft.com/office/drawing/2014/main" id="{05A3C142-F79B-4AA2-85FE-207690F8FAC9}"/>
              </a:ext>
            </a:extLst>
          </p:cNvPr>
          <p:cNvSpPr>
            <a:spLocks noGrp="1"/>
          </p:cNvSpPr>
          <p:nvPr/>
        </p:nvSpPr>
        <p:spPr>
          <a:xfrm>
            <a:off x="1981200" y="791162"/>
            <a:ext cx="8846598" cy="44561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en-US" altLang="zh-CN" sz="2400" dirty="0"/>
              <a:t>              </a:t>
            </a:r>
            <a:endParaRPr lang="en-US" altLang="zh-CN"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25FA4099-3957-432D-9593-4074159550D8}"/>
              </a:ext>
            </a:extLst>
          </p:cNvPr>
          <p:cNvSpPr txBox="1"/>
          <p:nvPr/>
        </p:nvSpPr>
        <p:spPr>
          <a:xfrm>
            <a:off x="1589104" y="791162"/>
            <a:ext cx="8389397" cy="5632311"/>
          </a:xfrm>
          <a:prstGeom prst="rect">
            <a:avLst/>
          </a:prstGeom>
          <a:noFill/>
        </p:spPr>
        <p:txBody>
          <a:bodyPr wrap="square"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     </a:t>
            </a:r>
            <a:r>
              <a:rPr lang="en-US" altLang="zh-CN" sz="2800" b="1" dirty="0">
                <a:solidFill>
                  <a:srgbClr val="0070C0"/>
                </a:solidFill>
                <a:latin typeface="微软雅黑" panose="020B0503020204020204" pitchFamily="34" charset="-122"/>
                <a:ea typeface="微软雅黑" panose="020B0503020204020204" pitchFamily="34" charset="-122"/>
              </a:rPr>
              <a:t> </a:t>
            </a:r>
            <a:r>
              <a:rPr lang="en-US" altLang="zh-CN" sz="2800" b="1" dirty="0">
                <a:solidFill>
                  <a:srgbClr val="0070C0"/>
                </a:solidFill>
                <a:latin typeface="楷体" panose="02010609060101010101" pitchFamily="49" charset="-122"/>
                <a:ea typeface="楷体" panose="02010609060101010101" pitchFamily="49" charset="-122"/>
              </a:rPr>
              <a:t>APT</a:t>
            </a:r>
            <a:r>
              <a:rPr lang="zh-CN" altLang="en-US" sz="2800" b="1" dirty="0">
                <a:solidFill>
                  <a:srgbClr val="0070C0"/>
                </a:solidFill>
                <a:latin typeface="楷体" panose="02010609060101010101" pitchFamily="49" charset="-122"/>
                <a:ea typeface="楷体" panose="02010609060101010101" pitchFamily="49" charset="-122"/>
              </a:rPr>
              <a:t>比</a:t>
            </a:r>
            <a:r>
              <a:rPr lang="en-US" altLang="zh-CN" sz="2800" b="1" dirty="0">
                <a:solidFill>
                  <a:srgbClr val="0070C0"/>
                </a:solidFill>
                <a:latin typeface="楷体" panose="02010609060101010101" pitchFamily="49" charset="-122"/>
                <a:ea typeface="楷体" panose="02010609060101010101" pitchFamily="49" charset="-122"/>
              </a:rPr>
              <a:t>CAPM</a:t>
            </a:r>
            <a:r>
              <a:rPr lang="zh-CN" altLang="en-US" sz="2800" b="1" dirty="0">
                <a:solidFill>
                  <a:srgbClr val="0070C0"/>
                </a:solidFill>
                <a:latin typeface="楷体" panose="02010609060101010101" pitchFamily="49" charset="-122"/>
                <a:ea typeface="楷体" panose="02010609060101010101" pitchFamily="49" charset="-122"/>
              </a:rPr>
              <a:t>显得更为完整稳键</a:t>
            </a:r>
          </a:p>
          <a:p>
            <a:r>
              <a:rPr lang="zh-CN" altLang="en-US" sz="2400" b="1" dirty="0">
                <a:latin typeface="楷体" panose="02010609060101010101" pitchFamily="49" charset="-122"/>
                <a:ea typeface="楷体" panose="02010609060101010101" pitchFamily="49" charset="-122"/>
              </a:rPr>
              <a:t>      </a:t>
            </a:r>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1.APT</a:t>
            </a:r>
            <a:r>
              <a:rPr lang="zh-CN" altLang="en-US" sz="2800" b="1" dirty="0">
                <a:latin typeface="楷体" panose="02010609060101010101" pitchFamily="49" charset="-122"/>
                <a:ea typeface="楷体" panose="02010609060101010101" pitchFamily="49" charset="-122"/>
              </a:rPr>
              <a:t>没有关于资产回报率分布的假设</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而</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要求资产回报率服从多元正态分布；</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2.APT</a:t>
            </a:r>
            <a:r>
              <a:rPr lang="zh-CN" altLang="en-US" sz="2800" b="1" dirty="0">
                <a:latin typeface="楷体" panose="02010609060101010101" pitchFamily="49" charset="-122"/>
                <a:ea typeface="楷体" panose="02010609060101010101" pitchFamily="49" charset="-122"/>
              </a:rPr>
              <a:t>没有关于个人效用函数的严格假设，而</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要求效用函数仅是</a:t>
            </a:r>
            <a:r>
              <a:rPr lang="en-US" altLang="zh-CN" sz="2800" b="1" dirty="0">
                <a:latin typeface="楷体" panose="02010609060101010101" pitchFamily="49" charset="-122"/>
                <a:ea typeface="楷体" panose="02010609060101010101" pitchFamily="49" charset="-122"/>
              </a:rPr>
              <a:t>E</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a:t>
            </a:r>
            <a:r>
              <a:rPr lang="en-US" altLang="zh-CN" sz="2800" b="1" baseline="-25000" dirty="0">
                <a:latin typeface="楷体" panose="02010609060101010101" pitchFamily="49" charset="-122"/>
                <a:ea typeface="楷体" panose="02010609060101010101" pitchFamily="49" charset="-122"/>
              </a:rPr>
              <a:t>P</a:t>
            </a:r>
            <a:r>
              <a:rPr lang="zh-CN" altLang="en-US" sz="2800" b="1" dirty="0">
                <a:latin typeface="楷体" panose="02010609060101010101" pitchFamily="49" charset="-122"/>
                <a:ea typeface="楷体" panose="02010609060101010101" pitchFamily="49" charset="-122"/>
              </a:rPr>
              <a:t>）和</a:t>
            </a:r>
            <a:r>
              <a:rPr lang="zh-CN" altLang="en-US" sz="2800" b="1" dirty="0">
                <a:latin typeface="楷体" panose="02010609060101010101" pitchFamily="49" charset="-122"/>
                <a:ea typeface="楷体" panose="02010609060101010101" pitchFamily="49" charset="-122"/>
                <a:sym typeface="Symbol" panose="05050102010706020507" pitchFamily="18" charset="2"/>
              </a:rPr>
              <a:t></a:t>
            </a:r>
            <a:r>
              <a:rPr lang="en-US" altLang="zh-CN" sz="2800" b="1" baseline="30000" dirty="0">
                <a:latin typeface="楷体" panose="02010609060101010101" pitchFamily="49" charset="-122"/>
                <a:ea typeface="楷体" panose="02010609060101010101" pitchFamily="49" charset="-122"/>
                <a:sym typeface="Symbol" panose="05050102010706020507" pitchFamily="18" charset="2"/>
              </a:rPr>
              <a:t>2</a:t>
            </a:r>
            <a:r>
              <a:rPr lang="en-US" altLang="zh-CN" sz="2800" b="1" baseline="-25000" dirty="0">
                <a:latin typeface="楷体" panose="02010609060101010101" pitchFamily="49" charset="-122"/>
                <a:ea typeface="楷体" panose="02010609060101010101" pitchFamily="49" charset="-122"/>
                <a:sym typeface="Symbol" panose="05050102010706020507" pitchFamily="18" charset="2"/>
              </a:rPr>
              <a:t>p</a:t>
            </a:r>
            <a:r>
              <a:rPr lang="zh-CN" altLang="en-US" sz="2800" b="1" dirty="0">
                <a:latin typeface="楷体" panose="02010609060101010101" pitchFamily="49" charset="-122"/>
                <a:ea typeface="楷体" panose="02010609060101010101" pitchFamily="49" charset="-122"/>
              </a:rPr>
              <a:t>的函数；</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3.APT</a:t>
            </a:r>
            <a:r>
              <a:rPr lang="zh-CN" altLang="en-US" sz="2800" b="1" dirty="0">
                <a:latin typeface="楷体" panose="02010609060101010101" pitchFamily="49" charset="-122"/>
                <a:ea typeface="楷体" panose="02010609060101010101" pitchFamily="49" charset="-122"/>
              </a:rPr>
              <a:t>允许均衡回报率依赖于多个因素，而</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假设资产回报率仅依赖于市场证券组合的回报率；</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4.APT</a:t>
            </a:r>
            <a:r>
              <a:rPr lang="zh-CN" altLang="en-US" sz="2800" b="1" dirty="0">
                <a:latin typeface="楷体" panose="02010609060101010101" pitchFamily="49" charset="-122"/>
                <a:ea typeface="楷体" panose="02010609060101010101" pitchFamily="49" charset="-122"/>
              </a:rPr>
              <a:t>可以对任意资产子集进行定价；人们不必为检验理论而去对无穷尽的资产进行计量；</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APT</a:t>
            </a:r>
            <a:r>
              <a:rPr lang="zh-CN" altLang="en-US" sz="2800" b="1" dirty="0">
                <a:latin typeface="楷体" panose="02010609060101010101" pitchFamily="49" charset="-122"/>
                <a:ea typeface="楷体" panose="02010609060101010101" pitchFamily="49" charset="-122"/>
              </a:rPr>
              <a:t>中，市场证券组合没有特殊的作用，而</a:t>
            </a:r>
            <a:r>
              <a:rPr lang="en-US" altLang="zh-CN" sz="2800" b="1" dirty="0">
                <a:latin typeface="楷体" panose="02010609060101010101" pitchFamily="49" charset="-122"/>
                <a:ea typeface="楷体" panose="02010609060101010101" pitchFamily="49" charset="-122"/>
              </a:rPr>
              <a:t>CAPM</a:t>
            </a:r>
            <a:r>
              <a:rPr lang="zh-CN" altLang="en-US" sz="2800" b="1" dirty="0">
                <a:latin typeface="楷体" panose="02010609060101010101" pitchFamily="49" charset="-122"/>
                <a:ea typeface="楷体" panose="02010609060101010101" pitchFamily="49" charset="-122"/>
              </a:rPr>
              <a:t>必须要求市场证券组合是有效的；</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6.APT</a:t>
            </a:r>
            <a:r>
              <a:rPr lang="zh-CN" altLang="en-US" sz="2800" b="1" dirty="0">
                <a:latin typeface="楷体" panose="02010609060101010101" pitchFamily="49" charset="-122"/>
                <a:ea typeface="楷体" panose="02010609060101010101" pitchFamily="49" charset="-122"/>
              </a:rPr>
              <a:t>容易扩展到多期模型中。</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3454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3 </a:t>
            </a:r>
            <a:r>
              <a:rPr lang="zh-CN" altLang="en-US" sz="2000" b="1" dirty="0">
                <a:latin typeface="楷体" panose="02010609060101010101" pitchFamily="49" charset="-122"/>
                <a:ea typeface="楷体" panose="02010609060101010101" pitchFamily="49" charset="-122"/>
                <a:sym typeface="+mn-ea"/>
              </a:rPr>
              <a:t>主要参考及推荐书目</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pic>
        <p:nvPicPr>
          <p:cNvPr id="3" name="图片 2">
            <a:extLst>
              <a:ext uri="{FF2B5EF4-FFF2-40B4-BE49-F238E27FC236}">
                <a16:creationId xmlns:a16="http://schemas.microsoft.com/office/drawing/2014/main" id="{ECC7F077-F3BE-46BC-9C60-7B5C44CF6C7C}"/>
              </a:ext>
            </a:extLst>
          </p:cNvPr>
          <p:cNvPicPr>
            <a:picLocks noChangeAspect="1"/>
          </p:cNvPicPr>
          <p:nvPr/>
        </p:nvPicPr>
        <p:blipFill>
          <a:blip r:embed="rId3"/>
          <a:stretch>
            <a:fillRect/>
          </a:stretch>
        </p:blipFill>
        <p:spPr>
          <a:xfrm>
            <a:off x="514515" y="689157"/>
            <a:ext cx="5107632" cy="5905953"/>
          </a:xfrm>
          <a:prstGeom prst="rect">
            <a:avLst/>
          </a:prstGeom>
        </p:spPr>
      </p:pic>
      <p:sp>
        <p:nvSpPr>
          <p:cNvPr id="5" name="文本框 4">
            <a:extLst>
              <a:ext uri="{FF2B5EF4-FFF2-40B4-BE49-F238E27FC236}">
                <a16:creationId xmlns:a16="http://schemas.microsoft.com/office/drawing/2014/main" id="{3F801D82-7350-40C9-B6B9-EBFA5F564D49}"/>
              </a:ext>
            </a:extLst>
          </p:cNvPr>
          <p:cNvSpPr txBox="1"/>
          <p:nvPr/>
        </p:nvSpPr>
        <p:spPr>
          <a:xfrm>
            <a:off x="5921406" y="1874728"/>
            <a:ext cx="5205651" cy="3539430"/>
          </a:xfrm>
          <a:prstGeom prst="rect">
            <a:avLst/>
          </a:prstGeom>
          <a:noFill/>
        </p:spPr>
        <p:txBody>
          <a:bodyPr wrap="square" rtlCol="0">
            <a:spAutoFit/>
          </a:bodyPr>
          <a:lstStyle/>
          <a:p>
            <a:r>
              <a:rPr lang="en-US" altLang="zh-CN" sz="3200" b="1" dirty="0">
                <a:solidFill>
                  <a:srgbClr val="0070C0"/>
                </a:solidFill>
                <a:latin typeface="楷体" panose="02010609060101010101" pitchFamily="49" charset="-122"/>
                <a:ea typeface="楷体" panose="02010609060101010101" pitchFamily="49" charset="-122"/>
              </a:rPr>
              <a:t>1.《</a:t>
            </a:r>
            <a:r>
              <a:rPr lang="zh-CN" altLang="en-US" sz="3200" b="1" dirty="0">
                <a:solidFill>
                  <a:srgbClr val="0070C0"/>
                </a:solidFill>
                <a:latin typeface="楷体" panose="02010609060101010101" pitchFamily="49" charset="-122"/>
                <a:ea typeface="楷体" panose="02010609060101010101" pitchFamily="49" charset="-122"/>
              </a:rPr>
              <a:t>投资学</a:t>
            </a:r>
            <a:r>
              <a:rPr lang="en-US" altLang="zh-CN" sz="3200" b="1" dirty="0">
                <a:solidFill>
                  <a:srgbClr val="0070C0"/>
                </a:solidFill>
                <a:latin typeface="楷体" panose="02010609060101010101" pitchFamily="49" charset="-122"/>
                <a:ea typeface="楷体" panose="02010609060101010101" pitchFamily="49" charset="-122"/>
              </a:rPr>
              <a:t>》</a:t>
            </a:r>
            <a:r>
              <a:rPr lang="zh-CN" altLang="en-US" sz="3200" b="1" dirty="0">
                <a:solidFill>
                  <a:srgbClr val="0070C0"/>
                </a:solidFill>
                <a:latin typeface="楷体" panose="02010609060101010101" pitchFamily="49" charset="-122"/>
                <a:ea typeface="楷体" panose="02010609060101010101" pitchFamily="49" charset="-122"/>
              </a:rPr>
              <a:t>第十版</a:t>
            </a:r>
            <a:endParaRPr lang="en-US" altLang="zh-CN" sz="3200" b="1" dirty="0">
              <a:solidFill>
                <a:srgbClr val="0070C0"/>
              </a:solidFill>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作者：兹维</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博迪</a:t>
            </a:r>
            <a:endParaRPr lang="en-US" altLang="zh-CN" sz="3200" b="1" u="sng" dirty="0">
              <a:latin typeface="楷体" panose="02010609060101010101" pitchFamily="49" charset="-122"/>
              <a:ea typeface="楷体" panose="02010609060101010101" pitchFamily="49" charset="-122"/>
            </a:endParaRPr>
          </a:p>
          <a:p>
            <a:endParaRPr lang="en-US" altLang="zh-CN" sz="3200" b="1" u="sng" dirty="0">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机械工业出版社</a:t>
            </a:r>
            <a:endParaRPr lang="en-US" altLang="zh-CN"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6696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3 </a:t>
            </a:r>
            <a:r>
              <a:rPr lang="zh-CN" altLang="en-US" sz="2000" b="1" dirty="0">
                <a:latin typeface="楷体" panose="02010609060101010101" pitchFamily="49" charset="-122"/>
                <a:ea typeface="楷体" panose="02010609060101010101" pitchFamily="49" charset="-122"/>
                <a:sym typeface="+mn-ea"/>
              </a:rPr>
              <a:t>主要参考及推荐书目</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64202" y="1057159"/>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endParaRPr>
          </a:p>
        </p:txBody>
      </p:sp>
      <p:sp>
        <p:nvSpPr>
          <p:cNvPr id="5" name="文本框 4">
            <a:extLst>
              <a:ext uri="{FF2B5EF4-FFF2-40B4-BE49-F238E27FC236}">
                <a16:creationId xmlns:a16="http://schemas.microsoft.com/office/drawing/2014/main" id="{3F801D82-7350-40C9-B6B9-EBFA5F564D49}"/>
              </a:ext>
            </a:extLst>
          </p:cNvPr>
          <p:cNvSpPr txBox="1"/>
          <p:nvPr/>
        </p:nvSpPr>
        <p:spPr>
          <a:xfrm>
            <a:off x="5921406" y="1874728"/>
            <a:ext cx="5205651" cy="3539430"/>
          </a:xfrm>
          <a:prstGeom prst="rect">
            <a:avLst/>
          </a:prstGeom>
          <a:noFill/>
        </p:spPr>
        <p:txBody>
          <a:bodyPr wrap="square" rtlCol="0">
            <a:spAutoFit/>
          </a:bodyPr>
          <a:lstStyle/>
          <a:p>
            <a:r>
              <a:rPr lang="en-US" altLang="zh-CN" sz="3200" b="1" dirty="0">
                <a:solidFill>
                  <a:srgbClr val="0070C0"/>
                </a:solidFill>
                <a:latin typeface="楷体" panose="02010609060101010101" pitchFamily="49" charset="-122"/>
                <a:ea typeface="楷体" panose="02010609060101010101" pitchFamily="49" charset="-122"/>
              </a:rPr>
              <a:t>2.《</a:t>
            </a:r>
            <a:r>
              <a:rPr lang="zh-CN" altLang="en-US" sz="3200" b="1" dirty="0">
                <a:solidFill>
                  <a:srgbClr val="0070C0"/>
                </a:solidFill>
                <a:latin typeface="楷体" panose="02010609060101010101" pitchFamily="49" charset="-122"/>
                <a:ea typeface="楷体" panose="02010609060101010101" pitchFamily="49" charset="-122"/>
              </a:rPr>
              <a:t>量化投资</a:t>
            </a:r>
            <a:r>
              <a:rPr lang="en-US" altLang="zh-CN" sz="3200" b="1" dirty="0">
                <a:solidFill>
                  <a:srgbClr val="0070C0"/>
                </a:solidFill>
                <a:latin typeface="楷体" panose="02010609060101010101" pitchFamily="49" charset="-122"/>
                <a:ea typeface="楷体" panose="02010609060101010101" pitchFamily="49" charset="-122"/>
              </a:rPr>
              <a:t>》 </a:t>
            </a:r>
            <a:r>
              <a:rPr lang="zh-CN" altLang="en-US" sz="3200" b="1" dirty="0">
                <a:solidFill>
                  <a:srgbClr val="0070C0"/>
                </a:solidFill>
                <a:latin typeface="楷体" panose="02010609060101010101" pitchFamily="49" charset="-122"/>
                <a:ea typeface="楷体" panose="02010609060101010101" pitchFamily="49" charset="-122"/>
              </a:rPr>
              <a:t>精装版</a:t>
            </a:r>
            <a:endParaRPr lang="en-US" altLang="zh-CN" sz="3200" b="1" dirty="0">
              <a:solidFill>
                <a:srgbClr val="0070C0"/>
              </a:solidFill>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作者：丁鹏</a:t>
            </a:r>
            <a:endParaRPr lang="en-US" altLang="zh-CN" sz="3200" b="1" u="sng" dirty="0">
              <a:latin typeface="楷体" panose="02010609060101010101" pitchFamily="49" charset="-122"/>
              <a:ea typeface="楷体" panose="02010609060101010101" pitchFamily="49" charset="-122"/>
            </a:endParaRPr>
          </a:p>
          <a:p>
            <a:endParaRPr lang="en-US" altLang="zh-CN" sz="3200" b="1" u="sng" dirty="0">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电子工业出版社</a:t>
            </a:r>
            <a:endParaRPr lang="en-US" altLang="zh-CN"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E752868C-1C49-4D92-AFAF-D2BF6C2F3031}"/>
              </a:ext>
            </a:extLst>
          </p:cNvPr>
          <p:cNvPicPr>
            <a:picLocks noChangeAspect="1"/>
          </p:cNvPicPr>
          <p:nvPr/>
        </p:nvPicPr>
        <p:blipFill>
          <a:blip r:embed="rId3"/>
          <a:stretch>
            <a:fillRect/>
          </a:stretch>
        </p:blipFill>
        <p:spPr>
          <a:xfrm>
            <a:off x="791384" y="758792"/>
            <a:ext cx="4656392" cy="5771302"/>
          </a:xfrm>
          <a:prstGeom prst="rect">
            <a:avLst/>
          </a:prstGeom>
        </p:spPr>
      </p:pic>
    </p:spTree>
    <p:extLst>
      <p:ext uri="{BB962C8B-B14F-4D97-AF65-F5344CB8AC3E}">
        <p14:creationId xmlns:p14="http://schemas.microsoft.com/office/powerpoint/2010/main" val="44368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C:\Users\Administrator\Desktop\唯美花朵设计矢量\1换].png1换]"/>
          <p:cNvPicPr>
            <a:picLocks noChangeAspect="1"/>
          </p:cNvPicPr>
          <p:nvPr/>
        </p:nvPicPr>
        <p:blipFill>
          <a:blip r:embed="rId2"/>
          <a:srcRect/>
          <a:stretch>
            <a:fillRect/>
          </a:stretch>
        </p:blipFill>
        <p:spPr>
          <a:xfrm>
            <a:off x="927870" y="1150997"/>
            <a:ext cx="456565" cy="454660"/>
          </a:xfrm>
          <a:prstGeom prst="rect">
            <a:avLst/>
          </a:prstGeom>
          <a:scene3d>
            <a:camera prst="isometricOffAxis2Top"/>
            <a:lightRig rig="threePt" dir="t"/>
          </a:scene3d>
        </p:spPr>
      </p:pic>
      <p:sp>
        <p:nvSpPr>
          <p:cNvPr id="17" name="文本框 16"/>
          <p:cNvSpPr txBox="1"/>
          <p:nvPr/>
        </p:nvSpPr>
        <p:spPr>
          <a:xfrm>
            <a:off x="877160" y="856357"/>
            <a:ext cx="60071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uLnTx/>
                <a:uFillTx/>
                <a:latin typeface="微软雅黑" panose="020B0503020204020204" charset="-122"/>
                <a:ea typeface="微软雅黑" panose="020B0503020204020204" charset="-122"/>
                <a:sym typeface="+mn-ea"/>
              </a:rPr>
              <a:t>3</a:t>
            </a:r>
            <a:endParaRPr lang="en-US" altLang="zh-CN" sz="2800" b="1" noProof="0" dirty="0">
              <a:ln>
                <a:noFill/>
              </a:ln>
              <a:uLnTx/>
              <a:uFillTx/>
              <a:latin typeface="微软雅黑" panose="020B0503020204020204" charset="-122"/>
              <a:ea typeface="微软雅黑" panose="020B0503020204020204" charset="-122"/>
              <a:sym typeface="+mn-ea"/>
            </a:endParaRPr>
          </a:p>
        </p:txBody>
      </p:sp>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sym typeface="+mn-ea"/>
              </a:rPr>
              <a:t>主要概念</a:t>
            </a:r>
          </a:p>
        </p:txBody>
      </p:sp>
      <p:sp>
        <p:nvSpPr>
          <p:cNvPr id="64" name="文本框 63"/>
          <p:cNvSpPr txBox="1"/>
          <p:nvPr/>
        </p:nvSpPr>
        <p:spPr>
          <a:xfrm>
            <a:off x="1435144" y="856357"/>
            <a:ext cx="9321712" cy="5016758"/>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kern="0" dirty="0">
                <a:solidFill>
                  <a:srgbClr val="0070C0"/>
                </a:solidFill>
                <a:latin typeface="楷体" panose="02010609060101010101" pitchFamily="49" charset="-122"/>
                <a:ea typeface="楷体" panose="02010609060101010101" pitchFamily="49" charset="-122"/>
                <a:sym typeface="+mn-ea"/>
              </a:rPr>
              <a:t> 套利定价理论（</a:t>
            </a:r>
            <a:r>
              <a:rPr lang="en-US" altLang="zh-CN" sz="3200" b="1" kern="0" dirty="0">
                <a:solidFill>
                  <a:srgbClr val="0070C0"/>
                </a:solidFill>
                <a:latin typeface="楷体" panose="02010609060101010101" pitchFamily="49" charset="-122"/>
                <a:ea typeface="楷体" panose="02010609060101010101" pitchFamily="49" charset="-122"/>
                <a:sym typeface="+mn-ea"/>
              </a:rPr>
              <a:t>Arbitrage Price Theory</a:t>
            </a:r>
            <a:r>
              <a:rPr lang="zh-CN" altLang="en-US" sz="3200" b="1" kern="0" dirty="0">
                <a:solidFill>
                  <a:srgbClr val="0070C0"/>
                </a:solidFill>
                <a:latin typeface="楷体" panose="02010609060101010101" pitchFamily="49" charset="-122"/>
                <a:ea typeface="楷体" panose="02010609060101010101" pitchFamily="49" charset="-122"/>
                <a:sym typeface="+mn-ea"/>
              </a:rPr>
              <a:t>，</a:t>
            </a:r>
            <a:r>
              <a:rPr lang="en-US" altLang="zh-CN" sz="3200" b="1" kern="0" dirty="0">
                <a:solidFill>
                  <a:srgbClr val="0070C0"/>
                </a:solidFill>
                <a:latin typeface="楷体" panose="02010609060101010101" pitchFamily="49" charset="-122"/>
                <a:ea typeface="楷体" panose="02010609060101010101" pitchFamily="49" charset="-122"/>
                <a:sym typeface="+mn-ea"/>
              </a:rPr>
              <a:t>ATP</a:t>
            </a:r>
            <a:r>
              <a:rPr lang="zh-CN" altLang="en-US" sz="3200" b="1" kern="0" dirty="0">
                <a:solidFill>
                  <a:srgbClr val="0070C0"/>
                </a:solidFill>
                <a:latin typeface="楷体" panose="02010609060101010101" pitchFamily="49" charset="-122"/>
                <a:ea typeface="楷体" panose="02010609060101010101" pitchFamily="49" charset="-122"/>
                <a:sym typeface="+mn-ea"/>
              </a:rPr>
              <a:t>）：           </a:t>
            </a:r>
            <a:endParaRPr lang="en-US" altLang="zh-CN" sz="3200" b="1" kern="0" dirty="0">
              <a:solidFill>
                <a:srgbClr val="0070C0"/>
              </a:solidFill>
              <a:latin typeface="楷体" panose="02010609060101010101" pitchFamily="49" charset="-122"/>
              <a:ea typeface="楷体" panose="02010609060101010101" pitchFamily="49" charset="-122"/>
              <a:sym typeface="+mn-ea"/>
            </a:endParaRPr>
          </a:p>
          <a:p>
            <a:r>
              <a:rPr lang="en-US" altLang="zh-CN" sz="3200" kern="0" dirty="0">
                <a:latin typeface="楷体" panose="02010609060101010101" pitchFamily="49" charset="-122"/>
                <a:ea typeface="楷体" panose="02010609060101010101" pitchFamily="49" charset="-122"/>
                <a:sym typeface="+mn-ea"/>
              </a:rPr>
              <a:t>    </a:t>
            </a:r>
          </a:p>
          <a:p>
            <a:r>
              <a:rPr lang="en-US" altLang="zh-CN" sz="3200" kern="0" dirty="0">
                <a:latin typeface="楷体" panose="02010609060101010101" pitchFamily="49" charset="-122"/>
                <a:ea typeface="楷体" panose="02010609060101010101" pitchFamily="49" charset="-122"/>
                <a:sym typeface="+mn-ea"/>
              </a:rPr>
              <a:t>    1976</a:t>
            </a:r>
            <a:r>
              <a:rPr lang="zh-CN" altLang="en-US" sz="3200" kern="0" dirty="0">
                <a:latin typeface="楷体" panose="02010609060101010101" pitchFamily="49" charset="-122"/>
                <a:ea typeface="楷体" panose="02010609060101010101" pitchFamily="49" charset="-122"/>
                <a:sym typeface="+mn-ea"/>
              </a:rPr>
              <a:t>年，罗斯提出套利定价理论（</a:t>
            </a:r>
            <a:r>
              <a:rPr lang="en-US" altLang="zh-CN" sz="3200" kern="0" dirty="0">
                <a:latin typeface="楷体" panose="02010609060101010101" pitchFamily="49" charset="-122"/>
                <a:ea typeface="楷体" panose="02010609060101010101" pitchFamily="49" charset="-122"/>
                <a:sym typeface="+mn-ea"/>
              </a:rPr>
              <a:t>APT</a:t>
            </a:r>
            <a:r>
              <a:rPr lang="zh-CN" altLang="en-US" sz="3200" kern="0" dirty="0">
                <a:latin typeface="楷体" panose="02010609060101010101" pitchFamily="49" charset="-122"/>
                <a:ea typeface="楷体" panose="02010609060101010101" pitchFamily="49" charset="-122"/>
                <a:sym typeface="+mn-ea"/>
              </a:rPr>
              <a:t>）。该理论认为各种证券的收益率受某个或者某几个因素的影响，各种证券收益率之所以相关，是因为它们都会对这些共同的因素起反应。</a:t>
            </a:r>
          </a:p>
          <a:p>
            <a:r>
              <a:rPr lang="zh-CN" altLang="en-US" sz="3200" kern="0" dirty="0">
                <a:latin typeface="楷体" panose="02010609060101010101" pitchFamily="49" charset="-122"/>
                <a:ea typeface="楷体" panose="02010609060101010101" pitchFamily="49" charset="-122"/>
                <a:sym typeface="+mn-ea"/>
              </a:rPr>
              <a:t>    同</a:t>
            </a:r>
            <a:r>
              <a:rPr lang="en-US" altLang="zh-CN" sz="3200" kern="0" dirty="0">
                <a:latin typeface="楷体" panose="02010609060101010101" pitchFamily="49" charset="-122"/>
                <a:ea typeface="楷体" panose="02010609060101010101" pitchFamily="49" charset="-122"/>
                <a:sym typeface="+mn-ea"/>
              </a:rPr>
              <a:t>CAPM</a:t>
            </a:r>
            <a:r>
              <a:rPr lang="zh-CN" altLang="en-US" sz="3200" kern="0" dirty="0">
                <a:latin typeface="楷体" panose="02010609060101010101" pitchFamily="49" charset="-122"/>
                <a:ea typeface="楷体" panose="02010609060101010101" pitchFamily="49" charset="-122"/>
                <a:sym typeface="+mn-ea"/>
              </a:rPr>
              <a:t>一样，它预测了（或者说推导出）与风险预期收益相关的证券市场线。二者不同之处在于：</a:t>
            </a:r>
            <a:r>
              <a:rPr lang="en-US" altLang="zh-CN" sz="3200" kern="0" dirty="0">
                <a:latin typeface="楷体" panose="02010609060101010101" pitchFamily="49" charset="-122"/>
                <a:ea typeface="楷体" panose="02010609060101010101" pitchFamily="49" charset="-122"/>
                <a:sym typeface="+mn-ea"/>
              </a:rPr>
              <a:t>CAPM</a:t>
            </a:r>
            <a:r>
              <a:rPr lang="zh-CN" altLang="en-US" sz="3200" kern="0" dirty="0">
                <a:latin typeface="楷体" panose="02010609060101010101" pitchFamily="49" charset="-122"/>
                <a:ea typeface="楷体" panose="02010609060101010101" pitchFamily="49" charset="-122"/>
                <a:sym typeface="+mn-ea"/>
              </a:rPr>
              <a:t>建立在均值</a:t>
            </a:r>
            <a:r>
              <a:rPr lang="en-US" altLang="zh-CN" sz="3200" kern="0" dirty="0">
                <a:latin typeface="楷体" panose="02010609060101010101" pitchFamily="49" charset="-122"/>
                <a:ea typeface="楷体" panose="02010609060101010101" pitchFamily="49" charset="-122"/>
                <a:sym typeface="+mn-ea"/>
              </a:rPr>
              <a:t>—</a:t>
            </a:r>
            <a:r>
              <a:rPr lang="zh-CN" altLang="en-US" sz="3200" kern="0" dirty="0">
                <a:latin typeface="楷体" panose="02010609060101010101" pitchFamily="49" charset="-122"/>
                <a:ea typeface="楷体" panose="02010609060101010101" pitchFamily="49" charset="-122"/>
                <a:sym typeface="+mn-ea"/>
              </a:rPr>
              <a:t>方差基础之上，而</a:t>
            </a:r>
            <a:r>
              <a:rPr lang="en-US" altLang="zh-CN" sz="3200" kern="0" dirty="0">
                <a:latin typeface="楷体" panose="02010609060101010101" pitchFamily="49" charset="-122"/>
                <a:ea typeface="楷体" panose="02010609060101010101" pitchFamily="49" charset="-122"/>
                <a:sym typeface="+mn-ea"/>
              </a:rPr>
              <a:t>APT</a:t>
            </a:r>
            <a:r>
              <a:rPr lang="zh-CN" altLang="en-US" sz="3200" kern="0" dirty="0">
                <a:latin typeface="楷体" panose="02010609060101010101" pitchFamily="49" charset="-122"/>
                <a:ea typeface="楷体" panose="02010609060101010101" pitchFamily="49" charset="-122"/>
                <a:sym typeface="+mn-ea"/>
              </a:rPr>
              <a:t>建立在“一价定律”之上。</a:t>
            </a:r>
          </a:p>
        </p:txBody>
      </p:sp>
    </p:spTree>
    <p:extLst>
      <p:ext uri="{BB962C8B-B14F-4D97-AF65-F5344CB8AC3E}">
        <p14:creationId xmlns:p14="http://schemas.microsoft.com/office/powerpoint/2010/main" val="100123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4237620" cy="707886"/>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1 </a:t>
            </a:r>
            <a:r>
              <a:rPr lang="zh-CN" altLang="en-US" sz="2000" b="1" dirty="0">
                <a:latin typeface="楷体" panose="02010609060101010101" pitchFamily="49" charset="-122"/>
                <a:ea typeface="楷体" panose="02010609060101010101" pitchFamily="49" charset="-122"/>
                <a:sym typeface="+mn-ea"/>
              </a:rPr>
              <a:t>证券收益的因素模型</a:t>
            </a:r>
          </a:p>
          <a:p>
            <a:endParaRPr lang="zh-CN" altLang="en-US" sz="2000" b="1" dirty="0">
              <a:latin typeface="微软雅黑" panose="020B0503020204020204" charset="-122"/>
              <a:ea typeface="微软雅黑" panose="020B0503020204020204" charset="-122"/>
              <a:sym typeface="+mn-ea"/>
            </a:endParaRPr>
          </a:p>
        </p:txBody>
      </p:sp>
      <p:sp>
        <p:nvSpPr>
          <p:cNvPr id="3" name="矩形 2">
            <a:extLst>
              <a:ext uri="{FF2B5EF4-FFF2-40B4-BE49-F238E27FC236}">
                <a16:creationId xmlns:a16="http://schemas.microsoft.com/office/drawing/2014/main" id="{7C73F2C6-AC64-425B-9E0B-967077220097}"/>
              </a:ext>
            </a:extLst>
          </p:cNvPr>
          <p:cNvSpPr/>
          <p:nvPr/>
        </p:nvSpPr>
        <p:spPr>
          <a:xfrm>
            <a:off x="2191305" y="1372898"/>
            <a:ext cx="7809390" cy="4031873"/>
          </a:xfrm>
          <a:prstGeom prst="rect">
            <a:avLst/>
          </a:prstGeom>
        </p:spPr>
        <p:txBody>
          <a:bodyPr wrap="square">
            <a:spAutoFit/>
          </a:bodyPr>
          <a:lstStyle/>
          <a:p>
            <a:r>
              <a:rPr lang="zh-CN" altLang="en-US" sz="3200" b="1" kern="0" dirty="0">
                <a:solidFill>
                  <a:srgbClr val="0070C0"/>
                </a:solidFill>
                <a:latin typeface="楷体" panose="02010609060101010101" pitchFamily="49" charset="-122"/>
                <a:ea typeface="楷体" panose="02010609060101010101" pitchFamily="49" charset="-122"/>
                <a:sym typeface="+mn-ea"/>
              </a:rPr>
              <a:t>罗斯的套利定价理论基于三个基本假设：</a:t>
            </a:r>
            <a:endParaRPr lang="en-US" altLang="zh-CN" sz="3200" b="1" kern="0" dirty="0">
              <a:solidFill>
                <a:srgbClr val="0070C0"/>
              </a:solidFill>
              <a:latin typeface="楷体" panose="02010609060101010101" pitchFamily="49" charset="-122"/>
              <a:ea typeface="楷体" panose="02010609060101010101" pitchFamily="49" charset="-122"/>
              <a:sym typeface="+mn-ea"/>
            </a:endParaRPr>
          </a:p>
          <a:p>
            <a:r>
              <a:rPr lang="zh-CN" altLang="en-US" sz="3200" b="1" kern="0" dirty="0">
                <a:latin typeface="楷体" panose="02010609060101010101" pitchFamily="49" charset="-122"/>
                <a:ea typeface="楷体" panose="02010609060101010101" pitchFamily="49" charset="-122"/>
                <a:sym typeface="+mn-ea"/>
              </a:rPr>
              <a:t>       </a:t>
            </a:r>
            <a:endParaRPr lang="en-US" altLang="zh-CN" sz="3200" b="1" kern="0" dirty="0">
              <a:latin typeface="楷体" panose="02010609060101010101" pitchFamily="49" charset="-122"/>
              <a:ea typeface="楷体" panose="02010609060101010101" pitchFamily="49" charset="-122"/>
              <a:sym typeface="+mn-ea"/>
            </a:endParaRPr>
          </a:p>
          <a:p>
            <a:r>
              <a:rPr lang="en-US" altLang="zh-CN" sz="3200" kern="0" dirty="0">
                <a:latin typeface="楷体" panose="02010609060101010101" pitchFamily="49" charset="-122"/>
                <a:ea typeface="楷体" panose="02010609060101010101" pitchFamily="49" charset="-122"/>
                <a:sym typeface="+mn-ea"/>
              </a:rPr>
              <a:t>   </a:t>
            </a:r>
            <a:r>
              <a:rPr lang="zh-CN" altLang="en-US" sz="3200" kern="0" dirty="0">
                <a:latin typeface="楷体" panose="02010609060101010101" pitchFamily="49" charset="-122"/>
                <a:ea typeface="楷体" panose="02010609060101010101" pitchFamily="49" charset="-122"/>
                <a:sym typeface="+mn-ea"/>
              </a:rPr>
              <a:t>①因素模型能描述证券收益；</a:t>
            </a:r>
            <a:endParaRPr lang="en-US" altLang="zh-CN" sz="3200" kern="0" dirty="0">
              <a:latin typeface="楷体" panose="02010609060101010101" pitchFamily="49" charset="-122"/>
              <a:ea typeface="楷体" panose="02010609060101010101" pitchFamily="49" charset="-122"/>
              <a:sym typeface="+mn-ea"/>
            </a:endParaRPr>
          </a:p>
          <a:p>
            <a:r>
              <a:rPr lang="zh-CN" altLang="en-US" sz="3200" kern="0" dirty="0">
                <a:latin typeface="楷体" panose="02010609060101010101" pitchFamily="49" charset="-122"/>
                <a:ea typeface="楷体" panose="02010609060101010101" pitchFamily="49" charset="-122"/>
                <a:sym typeface="+mn-ea"/>
              </a:rPr>
              <a:t>      </a:t>
            </a:r>
            <a:endParaRPr lang="en-US" altLang="zh-CN" sz="3200" kern="0" dirty="0">
              <a:latin typeface="楷体" panose="02010609060101010101" pitchFamily="49" charset="-122"/>
              <a:ea typeface="楷体" panose="02010609060101010101" pitchFamily="49" charset="-122"/>
              <a:sym typeface="+mn-ea"/>
            </a:endParaRPr>
          </a:p>
          <a:p>
            <a:r>
              <a:rPr lang="en-US" altLang="zh-CN" sz="3200" kern="0" dirty="0">
                <a:latin typeface="楷体" panose="02010609060101010101" pitchFamily="49" charset="-122"/>
                <a:ea typeface="楷体" panose="02010609060101010101" pitchFamily="49" charset="-122"/>
                <a:sym typeface="+mn-ea"/>
              </a:rPr>
              <a:t>   </a:t>
            </a:r>
            <a:r>
              <a:rPr lang="zh-CN" altLang="en-US" sz="3200" kern="0" dirty="0">
                <a:latin typeface="楷体" panose="02010609060101010101" pitchFamily="49" charset="-122"/>
                <a:ea typeface="楷体" panose="02010609060101010101" pitchFamily="49" charset="-122"/>
                <a:sym typeface="+mn-ea"/>
              </a:rPr>
              <a:t>②市场上有足够的证券来分散风险；</a:t>
            </a:r>
            <a:endParaRPr lang="en-US" altLang="zh-CN" sz="3200" kern="0" dirty="0">
              <a:latin typeface="楷体" panose="02010609060101010101" pitchFamily="49" charset="-122"/>
              <a:ea typeface="楷体" panose="02010609060101010101" pitchFamily="49" charset="-122"/>
              <a:sym typeface="+mn-ea"/>
            </a:endParaRPr>
          </a:p>
          <a:p>
            <a:r>
              <a:rPr lang="zh-CN" altLang="en-US" sz="3200" kern="0" dirty="0">
                <a:latin typeface="楷体" panose="02010609060101010101" pitchFamily="49" charset="-122"/>
                <a:ea typeface="楷体" panose="02010609060101010101" pitchFamily="49" charset="-122"/>
                <a:sym typeface="+mn-ea"/>
              </a:rPr>
              <a:t>      </a:t>
            </a:r>
            <a:endParaRPr lang="en-US" altLang="zh-CN" sz="3200" kern="0" dirty="0">
              <a:latin typeface="楷体" panose="02010609060101010101" pitchFamily="49" charset="-122"/>
              <a:ea typeface="楷体" panose="02010609060101010101" pitchFamily="49" charset="-122"/>
              <a:sym typeface="+mn-ea"/>
            </a:endParaRPr>
          </a:p>
          <a:p>
            <a:r>
              <a:rPr lang="en-US" altLang="zh-CN" sz="3200" kern="0" dirty="0">
                <a:latin typeface="楷体" panose="02010609060101010101" pitchFamily="49" charset="-122"/>
                <a:ea typeface="楷体" panose="02010609060101010101" pitchFamily="49" charset="-122"/>
                <a:sym typeface="+mn-ea"/>
              </a:rPr>
              <a:t>   </a:t>
            </a:r>
            <a:r>
              <a:rPr lang="zh-CN" altLang="en-US" sz="3200" kern="0" dirty="0">
                <a:latin typeface="楷体" panose="02010609060101010101" pitchFamily="49" charset="-122"/>
                <a:ea typeface="楷体" panose="02010609060101010101" pitchFamily="49" charset="-122"/>
                <a:sym typeface="+mn-ea"/>
              </a:rPr>
              <a:t>③完善的证券市场不允许任何套利机会存在。</a:t>
            </a:r>
            <a:endParaRPr lang="zh-CN" altLang="en-US" sz="1400" kern="0" dirty="0">
              <a:latin typeface="楷体" panose="02010609060101010101" pitchFamily="49" charset="-122"/>
              <a:ea typeface="楷体" panose="02010609060101010101" pitchFamily="49" charset="-122"/>
              <a:sym typeface="+mn-ea"/>
            </a:endParaRPr>
          </a:p>
        </p:txBody>
      </p:sp>
    </p:spTree>
    <p:extLst>
      <p:ext uri="{BB962C8B-B14F-4D97-AF65-F5344CB8AC3E}">
        <p14:creationId xmlns:p14="http://schemas.microsoft.com/office/powerpoint/2010/main" val="197818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1 </a:t>
            </a:r>
            <a:r>
              <a:rPr lang="zh-CN" altLang="en-US" sz="2000" b="1" dirty="0">
                <a:latin typeface="楷体" panose="02010609060101010101" pitchFamily="49" charset="-122"/>
                <a:ea typeface="楷体" panose="02010609060101010101" pitchFamily="49" charset="-122"/>
                <a:sym typeface="+mn-ea"/>
              </a:rPr>
              <a:t>证券收益的因素模型</a:t>
            </a:r>
          </a:p>
        </p:txBody>
      </p:sp>
      <p:sp>
        <p:nvSpPr>
          <p:cNvPr id="2" name="文本框 1">
            <a:extLst>
              <a:ext uri="{FF2B5EF4-FFF2-40B4-BE49-F238E27FC236}">
                <a16:creationId xmlns:a16="http://schemas.microsoft.com/office/drawing/2014/main" id="{20BCF5F5-110C-4547-9648-BEE1A6DC5E46}"/>
              </a:ext>
            </a:extLst>
          </p:cNvPr>
          <p:cNvSpPr txBox="1"/>
          <p:nvPr/>
        </p:nvSpPr>
        <p:spPr>
          <a:xfrm>
            <a:off x="967289" y="572453"/>
            <a:ext cx="9179511" cy="2062103"/>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r>
              <a:rPr lang="zh-CN" altLang="en-US" sz="3200" b="1" dirty="0">
                <a:solidFill>
                  <a:srgbClr val="0070C0"/>
                </a:solidFill>
                <a:latin typeface="楷体" panose="02010609060101010101" pitchFamily="49" charset="-122"/>
                <a:ea typeface="楷体" panose="02010609060101010101" pitchFamily="49" charset="-122"/>
              </a:rPr>
              <a:t>单因素模型</a:t>
            </a:r>
            <a:endParaRPr lang="en-US" altLang="zh-CN" sz="3200" b="1" dirty="0">
              <a:solidFill>
                <a:srgbClr val="0070C0"/>
              </a:solidFill>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       </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    资产收益的不确定性有两个来源：一是公共或宏观经济因素，二是公司特有因素。</a:t>
            </a:r>
          </a:p>
        </p:txBody>
      </p:sp>
      <p:graphicFrame>
        <p:nvGraphicFramePr>
          <p:cNvPr id="15" name="Object 4">
            <a:extLst>
              <a:ext uri="{FF2B5EF4-FFF2-40B4-BE49-F238E27FC236}">
                <a16:creationId xmlns:a16="http://schemas.microsoft.com/office/drawing/2014/main" id="{3D8B465C-DEE1-40CB-889F-F9390BEC9BC0}"/>
              </a:ext>
            </a:extLst>
          </p:cNvPr>
          <p:cNvGraphicFramePr>
            <a:graphicFrameLocks noChangeAspect="1"/>
          </p:cNvGraphicFramePr>
          <p:nvPr>
            <p:extLst>
              <p:ext uri="{D42A27DB-BD31-4B8C-83A1-F6EECF244321}">
                <p14:modId xmlns:p14="http://schemas.microsoft.com/office/powerpoint/2010/main" val="3264032194"/>
              </p:ext>
            </p:extLst>
          </p:nvPr>
        </p:nvGraphicFramePr>
        <p:xfrm>
          <a:off x="4133287" y="2614249"/>
          <a:ext cx="3093136" cy="591529"/>
        </p:xfrm>
        <a:graphic>
          <a:graphicData uri="http://schemas.openxmlformats.org/presentationml/2006/ole">
            <mc:AlternateContent xmlns:mc="http://schemas.openxmlformats.org/markup-compatibility/2006">
              <mc:Choice xmlns:v="urn:schemas-microsoft-com:vml" Requires="v">
                <p:oleObj spid="_x0000_s1049" name="Equation" r:id="rId4" imgW="1193760" imgH="228600" progId="Equation.DSMT4">
                  <p:embed/>
                </p:oleObj>
              </mc:Choice>
              <mc:Fallback>
                <p:oleObj name="Equation" r:id="rId4" imgW="1193760" imgH="228600" progId="Equation.DSMT4">
                  <p:embed/>
                  <p:pic>
                    <p:nvPicPr>
                      <p:cNvPr id="15" name="Object 4">
                        <a:extLst>
                          <a:ext uri="{FF2B5EF4-FFF2-40B4-BE49-F238E27FC236}">
                            <a16:creationId xmlns:a16="http://schemas.microsoft.com/office/drawing/2014/main" id="{3D8B465C-DEE1-40CB-889F-F9390BEC9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287" y="2614249"/>
                        <a:ext cx="3093136" cy="591529"/>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FFA2E104-FF00-4AFC-9FB5-3FDD73FFCDE1}"/>
                  </a:ext>
                </a:extLst>
              </p:cNvPr>
              <p:cNvSpPr txBox="1">
                <a:spLocks noChangeArrowheads="1"/>
              </p:cNvSpPr>
              <p:nvPr/>
            </p:nvSpPr>
            <p:spPr>
              <a:xfrm>
                <a:off x="2835675" y="3280300"/>
                <a:ext cx="8039470" cy="4251643"/>
              </a:xfrm>
              <a:prstGeom prst="rect">
                <a:avLst/>
              </a:prstGeom>
            </p:spPr>
            <p:txBody>
              <a:bodyPr vert="horz" lIns="90488" tIns="44450" rIns="90488" bIns="444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FontTx/>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𝑟</m:t>
                        </m:r>
                      </m:e>
                      <m:sub>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 </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资产收益</a:t>
                </a:r>
                <a:endParaRPr lang="en-US" altLang="zh-CN" dirty="0">
                  <a:latin typeface="楷体" panose="02010609060101010101" pitchFamily="49" charset="-122"/>
                  <a:ea typeface="楷体" panose="02010609060101010101" pitchFamily="49" charset="-122"/>
                </a:endParaRPr>
              </a:p>
              <a:p>
                <a:pPr>
                  <a:spcBef>
                    <a:spcPts val="1800"/>
                  </a:spcBef>
                  <a:buFontTx/>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zh-CN" altLang="en-US" i="1" smtClean="0">
                            <a:latin typeface="Cambria Math" panose="02040503050406030204" pitchFamily="18" charset="0"/>
                            <a:ea typeface="楷体" panose="02010609060101010101" pitchFamily="49" charset="-122"/>
                          </a:rPr>
                          <m:t>𝛽</m:t>
                        </m:r>
                      </m:e>
                      <m:sub>
                        <m:r>
                          <m:rPr>
                            <m:sty m:val="p"/>
                          </m:rPr>
                          <a:rPr lang="en-US" altLang="zh-CN" i="1">
                            <a:latin typeface="Cambria Math" panose="02040503050406030204" pitchFamily="18" charset="0"/>
                            <a:ea typeface="楷体" panose="02010609060101010101" pitchFamily="49" charset="-122"/>
                          </a:rPr>
                          <m:t>i</m:t>
                        </m:r>
                      </m:sub>
                    </m:sSub>
                    <m:r>
                      <a:rPr lang="en-US" altLang="zh-CN" b="0" i="0" smtClean="0">
                        <a:latin typeface="Cambria Math" panose="02040503050406030204" pitchFamily="18" charset="0"/>
                        <a:ea typeface="楷体" panose="02010609060101010101" pitchFamily="49" charset="-122"/>
                      </a:rPr>
                      <m:t> </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因素敏感度、因子载荷、因子贝塔</a:t>
                </a:r>
                <a:endParaRPr lang="en-US" altLang="zh-CN" dirty="0">
                  <a:latin typeface="楷体" panose="02010609060101010101" pitchFamily="49" charset="-122"/>
                  <a:ea typeface="楷体" panose="02010609060101010101" pitchFamily="49" charset="-122"/>
                </a:endParaRPr>
              </a:p>
              <a:p>
                <a:pPr>
                  <a:spcBef>
                    <a:spcPts val="1800"/>
                  </a:spcBef>
                  <a:buFontTx/>
                  <a:buNone/>
                </a:pPr>
                <a:r>
                  <a:rPr lang="en-US" altLang="zh-CN" dirty="0">
                    <a:latin typeface="楷体" panose="02010609060101010101" pitchFamily="49" charset="-122"/>
                    <a:ea typeface="楷体" panose="02010609060101010101" pitchFamily="49" charset="-122"/>
                  </a:rPr>
                  <a:t>F =</a:t>
                </a:r>
                <a:r>
                  <a:rPr lang="zh-CN" altLang="en-US" dirty="0">
                    <a:latin typeface="楷体" panose="02010609060101010101" pitchFamily="49" charset="-122"/>
                    <a:ea typeface="楷体" panose="02010609060101010101" pitchFamily="49" charset="-122"/>
                  </a:rPr>
                  <a:t>宏观经济因素的扰动项</a:t>
                </a:r>
                <a:r>
                  <a:rPr lang="en-US" altLang="zh-CN" dirty="0">
                    <a:latin typeface="楷体" panose="02010609060101010101" pitchFamily="49" charset="-122"/>
                    <a:ea typeface="楷体" panose="02010609060101010101" pitchFamily="49" charset="-122"/>
                  </a:rPr>
                  <a:t>——</a:t>
                </a:r>
                <a:r>
                  <a:rPr lang="zh-CN" altLang="en-US" kern="0" dirty="0">
                    <a:latin typeface="楷体" panose="02010609060101010101" pitchFamily="49" charset="-122"/>
                    <a:ea typeface="楷体" panose="02010609060101010101" pitchFamily="49" charset="-122"/>
                    <a:sym typeface="+mn-ea"/>
                  </a:rPr>
                  <a:t>经济因素偏离其期望值的离差</a:t>
                </a:r>
                <a:endParaRPr lang="en-US" altLang="zh-CN" dirty="0">
                  <a:latin typeface="楷体" panose="02010609060101010101" pitchFamily="49" charset="-122"/>
                  <a:ea typeface="楷体" panose="02010609060101010101" pitchFamily="49" charset="-122"/>
                </a:endParaRPr>
              </a:p>
              <a:p>
                <a:pPr>
                  <a:spcBef>
                    <a:spcPts val="1800"/>
                  </a:spcBef>
                  <a:buFontTx/>
                  <a:buNone/>
                </a:pPr>
                <a:r>
                  <a:rPr lang="en-US" altLang="zh-CN" dirty="0">
                    <a:latin typeface="楷体" panose="02010609060101010101" pitchFamily="49" charset="-122"/>
                    <a:ea typeface="楷体" panose="02010609060101010101" pitchFamily="49" charset="-122"/>
                  </a:rPr>
                  <a:t>	(F</a:t>
                </a:r>
                <a:r>
                  <a:rPr lang="zh-CN" altLang="en-US" dirty="0">
                    <a:latin typeface="楷体" panose="02010609060101010101" pitchFamily="49" charset="-122"/>
                    <a:ea typeface="楷体" panose="02010609060101010101" pitchFamily="49" charset="-122"/>
                  </a:rPr>
                  <a:t>值可以是正的或负的，但必须是零期望值。</a:t>
                </a:r>
                <a:r>
                  <a:rPr lang="en-US" altLang="zh-CN" dirty="0">
                    <a:latin typeface="楷体" panose="02010609060101010101" pitchFamily="49" charset="-122"/>
                    <a:ea typeface="楷体" panose="02010609060101010101" pitchFamily="49" charset="-122"/>
                  </a:rPr>
                  <a:t>)</a:t>
                </a:r>
              </a:p>
              <a:p>
                <a:pPr>
                  <a:spcBef>
                    <a:spcPts val="1800"/>
                  </a:spcBef>
                  <a:buFontTx/>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𝑒</m:t>
                        </m:r>
                      </m:e>
                      <m:sub>
                        <m:r>
                          <a:rPr lang="en-US" altLang="zh-CN" b="0" i="1" smtClean="0">
                            <a:latin typeface="Cambria Math" panose="02040503050406030204" pitchFamily="18" charset="0"/>
                            <a:ea typeface="楷体" panose="02010609060101010101" pitchFamily="49" charset="-122"/>
                          </a:rPr>
                          <m:t>𝑖</m:t>
                        </m:r>
                      </m:sub>
                    </m:sSub>
                  </m:oMath>
                </a14:m>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公司特有的扰动项</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零期望值</a:t>
                </a:r>
                <a:r>
                  <a:rPr lang="en-US" altLang="zh-CN" dirty="0">
                    <a:latin typeface="楷体" panose="02010609060101010101" pitchFamily="49" charset="-122"/>
                    <a:ea typeface="楷体" panose="02010609060101010101" pitchFamily="49" charset="-122"/>
                  </a:rPr>
                  <a:t>)</a:t>
                </a:r>
              </a:p>
            </p:txBody>
          </p:sp>
        </mc:Choice>
        <mc:Fallback xmlns="">
          <p:sp>
            <p:nvSpPr>
              <p:cNvPr id="18" name="Rectangle 3">
                <a:extLst>
                  <a:ext uri="{FF2B5EF4-FFF2-40B4-BE49-F238E27FC236}">
                    <a16:creationId xmlns:a16="http://schemas.microsoft.com/office/drawing/2014/main" id="{FFA2E104-FF00-4AFC-9FB5-3FDD73FFCDE1}"/>
                  </a:ext>
                </a:extLst>
              </p:cNvPr>
              <p:cNvSpPr txBox="1">
                <a:spLocks noRot="1" noChangeAspect="1" noMove="1" noResize="1" noEditPoints="1" noAdjustHandles="1" noChangeArrowheads="1" noChangeShapeType="1" noTextEdit="1"/>
              </p:cNvSpPr>
              <p:nvPr/>
            </p:nvSpPr>
            <p:spPr>
              <a:xfrm>
                <a:off x="2835675" y="3280300"/>
                <a:ext cx="8039470" cy="4251643"/>
              </a:xfrm>
              <a:prstGeom prst="rect">
                <a:avLst/>
              </a:prstGeom>
              <a:blipFill>
                <a:blip r:embed="rId6"/>
                <a:stretch>
                  <a:fillRect l="-1516" t="-2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498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62854" y="266987"/>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1 </a:t>
            </a:r>
            <a:r>
              <a:rPr lang="zh-CN" altLang="en-US" sz="2000" b="1" dirty="0">
                <a:latin typeface="楷体" panose="02010609060101010101" pitchFamily="49" charset="-122"/>
                <a:ea typeface="楷体" panose="02010609060101010101" pitchFamily="49" charset="-122"/>
                <a:sym typeface="+mn-ea"/>
              </a:rPr>
              <a:t>证券收益的因素模型</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5847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r>
              <a:rPr lang="zh-CN" altLang="en-US" sz="3200" b="1" dirty="0">
                <a:solidFill>
                  <a:srgbClr val="0070C0"/>
                </a:solidFill>
                <a:latin typeface="楷体" panose="02010609060101010101" pitchFamily="49" charset="-122"/>
                <a:ea typeface="楷体" panose="02010609060101010101" pitchFamily="49" charset="-122"/>
              </a:rPr>
              <a:t>两因素模型</a:t>
            </a:r>
            <a:endParaRPr lang="en-US" altLang="zh-CN" sz="2400" b="1" dirty="0">
              <a:solidFill>
                <a:srgbClr val="0070C0"/>
              </a:solidFill>
              <a:latin typeface="楷体" panose="02010609060101010101" pitchFamily="49" charset="-122"/>
              <a:ea typeface="楷体" panose="02010609060101010101" pitchFamily="49" charset="-122"/>
            </a:endParaRPr>
          </a:p>
        </p:txBody>
      </p:sp>
      <p:graphicFrame>
        <p:nvGraphicFramePr>
          <p:cNvPr id="19" name="Object 8">
            <a:extLst>
              <a:ext uri="{FF2B5EF4-FFF2-40B4-BE49-F238E27FC236}">
                <a16:creationId xmlns:a16="http://schemas.microsoft.com/office/drawing/2014/main" id="{DAEB1BB9-0631-497C-85CC-8075CDFBAF41}"/>
              </a:ext>
            </a:extLst>
          </p:cNvPr>
          <p:cNvGraphicFramePr>
            <a:graphicFrameLocks noChangeAspect="1"/>
          </p:cNvGraphicFramePr>
          <p:nvPr>
            <p:extLst>
              <p:ext uri="{D42A27DB-BD31-4B8C-83A1-F6EECF244321}">
                <p14:modId xmlns:p14="http://schemas.microsoft.com/office/powerpoint/2010/main" val="3347762545"/>
              </p:ext>
            </p:extLst>
          </p:nvPr>
        </p:nvGraphicFramePr>
        <p:xfrm>
          <a:off x="2632299" y="1917357"/>
          <a:ext cx="6485068" cy="720563"/>
        </p:xfrm>
        <a:graphic>
          <a:graphicData uri="http://schemas.openxmlformats.org/presentationml/2006/ole">
            <mc:AlternateContent xmlns:mc="http://schemas.openxmlformats.org/markup-compatibility/2006">
              <mc:Choice xmlns:v="urn:schemas-microsoft-com:vml" Requires="v">
                <p:oleObj spid="_x0000_s2073" name="Equation" r:id="rId4" imgW="2057400" imgH="228600" progId="Equation.3">
                  <p:embed/>
                </p:oleObj>
              </mc:Choice>
              <mc:Fallback>
                <p:oleObj name="Equation" r:id="rId4" imgW="2057400" imgH="228600" progId="Equation.3">
                  <p:embed/>
                  <p:pic>
                    <p:nvPicPr>
                      <p:cNvPr id="2050" name="Object 8">
                        <a:extLst>
                          <a:ext uri="{FF2B5EF4-FFF2-40B4-BE49-F238E27FC236}">
                            <a16:creationId xmlns:a16="http://schemas.microsoft.com/office/drawing/2014/main" id="{DDCC17FA-5FDA-4387-814D-83F80638D4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2299" y="1917357"/>
                        <a:ext cx="6485068" cy="72056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0" name="Rectangle 3">
                <a:extLst>
                  <a:ext uri="{FF2B5EF4-FFF2-40B4-BE49-F238E27FC236}">
                    <a16:creationId xmlns:a16="http://schemas.microsoft.com/office/drawing/2014/main" id="{A1283A2A-982F-4D39-A98A-DD4C01B4048C}"/>
                  </a:ext>
                </a:extLst>
              </p:cNvPr>
              <p:cNvSpPr txBox="1">
                <a:spLocks noChangeArrowheads="1"/>
              </p:cNvSpPr>
              <p:nvPr/>
            </p:nvSpPr>
            <p:spPr>
              <a:xfrm>
                <a:off x="3569937" y="2103437"/>
                <a:ext cx="7010400" cy="4754563"/>
              </a:xfrm>
              <a:prstGeom prst="rect">
                <a:avLst/>
              </a:prstGeom>
            </p:spPr>
            <p:txBody>
              <a:bodyPr vert="horz" lIns="90488" tIns="44450" rIns="90488" bIns="444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endParaRPr lang="en-US" altLang="zh-CN" baseline="-25000" dirty="0">
                  <a:ea typeface="宋体" panose="02010600030101010101" pitchFamily="2" charset="-122"/>
                </a:endParaRPr>
              </a:p>
              <a:p>
                <a:pPr>
                  <a:buFontTx/>
                  <a:buNone/>
                </a:pPr>
                <a:endParaRPr lang="en-US" altLang="zh-CN" baseline="-25000" dirty="0">
                  <a:ea typeface="宋体" panose="02010600030101010101" pitchFamily="2" charset="-122"/>
                </a:endParaRPr>
              </a:p>
              <a:p>
                <a:pPr>
                  <a:buFontTx/>
                  <a:buNone/>
                </a:pPr>
                <a:endParaRPr lang="en-US" altLang="zh-CN" baseline="-25000" dirty="0">
                  <a:ea typeface="宋体" panose="02010600030101010101" pitchFamily="2" charset="-122"/>
                </a:endParaRPr>
              </a:p>
              <a:p>
                <a:pPr>
                  <a:buFontTx/>
                  <a:buNone/>
                </a:pPr>
                <a14:m>
                  <m:oMath xmlns:m="http://schemas.openxmlformats.org/officeDocument/2006/math">
                    <m:sSub>
                      <m:sSubPr>
                        <m:ctrlPr>
                          <a:rPr lang="en-US" altLang="zh-CN" sz="3600" i="1">
                            <a:latin typeface="Cambria Math" panose="02040503050406030204" pitchFamily="18" charset="0"/>
                            <a:ea typeface="楷体" panose="02010609060101010101" pitchFamily="49" charset="-122"/>
                          </a:rPr>
                        </m:ctrlPr>
                      </m:sSubPr>
                      <m:e>
                        <m:r>
                          <a:rPr lang="en-US" altLang="zh-CN" sz="3600" i="1">
                            <a:latin typeface="Cambria Math" panose="02040503050406030204" pitchFamily="18" charset="0"/>
                            <a:ea typeface="楷体" panose="02010609060101010101" pitchFamily="49" charset="-122"/>
                          </a:rPr>
                          <m:t>𝑟</m:t>
                        </m:r>
                      </m:e>
                      <m:sub>
                        <m:r>
                          <a:rPr lang="en-US" altLang="zh-CN" sz="3600" i="1">
                            <a:latin typeface="Cambria Math" panose="02040503050406030204" pitchFamily="18" charset="0"/>
                            <a:ea typeface="楷体" panose="02010609060101010101" pitchFamily="49" charset="-122"/>
                          </a:rPr>
                          <m:t>𝑖</m:t>
                        </m:r>
                      </m:sub>
                    </m:sSub>
                    <m:r>
                      <a:rPr lang="en-US" altLang="zh-CN" sz="3600" i="1">
                        <a:latin typeface="Cambria Math" panose="02040503050406030204" pitchFamily="18" charset="0"/>
                        <a:ea typeface="楷体" panose="02010609060101010101" pitchFamily="49" charset="-122"/>
                      </a:rPr>
                      <m:t> </m:t>
                    </m:r>
                  </m:oMath>
                </a14:m>
                <a:r>
                  <a:rPr lang="en-US" altLang="zh-CN" sz="3600"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证券</a:t>
                </a:r>
                <a:r>
                  <a:rPr lang="en-US" altLang="zh-CN" sz="3600" i="1" dirty="0" err="1">
                    <a:latin typeface="楷体" panose="02010609060101010101" pitchFamily="49" charset="-122"/>
                    <a:ea typeface="楷体" panose="02010609060101010101" pitchFamily="49" charset="-122"/>
                  </a:rPr>
                  <a:t>i</a:t>
                </a:r>
                <a:r>
                  <a:rPr lang="zh-CN" altLang="en-US" sz="3600" dirty="0">
                    <a:latin typeface="楷体" panose="02010609060101010101" pitchFamily="49" charset="-122"/>
                    <a:ea typeface="楷体" panose="02010609060101010101" pitchFamily="49" charset="-122"/>
                  </a:rPr>
                  <a:t>的收益</a:t>
                </a:r>
                <a:endParaRPr lang="en-US" altLang="zh-CN" sz="3600" dirty="0">
                  <a:latin typeface="楷体" panose="02010609060101010101" pitchFamily="49" charset="-122"/>
                  <a:ea typeface="楷体" panose="02010609060101010101" pitchFamily="49" charset="-122"/>
                </a:endParaRPr>
              </a:p>
              <a:p>
                <a:pPr>
                  <a:buFontTx/>
                  <a:buNone/>
                </a:pPr>
                <a14:m>
                  <m:oMath xmlns:m="http://schemas.openxmlformats.org/officeDocument/2006/math">
                    <m:sSub>
                      <m:sSubPr>
                        <m:ctrlPr>
                          <a:rPr lang="en-US" altLang="zh-CN" sz="3600" i="1">
                            <a:latin typeface="Cambria Math" panose="02040503050406030204" pitchFamily="18" charset="0"/>
                            <a:ea typeface="楷体" panose="02010609060101010101" pitchFamily="49" charset="-122"/>
                          </a:rPr>
                        </m:ctrlPr>
                      </m:sSubPr>
                      <m:e>
                        <m:r>
                          <a:rPr lang="zh-CN" altLang="en-US" sz="3600" i="1">
                            <a:latin typeface="Cambria Math" panose="02040503050406030204" pitchFamily="18" charset="0"/>
                            <a:ea typeface="楷体" panose="02010609060101010101" pitchFamily="49" charset="-122"/>
                          </a:rPr>
                          <m:t>𝛽</m:t>
                        </m:r>
                      </m:e>
                      <m:sub>
                        <m:r>
                          <a:rPr lang="en-US" altLang="zh-CN" sz="3600" b="0" i="1" smtClean="0">
                            <a:latin typeface="Cambria Math" panose="02040503050406030204" pitchFamily="18" charset="0"/>
                            <a:ea typeface="楷体" panose="02010609060101010101" pitchFamily="49" charset="-122"/>
                          </a:rPr>
                          <m:t>𝐺𝐷𝑃</m:t>
                        </m:r>
                      </m:sub>
                    </m:sSub>
                    <m:r>
                      <a:rPr lang="en-US" altLang="zh-CN" sz="3600">
                        <a:latin typeface="Cambria Math" panose="02040503050406030204" pitchFamily="18" charset="0"/>
                        <a:ea typeface="楷体" panose="02010609060101010101" pitchFamily="49" charset="-122"/>
                      </a:rPr>
                      <m:t> </m:t>
                    </m:r>
                  </m:oMath>
                </a14:m>
                <a:r>
                  <a:rPr lang="en-US" altLang="zh-CN" sz="3600"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对</a:t>
                </a:r>
                <a:r>
                  <a:rPr lang="en-US" altLang="zh-CN" sz="3600" dirty="0">
                    <a:latin typeface="楷体" panose="02010609060101010101" pitchFamily="49" charset="-122"/>
                    <a:ea typeface="楷体" panose="02010609060101010101" pitchFamily="49" charset="-122"/>
                  </a:rPr>
                  <a:t>GDP</a:t>
                </a:r>
                <a:r>
                  <a:rPr lang="zh-CN" altLang="en-US" sz="3600" dirty="0">
                    <a:latin typeface="楷体" panose="02010609060101010101" pitchFamily="49" charset="-122"/>
                    <a:ea typeface="楷体" panose="02010609060101010101" pitchFamily="49" charset="-122"/>
                  </a:rPr>
                  <a:t>的因素敏感度</a:t>
                </a:r>
                <a:r>
                  <a:rPr lang="en-US" altLang="zh-CN" sz="3600" dirty="0">
                    <a:latin typeface="楷体" panose="02010609060101010101" pitchFamily="49" charset="-122"/>
                    <a:ea typeface="楷体" panose="02010609060101010101" pitchFamily="49" charset="-122"/>
                  </a:rPr>
                  <a:t> </a:t>
                </a:r>
              </a:p>
              <a:p>
                <a:pPr>
                  <a:buFontTx/>
                  <a:buNone/>
                </a:pPr>
                <a14:m>
                  <m:oMath xmlns:m="http://schemas.openxmlformats.org/officeDocument/2006/math">
                    <m:sSub>
                      <m:sSubPr>
                        <m:ctrlPr>
                          <a:rPr lang="en-US" altLang="zh-CN" sz="3600" i="1">
                            <a:latin typeface="Cambria Math" panose="02040503050406030204" pitchFamily="18" charset="0"/>
                            <a:ea typeface="楷体" panose="02010609060101010101" pitchFamily="49" charset="-122"/>
                          </a:rPr>
                        </m:ctrlPr>
                      </m:sSubPr>
                      <m:e>
                        <m:r>
                          <a:rPr lang="zh-CN" altLang="en-US" sz="3600" i="1">
                            <a:latin typeface="Cambria Math" panose="02040503050406030204" pitchFamily="18" charset="0"/>
                            <a:ea typeface="楷体" panose="02010609060101010101" pitchFamily="49" charset="-122"/>
                          </a:rPr>
                          <m:t>𝛽</m:t>
                        </m:r>
                      </m:e>
                      <m:sub>
                        <m:r>
                          <a:rPr lang="en-US" altLang="zh-CN" sz="3600" b="0" i="1" smtClean="0">
                            <a:latin typeface="Cambria Math" panose="02040503050406030204" pitchFamily="18" charset="0"/>
                            <a:ea typeface="楷体" panose="02010609060101010101" pitchFamily="49" charset="-122"/>
                          </a:rPr>
                          <m:t>𝐼𝑅</m:t>
                        </m:r>
                      </m:sub>
                    </m:sSub>
                    <m:r>
                      <a:rPr lang="en-US" altLang="zh-CN" sz="3600">
                        <a:latin typeface="Cambria Math" panose="02040503050406030204" pitchFamily="18" charset="0"/>
                        <a:ea typeface="楷体" panose="02010609060101010101" pitchFamily="49" charset="-122"/>
                      </a:rPr>
                      <m:t> </m:t>
                    </m:r>
                  </m:oMath>
                </a14:m>
                <a:r>
                  <a:rPr lang="en-US" altLang="zh-CN" sz="3600"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对利率的因素敏感度</a:t>
                </a:r>
                <a:endParaRPr lang="en-US" altLang="zh-CN" sz="3600" dirty="0">
                  <a:latin typeface="楷体" panose="02010609060101010101" pitchFamily="49" charset="-122"/>
                  <a:ea typeface="楷体" panose="02010609060101010101" pitchFamily="49" charset="-122"/>
                </a:endParaRPr>
              </a:p>
              <a:p>
                <a:pPr>
                  <a:buFontTx/>
                  <a:buNone/>
                </a:pPr>
                <a:r>
                  <a:rPr lang="en-US" altLang="zh-CN" sz="3600" i="1" dirty="0">
                    <a:latin typeface="楷体" panose="02010609060101010101" pitchFamily="49" charset="-122"/>
                    <a:ea typeface="楷体" panose="02010609060101010101" pitchFamily="49" charset="-122"/>
                  </a:rPr>
                  <a:t> </a:t>
                </a:r>
                <a14:m>
                  <m:oMath xmlns:m="http://schemas.openxmlformats.org/officeDocument/2006/math">
                    <m:sSub>
                      <m:sSubPr>
                        <m:ctrlPr>
                          <a:rPr lang="en-US" altLang="zh-CN" sz="3600" i="1">
                            <a:latin typeface="Cambria Math" panose="02040503050406030204" pitchFamily="18" charset="0"/>
                            <a:ea typeface="楷体" panose="02010609060101010101" pitchFamily="49" charset="-122"/>
                          </a:rPr>
                        </m:ctrlPr>
                      </m:sSubPr>
                      <m:e>
                        <m:r>
                          <a:rPr lang="en-US" altLang="zh-CN" sz="3600" i="1">
                            <a:latin typeface="Cambria Math" panose="02040503050406030204" pitchFamily="18" charset="0"/>
                            <a:ea typeface="楷体" panose="02010609060101010101" pitchFamily="49" charset="-122"/>
                          </a:rPr>
                          <m:t>𝑒</m:t>
                        </m:r>
                      </m:e>
                      <m:sub>
                        <m:r>
                          <a:rPr lang="en-US" altLang="zh-CN" sz="3600" i="1">
                            <a:latin typeface="Cambria Math" panose="02040503050406030204" pitchFamily="18" charset="0"/>
                            <a:ea typeface="楷体" panose="02010609060101010101" pitchFamily="49" charset="-122"/>
                          </a:rPr>
                          <m:t>𝑖</m:t>
                        </m:r>
                      </m:sub>
                    </m:sSub>
                  </m:oMath>
                </a14:m>
                <a:r>
                  <a:rPr lang="en-US" altLang="zh-CN" sz="3600" i="1" baseline="-25000" dirty="0">
                    <a:latin typeface="楷体" panose="02010609060101010101" pitchFamily="49" charset="-122"/>
                    <a:ea typeface="楷体" panose="02010609060101010101" pitchFamily="49" charset="-122"/>
                  </a:rPr>
                  <a:t> </a:t>
                </a:r>
                <a:r>
                  <a:rPr lang="en-US" altLang="zh-CN" sz="3600"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公司特有的扰动项</a:t>
                </a:r>
                <a:endParaRPr lang="en-US" altLang="zh-CN" sz="3600" dirty="0">
                  <a:latin typeface="楷体" panose="02010609060101010101" pitchFamily="49" charset="-122"/>
                  <a:ea typeface="楷体" panose="02010609060101010101" pitchFamily="49" charset="-122"/>
                </a:endParaRPr>
              </a:p>
              <a:p>
                <a:pPr>
                  <a:buFontTx/>
                  <a:buNone/>
                </a:pPr>
                <a:endParaRPr lang="en-US" altLang="zh-CN" sz="3200" baseline="-25000" dirty="0">
                  <a:ea typeface="宋体" panose="02010600030101010101" pitchFamily="2" charset="-122"/>
                </a:endParaRPr>
              </a:p>
              <a:p>
                <a:pPr>
                  <a:buFontTx/>
                  <a:buNone/>
                </a:pPr>
                <a:endParaRPr lang="en-US" altLang="zh-CN" dirty="0">
                  <a:ea typeface="宋体" panose="02010600030101010101" pitchFamily="2" charset="-122"/>
                </a:endParaRPr>
              </a:p>
            </p:txBody>
          </p:sp>
        </mc:Choice>
        <mc:Fallback xmlns="">
          <p:sp>
            <p:nvSpPr>
              <p:cNvPr id="20" name="Rectangle 3">
                <a:extLst>
                  <a:ext uri="{FF2B5EF4-FFF2-40B4-BE49-F238E27FC236}">
                    <a16:creationId xmlns:a16="http://schemas.microsoft.com/office/drawing/2014/main" id="{A1283A2A-982F-4D39-A98A-DD4C01B4048C}"/>
                  </a:ext>
                </a:extLst>
              </p:cNvPr>
              <p:cNvSpPr txBox="1">
                <a:spLocks noRot="1" noChangeAspect="1" noMove="1" noResize="1" noEditPoints="1" noAdjustHandles="1" noChangeArrowheads="1" noChangeShapeType="1" noTextEdit="1"/>
              </p:cNvSpPr>
              <p:nvPr/>
            </p:nvSpPr>
            <p:spPr>
              <a:xfrm>
                <a:off x="3569937" y="2103437"/>
                <a:ext cx="7010400" cy="475456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269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203272"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2.1 </a:t>
            </a:r>
            <a:r>
              <a:rPr lang="zh-CN" altLang="en-US" sz="2000" b="1" dirty="0">
                <a:latin typeface="楷体" panose="02010609060101010101" pitchFamily="49" charset="-122"/>
                <a:ea typeface="楷体" panose="02010609060101010101" pitchFamily="49" charset="-122"/>
                <a:sym typeface="+mn-ea"/>
              </a:rPr>
              <a:t>套利组合的构建</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923278" y="999490"/>
            <a:ext cx="10306974"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zh-CN" altLang="en-US" sz="3600" b="1" dirty="0">
                <a:solidFill>
                  <a:srgbClr val="0070C0"/>
                </a:solidFill>
                <a:latin typeface="楷体" panose="02010609060101010101" pitchFamily="49" charset="-122"/>
                <a:ea typeface="楷体" panose="02010609060101010101" pitchFamily="49" charset="-122"/>
              </a:rPr>
              <a:t>根据套利的定义，套利组合要满足</a:t>
            </a:r>
            <a:r>
              <a:rPr lang="en-US" altLang="zh-CN" sz="3600" b="1" dirty="0">
                <a:solidFill>
                  <a:srgbClr val="0070C0"/>
                </a:solidFill>
                <a:latin typeface="楷体" panose="02010609060101010101" pitchFamily="49" charset="-122"/>
                <a:ea typeface="楷体" panose="02010609060101010101" pitchFamily="49" charset="-122"/>
              </a:rPr>
              <a:t>3</a:t>
            </a:r>
            <a:r>
              <a:rPr lang="zh-CN" altLang="en-US" sz="3600" b="1" dirty="0">
                <a:solidFill>
                  <a:srgbClr val="0070C0"/>
                </a:solidFill>
                <a:latin typeface="楷体" panose="02010609060101010101" pitchFamily="49" charset="-122"/>
                <a:ea typeface="楷体" panose="02010609060101010101" pitchFamily="49" charset="-122"/>
              </a:rPr>
              <a:t>个条件：</a:t>
            </a:r>
          </a:p>
          <a:p>
            <a:pPr>
              <a:buNone/>
            </a:pPr>
            <a:endParaRPr lang="en-US" altLang="zh-CN" sz="2800" b="1" dirty="0">
              <a:solidFill>
                <a:srgbClr val="000000"/>
              </a:solidFill>
              <a:latin typeface="楷体" panose="02010609060101010101" pitchFamily="49" charset="-122"/>
              <a:ea typeface="楷体" panose="02010609060101010101" pitchFamily="49" charset="-122"/>
            </a:endParaRPr>
          </a:p>
          <a:p>
            <a:pPr>
              <a:buNone/>
            </a:pPr>
            <a:r>
              <a:rPr lang="en-US" altLang="zh-CN" b="1" dirty="0">
                <a:solidFill>
                  <a:srgbClr val="000000"/>
                </a:solidFill>
                <a:latin typeface="楷体" panose="02010609060101010101" pitchFamily="49" charset="-122"/>
                <a:ea typeface="楷体" panose="02010609060101010101" pitchFamily="49" charset="-122"/>
              </a:rPr>
              <a:t>1.</a:t>
            </a:r>
            <a:r>
              <a:rPr lang="zh-CN" altLang="en-US" b="1" dirty="0">
                <a:solidFill>
                  <a:srgbClr val="000000"/>
                </a:solidFill>
                <a:latin typeface="楷体" panose="02010609060101010101" pitchFamily="49" charset="-122"/>
                <a:ea typeface="楷体" panose="02010609060101010101" pitchFamily="49" charset="-122"/>
              </a:rPr>
              <a:t>套利组合要求投资者不追加资金，即套利组合属于自融资组合</a:t>
            </a:r>
          </a:p>
          <a:p>
            <a:pPr>
              <a:buNone/>
            </a:pPr>
            <a:endParaRPr lang="zh-CN" altLang="en-US" sz="2400" b="1" dirty="0">
              <a:solidFill>
                <a:srgbClr val="000000"/>
              </a:solidFill>
              <a:latin typeface="楷体" panose="02010609060101010101" pitchFamily="49" charset="-122"/>
              <a:ea typeface="楷体" panose="02010609060101010101" pitchFamily="49" charset="-122"/>
            </a:endParaRPr>
          </a:p>
          <a:p>
            <a:pPr>
              <a:buNone/>
            </a:pPr>
            <a:r>
              <a:rPr lang="zh-CN" altLang="en-US" sz="2000" b="1" dirty="0">
                <a:solidFill>
                  <a:srgbClr val="000000"/>
                </a:solidFill>
                <a:latin typeface="楷体" panose="02010609060101010101" pitchFamily="49" charset="-122"/>
                <a:ea typeface="楷体" panose="02010609060101010101" pitchFamily="49" charset="-122"/>
              </a:rPr>
              <a:t>    </a:t>
            </a:r>
          </a:p>
          <a:p>
            <a:pPr>
              <a:buNone/>
            </a:pPr>
            <a:endParaRPr lang="en-US" altLang="zh-CN"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endParaRPr>
          </a:p>
        </p:txBody>
      </p:sp>
      <p:graphicFrame>
        <p:nvGraphicFramePr>
          <p:cNvPr id="5" name="对象 4">
            <a:extLst>
              <a:ext uri="{FF2B5EF4-FFF2-40B4-BE49-F238E27FC236}">
                <a16:creationId xmlns:a16="http://schemas.microsoft.com/office/drawing/2014/main" id="{239C74F5-A6E3-4960-839E-9D0EAB13FBC2}"/>
              </a:ext>
            </a:extLst>
          </p:cNvPr>
          <p:cNvGraphicFramePr>
            <a:graphicFrameLocks noChangeAspect="1"/>
          </p:cNvGraphicFramePr>
          <p:nvPr>
            <p:extLst>
              <p:ext uri="{D42A27DB-BD31-4B8C-83A1-F6EECF244321}">
                <p14:modId xmlns:p14="http://schemas.microsoft.com/office/powerpoint/2010/main" val="4067691923"/>
              </p:ext>
            </p:extLst>
          </p:nvPr>
        </p:nvGraphicFramePr>
        <p:xfrm>
          <a:off x="1406525" y="3108325"/>
          <a:ext cx="8916988" cy="1333500"/>
        </p:xfrm>
        <a:graphic>
          <a:graphicData uri="http://schemas.openxmlformats.org/presentationml/2006/ole">
            <mc:AlternateContent xmlns:mc="http://schemas.openxmlformats.org/markup-compatibility/2006">
              <mc:Choice xmlns:v="urn:schemas-microsoft-com:vml" Requires="v">
                <p:oleObj spid="_x0000_s4183" name="公式" r:id="rId4" imgW="3098520" imgH="457200" progId="Equation.KSEE3">
                  <p:embed/>
                </p:oleObj>
              </mc:Choice>
              <mc:Fallback>
                <p:oleObj name="公式" r:id="rId4" imgW="3098520" imgH="457200" progId="Equation.KSEE3">
                  <p:embed/>
                  <p:pic>
                    <p:nvPicPr>
                      <p:cNvPr id="5" name="对象 4">
                        <a:extLst>
                          <a:ext uri="{FF2B5EF4-FFF2-40B4-BE49-F238E27FC236}">
                            <a16:creationId xmlns:a16="http://schemas.microsoft.com/office/drawing/2014/main" id="{239C74F5-A6E3-4960-839E-9D0EAB13FBC2}"/>
                          </a:ext>
                        </a:extLst>
                      </p:cNvPr>
                      <p:cNvPicPr/>
                      <p:nvPr/>
                    </p:nvPicPr>
                    <p:blipFill>
                      <a:blip r:embed="rId5"/>
                      <a:stretch>
                        <a:fillRect/>
                      </a:stretch>
                    </p:blipFill>
                    <p:spPr>
                      <a:xfrm>
                        <a:off x="1406525" y="3108325"/>
                        <a:ext cx="8916988" cy="1333500"/>
                      </a:xfrm>
                      <a:prstGeom prst="rect">
                        <a:avLst/>
                      </a:prstGeom>
                    </p:spPr>
                  </p:pic>
                </p:oleObj>
              </mc:Fallback>
            </mc:AlternateContent>
          </a:graphicData>
        </a:graphic>
      </p:graphicFrame>
    </p:spTree>
    <p:extLst>
      <p:ext uri="{BB962C8B-B14F-4D97-AF65-F5344CB8AC3E}">
        <p14:creationId xmlns:p14="http://schemas.microsoft.com/office/powerpoint/2010/main" val="281747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203272"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2.1 </a:t>
            </a:r>
            <a:r>
              <a:rPr lang="zh-CN" altLang="en-US" sz="2000" b="1" dirty="0">
                <a:latin typeface="楷体" panose="02010609060101010101" pitchFamily="49" charset="-122"/>
                <a:ea typeface="楷体" panose="02010609060101010101" pitchFamily="49" charset="-122"/>
                <a:sym typeface="+mn-ea"/>
              </a:rPr>
              <a:t>套利组合的构建</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1321228" y="859818"/>
            <a:ext cx="9463596" cy="555259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en-US" altLang="zh-CN" sz="2000" b="1" dirty="0">
              <a:solidFill>
                <a:srgbClr val="000000"/>
              </a:solidFill>
              <a:latin typeface="楷体" panose="02010609060101010101" pitchFamily="49" charset="-122"/>
              <a:ea typeface="楷体" panose="02010609060101010101" pitchFamily="49" charset="-122"/>
            </a:endParaRPr>
          </a:p>
          <a:p>
            <a:pPr>
              <a:buNone/>
            </a:pPr>
            <a:r>
              <a:rPr lang="en-US" altLang="zh-CN" b="1" dirty="0">
                <a:solidFill>
                  <a:srgbClr val="000000"/>
                </a:solidFill>
                <a:latin typeface="楷体" panose="02010609060101010101" pitchFamily="49" charset="-122"/>
                <a:ea typeface="楷体" panose="02010609060101010101" pitchFamily="49" charset="-122"/>
              </a:rPr>
              <a:t>2.</a:t>
            </a:r>
            <a:r>
              <a:rPr lang="zh-CN" altLang="en-US" b="1" dirty="0">
                <a:solidFill>
                  <a:srgbClr val="000000"/>
                </a:solidFill>
                <a:latin typeface="楷体" panose="02010609060101010101" pitchFamily="49" charset="-122"/>
                <a:ea typeface="楷体" panose="02010609060101010101" pitchFamily="49" charset="-122"/>
              </a:rPr>
              <a:t>套利组合对任何因素的敏感度为零，即套利组合没有因素风险</a:t>
            </a:r>
          </a:p>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endParaRPr lang="en-US" altLang="zh-CN" sz="2000" b="1" dirty="0">
              <a:solidFill>
                <a:srgbClr val="000000"/>
              </a:solidFill>
              <a:latin typeface="楷体" panose="02010609060101010101" pitchFamily="49" charset="-122"/>
              <a:ea typeface="楷体" panose="02010609060101010101" pitchFamily="49" charset="-122"/>
            </a:endParaRPr>
          </a:p>
          <a:p>
            <a:pPr>
              <a:buNone/>
            </a:pPr>
            <a:endParaRPr lang="zh-CN" altLang="en-US" sz="2000" b="1" dirty="0">
              <a:solidFill>
                <a:srgbClr val="000000"/>
              </a:solidFill>
            </a:endParaRPr>
          </a:p>
        </p:txBody>
      </p:sp>
      <p:graphicFrame>
        <p:nvGraphicFramePr>
          <p:cNvPr id="6" name="对象 5">
            <a:extLst>
              <a:ext uri="{FF2B5EF4-FFF2-40B4-BE49-F238E27FC236}">
                <a16:creationId xmlns:a16="http://schemas.microsoft.com/office/drawing/2014/main" id="{4676758A-CCD5-44EF-82C3-161D4B5F6E53}"/>
              </a:ext>
            </a:extLst>
          </p:cNvPr>
          <p:cNvGraphicFramePr>
            <a:graphicFrameLocks noChangeAspect="1"/>
          </p:cNvGraphicFramePr>
          <p:nvPr>
            <p:extLst>
              <p:ext uri="{D42A27DB-BD31-4B8C-83A1-F6EECF244321}">
                <p14:modId xmlns:p14="http://schemas.microsoft.com/office/powerpoint/2010/main" val="883586089"/>
              </p:ext>
            </p:extLst>
          </p:nvPr>
        </p:nvGraphicFramePr>
        <p:xfrm>
          <a:off x="2951890" y="2539014"/>
          <a:ext cx="6127070" cy="3243744"/>
        </p:xfrm>
        <a:graphic>
          <a:graphicData uri="http://schemas.openxmlformats.org/presentationml/2006/ole">
            <mc:AlternateContent xmlns:mc="http://schemas.openxmlformats.org/markup-compatibility/2006">
              <mc:Choice xmlns:v="urn:schemas-microsoft-com:vml" Requires="v">
                <p:oleObj spid="_x0000_s11276" name="公式" r:id="rId4" imgW="2590560" imgH="1371600" progId="Equation.KSEE3">
                  <p:embed/>
                </p:oleObj>
              </mc:Choice>
              <mc:Fallback>
                <p:oleObj name="公式" r:id="rId4" imgW="2590560" imgH="1371600" progId="Equation.KSEE3">
                  <p:embed/>
                  <p:pic>
                    <p:nvPicPr>
                      <p:cNvPr id="6" name="对象 5">
                        <a:extLst>
                          <a:ext uri="{FF2B5EF4-FFF2-40B4-BE49-F238E27FC236}">
                            <a16:creationId xmlns:a16="http://schemas.microsoft.com/office/drawing/2014/main" id="{4676758A-CCD5-44EF-82C3-161D4B5F6E53}"/>
                          </a:ext>
                        </a:extLst>
                      </p:cNvPr>
                      <p:cNvPicPr/>
                      <p:nvPr/>
                    </p:nvPicPr>
                    <p:blipFill>
                      <a:blip r:embed="rId5"/>
                      <a:stretch>
                        <a:fillRect/>
                      </a:stretch>
                    </p:blipFill>
                    <p:spPr>
                      <a:xfrm>
                        <a:off x="2951890" y="2539014"/>
                        <a:ext cx="6127070" cy="3243744"/>
                      </a:xfrm>
                      <a:prstGeom prst="rect">
                        <a:avLst/>
                      </a:prstGeom>
                    </p:spPr>
                  </p:pic>
                </p:oleObj>
              </mc:Fallback>
            </mc:AlternateContent>
          </a:graphicData>
        </a:graphic>
      </p:graphicFrame>
    </p:spTree>
    <p:extLst>
      <p:ext uri="{BB962C8B-B14F-4D97-AF65-F5344CB8AC3E}">
        <p14:creationId xmlns:p14="http://schemas.microsoft.com/office/powerpoint/2010/main" val="131868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3"/>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 APT</a:t>
            </a:r>
            <a:r>
              <a:rPr lang="zh-CN" altLang="en-US" sz="2000" b="1" dirty="0">
                <a:latin typeface="楷体" panose="02010609060101010101" pitchFamily="49" charset="-122"/>
                <a:ea typeface="楷体" panose="02010609060101010101" pitchFamily="49" charset="-122"/>
                <a:sym typeface="+mn-ea"/>
              </a:rPr>
              <a:t>模型</a:t>
            </a:r>
          </a:p>
        </p:txBody>
      </p:sp>
      <p:sp>
        <p:nvSpPr>
          <p:cNvPr id="13" name="文本框 12">
            <a:extLst>
              <a:ext uri="{FF2B5EF4-FFF2-40B4-BE49-F238E27FC236}">
                <a16:creationId xmlns:a16="http://schemas.microsoft.com/office/drawing/2014/main" id="{37A07570-2BC8-442D-AC57-B0CEE8CFA834}"/>
              </a:ext>
            </a:extLst>
          </p:cNvPr>
          <p:cNvSpPr txBox="1"/>
          <p:nvPr/>
        </p:nvSpPr>
        <p:spPr>
          <a:xfrm>
            <a:off x="4203272" y="262890"/>
            <a:ext cx="3015615" cy="400110"/>
          </a:xfrm>
          <a:prstGeom prst="rect">
            <a:avLst/>
          </a:prstGeom>
          <a:noFill/>
        </p:spPr>
        <p:txBody>
          <a:bodyPr wrap="square" rtlCol="0">
            <a:spAutoFit/>
          </a:bodyPr>
          <a:lstStyle/>
          <a:p>
            <a:r>
              <a:rPr lang="en-US" altLang="zh-CN" sz="2000" b="1" dirty="0">
                <a:latin typeface="楷体" panose="02010609060101010101" pitchFamily="49" charset="-122"/>
                <a:ea typeface="楷体" panose="02010609060101010101" pitchFamily="49" charset="-122"/>
                <a:sym typeface="+mn-ea"/>
              </a:rPr>
              <a:t>2.1 </a:t>
            </a:r>
            <a:r>
              <a:rPr lang="zh-CN" altLang="en-US" sz="2000" b="1" dirty="0">
                <a:latin typeface="楷体" panose="02010609060101010101" pitchFamily="49" charset="-122"/>
                <a:ea typeface="楷体" panose="02010609060101010101" pitchFamily="49" charset="-122"/>
                <a:sym typeface="+mn-ea"/>
              </a:rPr>
              <a:t>套利组合的构建</a:t>
            </a:r>
          </a:p>
        </p:txBody>
      </p:sp>
      <p:sp>
        <p:nvSpPr>
          <p:cNvPr id="2" name="文本框 1">
            <a:extLst>
              <a:ext uri="{FF2B5EF4-FFF2-40B4-BE49-F238E27FC236}">
                <a16:creationId xmlns:a16="http://schemas.microsoft.com/office/drawing/2014/main" id="{20BCF5F5-110C-4547-9648-BEE1A6DC5E46}"/>
              </a:ext>
            </a:extLst>
          </p:cNvPr>
          <p:cNvSpPr txBox="1"/>
          <p:nvPr/>
        </p:nvSpPr>
        <p:spPr>
          <a:xfrm>
            <a:off x="1064943" y="1297184"/>
            <a:ext cx="91795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sp>
        <p:nvSpPr>
          <p:cNvPr id="9" name="文本占位符 3074">
            <a:extLst>
              <a:ext uri="{FF2B5EF4-FFF2-40B4-BE49-F238E27FC236}">
                <a16:creationId xmlns:a16="http://schemas.microsoft.com/office/drawing/2014/main" id="{D24640A6-EBCE-4836-9421-B55F55F439E0}"/>
              </a:ext>
            </a:extLst>
          </p:cNvPr>
          <p:cNvSpPr>
            <a:spLocks noGrp="1"/>
          </p:cNvSpPr>
          <p:nvPr/>
        </p:nvSpPr>
        <p:spPr>
          <a:xfrm>
            <a:off x="2368794" y="888166"/>
            <a:ext cx="6917249" cy="1279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endParaRPr lang="zh-CN" altLang="en-US" sz="2000" b="1" dirty="0">
              <a:solidFill>
                <a:srgbClr val="000000"/>
              </a:solidFill>
              <a:latin typeface="楷体" panose="02010609060101010101" pitchFamily="49" charset="-122"/>
              <a:ea typeface="楷体" panose="02010609060101010101" pitchFamily="49" charset="-122"/>
            </a:endParaRPr>
          </a:p>
          <a:p>
            <a:pPr>
              <a:buNone/>
            </a:pPr>
            <a:r>
              <a:rPr lang="en-US" altLang="zh-CN" b="1" dirty="0">
                <a:solidFill>
                  <a:srgbClr val="000000"/>
                </a:solidFill>
                <a:latin typeface="楷体" panose="02010609060101010101" pitchFamily="49" charset="-122"/>
                <a:ea typeface="楷体" panose="02010609060101010101" pitchFamily="49" charset="-122"/>
              </a:rPr>
              <a:t>3.</a:t>
            </a:r>
            <a:r>
              <a:rPr lang="zh-CN" altLang="en-US" b="1" dirty="0">
                <a:solidFill>
                  <a:srgbClr val="000000"/>
                </a:solidFill>
                <a:latin typeface="楷体" panose="02010609060101010101" pitchFamily="49" charset="-122"/>
                <a:ea typeface="楷体" panose="02010609060101010101" pitchFamily="49" charset="-122"/>
              </a:rPr>
              <a:t>套利组合的预期收益率应大于零</a:t>
            </a:r>
          </a:p>
          <a:p>
            <a:pPr>
              <a:buNone/>
            </a:pPr>
            <a:endParaRPr lang="zh-CN" altLang="en-US" sz="2000" b="1" dirty="0">
              <a:solidFill>
                <a:srgbClr val="000000"/>
              </a:solidFill>
            </a:endParaRPr>
          </a:p>
        </p:txBody>
      </p:sp>
      <p:graphicFrame>
        <p:nvGraphicFramePr>
          <p:cNvPr id="7" name="对象 6">
            <a:extLst>
              <a:ext uri="{FF2B5EF4-FFF2-40B4-BE49-F238E27FC236}">
                <a16:creationId xmlns:a16="http://schemas.microsoft.com/office/drawing/2014/main" id="{82A2B40F-2BDE-4687-8711-98BA92C8C6CF}"/>
              </a:ext>
            </a:extLst>
          </p:cNvPr>
          <p:cNvGraphicFramePr>
            <a:graphicFrameLocks noChangeAspect="1"/>
          </p:cNvGraphicFramePr>
          <p:nvPr>
            <p:extLst>
              <p:ext uri="{D42A27DB-BD31-4B8C-83A1-F6EECF244321}">
                <p14:modId xmlns:p14="http://schemas.microsoft.com/office/powerpoint/2010/main" val="3793490513"/>
              </p:ext>
            </p:extLst>
          </p:nvPr>
        </p:nvGraphicFramePr>
        <p:xfrm>
          <a:off x="2368794" y="2576884"/>
          <a:ext cx="6816928" cy="852116"/>
        </p:xfrm>
        <a:graphic>
          <a:graphicData uri="http://schemas.openxmlformats.org/presentationml/2006/ole">
            <mc:AlternateContent xmlns:mc="http://schemas.openxmlformats.org/markup-compatibility/2006">
              <mc:Choice xmlns:v="urn:schemas-microsoft-com:vml" Requires="v">
                <p:oleObj spid="_x0000_s12300" name="公式" r:id="rId4" imgW="1828800" imgH="228600" progId="Equation.KSEE3">
                  <p:embed/>
                </p:oleObj>
              </mc:Choice>
              <mc:Fallback>
                <p:oleObj name="公式" r:id="rId4" imgW="1828800" imgH="228600" progId="Equation.KSEE3">
                  <p:embed/>
                  <p:pic>
                    <p:nvPicPr>
                      <p:cNvPr id="7" name="对象 6">
                        <a:extLst>
                          <a:ext uri="{FF2B5EF4-FFF2-40B4-BE49-F238E27FC236}">
                            <a16:creationId xmlns:a16="http://schemas.microsoft.com/office/drawing/2014/main" id="{82A2B40F-2BDE-4687-8711-98BA92C8C6CF}"/>
                          </a:ext>
                        </a:extLst>
                      </p:cNvPr>
                      <p:cNvPicPr/>
                      <p:nvPr/>
                    </p:nvPicPr>
                    <p:blipFill>
                      <a:blip r:embed="rId5"/>
                      <a:stretch>
                        <a:fillRect/>
                      </a:stretch>
                    </p:blipFill>
                    <p:spPr>
                      <a:xfrm>
                        <a:off x="2368794" y="2576884"/>
                        <a:ext cx="6816928" cy="852116"/>
                      </a:xfrm>
                      <a:prstGeom prst="rect">
                        <a:avLst/>
                      </a:prstGeom>
                    </p:spPr>
                  </p:pic>
                </p:oleObj>
              </mc:Fallback>
            </mc:AlternateContent>
          </a:graphicData>
        </a:graphic>
      </p:graphicFrame>
    </p:spTree>
    <p:extLst>
      <p:ext uri="{BB962C8B-B14F-4D97-AF65-F5344CB8AC3E}">
        <p14:creationId xmlns:p14="http://schemas.microsoft.com/office/powerpoint/2010/main" val="13035884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1420</Words>
  <Application>Microsoft Office PowerPoint</Application>
  <PresentationFormat>宽屏</PresentationFormat>
  <Paragraphs>179</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22</vt:i4>
      </vt:variant>
    </vt:vector>
  </HeadingPairs>
  <TitlesOfParts>
    <vt:vector size="35" baseType="lpstr">
      <vt:lpstr>楷体</vt:lpstr>
      <vt:lpstr>宋体</vt:lpstr>
      <vt:lpstr>微软雅黑</vt:lpstr>
      <vt:lpstr>Arial</vt:lpstr>
      <vt:lpstr>Calibri</vt:lpstr>
      <vt:lpstr>Calibri Light</vt:lpstr>
      <vt:lpstr>Cambria Math</vt:lpstr>
      <vt:lpstr>Symbol</vt:lpstr>
      <vt:lpstr>Verdana</vt:lpstr>
      <vt:lpstr>Office 主题</vt:lpstr>
      <vt:lpstr>Equation</vt:lpstr>
      <vt:lpstr>公式</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497665968@qq.com</cp:lastModifiedBy>
  <cp:revision>77</cp:revision>
  <dcterms:created xsi:type="dcterms:W3CDTF">2016-05-20T12:59:00Z</dcterms:created>
  <dcterms:modified xsi:type="dcterms:W3CDTF">2017-11-22T05:10:20Z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