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9"/>
  </p:notesMasterIdLst>
  <p:sldIdLst>
    <p:sldId id="256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5" r:id="rId12"/>
    <p:sldId id="268" r:id="rId13"/>
    <p:sldId id="272" r:id="rId14"/>
    <p:sldId id="269" r:id="rId15"/>
    <p:sldId id="273" r:id="rId16"/>
    <p:sldId id="270" r:id="rId17"/>
    <p:sldId id="274" r:id="rId1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D2E5"/>
    <a:srgbClr val="8DB9EB"/>
    <a:srgbClr val="4576B5"/>
    <a:srgbClr val="4352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78"/>
    <p:restoredTop sz="94609"/>
  </p:normalViewPr>
  <p:slideViewPr>
    <p:cSldViewPr>
      <p:cViewPr>
        <p:scale>
          <a:sx n="100" d="100"/>
          <a:sy n="100" d="100"/>
        </p:scale>
        <p:origin x="-282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F6D0B-8263-8241-BF99-08149363C52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4F53-6BE1-5844-B3C4-6E34DA698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6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第一階至第零階的處理與資料流整合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C4F53-6BE1-5844-B3C4-6E34DA6989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3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C4F53-6BE1-5844-B3C4-6E34DA69891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4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hlinkClick r:id="rId2"/>
          </p:cNvPr>
          <p:cNvSpPr txBox="1"/>
          <p:nvPr/>
        </p:nvSpPr>
        <p:spPr>
          <a:xfrm>
            <a:off x="0" y="4896464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-12624" y="2768095"/>
            <a:ext cx="9144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Hant" altLang="en-US" sz="1400" b="1" dirty="0">
                <a:latin typeface="Arial" pitchFamily="34" charset="0"/>
                <a:cs typeface="Arial" pitchFamily="34" charset="0"/>
              </a:rPr>
              <a:t>組員：</a:t>
            </a:r>
            <a:endParaRPr lang="en-US" altLang="zh-Hant" sz="1400" b="1" dirty="0"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Hant" altLang="en-US" sz="1400" b="1" dirty="0">
                <a:latin typeface="Arial" pitchFamily="34" charset="0"/>
                <a:cs typeface="Arial" pitchFamily="34" charset="0"/>
              </a:rPr>
              <a:t>江啟盛 </a:t>
            </a:r>
            <a:r>
              <a:rPr kumimoji="0" lang="en-US" altLang="zh-Hant" sz="1400" b="1" dirty="0">
                <a:latin typeface="Arial" pitchFamily="34" charset="0"/>
                <a:cs typeface="Arial" pitchFamily="34" charset="0"/>
              </a:rPr>
              <a:t>D0515211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Hant" altLang="en-US" sz="1400" b="1" dirty="0">
                <a:latin typeface="Arial" pitchFamily="34" charset="0"/>
                <a:cs typeface="Arial" pitchFamily="34" charset="0"/>
              </a:rPr>
              <a:t>陳欣</a:t>
            </a:r>
            <a:r>
              <a:rPr kumimoji="0" lang="zh-Hant" altLang="en-US" sz="1400" b="1" dirty="0" smtClean="0">
                <a:latin typeface="Arial" pitchFamily="34" charset="0"/>
                <a:cs typeface="Arial" pitchFamily="34" charset="0"/>
              </a:rPr>
              <a:t>惠 </a:t>
            </a:r>
            <a:r>
              <a:rPr kumimoji="0" lang="en-US" altLang="zh-Hant" sz="1400" b="1" dirty="0" smtClean="0">
                <a:latin typeface="Arial" pitchFamily="34" charset="0"/>
                <a:cs typeface="Arial" pitchFamily="34" charset="0"/>
              </a:rPr>
              <a:t>D0527783</a:t>
            </a:r>
            <a:endParaRPr kumimoji="0" lang="en-US" altLang="zh-Hant" sz="1400" b="1" dirty="0"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r>
              <a:rPr kumimoji="0" lang="zh-Hant" altLang="en-US" sz="1400" b="1" dirty="0">
                <a:latin typeface="Arial" pitchFamily="34" charset="0"/>
                <a:cs typeface="Arial" pitchFamily="34" charset="0"/>
              </a:rPr>
              <a:t>羅少</a:t>
            </a:r>
            <a:r>
              <a:rPr kumimoji="0" lang="zh-Hant" altLang="en-US" sz="1400" b="1" dirty="0" smtClean="0">
                <a:latin typeface="Arial" pitchFamily="34" charset="0"/>
                <a:cs typeface="Arial" pitchFamily="34" charset="0"/>
              </a:rPr>
              <a:t>欽</a:t>
            </a:r>
            <a:r>
              <a:rPr lang="en-US" altLang="zh-Hant" sz="1400" b="1" dirty="0" smtClean="0">
                <a:latin typeface="Arial" pitchFamily="34" charset="0"/>
                <a:cs typeface="Arial" pitchFamily="34" charset="0"/>
              </a:rPr>
              <a:t>D0528430</a:t>
            </a:r>
            <a:endParaRPr lang="en-US" altLang="ko-KR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1"/>
          <p:cNvSpPr txBox="1">
            <a:spLocks noChangeArrowheads="1"/>
          </p:cNvSpPr>
          <p:nvPr/>
        </p:nvSpPr>
        <p:spPr bwMode="auto">
          <a:xfrm>
            <a:off x="-12624" y="1347614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Hant" altLang="en-US" sz="4400" b="1" dirty="0">
                <a:latin typeface="Arial" pitchFamily="34" charset="0"/>
                <a:ea typeface="맑은 고딕" pitchFamily="50" charset="-127"/>
                <a:cs typeface="Arial" pitchFamily="34" charset="0"/>
              </a:rPr>
              <a:t>系統分析與設計期中報告</a:t>
            </a:r>
            <a:endParaRPr lang="en-US" altLang="ko-KR" sz="4400" b="1" dirty="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="" xmlns:a16="http://schemas.microsoft.com/office/drawing/2014/main" id="{F4C4A796-8AEB-7641-8B55-458C4FE2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17" y="31100"/>
            <a:ext cx="8075107" cy="884466"/>
          </a:xfrm>
        </p:spPr>
        <p:txBody>
          <a:bodyPr/>
          <a:lstStyle/>
          <a:p>
            <a:pPr lvl="0"/>
            <a:r>
              <a:rPr lang="zh-Hant" altLang="en-US" dirty="0">
                <a:solidFill>
                  <a:schemeClr val="tx1"/>
                </a:solidFill>
              </a:rPr>
              <a:t>藍</a:t>
            </a:r>
            <a:r>
              <a:rPr lang="zh-Hant" altLang="en-US" dirty="0" smtClean="0">
                <a:solidFill>
                  <a:schemeClr val="tx1"/>
                </a:solidFill>
              </a:rPr>
              <a:t>圖</a:t>
            </a:r>
            <a:r>
              <a:rPr lang="zh-CN" altLang="en-US" dirty="0" smtClean="0">
                <a:solidFill>
                  <a:schemeClr val="tx1"/>
                </a:solidFill>
              </a:rPr>
              <a:t>（</a:t>
            </a:r>
            <a:r>
              <a:rPr lang="zh-TW" altLang="en-US" dirty="0">
                <a:solidFill>
                  <a:schemeClr val="tx1"/>
                </a:solidFill>
              </a:rPr>
              <a:t>單個商品銷售記錄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89FF32C-708B-A246-A4A9-3A91DF582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6" y="771550"/>
            <a:ext cx="8028384" cy="426392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837037" y="1255812"/>
            <a:ext cx="1296144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prstClr val="black"/>
                </a:solidFill>
              </a:rPr>
              <a:t>產品資料</a:t>
            </a:r>
            <a:endParaRPr lang="en-MY" dirty="0">
              <a:solidFill>
                <a:prstClr val="black"/>
              </a:solidFill>
            </a:endParaRPr>
          </a:p>
        </p:txBody>
      </p:sp>
      <p:cxnSp>
        <p:nvCxnSpPr>
          <p:cNvPr id="5" name="Straight Connector 4"/>
          <p:cNvCxnSpPr>
            <a:endCxn id="2" idx="1"/>
          </p:cNvCxnSpPr>
          <p:nvPr/>
        </p:nvCxnSpPr>
        <p:spPr>
          <a:xfrm>
            <a:off x="3242717" y="1255812"/>
            <a:ext cx="594320" cy="252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endCxn id="2" idx="1"/>
          </p:cNvCxnSpPr>
          <p:nvPr/>
        </p:nvCxnSpPr>
        <p:spPr>
          <a:xfrm flipV="1">
            <a:off x="3242717" y="1507840"/>
            <a:ext cx="594320" cy="252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2" idx="3"/>
          </p:cNvCxnSpPr>
          <p:nvPr/>
        </p:nvCxnSpPr>
        <p:spPr>
          <a:xfrm>
            <a:off x="5133181" y="1507840"/>
            <a:ext cx="446931" cy="252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084168" y="627534"/>
            <a:ext cx="1296144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prstClr val="black"/>
                </a:solidFill>
              </a:rPr>
              <a:t>商店</a:t>
            </a:r>
            <a:r>
              <a:rPr lang="zh-CN" altLang="en-US" dirty="0" smtClean="0">
                <a:solidFill>
                  <a:prstClr val="black"/>
                </a:solidFill>
              </a:rPr>
              <a:t>資</a:t>
            </a:r>
            <a:r>
              <a:rPr lang="zh-CN" altLang="en-US" dirty="0">
                <a:solidFill>
                  <a:prstClr val="black"/>
                </a:solidFill>
              </a:rPr>
              <a:t>料</a:t>
            </a:r>
            <a:endParaRPr lang="en-MY" dirty="0">
              <a:solidFill>
                <a:prstClr val="black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5796136" y="879562"/>
            <a:ext cx="288032" cy="37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" idx="2"/>
          </p:cNvCxnSpPr>
          <p:nvPr/>
        </p:nvCxnSpPr>
        <p:spPr>
          <a:xfrm flipH="1">
            <a:off x="2411760" y="1759868"/>
            <a:ext cx="2073349" cy="307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2"/>
          </p:cNvCxnSpPr>
          <p:nvPr/>
        </p:nvCxnSpPr>
        <p:spPr>
          <a:xfrm flipH="1">
            <a:off x="3707904" y="1759868"/>
            <a:ext cx="777205" cy="307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51520" y="1913781"/>
            <a:ext cx="8280920" cy="303423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>
              <a:solidFill>
                <a:prstClr val="black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604448" y="2566802"/>
            <a:ext cx="467544" cy="17281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black"/>
                </a:solidFill>
              </a:rPr>
              <a:t>交易記錄資料</a:t>
            </a:r>
            <a:endParaRPr lang="en-MY" dirty="0">
              <a:solidFill>
                <a:prstClr val="black"/>
              </a:solidFill>
            </a:endParaRPr>
          </a:p>
        </p:txBody>
      </p:sp>
      <p:cxnSp>
        <p:nvCxnSpPr>
          <p:cNvPr id="26" name="Straight Connector 25"/>
          <p:cNvCxnSpPr>
            <a:stCxn id="23" idx="3"/>
            <a:endCxn id="24" idx="1"/>
          </p:cNvCxnSpPr>
          <p:nvPr/>
        </p:nvCxnSpPr>
        <p:spPr>
          <a:xfrm>
            <a:off x="8532440" y="3430898"/>
            <a:ext cx="72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2"/>
          </p:cNvCxnSpPr>
          <p:nvPr/>
        </p:nvCxnSpPr>
        <p:spPr>
          <a:xfrm>
            <a:off x="4485109" y="1759868"/>
            <a:ext cx="1455043" cy="307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18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="" xmlns:a16="http://schemas.microsoft.com/office/drawing/2014/main" id="{F4C4A796-8AEB-7641-8B55-458C4FE2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17" y="31100"/>
            <a:ext cx="8075107" cy="884466"/>
          </a:xfrm>
        </p:spPr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資料</a:t>
            </a:r>
            <a:r>
              <a:rPr lang="zh-TW" altLang="en-US" dirty="0" smtClean="0">
                <a:solidFill>
                  <a:schemeClr val="tx1"/>
                </a:solidFill>
              </a:rPr>
              <a:t>流</a:t>
            </a:r>
            <a:r>
              <a:rPr lang="zh-CN" altLang="en-US" dirty="0" smtClean="0">
                <a:solidFill>
                  <a:schemeClr val="tx1"/>
                </a:solidFill>
              </a:rPr>
              <a:t>向表</a:t>
            </a:r>
            <a:r>
              <a:rPr lang="zh-Hant" altLang="en-US" dirty="0" smtClean="0">
                <a:solidFill>
                  <a:schemeClr val="tx1"/>
                </a:solidFill>
              </a:rPr>
              <a:t> </a:t>
            </a:r>
            <a:r>
              <a:rPr lang="zh-Hant" altLang="en-US" dirty="0">
                <a:solidFill>
                  <a:schemeClr val="tx1"/>
                </a:solidFill>
              </a:rPr>
              <a:t>（</a:t>
            </a:r>
            <a:r>
              <a:rPr lang="zh-TW" altLang="en-US" dirty="0">
                <a:solidFill>
                  <a:schemeClr val="tx1"/>
                </a:solidFill>
              </a:rPr>
              <a:t>切換買賣）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4FFEC185-6FEF-3F42-8084-C69259FD5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87574"/>
            <a:ext cx="8095103" cy="165454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74DE0983-9153-194E-8E13-5F518B0C2D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461659"/>
            <a:ext cx="8172233" cy="862298"/>
          </a:xfrm>
          <a:prstGeom prst="rect">
            <a:avLst/>
          </a:prstGeom>
        </p:spPr>
      </p:pic>
      <p:sp>
        <p:nvSpPr>
          <p:cNvPr id="34" name="Arrow: Down 128">
            <a:extLst>
              <a:ext uri="{FF2B5EF4-FFF2-40B4-BE49-F238E27FC236}">
                <a16:creationId xmlns="" xmlns:a16="http://schemas.microsoft.com/office/drawing/2014/main" id="{007661F0-5D1F-F14E-AEA8-08A4A330E6D1}"/>
              </a:ext>
            </a:extLst>
          </p:cNvPr>
          <p:cNvSpPr/>
          <p:nvPr/>
        </p:nvSpPr>
        <p:spPr>
          <a:xfrm>
            <a:off x="4139952" y="2846512"/>
            <a:ext cx="864096" cy="4199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45A947F6-B5AC-4F42-A660-15042FC37403}"/>
              </a:ext>
            </a:extLst>
          </p:cNvPr>
          <p:cNvSpPr/>
          <p:nvPr/>
        </p:nvSpPr>
        <p:spPr>
          <a:xfrm>
            <a:off x="5148064" y="2873286"/>
            <a:ext cx="1512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整合（聯集）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8871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6">
            <a:extLst>
              <a:ext uri="{FF2B5EF4-FFF2-40B4-BE49-F238E27FC236}">
                <a16:creationId xmlns="" xmlns:a16="http://schemas.microsoft.com/office/drawing/2014/main" id="{65B99FB5-8778-7F44-9454-FB20081C09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469953"/>
            <a:ext cx="3240360" cy="2214501"/>
          </a:xfr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F1251362-201C-3E43-822F-4765AF33BA1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357" y="2180397"/>
            <a:ext cx="5654879" cy="280552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Bent-Up Arrow 10">
            <a:extLst>
              <a:ext uri="{FF2B5EF4-FFF2-40B4-BE49-F238E27FC236}">
                <a16:creationId xmlns="" xmlns:a16="http://schemas.microsoft.com/office/drawing/2014/main" id="{25C3EAC7-84DE-5D42-B13D-495D0184D8CA}"/>
              </a:ext>
            </a:extLst>
          </p:cNvPr>
          <p:cNvSpPr/>
          <p:nvPr/>
        </p:nvSpPr>
        <p:spPr>
          <a:xfrm rot="10800000" flipH="1">
            <a:off x="4036392" y="902001"/>
            <a:ext cx="1296000" cy="100811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41CE9AE-2559-F941-8795-C1BC68F0E16C}"/>
              </a:ext>
            </a:extLst>
          </p:cNvPr>
          <p:cNvSpPr/>
          <p:nvPr/>
        </p:nvSpPr>
        <p:spPr>
          <a:xfrm>
            <a:off x="467544" y="50284"/>
            <a:ext cx="3194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/>
              <a:t>切換買賣管理</a:t>
            </a:r>
            <a:r>
              <a:rPr lang="zh-Hant" altLang="en-US" b="1" dirty="0"/>
              <a:t>之</a:t>
            </a:r>
            <a:r>
              <a:rPr lang="zh-TW" altLang="en-US" b="1" dirty="0">
                <a:ea typeface="SimSun" panose="02010600030101010101" pitchFamily="2" charset="-122"/>
                <a:cs typeface="Times New Roman" panose="02020603050405020304" pitchFamily="18" charset="0"/>
              </a:rPr>
              <a:t>第一</a:t>
            </a:r>
            <a:r>
              <a:rPr lang="zh-TW" altLang="en-US" b="1" dirty="0" smtClean="0">
                <a:ea typeface="SimSun" panose="02010600030101010101" pitchFamily="2" charset="-122"/>
                <a:cs typeface="Times New Roman" panose="02020603050405020304" pitchFamily="18" charset="0"/>
              </a:rPr>
              <a:t>階</a:t>
            </a:r>
            <a:r>
              <a:rPr lang="en-US" altLang="zh-TW" b="1" dirty="0" smtClean="0">
                <a:ea typeface="SimSun" panose="02010600030101010101" pitchFamily="2" charset="-122"/>
                <a:cs typeface="Times New Roman" panose="02020603050405020304" pitchFamily="18" charset="0"/>
              </a:rPr>
              <a:t>DFD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14AA10B-4D75-F14A-A46F-83D47C738BFA}"/>
              </a:ext>
            </a:extLst>
          </p:cNvPr>
          <p:cNvSpPr/>
          <p:nvPr/>
        </p:nvSpPr>
        <p:spPr>
          <a:xfrm>
            <a:off x="5424349" y="1648033"/>
            <a:ext cx="3168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/>
              <a:t>切換買賣管理</a:t>
            </a:r>
            <a:r>
              <a:rPr lang="zh-Hant" altLang="en-US" b="1" dirty="0"/>
              <a:t>之</a:t>
            </a:r>
            <a:r>
              <a:rPr lang="zh-TW" altLang="en-US" b="1" dirty="0"/>
              <a:t>第零階</a:t>
            </a:r>
            <a:r>
              <a:rPr lang="en-US" b="1" dirty="0"/>
              <a:t>DFD</a:t>
            </a:r>
          </a:p>
        </p:txBody>
      </p:sp>
    </p:spTree>
    <p:extLst>
      <p:ext uri="{BB962C8B-B14F-4D97-AF65-F5344CB8AC3E}">
        <p14:creationId xmlns:p14="http://schemas.microsoft.com/office/powerpoint/2010/main" val="898251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="" xmlns:a16="http://schemas.microsoft.com/office/drawing/2014/main" id="{F4C4A796-8AEB-7641-8B55-458C4FE2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17" y="31100"/>
            <a:ext cx="8075107" cy="884466"/>
          </a:xfrm>
        </p:spPr>
        <p:txBody>
          <a:bodyPr/>
          <a:lstStyle/>
          <a:p>
            <a:r>
              <a:rPr lang="zh-Hant" altLang="en-US" dirty="0">
                <a:solidFill>
                  <a:schemeClr val="tx1"/>
                </a:solidFill>
              </a:rPr>
              <a:t>資料</a:t>
            </a:r>
            <a:r>
              <a:rPr lang="zh-Hant" altLang="en-US" dirty="0" smtClean="0">
                <a:solidFill>
                  <a:schemeClr val="tx1"/>
                </a:solidFill>
              </a:rPr>
              <a:t>流</a:t>
            </a:r>
            <a:r>
              <a:rPr lang="zh-CN" altLang="en-US" smtClean="0">
                <a:solidFill>
                  <a:schemeClr val="tx1"/>
                </a:solidFill>
              </a:rPr>
              <a:t>向表</a:t>
            </a:r>
            <a:r>
              <a:rPr lang="zh-Hant" altLang="en-US" dirty="0" smtClean="0">
                <a:solidFill>
                  <a:schemeClr val="tx1"/>
                </a:solidFill>
              </a:rPr>
              <a:t>（</a:t>
            </a:r>
            <a:r>
              <a:rPr lang="zh-TW" altLang="en-US" dirty="0">
                <a:solidFill>
                  <a:schemeClr val="tx1"/>
                </a:solidFill>
              </a:rPr>
              <a:t>顯示銷售紀</a:t>
            </a:r>
            <a:r>
              <a:rPr lang="zh-TW" altLang="en-US" dirty="0" smtClean="0">
                <a:solidFill>
                  <a:schemeClr val="tx1"/>
                </a:solidFill>
              </a:rPr>
              <a:t>錄）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Arrow: Down 128">
            <a:extLst>
              <a:ext uri="{FF2B5EF4-FFF2-40B4-BE49-F238E27FC236}">
                <a16:creationId xmlns="" xmlns:a16="http://schemas.microsoft.com/office/drawing/2014/main" id="{007661F0-5D1F-F14E-AEA8-08A4A330E6D1}"/>
              </a:ext>
            </a:extLst>
          </p:cNvPr>
          <p:cNvSpPr/>
          <p:nvPr/>
        </p:nvSpPr>
        <p:spPr>
          <a:xfrm>
            <a:off x="4176941" y="3160624"/>
            <a:ext cx="864096" cy="4199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45A947F6-B5AC-4F42-A660-15042FC37403}"/>
              </a:ext>
            </a:extLst>
          </p:cNvPr>
          <p:cNvSpPr/>
          <p:nvPr/>
        </p:nvSpPr>
        <p:spPr>
          <a:xfrm>
            <a:off x="5220072" y="3157852"/>
            <a:ext cx="1512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整合（聯集）</a:t>
            </a:r>
            <a:r>
              <a:rPr lang="en-US" b="1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952234D-A5A3-9646-8FD0-040AE91DB5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15566"/>
            <a:ext cx="8390433" cy="20569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041BCA3A-636B-B848-9EA7-7FCBEAA619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38" y="3688390"/>
            <a:ext cx="8490903" cy="76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033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EB48C46F-EDFC-EB4B-B22B-751E02B2BD81}"/>
              </a:ext>
            </a:extLst>
          </p:cNvPr>
          <p:cNvSpPr/>
          <p:nvPr/>
        </p:nvSpPr>
        <p:spPr>
          <a:xfrm>
            <a:off x="908040" y="16817"/>
            <a:ext cx="41680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/>
              <a:t>銷售顯示管理</a:t>
            </a:r>
            <a:r>
              <a:rPr lang="zh-Hant" altLang="en-US" sz="2400" b="1" dirty="0"/>
              <a:t>之</a:t>
            </a:r>
            <a:r>
              <a:rPr lang="zh-TW" altLang="en-US" sz="2400" b="1" dirty="0">
                <a:ea typeface="SimSun" panose="02010600030101010101" pitchFamily="2" charset="-122"/>
                <a:cs typeface="Times New Roman" panose="02020603050405020304" pitchFamily="18" charset="0"/>
              </a:rPr>
              <a:t>第一</a:t>
            </a:r>
            <a:r>
              <a:rPr lang="zh-TW" altLang="en-US" sz="2400" b="1" dirty="0" smtClean="0">
                <a:ea typeface="SimSun" panose="02010600030101010101" pitchFamily="2" charset="-122"/>
                <a:cs typeface="Times New Roman" panose="02020603050405020304" pitchFamily="18" charset="0"/>
              </a:rPr>
              <a:t>階</a:t>
            </a:r>
            <a:r>
              <a:rPr lang="en-US" altLang="zh-TW" sz="2400" b="1" dirty="0" smtClean="0">
                <a:ea typeface="SimSun" panose="02010600030101010101" pitchFamily="2" charset="-122"/>
                <a:cs typeface="Times New Roman" panose="02020603050405020304" pitchFamily="18" charset="0"/>
              </a:rPr>
              <a:t>DFD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228CACA-4A23-9C4B-8BD6-E34BCE5CF66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566510"/>
            <a:ext cx="4854798" cy="43610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857532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7AD26D1F-531B-CD4D-B741-1E4D51D5045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675388"/>
            <a:ext cx="5442234" cy="44681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97B75BD-EF10-C44A-A586-429A6292B44D}"/>
              </a:ext>
            </a:extLst>
          </p:cNvPr>
          <p:cNvSpPr/>
          <p:nvPr/>
        </p:nvSpPr>
        <p:spPr>
          <a:xfrm>
            <a:off x="899592" y="50283"/>
            <a:ext cx="43204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/>
              <a:t>銷售顯示管理</a:t>
            </a:r>
            <a:r>
              <a:rPr lang="zh-Hant" altLang="en-US" sz="2400" b="1" dirty="0"/>
              <a:t>之</a:t>
            </a:r>
            <a:r>
              <a:rPr lang="zh-TW" altLang="en-US" sz="2400" b="1" dirty="0"/>
              <a:t>第零階</a:t>
            </a:r>
            <a:r>
              <a:rPr lang="en-US" sz="2400" b="1" dirty="0"/>
              <a:t>DFD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1691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765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="" xmlns:a16="http://schemas.microsoft.com/office/drawing/2014/main" id="{D0F58796-F20D-2740-A72A-4E167EE31200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2870391898"/>
              </p:ext>
            </p:extLst>
          </p:nvPr>
        </p:nvGraphicFramePr>
        <p:xfrm>
          <a:off x="1255135" y="843558"/>
          <a:ext cx="6633730" cy="4072609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3316865">
                  <a:extLst>
                    <a:ext uri="{9D8B030D-6E8A-4147-A177-3AD203B41FA5}">
                      <a16:colId xmlns="" xmlns:a16="http://schemas.microsoft.com/office/drawing/2014/main" val="4170412860"/>
                    </a:ext>
                  </a:extLst>
                </a:gridCol>
                <a:gridCol w="3316865">
                  <a:extLst>
                    <a:ext uri="{9D8B030D-6E8A-4147-A177-3AD203B41FA5}">
                      <a16:colId xmlns="" xmlns:a16="http://schemas.microsoft.com/office/drawing/2014/main" val="4227658176"/>
                    </a:ext>
                  </a:extLst>
                </a:gridCol>
              </a:tblGrid>
              <a:tr h="18113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描述性綱目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9517" marR="69517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事件條列式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9517" marR="69517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08201287"/>
                  </a:ext>
                </a:extLst>
              </a:tr>
              <a:tr h="2526172"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altLang="en-US" sz="1100" dirty="0" smtClean="0">
                          <a:effectLst/>
                        </a:rPr>
                        <a:t>使用者</a:t>
                      </a:r>
                      <a:r>
                        <a:rPr lang="zh-Hant" altLang="en-US" sz="1100" dirty="0" smtClean="0">
                          <a:effectLst/>
                        </a:rPr>
                        <a:t>在已</a:t>
                      </a:r>
                      <a:r>
                        <a:rPr lang="zh-TW" altLang="en-US" sz="1100" dirty="0" smtClean="0">
                          <a:effectLst/>
                        </a:rPr>
                        <a:t>登入</a:t>
                      </a:r>
                      <a:r>
                        <a:rPr lang="zh-Hant" altLang="en-US" sz="1100" dirty="0" smtClean="0">
                          <a:effectLst/>
                        </a:rPr>
                        <a:t>狀態下</a:t>
                      </a:r>
                      <a:r>
                        <a:rPr lang="zh-TW" altLang="en-US" sz="1100" dirty="0" smtClean="0">
                          <a:effectLst/>
                        </a:rPr>
                        <a:t>，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欲</a:t>
                      </a:r>
                      <a:r>
                        <a:rPr lang="zh-TW" altLang="en-US" sz="1100" dirty="0" smtClean="0">
                          <a:effectLst/>
                        </a:rPr>
                        <a:t>切換至賣家身份，</a:t>
                      </a:r>
                      <a:r>
                        <a:rPr lang="zh-Hant" altLang="en-US" sz="1100" dirty="0" smtClean="0">
                          <a:effectLst/>
                        </a:rPr>
                        <a:t>經系統驗證，更新使用模式</a:t>
                      </a:r>
                      <a:r>
                        <a:rPr lang="zh-TW" altLang="en-US" sz="1100" dirty="0" smtClean="0">
                          <a:effectLst/>
                        </a:rPr>
                        <a:t>。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9517" marR="6951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100" b="1" dirty="0" smtClean="0">
                          <a:solidFill>
                            <a:schemeClr val="tx1"/>
                          </a:solidFill>
                          <a:effectLst/>
                        </a:rPr>
                        <a:t>使用者</a:t>
                      </a:r>
                      <a:r>
                        <a:rPr lang="en-MY" sz="1100" b="1" dirty="0" smtClean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zh-TW" altLang="en-US" sz="1100" b="1" dirty="0" smtClean="0">
                          <a:solidFill>
                            <a:schemeClr val="tx1"/>
                          </a:solidFill>
                          <a:effectLst/>
                        </a:rPr>
                        <a:t>傳送</a:t>
                      </a:r>
                      <a:r>
                        <a:rPr lang="en-MY" sz="1100" b="1" dirty="0" smtClean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zh-TW" altLang="en-US" sz="1100" b="1" dirty="0" smtClean="0">
                          <a:solidFill>
                            <a:schemeClr val="tx1"/>
                          </a:solidFill>
                          <a:effectLst/>
                        </a:rPr>
                        <a:t>切換身份請求</a:t>
                      </a:r>
                      <a:endParaRPr lang="en-US" sz="1100" b="1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100" b="0" dirty="0" smtClean="0">
                          <a:solidFill>
                            <a:schemeClr val="tx1"/>
                          </a:solidFill>
                          <a:effectLst/>
                        </a:rPr>
                        <a:t>應用程式</a:t>
                      </a:r>
                      <a:r>
                        <a:rPr lang="en-MY" sz="1100" b="0" dirty="0" smtClean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zh-TW" altLang="en-US" sz="1100" b="0" dirty="0" smtClean="0">
                          <a:solidFill>
                            <a:schemeClr val="tx1"/>
                          </a:solidFill>
                          <a:effectLst/>
                        </a:rPr>
                        <a:t>傳送</a:t>
                      </a:r>
                      <a:r>
                        <a:rPr lang="en-MY" sz="1100" b="0" dirty="0" smtClean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zh-TW" altLang="en-US" sz="1100" b="0" dirty="0" smtClean="0">
                          <a:solidFill>
                            <a:schemeClr val="tx1"/>
                          </a:solidFill>
                          <a:effectLst/>
                        </a:rPr>
                        <a:t>切換請求</a:t>
                      </a:r>
                      <a:endParaRPr lang="en-US" sz="1100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100" dirty="0" smtClean="0">
                          <a:effectLst/>
                        </a:rPr>
                        <a:t>伺服器</a:t>
                      </a:r>
                      <a:r>
                        <a:rPr lang="en-MY" sz="1100" dirty="0" smtClean="0">
                          <a:effectLst/>
                        </a:rPr>
                        <a:t>+</a:t>
                      </a:r>
                      <a:r>
                        <a:rPr lang="zh-TW" altLang="en-US" sz="1100" dirty="0" smtClean="0">
                          <a:effectLst/>
                        </a:rPr>
                        <a:t>接收</a:t>
                      </a:r>
                      <a:r>
                        <a:rPr lang="en-MY" sz="1100" dirty="0" smtClean="0">
                          <a:effectLst/>
                        </a:rPr>
                        <a:t>+</a:t>
                      </a:r>
                      <a:r>
                        <a:rPr lang="zh-TW" altLang="en-US" sz="1100" dirty="0" smtClean="0">
                          <a:effectLst/>
                        </a:rPr>
                        <a:t>切換請求</a:t>
                      </a:r>
                      <a:endParaRPr lang="en-US" sz="1100" dirty="0" smtClean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100" dirty="0" smtClean="0">
                          <a:effectLst/>
                        </a:rPr>
                        <a:t>伺服器</a:t>
                      </a:r>
                      <a:r>
                        <a:rPr lang="en-MY" sz="1100" dirty="0" smtClean="0">
                          <a:effectLst/>
                        </a:rPr>
                        <a:t>+</a:t>
                      </a:r>
                      <a:r>
                        <a:rPr lang="zh-TW" altLang="en-US" sz="1100" dirty="0" smtClean="0">
                          <a:effectLst/>
                        </a:rPr>
                        <a:t>查詢</a:t>
                      </a:r>
                      <a:r>
                        <a:rPr lang="en-MY" sz="1100" dirty="0" smtClean="0">
                          <a:effectLst/>
                        </a:rPr>
                        <a:t>+</a:t>
                      </a:r>
                      <a:r>
                        <a:rPr lang="zh-TW" altLang="en-US" sz="1100" dirty="0" smtClean="0">
                          <a:effectLst/>
                        </a:rPr>
                        <a:t>使用者設定</a:t>
                      </a:r>
                      <a:endParaRPr lang="en-US" sz="1100" dirty="0" smtClean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100" dirty="0" smtClean="0">
                          <a:effectLst/>
                        </a:rPr>
                        <a:t>伺服器</a:t>
                      </a:r>
                      <a:r>
                        <a:rPr lang="en-MY" sz="1100" dirty="0" smtClean="0">
                          <a:effectLst/>
                        </a:rPr>
                        <a:t>+</a:t>
                      </a:r>
                      <a:r>
                        <a:rPr lang="zh-TW" altLang="en-US" sz="1100" dirty="0" smtClean="0">
                          <a:effectLst/>
                        </a:rPr>
                        <a:t>更新</a:t>
                      </a:r>
                      <a:r>
                        <a:rPr lang="en-MY" sz="1100" dirty="0" smtClean="0">
                          <a:effectLst/>
                        </a:rPr>
                        <a:t>+</a:t>
                      </a:r>
                      <a:r>
                        <a:rPr lang="zh-TW" altLang="en-US" sz="1100" dirty="0" smtClean="0">
                          <a:effectLst/>
                        </a:rPr>
                        <a:t>使用者登入狀態</a:t>
                      </a:r>
                      <a:endParaRPr lang="en-US" altLang="zh-TW" sz="1100" dirty="0" smtClean="0">
                        <a:effectLst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b="1" dirty="0" smtClean="0">
                          <a:solidFill>
                            <a:schemeClr val="tx1"/>
                          </a:solidFill>
                          <a:effectLst/>
                        </a:rPr>
                        <a:t>應用程式</a:t>
                      </a:r>
                      <a:r>
                        <a:rPr lang="en-MY" sz="1100" b="1" dirty="0" smtClean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zh-TW" altLang="en-US" sz="1100" b="1" dirty="0" smtClean="0">
                          <a:solidFill>
                            <a:schemeClr val="tx1"/>
                          </a:solidFill>
                          <a:effectLst/>
                        </a:rPr>
                        <a:t>更新</a:t>
                      </a:r>
                      <a:r>
                        <a:rPr lang="en-MY" sz="1100" b="1" dirty="0" smtClean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zh-TW" altLang="en-US" sz="1100" b="1" dirty="0" smtClean="0">
                          <a:solidFill>
                            <a:schemeClr val="tx1"/>
                          </a:solidFill>
                          <a:effectLst/>
                        </a:rPr>
                        <a:t>使用</a:t>
                      </a:r>
                      <a:r>
                        <a:rPr lang="zh-Hant" altLang="en-US" sz="1100" b="1" dirty="0" smtClean="0">
                          <a:solidFill>
                            <a:schemeClr val="tx1"/>
                          </a:solidFill>
                          <a:effectLst/>
                        </a:rPr>
                        <a:t>模式</a:t>
                      </a:r>
                      <a:endParaRPr lang="en-US" altLang="zh-TW" sz="11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9517" marR="69517" marT="0" marB="0"/>
                </a:tc>
                <a:extLst>
                  <a:ext uri="{0D108BD9-81ED-4DB2-BD59-A6C34878D82A}">
                    <a16:rowId xmlns="" xmlns:a16="http://schemas.microsoft.com/office/drawing/2014/main" val="2915758028"/>
                  </a:ext>
                </a:extLst>
              </a:tr>
              <a:tr h="1353651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CN" sz="1100" dirty="0" smtClean="0">
                          <a:effectLst/>
                        </a:rPr>
                        <a:t>2.     </a:t>
                      </a:r>
                      <a:r>
                        <a:rPr lang="zh-TW" sz="1100" dirty="0" smtClean="0">
                          <a:effectLst/>
                        </a:rPr>
                        <a:t>賣</a:t>
                      </a:r>
                      <a:r>
                        <a:rPr lang="zh-TW" sz="1100" dirty="0">
                          <a:effectLst/>
                        </a:rPr>
                        <a:t>家可瀏覽今日銷售記錄、單個商品銷售記錄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9517" marR="6951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100" b="1" dirty="0" smtClean="0">
                          <a:effectLst/>
                        </a:rPr>
                        <a:t>賣家</a:t>
                      </a:r>
                      <a:r>
                        <a:rPr lang="en-MY" sz="1100" b="1" dirty="0" smtClean="0">
                          <a:effectLst/>
                        </a:rPr>
                        <a:t>+</a:t>
                      </a:r>
                      <a:r>
                        <a:rPr lang="zh-TW" altLang="en-US" sz="1100" b="1" dirty="0" smtClean="0">
                          <a:effectLst/>
                        </a:rPr>
                        <a:t>發送</a:t>
                      </a:r>
                      <a:r>
                        <a:rPr lang="en-MY" sz="1100" b="1" dirty="0" smtClean="0">
                          <a:effectLst/>
                        </a:rPr>
                        <a:t>+</a:t>
                      </a:r>
                      <a:r>
                        <a:rPr lang="zh-TW" altLang="en-US" sz="1100" b="1" dirty="0" smtClean="0">
                          <a:effectLst/>
                        </a:rPr>
                        <a:t>瀏覽請求</a:t>
                      </a:r>
                      <a:endParaRPr lang="en-US" sz="1100" b="1" dirty="0" smtClean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100" dirty="0" smtClean="0">
                          <a:effectLst/>
                        </a:rPr>
                        <a:t>應用程式</a:t>
                      </a:r>
                      <a:r>
                        <a:rPr lang="en-MY" sz="1100" dirty="0" smtClean="0">
                          <a:effectLst/>
                        </a:rPr>
                        <a:t>+</a:t>
                      </a:r>
                      <a:r>
                        <a:rPr lang="zh-TW" altLang="en-US" sz="1100" dirty="0" smtClean="0">
                          <a:effectLst/>
                        </a:rPr>
                        <a:t>接收</a:t>
                      </a:r>
                      <a:r>
                        <a:rPr lang="en-MY" sz="1100" dirty="0" smtClean="0">
                          <a:effectLst/>
                        </a:rPr>
                        <a:t>+</a:t>
                      </a:r>
                      <a:r>
                        <a:rPr lang="zh-TW" altLang="en-US" sz="1100" dirty="0" smtClean="0">
                          <a:effectLst/>
                        </a:rPr>
                        <a:t>瀏覽請求</a:t>
                      </a:r>
                      <a:endParaRPr lang="en-US" sz="1100" dirty="0" smtClean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100" dirty="0" smtClean="0">
                          <a:effectLst/>
                        </a:rPr>
                        <a:t>應用程式</a:t>
                      </a:r>
                      <a:r>
                        <a:rPr lang="en-MY" sz="1100" dirty="0" smtClean="0">
                          <a:effectLst/>
                        </a:rPr>
                        <a:t>+</a:t>
                      </a:r>
                      <a:r>
                        <a:rPr lang="zh-TW" altLang="en-US" sz="1100" dirty="0" smtClean="0">
                          <a:effectLst/>
                        </a:rPr>
                        <a:t>發送</a:t>
                      </a:r>
                      <a:r>
                        <a:rPr lang="en-MY" sz="1100" dirty="0" smtClean="0">
                          <a:effectLst/>
                        </a:rPr>
                        <a:t>+</a:t>
                      </a:r>
                      <a:r>
                        <a:rPr lang="zh-TW" altLang="en-US" sz="1100" dirty="0" smtClean="0">
                          <a:effectLst/>
                        </a:rPr>
                        <a:t>瀏覽請求</a:t>
                      </a:r>
                      <a:endParaRPr lang="en-US" sz="1100" dirty="0" smtClean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100" dirty="0" smtClean="0">
                          <a:effectLst/>
                        </a:rPr>
                        <a:t>伺服器</a:t>
                      </a:r>
                      <a:r>
                        <a:rPr lang="en-MY" sz="1100" dirty="0" smtClean="0">
                          <a:effectLst/>
                        </a:rPr>
                        <a:t>+</a:t>
                      </a:r>
                      <a:r>
                        <a:rPr lang="zh-TW" altLang="en-US" sz="1100" dirty="0" smtClean="0">
                          <a:effectLst/>
                        </a:rPr>
                        <a:t>接收</a:t>
                      </a:r>
                      <a:r>
                        <a:rPr lang="en-MY" sz="1100" dirty="0" smtClean="0">
                          <a:effectLst/>
                        </a:rPr>
                        <a:t>+</a:t>
                      </a:r>
                      <a:r>
                        <a:rPr lang="zh-TW" altLang="en-US" sz="1100" dirty="0" smtClean="0">
                          <a:effectLst/>
                        </a:rPr>
                        <a:t>瀏覽請求</a:t>
                      </a:r>
                      <a:endParaRPr lang="en-US" sz="1100" dirty="0" smtClean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100" dirty="0" smtClean="0">
                          <a:effectLst/>
                        </a:rPr>
                        <a:t>伺服器</a:t>
                      </a:r>
                      <a:r>
                        <a:rPr lang="en-MY" sz="1100" dirty="0" smtClean="0">
                          <a:effectLst/>
                        </a:rPr>
                        <a:t>+</a:t>
                      </a:r>
                      <a:r>
                        <a:rPr lang="zh-TW" altLang="en-US" sz="1100" dirty="0" smtClean="0">
                          <a:effectLst/>
                        </a:rPr>
                        <a:t>回傳</a:t>
                      </a:r>
                      <a:r>
                        <a:rPr lang="en-MY" sz="1100" dirty="0" smtClean="0">
                          <a:effectLst/>
                        </a:rPr>
                        <a:t>+</a:t>
                      </a:r>
                      <a:r>
                        <a:rPr lang="zh-TW" altLang="en-US" sz="1100" dirty="0" smtClean="0">
                          <a:effectLst/>
                        </a:rPr>
                        <a:t>銷售記錄資料</a:t>
                      </a:r>
                      <a:endParaRPr lang="en-US" sz="1100" dirty="0" smtClean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100" dirty="0" smtClean="0">
                          <a:effectLst/>
                        </a:rPr>
                        <a:t>應用程式</a:t>
                      </a:r>
                      <a:r>
                        <a:rPr lang="en-MY" sz="1100" dirty="0" smtClean="0">
                          <a:effectLst/>
                        </a:rPr>
                        <a:t>+</a:t>
                      </a:r>
                      <a:r>
                        <a:rPr lang="zh-TW" altLang="en-US" sz="1100" dirty="0" smtClean="0">
                          <a:effectLst/>
                        </a:rPr>
                        <a:t>接收</a:t>
                      </a:r>
                      <a:r>
                        <a:rPr lang="en-MY" sz="1100" dirty="0" smtClean="0">
                          <a:effectLst/>
                        </a:rPr>
                        <a:t>+</a:t>
                      </a:r>
                      <a:r>
                        <a:rPr lang="zh-TW" altLang="en-US" sz="1100" dirty="0" smtClean="0">
                          <a:effectLst/>
                        </a:rPr>
                        <a:t>銷售記錄資料</a:t>
                      </a:r>
                      <a:endParaRPr lang="en-US" sz="1100" dirty="0" smtClean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100" b="1" dirty="0" smtClean="0">
                          <a:effectLst/>
                        </a:rPr>
                        <a:t>應用程式</a:t>
                      </a:r>
                      <a:r>
                        <a:rPr lang="en-MY" sz="1100" b="1" dirty="0" smtClean="0">
                          <a:effectLst/>
                        </a:rPr>
                        <a:t>+</a:t>
                      </a:r>
                      <a:r>
                        <a:rPr lang="zh-TW" altLang="en-US" sz="1100" b="1" dirty="0" smtClean="0">
                          <a:effectLst/>
                        </a:rPr>
                        <a:t>顯示</a:t>
                      </a:r>
                      <a:r>
                        <a:rPr lang="en-MY" sz="1100" b="1" dirty="0" smtClean="0">
                          <a:effectLst/>
                        </a:rPr>
                        <a:t>+</a:t>
                      </a:r>
                      <a:r>
                        <a:rPr lang="zh-TW" altLang="en-US" sz="1100" b="1" dirty="0" smtClean="0">
                          <a:effectLst/>
                        </a:rPr>
                        <a:t>銷售記錄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9517" marR="69517" marT="0" marB="0"/>
                </a:tc>
                <a:extLst>
                  <a:ext uri="{0D108BD9-81ED-4DB2-BD59-A6C34878D82A}">
                    <a16:rowId xmlns="" xmlns:a16="http://schemas.microsoft.com/office/drawing/2014/main" val="4263870807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="" xmlns:a16="http://schemas.microsoft.com/office/drawing/2014/main" id="{C31DB15B-7C35-8E4A-98EF-B2D7793BE7F1}"/>
              </a:ext>
            </a:extLst>
          </p:cNvPr>
          <p:cNvSpPr txBox="1">
            <a:spLocks/>
          </p:cNvSpPr>
          <p:nvPr/>
        </p:nvSpPr>
        <p:spPr>
          <a:xfrm>
            <a:off x="323528" y="31100"/>
            <a:ext cx="8075107" cy="8844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zh-TW" altLang="en-US" dirty="0">
                <a:solidFill>
                  <a:schemeClr val="tx1"/>
                </a:solidFill>
              </a:rPr>
              <a:t>描述性綱目</a:t>
            </a:r>
            <a:r>
              <a:rPr lang="zh-Hant" altLang="en-US" dirty="0">
                <a:solidFill>
                  <a:schemeClr val="tx1"/>
                </a:solidFill>
              </a:rPr>
              <a:t> </a:t>
            </a:r>
            <a:r>
              <a:rPr lang="en-US" altLang="zh-Hant" dirty="0">
                <a:solidFill>
                  <a:schemeClr val="tx1"/>
                </a:solidFill>
              </a:rPr>
              <a:t>&amp;</a:t>
            </a:r>
            <a:r>
              <a:rPr lang="zh-Hant" altLang="en-US" dirty="0">
                <a:solidFill>
                  <a:schemeClr val="tx1"/>
                </a:solidFill>
              </a:rPr>
              <a:t> </a:t>
            </a:r>
            <a:r>
              <a:rPr lang="zh-TW" altLang="en-US" dirty="0">
                <a:solidFill>
                  <a:schemeClr val="tx1"/>
                </a:solidFill>
              </a:rPr>
              <a:t>事件條列式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54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E67083-97B1-0448-8E01-02F477F3C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17" y="31100"/>
            <a:ext cx="8075107" cy="884466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環境圖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347614"/>
            <a:ext cx="7653273" cy="2995612"/>
          </a:xfrm>
        </p:spPr>
      </p:pic>
    </p:spTree>
    <p:extLst>
      <p:ext uri="{BB962C8B-B14F-4D97-AF65-F5344CB8AC3E}">
        <p14:creationId xmlns:p14="http://schemas.microsoft.com/office/powerpoint/2010/main" val="281017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34E024CD-D143-6144-9F2E-85B8187FB907}"/>
              </a:ext>
            </a:extLst>
          </p:cNvPr>
          <p:cNvPicPr>
            <a:picLocks noGrp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31590"/>
            <a:ext cx="3409128" cy="21602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BC23686-A54D-3948-970F-F39190C7947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5" y="3036550"/>
            <a:ext cx="4094477" cy="1551423"/>
          </a:xfrm>
          <a:prstGeom prst="rect">
            <a:avLst/>
          </a:prstGeom>
        </p:spPr>
      </p:pic>
      <p:sp>
        <p:nvSpPr>
          <p:cNvPr id="9" name="Down Arrow 8">
            <a:extLst>
              <a:ext uri="{FF2B5EF4-FFF2-40B4-BE49-F238E27FC236}">
                <a16:creationId xmlns="" xmlns:a16="http://schemas.microsoft.com/office/drawing/2014/main" id="{EEF4B0DB-5DA9-5D40-A305-3CC05FEA97C4}"/>
              </a:ext>
            </a:extLst>
          </p:cNvPr>
          <p:cNvSpPr/>
          <p:nvPr/>
        </p:nvSpPr>
        <p:spPr>
          <a:xfrm rot="19216695">
            <a:off x="4012337" y="2351658"/>
            <a:ext cx="354092" cy="3916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="" xmlns:a16="http://schemas.microsoft.com/office/drawing/2014/main" id="{F4C4A796-8AEB-7641-8B55-458C4FE2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17" y="31100"/>
            <a:ext cx="8075107" cy="884466"/>
          </a:xfrm>
        </p:spPr>
        <p:txBody>
          <a:bodyPr/>
          <a:lstStyle/>
          <a:p>
            <a:r>
              <a:rPr lang="zh-Hant" altLang="en-US" dirty="0">
                <a:solidFill>
                  <a:schemeClr val="tx1"/>
                </a:solidFill>
              </a:rPr>
              <a:t>流程圖 </a:t>
            </a:r>
            <a:r>
              <a:rPr lang="en-US" altLang="zh-Hant" dirty="0">
                <a:solidFill>
                  <a:schemeClr val="tx1"/>
                </a:solidFill>
              </a:rPr>
              <a:t>(</a:t>
            </a:r>
            <a:r>
              <a:rPr lang="zh-Hant" altLang="en-US" dirty="0">
                <a:solidFill>
                  <a:schemeClr val="tx1"/>
                </a:solidFill>
              </a:rPr>
              <a:t>一</a:t>
            </a:r>
            <a:r>
              <a:rPr lang="en-US" altLang="zh-Hant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78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8">
            <a:extLst>
              <a:ext uri="{FF2B5EF4-FFF2-40B4-BE49-F238E27FC236}">
                <a16:creationId xmlns="" xmlns:a16="http://schemas.microsoft.com/office/drawing/2014/main" id="{EEF4B0DB-5DA9-5D40-A305-3CC05FEA97C4}"/>
              </a:ext>
            </a:extLst>
          </p:cNvPr>
          <p:cNvSpPr/>
          <p:nvPr/>
        </p:nvSpPr>
        <p:spPr>
          <a:xfrm rot="19216695">
            <a:off x="4188490" y="2495673"/>
            <a:ext cx="354092" cy="3916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="" xmlns:a16="http://schemas.microsoft.com/office/drawing/2014/main" id="{F4C4A796-8AEB-7641-8B55-458C4FE2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17" y="31100"/>
            <a:ext cx="8075107" cy="884466"/>
          </a:xfrm>
        </p:spPr>
        <p:txBody>
          <a:bodyPr/>
          <a:lstStyle/>
          <a:p>
            <a:r>
              <a:rPr lang="zh-Hant" altLang="en-US" dirty="0">
                <a:solidFill>
                  <a:schemeClr val="tx1"/>
                </a:solidFill>
              </a:rPr>
              <a:t>流程圖</a:t>
            </a:r>
            <a:r>
              <a:rPr lang="en-US" altLang="zh-Hant" dirty="0">
                <a:solidFill>
                  <a:schemeClr val="tx1"/>
                </a:solidFill>
              </a:rPr>
              <a:t> (</a:t>
            </a:r>
            <a:r>
              <a:rPr lang="zh-Hant" altLang="en-US" dirty="0">
                <a:solidFill>
                  <a:schemeClr val="tx1"/>
                </a:solidFill>
              </a:rPr>
              <a:t>二</a:t>
            </a:r>
            <a:r>
              <a:rPr lang="en-US" altLang="zh-Hant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9D1363A-6243-6A4B-AF55-C10C2EFCDC2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63" y="1059582"/>
            <a:ext cx="2818523" cy="24106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5B7994C7-D4E8-4C4E-AA71-0106FD979C8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234" y="3291830"/>
            <a:ext cx="3420110" cy="132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0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="" xmlns:a16="http://schemas.microsoft.com/office/drawing/2014/main" id="{F4C4A796-8AEB-7641-8B55-458C4FE2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17" y="31100"/>
            <a:ext cx="8075107" cy="884466"/>
          </a:xfrm>
        </p:spPr>
        <p:txBody>
          <a:bodyPr/>
          <a:lstStyle/>
          <a:p>
            <a:r>
              <a:rPr lang="zh-Hant" altLang="en-US" dirty="0">
                <a:solidFill>
                  <a:schemeClr val="tx1"/>
                </a:solidFill>
              </a:rPr>
              <a:t>藍圖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3" name="Object 12">
            <a:extLst>
              <a:ext uri="{FF2B5EF4-FFF2-40B4-BE49-F238E27FC236}">
                <a16:creationId xmlns="" xmlns:a16="http://schemas.microsoft.com/office/drawing/2014/main" id="{DB914DDF-21ED-D342-968B-D15374B57C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68929"/>
              </p:ext>
            </p:extLst>
          </p:nvPr>
        </p:nvGraphicFramePr>
        <p:xfrm>
          <a:off x="611560" y="2355726"/>
          <a:ext cx="9343895" cy="18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Document" r:id="rId3" imgW="6921500" imgH="1333500" progId="Word.Document.12">
                  <p:embed/>
                </p:oleObj>
              </mc:Choice>
              <mc:Fallback>
                <p:oleObj name="Document" r:id="rId3" imgW="6921500" imgH="1333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2355726"/>
                        <a:ext cx="9343895" cy="18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E196E731-7B44-5748-8622-8F33F1FB9AE8}"/>
              </a:ext>
            </a:extLst>
          </p:cNvPr>
          <p:cNvSpPr/>
          <p:nvPr/>
        </p:nvSpPr>
        <p:spPr>
          <a:xfrm>
            <a:off x="611560" y="1112426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切換買賣</a:t>
            </a:r>
            <a:endParaRPr lang="en-US" sz="28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AF632D80-4D78-DA4D-A95F-73C5BD52E449}"/>
              </a:ext>
            </a:extLst>
          </p:cNvPr>
          <p:cNvSpPr/>
          <p:nvPr/>
        </p:nvSpPr>
        <p:spPr>
          <a:xfrm>
            <a:off x="-1116632" y="3579862"/>
            <a:ext cx="4572000" cy="79188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MY" sz="3200" b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MY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Privilege :</a:t>
            </a:r>
            <a:r>
              <a:rPr lang="en-MY" sz="32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MY" sz="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0 for all control</a:t>
            </a:r>
            <a:br>
              <a:rPr lang="en-MY" sz="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MY" sz="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			1 for view only</a:t>
            </a:r>
            <a:endParaRPr lang="en-US" sz="32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977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="" xmlns:a16="http://schemas.microsoft.com/office/drawing/2014/main" id="{F4C4A796-8AEB-7641-8B55-458C4FE2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95486"/>
            <a:ext cx="8075107" cy="884466"/>
          </a:xfrm>
        </p:spPr>
        <p:txBody>
          <a:bodyPr/>
          <a:lstStyle/>
          <a:p>
            <a:r>
              <a:rPr lang="zh-Hant" altLang="en-US" dirty="0">
                <a:solidFill>
                  <a:schemeClr val="tx1"/>
                </a:solidFill>
              </a:rPr>
              <a:t>藍</a:t>
            </a:r>
            <a:r>
              <a:rPr lang="zh-Hant" altLang="en-US" dirty="0" smtClean="0">
                <a:solidFill>
                  <a:schemeClr val="tx1"/>
                </a:solidFill>
              </a:rPr>
              <a:t>圖</a:t>
            </a:r>
            <a:r>
              <a:rPr lang="zh-CN" altLang="en-US" dirty="0" smtClean="0">
                <a:solidFill>
                  <a:schemeClr val="tx1"/>
                </a:solidFill>
              </a:rPr>
              <a:t>（</a:t>
            </a:r>
            <a:r>
              <a:rPr lang="zh-TW" altLang="en-US" dirty="0">
                <a:solidFill>
                  <a:schemeClr val="tx1"/>
                </a:solidFill>
              </a:rPr>
              <a:t>今日銷售記錄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575FBA1-D496-934A-AE00-290AA7595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2" y="1079952"/>
            <a:ext cx="8460432" cy="372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362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="" xmlns:a16="http://schemas.microsoft.com/office/drawing/2014/main" id="{F4C4A796-8AEB-7641-8B55-458C4FE2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17" y="31100"/>
            <a:ext cx="8075107" cy="884466"/>
          </a:xfrm>
        </p:spPr>
        <p:txBody>
          <a:bodyPr/>
          <a:lstStyle/>
          <a:p>
            <a:r>
              <a:rPr lang="zh-Hant" altLang="en-US" dirty="0">
                <a:solidFill>
                  <a:schemeClr val="tx1"/>
                </a:solidFill>
              </a:rPr>
              <a:t>藍圖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D0DDB850-3EB4-D64D-8FC9-01CDCA1B5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31590"/>
            <a:ext cx="8157552" cy="376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35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="" xmlns:a16="http://schemas.microsoft.com/office/drawing/2014/main" id="{F4C4A796-8AEB-7641-8B55-458C4FE2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17" y="31100"/>
            <a:ext cx="8075107" cy="884466"/>
          </a:xfrm>
        </p:spPr>
        <p:txBody>
          <a:bodyPr/>
          <a:lstStyle/>
          <a:p>
            <a:pPr lvl="0"/>
            <a:r>
              <a:rPr lang="zh-Hant" altLang="en-US" dirty="0">
                <a:solidFill>
                  <a:schemeClr val="tx1"/>
                </a:solidFill>
              </a:rPr>
              <a:t>藍</a:t>
            </a:r>
            <a:r>
              <a:rPr lang="zh-Hant" altLang="en-US" dirty="0" smtClean="0">
                <a:solidFill>
                  <a:schemeClr val="tx1"/>
                </a:solidFill>
              </a:rPr>
              <a:t>圖</a:t>
            </a:r>
            <a:r>
              <a:rPr lang="zh-CN" altLang="en-US" dirty="0" smtClean="0">
                <a:solidFill>
                  <a:schemeClr val="tx1"/>
                </a:solidFill>
              </a:rPr>
              <a:t>（</a:t>
            </a:r>
            <a:r>
              <a:rPr lang="zh-TW" altLang="en-US" dirty="0">
                <a:solidFill>
                  <a:schemeClr val="tx1"/>
                </a:solidFill>
              </a:rPr>
              <a:t>單個商品銷售記錄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89FF32C-708B-A246-A4A9-3A91DF582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6" y="771550"/>
            <a:ext cx="8028384" cy="426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18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438</Words>
  <Application>Microsoft Office PowerPoint</Application>
  <PresentationFormat>On-screen Show (16:9)</PresentationFormat>
  <Paragraphs>48</Paragraphs>
  <Slides>16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Office Theme</vt:lpstr>
      <vt:lpstr>Custom Design</vt:lpstr>
      <vt:lpstr>Document</vt:lpstr>
      <vt:lpstr>PowerPoint Presentation</vt:lpstr>
      <vt:lpstr>PowerPoint Presentation</vt:lpstr>
      <vt:lpstr>環境圖</vt:lpstr>
      <vt:lpstr>流程圖 (一)</vt:lpstr>
      <vt:lpstr>流程圖 (二)</vt:lpstr>
      <vt:lpstr>藍圖</vt:lpstr>
      <vt:lpstr>藍圖（今日銷售記錄）</vt:lpstr>
      <vt:lpstr>藍圖</vt:lpstr>
      <vt:lpstr>藍圖（單個商品銷售記錄）</vt:lpstr>
      <vt:lpstr>藍圖（單個商品銷售記錄）</vt:lpstr>
      <vt:lpstr>資料流向表 （切換買賣）</vt:lpstr>
      <vt:lpstr>PowerPoint Presentation</vt:lpstr>
      <vt:lpstr>資料流向表（顯示銷售紀錄）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user</cp:lastModifiedBy>
  <cp:revision>48</cp:revision>
  <dcterms:created xsi:type="dcterms:W3CDTF">2014-04-01T16:27:38Z</dcterms:created>
  <dcterms:modified xsi:type="dcterms:W3CDTF">2018-04-25T12:03:03Z</dcterms:modified>
</cp:coreProperties>
</file>