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sldIdLst>
    <p:sldId id="256" r:id="rId2"/>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4650"/>
  </p:normalViewPr>
  <p:slideViewPr>
    <p:cSldViewPr snapToGrid="0" showGuides="1">
      <p:cViewPr>
        <p:scale>
          <a:sx n="100" d="100"/>
          <a:sy n="100" d="100"/>
        </p:scale>
        <p:origin x="1092" y="72"/>
      </p:cViewPr>
      <p:guideLst>
        <p:guide orient="horz" pos="31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153755E-EF0F-4FD9-B450-BBAC3BC5B67D}" type="datetimeFigureOut">
              <a:rPr lang="en-US" smtClean="0"/>
              <a:t>5/18/2020</a:t>
            </a:fld>
            <a:endParaRPr lang="en-US"/>
          </a:p>
        </p:txBody>
      </p:sp>
      <p:sp>
        <p:nvSpPr>
          <p:cNvPr id="4" name="幻灯片图像占位符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70DB135-4AB3-4483-BD3B-CC60F5E64142}" type="slidenum">
              <a:rPr lang="en-US" smtClean="0"/>
              <a:t>‹#›</a:t>
            </a:fld>
            <a:endParaRPr lang="en-US"/>
          </a:p>
        </p:txBody>
      </p:sp>
    </p:spTree>
    <p:extLst>
      <p:ext uri="{BB962C8B-B14F-4D97-AF65-F5344CB8AC3E}">
        <p14:creationId xmlns:p14="http://schemas.microsoft.com/office/powerpoint/2010/main" val="328745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70DB135-4AB3-4483-BD3B-CC60F5E64142}" type="slidenum">
              <a:rPr lang="en-US" smtClean="0"/>
              <a:t>1</a:t>
            </a:fld>
            <a:endParaRPr lang="en-US"/>
          </a:p>
        </p:txBody>
      </p:sp>
    </p:spTree>
    <p:extLst>
      <p:ext uri="{BB962C8B-B14F-4D97-AF65-F5344CB8AC3E}">
        <p14:creationId xmlns:p14="http://schemas.microsoft.com/office/powerpoint/2010/main" val="299314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997F950-CB22-4DF5-B464-D67339471BDA}"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29751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97F950-CB22-4DF5-B464-D67339471BDA}"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382054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97F950-CB22-4DF5-B464-D67339471BDA}"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6111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97F950-CB22-4DF5-B464-D67339471BDA}"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86747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97F950-CB22-4DF5-B464-D67339471BDA}"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157414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997F950-CB22-4DF5-B464-D67339471BDA}"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345319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997F950-CB22-4DF5-B464-D67339471BDA}"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2103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97F950-CB22-4DF5-B464-D67339471BDA}"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400032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7F950-CB22-4DF5-B464-D67339471BDA}"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133107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97F950-CB22-4DF5-B464-D67339471BDA}"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249213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97F950-CB22-4DF5-B464-D67339471BDA}"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AC9EA-308F-4386-AA71-4B63FE426B82}" type="slidenum">
              <a:rPr lang="en-US" smtClean="0"/>
              <a:t>‹#›</a:t>
            </a:fld>
            <a:endParaRPr lang="en-US"/>
          </a:p>
        </p:txBody>
      </p:sp>
    </p:spTree>
    <p:extLst>
      <p:ext uri="{BB962C8B-B14F-4D97-AF65-F5344CB8AC3E}">
        <p14:creationId xmlns:p14="http://schemas.microsoft.com/office/powerpoint/2010/main" val="148570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997F950-CB22-4DF5-B464-D67339471BDA}" type="datetimeFigureOut">
              <a:rPr lang="en-US" smtClean="0"/>
              <a:t>5/18/2020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4FAC9EA-308F-4386-AA71-4B63FE426B82}" type="slidenum">
              <a:rPr lang="en-US" smtClean="0"/>
              <a:t>‹#›</a:t>
            </a:fld>
            <a:endParaRPr lang="en-US"/>
          </a:p>
        </p:txBody>
      </p:sp>
    </p:spTree>
    <p:extLst>
      <p:ext uri="{BB962C8B-B14F-4D97-AF65-F5344CB8AC3E}">
        <p14:creationId xmlns:p14="http://schemas.microsoft.com/office/powerpoint/2010/main" val="8108466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zzstefan/BrainNetClass" TargetMode="External"/><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2.jpeg"/><Relationship Id="rId9" Type="http://schemas.openxmlformats.org/officeDocument/2006/relationships/hyperlink" Target="https://onlinelibrary.wiley.com/doi/full/10.1002/hbm.24979" TargetMode="Externa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
            <a:extLst>
              <a:ext uri="{FF2B5EF4-FFF2-40B4-BE49-F238E27FC236}">
                <a16:creationId xmlns:a16="http://schemas.microsoft.com/office/drawing/2014/main" id="{CDD71A06-046B-48C1-B314-1D70416FBB44}"/>
              </a:ext>
            </a:extLst>
          </p:cNvPr>
          <p:cNvGrpSpPr>
            <a:grpSpLocks/>
          </p:cNvGrpSpPr>
          <p:nvPr/>
        </p:nvGrpSpPr>
        <p:grpSpPr bwMode="auto">
          <a:xfrm>
            <a:off x="240203" y="109764"/>
            <a:ext cx="6427103" cy="1064966"/>
            <a:chOff x="-807793" y="753217"/>
            <a:chExt cx="30903881" cy="9183780"/>
          </a:xfrm>
        </p:grpSpPr>
        <p:pic>
          <p:nvPicPr>
            <p:cNvPr id="9" name="Picture 14" descr="H:\logo\ppt-logos\logo_final2-2020-943.bmp">
              <a:extLst>
                <a:ext uri="{FF2B5EF4-FFF2-40B4-BE49-F238E27FC236}">
                  <a16:creationId xmlns:a16="http://schemas.microsoft.com/office/drawing/2014/main" id="{18BAE75F-E819-47BA-A89B-0AB52A1EF2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93" y="5822127"/>
              <a:ext cx="4843403" cy="411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765">
              <a:extLst>
                <a:ext uri="{FF2B5EF4-FFF2-40B4-BE49-F238E27FC236}">
                  <a16:creationId xmlns:a16="http://schemas.microsoft.com/office/drawing/2014/main" id="{6A466667-0DA7-4487-898C-44047A1B7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2080" y="753217"/>
              <a:ext cx="3822624" cy="712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11" name="Picture 103" descr="C:\mjkim\0_UNC\Lab\MICCAIPresentations2013\BRIC_Logo_only.png">
              <a:extLst>
                <a:ext uri="{FF2B5EF4-FFF2-40B4-BE49-F238E27FC236}">
                  <a16:creationId xmlns:a16="http://schemas.microsoft.com/office/drawing/2014/main" id="{86AAECE0-55AB-4F65-A281-BA3EB2CC2F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79064" y="8087549"/>
              <a:ext cx="3517024" cy="184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57">
            <a:extLst>
              <a:ext uri="{FF2B5EF4-FFF2-40B4-BE49-F238E27FC236}">
                <a16:creationId xmlns:a16="http://schemas.microsoft.com/office/drawing/2014/main" id="{C9C92503-27DE-4A28-8212-DE4C3241D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599" y="92851"/>
            <a:ext cx="794995" cy="656232"/>
          </a:xfrm>
          <a:prstGeom prst="rect">
            <a:avLst/>
          </a:prstGeom>
        </p:spPr>
      </p:pic>
      <p:sp>
        <p:nvSpPr>
          <p:cNvPr id="13" name="矩形 12">
            <a:extLst>
              <a:ext uri="{FF2B5EF4-FFF2-40B4-BE49-F238E27FC236}">
                <a16:creationId xmlns:a16="http://schemas.microsoft.com/office/drawing/2014/main" id="{3CCB4DCD-EAD3-46B6-A75C-2B501B7D53C8}"/>
              </a:ext>
            </a:extLst>
          </p:cNvPr>
          <p:cNvSpPr/>
          <p:nvPr/>
        </p:nvSpPr>
        <p:spPr>
          <a:xfrm>
            <a:off x="1108595" y="40971"/>
            <a:ext cx="4800588" cy="707886"/>
          </a:xfrm>
          <a:prstGeom prst="rect">
            <a:avLst/>
          </a:prstGeom>
        </p:spPr>
        <p:txBody>
          <a:bodyPr wrap="square">
            <a:spAutoFit/>
          </a:bodyPr>
          <a:lstStyle/>
          <a:p>
            <a:pPr algn="ctr" defTabSz="4174618" fontAlgn="auto">
              <a:spcBef>
                <a:spcPts val="0"/>
              </a:spcBef>
              <a:spcAft>
                <a:spcPts val="0"/>
              </a:spcAft>
              <a:defRPr/>
            </a:pPr>
            <a:r>
              <a:rPr lang="en-US" sz="2000" b="1" dirty="0">
                <a:solidFill>
                  <a:schemeClr val="accent1"/>
                </a:solidFill>
              </a:rPr>
              <a:t>Brain Network Construction and Classification Toolbox (</a:t>
            </a:r>
            <a:r>
              <a:rPr lang="en-US" sz="2000" b="1" dirty="0" err="1">
                <a:solidFill>
                  <a:schemeClr val="accent1"/>
                </a:solidFill>
              </a:rPr>
              <a:t>BrainNetClass</a:t>
            </a:r>
            <a:r>
              <a:rPr lang="en-US" sz="2000" b="1" dirty="0">
                <a:solidFill>
                  <a:schemeClr val="accent1"/>
                </a:solidFill>
              </a:rPr>
              <a:t> v1.1)</a:t>
            </a:r>
            <a:endParaRPr lang="en-US" altLang="zh-CN" sz="2000" b="1" cap="small" dirty="0">
              <a:solidFill>
                <a:schemeClr val="accent1"/>
              </a:solidFill>
              <a:cs typeface="Arial" pitchFamily="34" charset="0"/>
            </a:endParaRPr>
          </a:p>
        </p:txBody>
      </p:sp>
      <p:pic>
        <p:nvPicPr>
          <p:cNvPr id="21" name="图片 20" descr="手机屏幕的截图&#10;&#10;描述已自动生成">
            <a:extLst>
              <a:ext uri="{FF2B5EF4-FFF2-40B4-BE49-F238E27FC236}">
                <a16:creationId xmlns:a16="http://schemas.microsoft.com/office/drawing/2014/main" id="{422FE160-8A3F-4133-A6E3-DE272A8677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19" y="3914691"/>
            <a:ext cx="2146757" cy="3759825"/>
          </a:xfrm>
          <a:prstGeom prst="rect">
            <a:avLst/>
          </a:prstGeom>
        </p:spPr>
      </p:pic>
      <p:sp>
        <p:nvSpPr>
          <p:cNvPr id="22" name="Rectangle 3">
            <a:extLst>
              <a:ext uri="{FF2B5EF4-FFF2-40B4-BE49-F238E27FC236}">
                <a16:creationId xmlns:a16="http://schemas.microsoft.com/office/drawing/2014/main" id="{8B9EDB1C-1A1B-4F40-8CFF-4AA9DCA3E79E}"/>
              </a:ext>
            </a:extLst>
          </p:cNvPr>
          <p:cNvSpPr/>
          <p:nvPr/>
        </p:nvSpPr>
        <p:spPr>
          <a:xfrm>
            <a:off x="4657868" y="6068711"/>
            <a:ext cx="2251752" cy="2862322"/>
          </a:xfrm>
          <a:prstGeom prst="rect">
            <a:avLst/>
          </a:prstGeom>
          <a:ln w="28575">
            <a:noFill/>
          </a:ln>
        </p:spPr>
        <p:txBody>
          <a:bodyPr wrap="square">
            <a:spAutoFit/>
          </a:bodyPr>
          <a:lstStyle/>
          <a:p>
            <a:pPr defTabSz="914400"/>
            <a:r>
              <a:rPr lang="en-US" sz="1000" b="1" dirty="0"/>
              <a:t>Features:</a:t>
            </a:r>
          </a:p>
          <a:p>
            <a:pPr marL="171450" indent="-171450" defTabSz="914400">
              <a:buFont typeface="Arial" panose="020B0604020202020204" pitchFamily="34" charset="0"/>
              <a:buChar char="•"/>
            </a:pPr>
            <a:r>
              <a:rPr lang="en-US" sz="1000" dirty="0"/>
              <a:t>Easy-to-use, pipelined, GUI interface.</a:t>
            </a:r>
          </a:p>
          <a:p>
            <a:pPr marL="171450" indent="-171450" defTabSz="914400">
              <a:buFont typeface="Arial" panose="020B0604020202020204" pitchFamily="34" charset="0"/>
              <a:buChar char="•"/>
            </a:pPr>
            <a:r>
              <a:rPr lang="en-US" sz="1000" dirty="0"/>
              <a:t>Work well with other software.</a:t>
            </a:r>
          </a:p>
          <a:p>
            <a:pPr marL="171450" indent="-171450" defTabSz="914400">
              <a:buFont typeface="Arial" panose="020B0604020202020204" pitchFamily="34" charset="0"/>
              <a:buChar char="•"/>
            </a:pPr>
            <a:r>
              <a:rPr lang="en-US" sz="1000" dirty="0"/>
              <a:t>State-of-the-art brain functional network construction methods.</a:t>
            </a:r>
          </a:p>
          <a:p>
            <a:pPr marL="171450" indent="-171450" defTabSz="914400">
              <a:buFont typeface="Arial" panose="020B0604020202020204" pitchFamily="34" charset="0"/>
              <a:buChar char="•"/>
            </a:pPr>
            <a:r>
              <a:rPr lang="en-US" sz="1000" dirty="0"/>
              <a:t>Comprehensive interpretable results for model assessment.</a:t>
            </a:r>
          </a:p>
          <a:p>
            <a:pPr marL="171450" indent="-171450" defTabSz="914400">
              <a:buFont typeface="Arial" panose="020B0604020202020204" pitchFamily="34" charset="0"/>
              <a:buChar char="•"/>
            </a:pPr>
            <a:r>
              <a:rPr lang="en-US" sz="1000" dirty="0"/>
              <a:t>Basic and clinic neuroscience application orientated.</a:t>
            </a:r>
          </a:p>
          <a:p>
            <a:pPr marL="171450" indent="-171450" defTabSz="914400">
              <a:buFont typeface="Arial" panose="020B0604020202020204" pitchFamily="34" charset="0"/>
              <a:buChar char="•"/>
            </a:pPr>
            <a:r>
              <a:rPr lang="en-US" sz="1000" dirty="0"/>
              <a:t>Flexible for user to save brain networks built.</a:t>
            </a:r>
          </a:p>
          <a:p>
            <a:pPr marL="171450" indent="-171450" defTabSz="914400">
              <a:buFont typeface="Arial" panose="020B0604020202020204" pitchFamily="34" charset="0"/>
              <a:buChar char="•"/>
            </a:pPr>
            <a:r>
              <a:rPr lang="en-US" sz="1000" dirty="0"/>
              <a:t>Batch mode provided.</a:t>
            </a:r>
          </a:p>
          <a:p>
            <a:pPr marL="171450" indent="-171450" defTabSz="914400">
              <a:buFont typeface="Arial" panose="020B0604020202020204" pitchFamily="34" charset="0"/>
              <a:buChar char="•"/>
            </a:pPr>
            <a:r>
              <a:rPr lang="en-US" sz="1000" dirty="0"/>
              <a:t>Rigorous machine learning.</a:t>
            </a:r>
          </a:p>
          <a:p>
            <a:pPr marL="171450" indent="-171450" defTabSz="914400">
              <a:buFont typeface="Arial" panose="020B0604020202020204" pitchFamily="34" charset="0"/>
              <a:buChar char="•"/>
            </a:pPr>
            <a:r>
              <a:rPr lang="en-US" sz="1000" dirty="0"/>
              <a:t>Generalizability and robustness evaluation functions.</a:t>
            </a:r>
          </a:p>
          <a:p>
            <a:pPr marL="171450" indent="-171450" defTabSz="914400">
              <a:buFont typeface="Arial" panose="020B0604020202020204" pitchFamily="34" charset="0"/>
              <a:buChar char="•"/>
            </a:pPr>
            <a:r>
              <a:rPr lang="en-US" sz="1000" dirty="0"/>
              <a:t>Extensively tested with many datasets.</a:t>
            </a:r>
          </a:p>
        </p:txBody>
      </p:sp>
      <p:sp>
        <p:nvSpPr>
          <p:cNvPr id="23" name="矩形 22">
            <a:extLst>
              <a:ext uri="{FF2B5EF4-FFF2-40B4-BE49-F238E27FC236}">
                <a16:creationId xmlns:a16="http://schemas.microsoft.com/office/drawing/2014/main" id="{0CD18BF1-ACE5-4BCB-AB17-48D46BCB687E}"/>
              </a:ext>
            </a:extLst>
          </p:cNvPr>
          <p:cNvSpPr/>
          <p:nvPr/>
        </p:nvSpPr>
        <p:spPr>
          <a:xfrm>
            <a:off x="0" y="8912009"/>
            <a:ext cx="6858000" cy="9939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u="sng" dirty="0">
              <a:solidFill>
                <a:srgbClr val="FFC000"/>
              </a:solidFill>
            </a:endParaRPr>
          </a:p>
        </p:txBody>
      </p:sp>
      <p:sp>
        <p:nvSpPr>
          <p:cNvPr id="24" name="Rectangle 4">
            <a:extLst>
              <a:ext uri="{FF2B5EF4-FFF2-40B4-BE49-F238E27FC236}">
                <a16:creationId xmlns:a16="http://schemas.microsoft.com/office/drawing/2014/main" id="{47B46DD9-839E-413F-B4D5-FCA4B383BBF7}"/>
              </a:ext>
            </a:extLst>
          </p:cNvPr>
          <p:cNvSpPr/>
          <p:nvPr/>
        </p:nvSpPr>
        <p:spPr>
          <a:xfrm>
            <a:off x="-6943" y="8946146"/>
            <a:ext cx="4722768" cy="938719"/>
          </a:xfrm>
          <a:prstGeom prst="rect">
            <a:avLst/>
          </a:prstGeom>
        </p:spPr>
        <p:txBody>
          <a:bodyPr wrap="none">
            <a:spAutoFit/>
          </a:bodyPr>
          <a:lstStyle/>
          <a:p>
            <a:r>
              <a:rPr lang="en-US" sz="1100" b="1" dirty="0">
                <a:solidFill>
                  <a:srgbClr val="FF0000"/>
                </a:solidFill>
              </a:rPr>
              <a:t>Software download: </a:t>
            </a:r>
            <a:r>
              <a:rPr lang="en-US" sz="1100" u="sng" dirty="0">
                <a:solidFill>
                  <a:srgbClr val="FF0000"/>
                </a:solidFill>
              </a:rPr>
              <a:t>https://github</a:t>
            </a:r>
            <a:r>
              <a:rPr lang="en-US" sz="1100" u="sng" dirty="0">
                <a:solidFill>
                  <a:srgbClr val="FF0000"/>
                </a:solidFill>
                <a:hlinkClick r:id="rId8">
                  <a:extLst>
                    <a:ext uri="{A12FA001-AC4F-418D-AE19-62706E023703}">
                      <ahyp:hlinkClr xmlns:ahyp="http://schemas.microsoft.com/office/drawing/2018/hyperlinkcolor" val="tx"/>
                    </a:ext>
                  </a:extLst>
                </a:hlinkClick>
              </a:rPr>
              <a:t>.com/zzstefan/BrainNetClass</a:t>
            </a:r>
            <a:endParaRPr lang="en-US" sz="1100" u="sng" dirty="0">
              <a:solidFill>
                <a:srgbClr val="FF0000"/>
              </a:solidFill>
            </a:endParaRPr>
          </a:p>
          <a:p>
            <a:pPr marL="171450" indent="-171450">
              <a:buFont typeface="Wingdings" panose="05000000000000000000" pitchFamily="2" charset="2"/>
              <a:buChar char="Ø"/>
            </a:pPr>
            <a:r>
              <a:rPr lang="en-US" sz="1100" dirty="0">
                <a:solidFill>
                  <a:srgbClr val="FF0000"/>
                </a:solidFill>
              </a:rPr>
              <a:t>Manual, testing datasets, demo, batch, code (Matlab)</a:t>
            </a:r>
          </a:p>
          <a:p>
            <a:r>
              <a:rPr lang="en-US" sz="1100" b="1" dirty="0">
                <a:solidFill>
                  <a:srgbClr val="FF0000"/>
                </a:solidFill>
              </a:rPr>
              <a:t>Journal paper: </a:t>
            </a:r>
            <a:r>
              <a:rPr lang="en-US" sz="1100" dirty="0">
                <a:solidFill>
                  <a:srgbClr val="FF0000"/>
                </a:solidFill>
                <a:hlinkClick r:id="rId9">
                  <a:extLst>
                    <a:ext uri="{A12FA001-AC4F-418D-AE19-62706E023703}">
                      <ahyp:hlinkClr xmlns:ahyp="http://schemas.microsoft.com/office/drawing/2018/hyperlinkcolor" val="tx"/>
                    </a:ext>
                  </a:extLst>
                </a:hlinkClick>
              </a:rPr>
              <a:t>https://onlinelibrary.wiley.com/doi/full/10.1002/hbm.24979</a:t>
            </a:r>
            <a:endParaRPr lang="en-US" sz="1100" dirty="0">
              <a:solidFill>
                <a:srgbClr val="FF0000"/>
              </a:solidFill>
            </a:endParaRPr>
          </a:p>
          <a:p>
            <a:r>
              <a:rPr lang="en-US" sz="1100" b="1" dirty="0">
                <a:solidFill>
                  <a:srgbClr val="FF0000"/>
                </a:solidFill>
              </a:rPr>
              <a:t>Cite: </a:t>
            </a:r>
            <a:r>
              <a:rPr lang="en-US" sz="1100" dirty="0">
                <a:solidFill>
                  <a:srgbClr val="FF0000"/>
                </a:solidFill>
              </a:rPr>
              <a:t>Zhou et al. (2020) A Toolbox for Brain Network Construction and</a:t>
            </a:r>
          </a:p>
          <a:p>
            <a:r>
              <a:rPr lang="en-US" sz="1100" dirty="0">
                <a:solidFill>
                  <a:srgbClr val="FF0000"/>
                </a:solidFill>
              </a:rPr>
              <a:t>Classification (</a:t>
            </a:r>
            <a:r>
              <a:rPr lang="en-US" sz="1100" dirty="0" err="1">
                <a:solidFill>
                  <a:srgbClr val="FF0000"/>
                </a:solidFill>
              </a:rPr>
              <a:t>BrainNetClass</a:t>
            </a:r>
            <a:r>
              <a:rPr lang="en-US" sz="1100" dirty="0">
                <a:solidFill>
                  <a:srgbClr val="FF0000"/>
                </a:solidFill>
              </a:rPr>
              <a:t>). Human Brain Mapping. DOI: 10.1002/hbm.24979</a:t>
            </a:r>
          </a:p>
        </p:txBody>
      </p:sp>
      <p:sp>
        <p:nvSpPr>
          <p:cNvPr id="25" name="文本框 24">
            <a:extLst>
              <a:ext uri="{FF2B5EF4-FFF2-40B4-BE49-F238E27FC236}">
                <a16:creationId xmlns:a16="http://schemas.microsoft.com/office/drawing/2014/main" id="{19AC3AAF-2EF8-4B45-9F2C-82761B45B512}"/>
              </a:ext>
            </a:extLst>
          </p:cNvPr>
          <p:cNvSpPr txBox="1"/>
          <p:nvPr/>
        </p:nvSpPr>
        <p:spPr>
          <a:xfrm>
            <a:off x="4655844" y="8918920"/>
            <a:ext cx="2209099" cy="954107"/>
          </a:xfrm>
          <a:prstGeom prst="rect">
            <a:avLst/>
          </a:prstGeom>
          <a:noFill/>
        </p:spPr>
        <p:txBody>
          <a:bodyPr wrap="square" rtlCol="0">
            <a:spAutoFit/>
          </a:bodyPr>
          <a:lstStyle/>
          <a:p>
            <a:r>
              <a:rPr lang="en-US" sz="1400" dirty="0"/>
              <a:t>Han Zhang</a:t>
            </a:r>
          </a:p>
          <a:p>
            <a:r>
              <a:rPr lang="en-US" sz="1400" u="sng" dirty="0"/>
              <a:t>hanzhang@med.unc.edu</a:t>
            </a:r>
          </a:p>
          <a:p>
            <a:r>
              <a:rPr lang="en-US" sz="1400" dirty="0"/>
              <a:t>Zhen Zhou</a:t>
            </a:r>
          </a:p>
          <a:p>
            <a:r>
              <a:rPr lang="en-US" sz="1400" u="sng" dirty="0"/>
              <a:t>zzstefan@email.unc.edu</a:t>
            </a:r>
          </a:p>
        </p:txBody>
      </p:sp>
      <p:sp>
        <p:nvSpPr>
          <p:cNvPr id="26" name="矩形 25">
            <a:extLst>
              <a:ext uri="{FF2B5EF4-FFF2-40B4-BE49-F238E27FC236}">
                <a16:creationId xmlns:a16="http://schemas.microsoft.com/office/drawing/2014/main" id="{5AF76670-CBD0-4153-BE77-317C7F7BDAC1}"/>
              </a:ext>
            </a:extLst>
          </p:cNvPr>
          <p:cNvSpPr/>
          <p:nvPr/>
        </p:nvSpPr>
        <p:spPr>
          <a:xfrm>
            <a:off x="948818" y="725481"/>
            <a:ext cx="5247030" cy="430887"/>
          </a:xfrm>
          <a:prstGeom prst="rect">
            <a:avLst/>
          </a:prstGeom>
        </p:spPr>
        <p:txBody>
          <a:bodyPr wrap="square">
            <a:spAutoFit/>
          </a:bodyPr>
          <a:lstStyle/>
          <a:p>
            <a:pPr algn="ctr"/>
            <a:r>
              <a:rPr lang="en-US" altLang="zh-CN" sz="1100" i="1" dirty="0">
                <a:cs typeface="Times New Roman" panose="02020603050405020304" pitchFamily="18" charset="0"/>
              </a:rPr>
              <a:t>Department of Radiology and Biomedical Research Imaging Center (BRIC)</a:t>
            </a:r>
          </a:p>
          <a:p>
            <a:pPr algn="ctr"/>
            <a:r>
              <a:rPr lang="en-US" altLang="zh-CN" sz="1100" i="1" dirty="0">
                <a:cs typeface="Times New Roman" panose="02020603050405020304" pitchFamily="18" charset="0"/>
              </a:rPr>
              <a:t>University of North Carolina at Chapel Hill, NC 27599</a:t>
            </a:r>
          </a:p>
        </p:txBody>
      </p:sp>
      <p:pic>
        <p:nvPicPr>
          <p:cNvPr id="2" name="图片 1">
            <a:extLst>
              <a:ext uri="{FF2B5EF4-FFF2-40B4-BE49-F238E27FC236}">
                <a16:creationId xmlns:a16="http://schemas.microsoft.com/office/drawing/2014/main" id="{F374E178-5B28-1D46-9E85-24C4E95D3C63}"/>
              </a:ext>
            </a:extLst>
          </p:cNvPr>
          <p:cNvPicPr>
            <a:picLocks noChangeAspect="1"/>
          </p:cNvPicPr>
          <p:nvPr/>
        </p:nvPicPr>
        <p:blipFill rotWithShape="1">
          <a:blip r:embed="rId10"/>
          <a:srcRect l="5831" t="1924" r="5268" b="4913"/>
          <a:stretch/>
        </p:blipFill>
        <p:spPr>
          <a:xfrm>
            <a:off x="2398653" y="6552559"/>
            <a:ext cx="955538" cy="1141316"/>
          </a:xfrm>
          <a:prstGeom prst="rect">
            <a:avLst/>
          </a:prstGeom>
        </p:spPr>
      </p:pic>
      <p:pic>
        <p:nvPicPr>
          <p:cNvPr id="16" name="图片 15">
            <a:extLst>
              <a:ext uri="{FF2B5EF4-FFF2-40B4-BE49-F238E27FC236}">
                <a16:creationId xmlns:a16="http://schemas.microsoft.com/office/drawing/2014/main" id="{1DC7D204-2A3D-4338-80E5-85AC96915EAB}"/>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22234" y="1297143"/>
            <a:ext cx="2160969" cy="2224011"/>
          </a:xfrm>
          <a:prstGeom prst="rect">
            <a:avLst/>
          </a:prstGeom>
          <a:ln>
            <a:solidFill>
              <a:schemeClr val="tx1"/>
            </a:solidFill>
          </a:ln>
        </p:spPr>
      </p:pic>
      <p:grpSp>
        <p:nvGrpSpPr>
          <p:cNvPr id="18" name="组合 17">
            <a:extLst>
              <a:ext uri="{FF2B5EF4-FFF2-40B4-BE49-F238E27FC236}">
                <a16:creationId xmlns:a16="http://schemas.microsoft.com/office/drawing/2014/main" id="{97DD7D6B-D664-4D03-98DA-DB9536F21325}"/>
              </a:ext>
            </a:extLst>
          </p:cNvPr>
          <p:cNvGrpSpPr/>
          <p:nvPr/>
        </p:nvGrpSpPr>
        <p:grpSpPr>
          <a:xfrm>
            <a:off x="2337510" y="1296619"/>
            <a:ext cx="2215678" cy="2224011"/>
            <a:chOff x="5052809" y="274658"/>
            <a:chExt cx="3060000" cy="2988000"/>
          </a:xfrm>
        </p:grpSpPr>
        <p:pic>
          <p:nvPicPr>
            <p:cNvPr id="19" name="图片 18">
              <a:extLst>
                <a:ext uri="{FF2B5EF4-FFF2-40B4-BE49-F238E27FC236}">
                  <a16:creationId xmlns:a16="http://schemas.microsoft.com/office/drawing/2014/main" id="{9597AF7D-C449-4228-ABC3-D62527C2E8E8}"/>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5052809" y="274658"/>
              <a:ext cx="3060000" cy="2988000"/>
            </a:xfrm>
            <a:prstGeom prst="rect">
              <a:avLst/>
            </a:prstGeom>
            <a:ln>
              <a:solidFill>
                <a:schemeClr val="tx1"/>
              </a:solidFill>
            </a:ln>
          </p:spPr>
        </p:pic>
        <p:sp>
          <p:nvSpPr>
            <p:cNvPr id="20" name="矩形 19">
              <a:extLst>
                <a:ext uri="{FF2B5EF4-FFF2-40B4-BE49-F238E27FC236}">
                  <a16:creationId xmlns:a16="http://schemas.microsoft.com/office/drawing/2014/main" id="{45AAE354-B7DD-4E99-A62B-D5CEAB2A0919}"/>
                </a:ext>
              </a:extLst>
            </p:cNvPr>
            <p:cNvSpPr/>
            <p:nvPr/>
          </p:nvSpPr>
          <p:spPr>
            <a:xfrm>
              <a:off x="6650620" y="810947"/>
              <a:ext cx="1225974" cy="162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C1BD4F9F-8E44-423F-A206-09CA342C5FE8}"/>
                </a:ext>
              </a:extLst>
            </p:cNvPr>
            <p:cNvSpPr/>
            <p:nvPr/>
          </p:nvSpPr>
          <p:spPr>
            <a:xfrm>
              <a:off x="6650620" y="1430318"/>
              <a:ext cx="638777" cy="445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8" name="组合 27">
            <a:extLst>
              <a:ext uri="{FF2B5EF4-FFF2-40B4-BE49-F238E27FC236}">
                <a16:creationId xmlns:a16="http://schemas.microsoft.com/office/drawing/2014/main" id="{7080DF3A-967F-4538-99EA-E12258553CB1}"/>
              </a:ext>
            </a:extLst>
          </p:cNvPr>
          <p:cNvGrpSpPr/>
          <p:nvPr/>
        </p:nvGrpSpPr>
        <p:grpSpPr>
          <a:xfrm>
            <a:off x="4700954" y="1296620"/>
            <a:ext cx="2142524" cy="2224011"/>
            <a:chOff x="5052686" y="3737577"/>
            <a:chExt cx="3063600" cy="2991600"/>
          </a:xfrm>
        </p:grpSpPr>
        <p:pic>
          <p:nvPicPr>
            <p:cNvPr id="29" name="图片 28">
              <a:extLst>
                <a:ext uri="{FF2B5EF4-FFF2-40B4-BE49-F238E27FC236}">
                  <a16:creationId xmlns:a16="http://schemas.microsoft.com/office/drawing/2014/main" id="{EB0186E8-EDD9-407C-BC91-2B6C22854A60}"/>
                </a:ext>
              </a:extLst>
            </p:cNvPr>
            <p:cNvPicPr>
              <a:picLocks/>
            </p:cNvPicPr>
            <p:nvPr/>
          </p:nvPicPr>
          <p:blipFill>
            <a:blip r:embed="rId13">
              <a:extLst>
                <a:ext uri="{28A0092B-C50C-407E-A947-70E740481C1C}">
                  <a14:useLocalDpi xmlns:a14="http://schemas.microsoft.com/office/drawing/2010/main" val="0"/>
                </a:ext>
              </a:extLst>
            </a:blip>
            <a:stretch>
              <a:fillRect/>
            </a:stretch>
          </p:blipFill>
          <p:spPr>
            <a:xfrm>
              <a:off x="5052686" y="3737577"/>
              <a:ext cx="3063600" cy="2991600"/>
            </a:xfrm>
            <a:prstGeom prst="rect">
              <a:avLst/>
            </a:prstGeom>
            <a:ln>
              <a:solidFill>
                <a:schemeClr val="tx1"/>
              </a:solidFill>
            </a:ln>
          </p:spPr>
        </p:pic>
        <p:sp>
          <p:nvSpPr>
            <p:cNvPr id="30" name="矩形 29">
              <a:extLst>
                <a:ext uri="{FF2B5EF4-FFF2-40B4-BE49-F238E27FC236}">
                  <a16:creationId xmlns:a16="http://schemas.microsoft.com/office/drawing/2014/main" id="{FB60C191-E7D0-459A-9A1D-220E446440D0}"/>
                </a:ext>
              </a:extLst>
            </p:cNvPr>
            <p:cNvSpPr/>
            <p:nvPr/>
          </p:nvSpPr>
          <p:spPr>
            <a:xfrm>
              <a:off x="6365081" y="5556161"/>
              <a:ext cx="1685925" cy="5660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31" name="矩形 30">
            <a:extLst>
              <a:ext uri="{FF2B5EF4-FFF2-40B4-BE49-F238E27FC236}">
                <a16:creationId xmlns:a16="http://schemas.microsoft.com/office/drawing/2014/main" id="{E944F25F-9752-4300-9AC9-E282F42C9741}"/>
              </a:ext>
            </a:extLst>
          </p:cNvPr>
          <p:cNvSpPr/>
          <p:nvPr/>
        </p:nvSpPr>
        <p:spPr>
          <a:xfrm>
            <a:off x="240203" y="3085658"/>
            <a:ext cx="1656836" cy="3315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a:extLst>
              <a:ext uri="{FF2B5EF4-FFF2-40B4-BE49-F238E27FC236}">
                <a16:creationId xmlns:a16="http://schemas.microsoft.com/office/drawing/2014/main" id="{20A6CAD0-5CE4-413F-B188-DBB30F2235D7}"/>
              </a:ext>
            </a:extLst>
          </p:cNvPr>
          <p:cNvSpPr/>
          <p:nvPr/>
        </p:nvSpPr>
        <p:spPr>
          <a:xfrm>
            <a:off x="2326683" y="3559740"/>
            <a:ext cx="2226505" cy="707886"/>
          </a:xfrm>
          <a:prstGeom prst="rect">
            <a:avLst/>
          </a:prstGeom>
          <a:ln w="28575">
            <a:solidFill>
              <a:srgbClr val="00B050"/>
            </a:solidFill>
          </a:ln>
        </p:spPr>
        <p:txBody>
          <a:bodyPr wrap="square">
            <a:spAutoFit/>
          </a:bodyPr>
          <a:lstStyle/>
          <a:p>
            <a:r>
              <a:rPr lang="en-US" altLang="zh-CN" sz="1000" b="1" dirty="0">
                <a:solidFill>
                  <a:srgbClr val="00B050"/>
                </a:solidFill>
              </a:rPr>
              <a:t>Step 2: </a:t>
            </a:r>
            <a:r>
              <a:rPr lang="en-US" altLang="zh-CN" sz="1000" dirty="0">
                <a:solidFill>
                  <a:srgbClr val="00B050"/>
                </a:solidFill>
              </a:rPr>
              <a:t>Select network construction method, feature extraction &amp; selection method, setup parameter ranges and cross validation strategy</a:t>
            </a:r>
          </a:p>
        </p:txBody>
      </p:sp>
      <p:sp>
        <p:nvSpPr>
          <p:cNvPr id="33" name="矩形 32">
            <a:extLst>
              <a:ext uri="{FF2B5EF4-FFF2-40B4-BE49-F238E27FC236}">
                <a16:creationId xmlns:a16="http://schemas.microsoft.com/office/drawing/2014/main" id="{77FF4BB0-7CFA-4491-9565-0070688EB0F2}"/>
              </a:ext>
            </a:extLst>
          </p:cNvPr>
          <p:cNvSpPr/>
          <p:nvPr/>
        </p:nvSpPr>
        <p:spPr>
          <a:xfrm>
            <a:off x="4694084" y="3562776"/>
            <a:ext cx="2149395" cy="246221"/>
          </a:xfrm>
          <a:prstGeom prst="rect">
            <a:avLst/>
          </a:prstGeom>
          <a:ln w="28575">
            <a:solidFill>
              <a:srgbClr val="00B050"/>
            </a:solidFill>
          </a:ln>
        </p:spPr>
        <p:txBody>
          <a:bodyPr wrap="square">
            <a:spAutoFit/>
          </a:bodyPr>
          <a:lstStyle/>
          <a:p>
            <a:r>
              <a:rPr lang="en-US" altLang="zh-CN" sz="1000" b="1" dirty="0">
                <a:solidFill>
                  <a:srgbClr val="00B050"/>
                </a:solidFill>
              </a:rPr>
              <a:t>Step 3: </a:t>
            </a:r>
            <a:r>
              <a:rPr lang="en-US" altLang="zh-CN" sz="1000" dirty="0">
                <a:solidFill>
                  <a:srgbClr val="00B050"/>
                </a:solidFill>
              </a:rPr>
              <a:t>Result display on panel</a:t>
            </a:r>
          </a:p>
        </p:txBody>
      </p:sp>
      <p:grpSp>
        <p:nvGrpSpPr>
          <p:cNvPr id="6" name="组合 5">
            <a:extLst>
              <a:ext uri="{FF2B5EF4-FFF2-40B4-BE49-F238E27FC236}">
                <a16:creationId xmlns:a16="http://schemas.microsoft.com/office/drawing/2014/main" id="{F9791C5E-1F45-4217-893C-5054F349D5CD}"/>
              </a:ext>
            </a:extLst>
          </p:cNvPr>
          <p:cNvGrpSpPr/>
          <p:nvPr/>
        </p:nvGrpSpPr>
        <p:grpSpPr>
          <a:xfrm>
            <a:off x="4675696" y="3871675"/>
            <a:ext cx="2149395" cy="2103793"/>
            <a:chOff x="2585207" y="4870281"/>
            <a:chExt cx="2128295" cy="1963047"/>
          </a:xfrm>
        </p:grpSpPr>
        <p:sp>
          <p:nvSpPr>
            <p:cNvPr id="4" name="矩形 3">
              <a:extLst>
                <a:ext uri="{FF2B5EF4-FFF2-40B4-BE49-F238E27FC236}">
                  <a16:creationId xmlns:a16="http://schemas.microsoft.com/office/drawing/2014/main" id="{4C60BFA8-C55D-4B0F-97E6-F9F8B102AB9F}"/>
                </a:ext>
              </a:extLst>
            </p:cNvPr>
            <p:cNvSpPr/>
            <p:nvPr/>
          </p:nvSpPr>
          <p:spPr>
            <a:xfrm>
              <a:off x="2585207" y="5024057"/>
              <a:ext cx="2128295" cy="1809271"/>
            </a:xfrm>
            <a:prstGeom prst="rect">
              <a:avLst/>
            </a:prstGeom>
            <a:ln w="19050">
              <a:noFill/>
            </a:ln>
          </p:spPr>
          <p:txBody>
            <a:bodyPr wrap="square">
              <a:spAutoFit/>
            </a:bodyPr>
            <a:lstStyle/>
            <a:p>
              <a:pPr marL="171450" indent="-171450">
                <a:buFont typeface="Arial" panose="020B0604020202020204" pitchFamily="34" charset="0"/>
                <a:buChar char="•"/>
              </a:pPr>
              <a:r>
                <a:rPr lang="en-US" sz="1000" dirty="0">
                  <a:solidFill>
                    <a:srgbClr val="FF0000"/>
                  </a:solidFill>
                </a:rPr>
                <a:t>Pearson’s correlation-based functional connectivity (FC) </a:t>
              </a:r>
              <a:endParaRPr lang="en-US" sz="1000" dirty="0">
                <a:solidFill>
                  <a:srgbClr val="FF0000"/>
                </a:solidFill>
                <a:ea typeface="MS UI Gothic" panose="020B0600070205080204" pitchFamily="34" charset="-128"/>
              </a:endParaRPr>
            </a:p>
            <a:p>
              <a:pPr marL="171450" indent="-171450">
                <a:buFont typeface="Arial" panose="020B0604020202020204" pitchFamily="34" charset="0"/>
                <a:buChar char="•"/>
              </a:pPr>
              <a:r>
                <a:rPr lang="en-US" sz="1000" dirty="0">
                  <a:solidFill>
                    <a:srgbClr val="FF0000"/>
                  </a:solidFill>
                </a:rPr>
                <a:t>Topological high-order FC (HOFC)</a:t>
              </a:r>
              <a:endParaRPr lang="en-US" sz="1000" dirty="0">
                <a:solidFill>
                  <a:srgbClr val="FF0000"/>
                </a:solidFill>
                <a:ea typeface="MS UI Gothic" panose="020B0600070205080204" pitchFamily="34" charset="-128"/>
              </a:endParaRPr>
            </a:p>
            <a:p>
              <a:pPr marL="171450" indent="-171450">
                <a:buFont typeface="Arial" panose="020B0604020202020204" pitchFamily="34" charset="0"/>
                <a:buChar char="•"/>
              </a:pPr>
              <a:r>
                <a:rPr lang="en-US" sz="1000" dirty="0">
                  <a:solidFill>
                    <a:srgbClr val="FF0000"/>
                  </a:solidFill>
                </a:rPr>
                <a:t>Associated HOFC</a:t>
              </a:r>
            </a:p>
            <a:p>
              <a:pPr marL="171450" indent="-171450">
                <a:buFont typeface="Arial" panose="020B0604020202020204" pitchFamily="34" charset="0"/>
                <a:buChar char="•"/>
              </a:pPr>
              <a:r>
                <a:rPr lang="en-US" sz="1000" dirty="0">
                  <a:solidFill>
                    <a:srgbClr val="FF0000"/>
                  </a:solidFill>
                </a:rPr>
                <a:t>Dynamics-based HOFC</a:t>
              </a:r>
            </a:p>
            <a:p>
              <a:pPr marL="171450" indent="-171450">
                <a:buFont typeface="Arial" panose="020B0604020202020204" pitchFamily="34" charset="0"/>
                <a:buChar char="•"/>
              </a:pPr>
              <a:r>
                <a:rPr lang="en-US" sz="1000" dirty="0">
                  <a:solidFill>
                    <a:srgbClr val="FF0000"/>
                  </a:solidFill>
                </a:rPr>
                <a:t>Sparse representation (SR)</a:t>
              </a:r>
            </a:p>
            <a:p>
              <a:pPr marL="171450" indent="-171450">
                <a:buFont typeface="Arial" panose="020B0604020202020204" pitchFamily="34" charset="0"/>
                <a:buChar char="•"/>
              </a:pPr>
              <a:r>
                <a:rPr lang="en-US" sz="1000" dirty="0">
                  <a:solidFill>
                    <a:srgbClr val="FF0000"/>
                  </a:solidFill>
                </a:rPr>
                <a:t>Group SR</a:t>
              </a:r>
            </a:p>
            <a:p>
              <a:pPr marL="171450" indent="-171450">
                <a:buFont typeface="Arial" panose="020B0604020202020204" pitchFamily="34" charset="0"/>
                <a:buChar char="•"/>
              </a:pPr>
              <a:r>
                <a:rPr lang="en-US" sz="1000" dirty="0">
                  <a:solidFill>
                    <a:srgbClr val="FF0000"/>
                  </a:solidFill>
                </a:rPr>
                <a:t>Weighted SR</a:t>
              </a:r>
            </a:p>
            <a:p>
              <a:pPr marL="171450" indent="-171450">
                <a:buFont typeface="Arial" panose="020B0604020202020204" pitchFamily="34" charset="0"/>
                <a:buChar char="•"/>
              </a:pPr>
              <a:r>
                <a:rPr lang="en-US" sz="1000" dirty="0">
                  <a:solidFill>
                    <a:srgbClr val="FF0000"/>
                  </a:solidFill>
                </a:rPr>
                <a:t>Sparse group representation (SGR)</a:t>
              </a:r>
            </a:p>
            <a:p>
              <a:pPr marL="171450" indent="-171450">
                <a:buFont typeface="Arial" panose="020B0604020202020204" pitchFamily="34" charset="0"/>
                <a:buChar char="•"/>
              </a:pPr>
              <a:r>
                <a:rPr lang="en-US" sz="1000" dirty="0">
                  <a:solidFill>
                    <a:srgbClr val="FF0000"/>
                  </a:solidFill>
                </a:rPr>
                <a:t>Weighted SGR</a:t>
              </a:r>
            </a:p>
            <a:p>
              <a:pPr marL="171450" indent="-171450">
                <a:buFont typeface="Arial" panose="020B0604020202020204" pitchFamily="34" charset="0"/>
                <a:buChar char="•"/>
              </a:pPr>
              <a:r>
                <a:rPr lang="en-US" sz="1000" dirty="0">
                  <a:solidFill>
                    <a:srgbClr val="FF0000"/>
                  </a:solidFill>
                </a:rPr>
                <a:t>Strength and similarity guided SR</a:t>
              </a:r>
            </a:p>
            <a:p>
              <a:pPr marL="171450" indent="-171450">
                <a:buFont typeface="Arial" panose="020B0604020202020204" pitchFamily="34" charset="0"/>
                <a:buChar char="•"/>
              </a:pPr>
              <a:r>
                <a:rPr lang="en-US" sz="1000" dirty="0">
                  <a:solidFill>
                    <a:srgbClr val="FF0000"/>
                  </a:solidFill>
                </a:rPr>
                <a:t>Sparse low-rank representation</a:t>
              </a:r>
            </a:p>
          </p:txBody>
        </p:sp>
        <p:sp>
          <p:nvSpPr>
            <p:cNvPr id="5" name="文本框 4">
              <a:extLst>
                <a:ext uri="{FF2B5EF4-FFF2-40B4-BE49-F238E27FC236}">
                  <a16:creationId xmlns:a16="http://schemas.microsoft.com/office/drawing/2014/main" id="{01F3115A-BC57-481F-A5A3-306E5D2ABDA6}"/>
                </a:ext>
              </a:extLst>
            </p:cNvPr>
            <p:cNvSpPr txBox="1"/>
            <p:nvPr/>
          </p:nvSpPr>
          <p:spPr>
            <a:xfrm>
              <a:off x="2589156" y="4870281"/>
              <a:ext cx="1362801" cy="229749"/>
            </a:xfrm>
            <a:prstGeom prst="rect">
              <a:avLst/>
            </a:prstGeom>
            <a:noFill/>
          </p:spPr>
          <p:txBody>
            <a:bodyPr wrap="square" rtlCol="0">
              <a:spAutoFit/>
            </a:bodyPr>
            <a:lstStyle/>
            <a:p>
              <a:r>
                <a:rPr lang="en-US" sz="1000" b="1" dirty="0">
                  <a:solidFill>
                    <a:srgbClr val="FF0000"/>
                  </a:solidFill>
                </a:rPr>
                <a:t>Included algorithms:</a:t>
              </a:r>
            </a:p>
          </p:txBody>
        </p:sp>
      </p:grpSp>
      <p:sp>
        <p:nvSpPr>
          <p:cNvPr id="7" name="文本框 6">
            <a:extLst>
              <a:ext uri="{FF2B5EF4-FFF2-40B4-BE49-F238E27FC236}">
                <a16:creationId xmlns:a16="http://schemas.microsoft.com/office/drawing/2014/main" id="{6A8D9E23-B5AC-45CA-86AA-CB5CD88A71FA}"/>
              </a:ext>
            </a:extLst>
          </p:cNvPr>
          <p:cNvSpPr txBox="1"/>
          <p:nvPr/>
        </p:nvSpPr>
        <p:spPr>
          <a:xfrm>
            <a:off x="9525" y="3566737"/>
            <a:ext cx="2176262" cy="246221"/>
          </a:xfrm>
          <a:prstGeom prst="rect">
            <a:avLst/>
          </a:prstGeom>
          <a:noFill/>
          <a:ln w="28575">
            <a:solidFill>
              <a:srgbClr val="00B050"/>
            </a:solidFill>
          </a:ln>
        </p:spPr>
        <p:txBody>
          <a:bodyPr wrap="square" rtlCol="0">
            <a:spAutoFit/>
          </a:bodyPr>
          <a:lstStyle/>
          <a:p>
            <a:r>
              <a:rPr lang="en-US" altLang="zh-CN" sz="1000" b="1" dirty="0">
                <a:solidFill>
                  <a:srgbClr val="00B050"/>
                </a:solidFill>
              </a:rPr>
              <a:t>Step 1</a:t>
            </a:r>
            <a:r>
              <a:rPr lang="en-US" altLang="zh-CN" sz="1000" dirty="0">
                <a:solidFill>
                  <a:srgbClr val="00B050"/>
                </a:solidFill>
              </a:rPr>
              <a:t>: Setup input time series</a:t>
            </a:r>
          </a:p>
        </p:txBody>
      </p:sp>
      <p:sp>
        <p:nvSpPr>
          <p:cNvPr id="14" name="矩形 13">
            <a:extLst>
              <a:ext uri="{FF2B5EF4-FFF2-40B4-BE49-F238E27FC236}">
                <a16:creationId xmlns:a16="http://schemas.microsoft.com/office/drawing/2014/main" id="{6FADC471-4CC7-42B0-B86C-9B972827D6A9}"/>
              </a:ext>
            </a:extLst>
          </p:cNvPr>
          <p:cNvSpPr/>
          <p:nvPr/>
        </p:nvSpPr>
        <p:spPr>
          <a:xfrm>
            <a:off x="47625" y="7708622"/>
            <a:ext cx="2154717" cy="1169551"/>
          </a:xfrm>
          <a:prstGeom prst="rect">
            <a:avLst/>
          </a:prstGeom>
          <a:ln w="28575">
            <a:noFill/>
          </a:ln>
        </p:spPr>
        <p:txBody>
          <a:bodyPr wrap="square">
            <a:spAutoFit/>
          </a:bodyPr>
          <a:lstStyle/>
          <a:p>
            <a:r>
              <a:rPr lang="en-US" sz="1000" b="1" dirty="0">
                <a:solidFill>
                  <a:srgbClr val="0070C0"/>
                </a:solidFill>
              </a:rPr>
              <a:t>Schematic diagram: </a:t>
            </a:r>
            <a:r>
              <a:rPr lang="en-US" sz="1000" dirty="0" err="1">
                <a:solidFill>
                  <a:srgbClr val="0070C0"/>
                </a:solidFill>
              </a:rPr>
              <a:t>BrainNetClass</a:t>
            </a:r>
            <a:r>
              <a:rPr lang="en-US" sz="1000" dirty="0">
                <a:solidFill>
                  <a:srgbClr val="0070C0"/>
                </a:solidFill>
              </a:rPr>
              <a:t> receives regional rs-fMRI time series from many preprocessing toolboxes. After model training, performance and the resultant brain networks can be saved for fu</a:t>
            </a:r>
            <a:r>
              <a:rPr lang="en-US" altLang="zh-CN" sz="1000" dirty="0">
                <a:solidFill>
                  <a:srgbClr val="0070C0"/>
                </a:solidFill>
              </a:rPr>
              <a:t>r</a:t>
            </a:r>
            <a:r>
              <a:rPr lang="en-US" sz="1000" dirty="0">
                <a:solidFill>
                  <a:srgbClr val="0070C0"/>
                </a:solidFill>
              </a:rPr>
              <a:t>ther interpretations and can be visualized.</a:t>
            </a:r>
          </a:p>
        </p:txBody>
      </p:sp>
      <p:pic>
        <p:nvPicPr>
          <p:cNvPr id="15" name="图片 14">
            <a:extLst>
              <a:ext uri="{FF2B5EF4-FFF2-40B4-BE49-F238E27FC236}">
                <a16:creationId xmlns:a16="http://schemas.microsoft.com/office/drawing/2014/main" id="{C03F2CEE-F3F2-498A-9239-71C015297467}"/>
              </a:ext>
            </a:extLst>
          </p:cNvPr>
          <p:cNvPicPr>
            <a:picLocks noChangeAspect="1"/>
          </p:cNvPicPr>
          <p:nvPr/>
        </p:nvPicPr>
        <p:blipFill rotWithShape="1">
          <a:blip r:embed="rId14"/>
          <a:srcRect b="2469"/>
          <a:stretch/>
        </p:blipFill>
        <p:spPr>
          <a:xfrm>
            <a:off x="2273977" y="4323449"/>
            <a:ext cx="2339169" cy="2261055"/>
          </a:xfrm>
          <a:prstGeom prst="rect">
            <a:avLst/>
          </a:prstGeom>
        </p:spPr>
      </p:pic>
      <p:sp>
        <p:nvSpPr>
          <p:cNvPr id="34" name="矩形 33">
            <a:extLst>
              <a:ext uri="{FF2B5EF4-FFF2-40B4-BE49-F238E27FC236}">
                <a16:creationId xmlns:a16="http://schemas.microsoft.com/office/drawing/2014/main" id="{3BCC22D8-C89C-4F42-8631-AE566B06CB4B}"/>
              </a:ext>
            </a:extLst>
          </p:cNvPr>
          <p:cNvSpPr/>
          <p:nvPr/>
        </p:nvSpPr>
        <p:spPr>
          <a:xfrm>
            <a:off x="4694084" y="3906314"/>
            <a:ext cx="2134209" cy="20622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F348AF13-8274-4C50-94AB-0B7394797D0D}"/>
              </a:ext>
            </a:extLst>
          </p:cNvPr>
          <p:cNvSpPr/>
          <p:nvPr/>
        </p:nvSpPr>
        <p:spPr>
          <a:xfrm>
            <a:off x="2227645" y="7686907"/>
            <a:ext cx="2395395" cy="1169551"/>
          </a:xfrm>
          <a:prstGeom prst="rect">
            <a:avLst/>
          </a:prstGeom>
        </p:spPr>
        <p:txBody>
          <a:bodyPr wrap="square">
            <a:spAutoFit/>
          </a:bodyPr>
          <a:lstStyle/>
          <a:p>
            <a:r>
              <a:rPr lang="en-US" sz="1000" b="1" dirty="0">
                <a:solidFill>
                  <a:srgbClr val="7030A0"/>
                </a:solidFill>
              </a:rPr>
              <a:t>Contributive connectivity links: </a:t>
            </a:r>
            <a:r>
              <a:rPr lang="en-US" sz="1000" dirty="0">
                <a:solidFill>
                  <a:srgbClr val="7030A0"/>
                </a:solidFill>
              </a:rPr>
              <a:t>Example of one result generated for early Alzheimer’s disease detection based on the brain networks estimated by SSGSR (a group sparse representation method). The contributing links are visualized. Thickness of links represent connectivity strength.</a:t>
            </a:r>
          </a:p>
        </p:txBody>
      </p:sp>
      <p:sp>
        <p:nvSpPr>
          <p:cNvPr id="37" name="矩形 36">
            <a:extLst>
              <a:ext uri="{FF2B5EF4-FFF2-40B4-BE49-F238E27FC236}">
                <a16:creationId xmlns:a16="http://schemas.microsoft.com/office/drawing/2014/main" id="{4CAA96DF-27D7-45AB-B347-1E9600174511}"/>
              </a:ext>
            </a:extLst>
          </p:cNvPr>
          <p:cNvSpPr/>
          <p:nvPr/>
        </p:nvSpPr>
        <p:spPr>
          <a:xfrm>
            <a:off x="4679276" y="6064313"/>
            <a:ext cx="2153324" cy="2819692"/>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图片 37">
            <a:extLst>
              <a:ext uri="{FF2B5EF4-FFF2-40B4-BE49-F238E27FC236}">
                <a16:creationId xmlns:a16="http://schemas.microsoft.com/office/drawing/2014/main" id="{6595B45F-58C0-46F1-8F0F-51DD7EB7DB7D}"/>
              </a:ext>
            </a:extLst>
          </p:cNvPr>
          <p:cNvPicPr>
            <a:picLocks noChangeAspect="1"/>
          </p:cNvPicPr>
          <p:nvPr/>
        </p:nvPicPr>
        <p:blipFill rotWithShape="1">
          <a:blip r:embed="rId15"/>
          <a:srcRect t="6348"/>
          <a:stretch/>
        </p:blipFill>
        <p:spPr>
          <a:xfrm>
            <a:off x="3380709" y="6604422"/>
            <a:ext cx="1086242" cy="1100667"/>
          </a:xfrm>
          <a:prstGeom prst="rect">
            <a:avLst/>
          </a:prstGeom>
        </p:spPr>
      </p:pic>
      <p:sp>
        <p:nvSpPr>
          <p:cNvPr id="39" name="矩形 38">
            <a:extLst>
              <a:ext uri="{FF2B5EF4-FFF2-40B4-BE49-F238E27FC236}">
                <a16:creationId xmlns:a16="http://schemas.microsoft.com/office/drawing/2014/main" id="{2FFA7AA7-149C-41DF-9266-181D89B3947D}"/>
              </a:ext>
            </a:extLst>
          </p:cNvPr>
          <p:cNvSpPr/>
          <p:nvPr/>
        </p:nvSpPr>
        <p:spPr>
          <a:xfrm>
            <a:off x="2258578" y="7723951"/>
            <a:ext cx="2311650" cy="11587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a:extLst>
              <a:ext uri="{FF2B5EF4-FFF2-40B4-BE49-F238E27FC236}">
                <a16:creationId xmlns:a16="http://schemas.microsoft.com/office/drawing/2014/main" id="{1EE3EB53-233A-204E-865A-C7EA0E8DCA22}"/>
              </a:ext>
            </a:extLst>
          </p:cNvPr>
          <p:cNvSpPr/>
          <p:nvPr/>
        </p:nvSpPr>
        <p:spPr>
          <a:xfrm>
            <a:off x="67734" y="7730067"/>
            <a:ext cx="2086983" cy="114810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Arrow: Right 16">
            <a:extLst>
              <a:ext uri="{FF2B5EF4-FFF2-40B4-BE49-F238E27FC236}">
                <a16:creationId xmlns:a16="http://schemas.microsoft.com/office/drawing/2014/main" id="{9C2A2CAC-5119-43BC-939F-2FEA602C54AE}"/>
              </a:ext>
            </a:extLst>
          </p:cNvPr>
          <p:cNvSpPr/>
          <p:nvPr/>
        </p:nvSpPr>
        <p:spPr>
          <a:xfrm>
            <a:off x="2154717" y="2431871"/>
            <a:ext cx="221330" cy="15834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55626265-3A08-4AD3-A6E7-117F1F983813}"/>
              </a:ext>
            </a:extLst>
          </p:cNvPr>
          <p:cNvSpPr/>
          <p:nvPr/>
        </p:nvSpPr>
        <p:spPr>
          <a:xfrm>
            <a:off x="4528935" y="2431871"/>
            <a:ext cx="221330" cy="15834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614181"/>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TotalTime>
  <Words>348</Words>
  <Application>Microsoft Office PowerPoint</Application>
  <PresentationFormat>A4 Paper (210x297 mm)</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Zhen</dc:creator>
  <cp:lastModifiedBy>Zhang, Han</cp:lastModifiedBy>
  <cp:revision>26</cp:revision>
  <dcterms:created xsi:type="dcterms:W3CDTF">2020-05-17T23:50:16Z</dcterms:created>
  <dcterms:modified xsi:type="dcterms:W3CDTF">2020-05-18T06:08:32Z</dcterms:modified>
</cp:coreProperties>
</file>