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84" r:id="rId2"/>
    <p:sldId id="378" r:id="rId3"/>
    <p:sldId id="381" r:id="rId4"/>
    <p:sldId id="380" r:id="rId5"/>
    <p:sldId id="379" r:id="rId6"/>
    <p:sldId id="3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63"/>
  </p:normalViewPr>
  <p:slideViewPr>
    <p:cSldViewPr snapToGrid="0" showGuides="1">
      <p:cViewPr varScale="1">
        <p:scale>
          <a:sx n="73" d="100"/>
          <a:sy n="73" d="100"/>
        </p:scale>
        <p:origin x="43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84884-BF2A-4E4F-AB23-452E154F8AE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EDECA-D571-4585-BF8A-68437191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8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72187-6C7D-1A4C-827B-17673D4FB2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704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72187-6C7D-1A4C-827B-17673D4FB2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694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wmf"/><Relationship Id="rId7" Type="http://schemas.openxmlformats.org/officeDocument/2006/relationships/image" Target="../media/image8.jpeg"/><Relationship Id="rId2" Type="http://schemas.openxmlformats.org/officeDocument/2006/relationships/hyperlink" Target="http://www.unc.edu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://www.unc.edu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 algn="ctr">
              <a:defRPr sz="45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CCE6CCA-7173-4EB9-A942-3ED043CA9D28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BFDDF01-778E-452B-8B20-5D91B426C8D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hlinkClick r:id="rId2"/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58"/>
          <a:stretch/>
        </p:blipFill>
        <p:spPr>
          <a:xfrm>
            <a:off x="176921" y="203200"/>
            <a:ext cx="2185280" cy="532163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7493001" y="203200"/>
            <a:ext cx="4533900" cy="571500"/>
            <a:chOff x="7493000" y="203200"/>
            <a:chExt cx="4533900" cy="571500"/>
          </a:xfrm>
        </p:grpSpPr>
        <p:pic>
          <p:nvPicPr>
            <p:cNvPr id="11" name="Picture 10" descr="autumn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3600" y="203200"/>
              <a:ext cx="1143000" cy="571500"/>
            </a:xfrm>
            <a:prstGeom prst="rect">
              <a:avLst/>
            </a:prstGeom>
          </p:spPr>
        </p:pic>
        <p:pic>
          <p:nvPicPr>
            <p:cNvPr id="12" name="Picture 11" descr="old_well_2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3900" y="203200"/>
              <a:ext cx="1143000" cy="571500"/>
            </a:xfrm>
            <a:prstGeom prst="rect">
              <a:avLst/>
            </a:prstGeom>
          </p:spPr>
        </p:pic>
        <p:pic>
          <p:nvPicPr>
            <p:cNvPr id="13" name="Picture 12" descr="bell_tower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3300" y="203200"/>
              <a:ext cx="1143000" cy="571500"/>
            </a:xfrm>
            <a:prstGeom prst="rect">
              <a:avLst/>
            </a:prstGeom>
          </p:spPr>
        </p:pic>
        <p:pic>
          <p:nvPicPr>
            <p:cNvPr id="14" name="Picture 13" descr="Campu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000" y="203200"/>
              <a:ext cx="1143000" cy="57150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812804"/>
            <a:ext cx="3657600" cy="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6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CCE6CCA-7173-4EB9-A942-3ED043CA9D28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BFDDF01-778E-452B-8B20-5D91B426C8D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825504"/>
            <a:ext cx="3657600" cy="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3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CCE6CCA-7173-4EB9-A942-3ED043CA9D28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BFDDF01-778E-452B-8B20-5D91B426C8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07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CCE6CCA-7173-4EB9-A942-3ED043CA9D28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BFDDF01-778E-452B-8B20-5D91B426C8D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812804"/>
            <a:ext cx="3657600" cy="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94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CCE6CCA-7173-4EB9-A942-3ED043CA9D28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BFDDF01-778E-452B-8B20-5D91B426C8D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812804"/>
            <a:ext cx="3657600" cy="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2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1" y="-130467"/>
            <a:ext cx="11544300" cy="1143000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812804"/>
            <a:ext cx="3657600" cy="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7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454403"/>
            <a:ext cx="10363200" cy="1362075"/>
          </a:xfrm>
        </p:spPr>
        <p:txBody>
          <a:bodyPr anchor="t">
            <a:normAutofit/>
          </a:bodyPr>
          <a:lstStyle>
            <a:lvl1pPr algn="ctr">
              <a:defRPr sz="1500" b="0" cap="none">
                <a:solidFill>
                  <a:schemeClr val="bg1">
                    <a:lumMod val="65000"/>
                  </a:schemeClr>
                </a:solidFill>
                <a:latin typeface="Avenir Book"/>
                <a:cs typeface="Avenir Book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1954215"/>
            <a:ext cx="10363200" cy="1500187"/>
          </a:xfrm>
        </p:spPr>
        <p:txBody>
          <a:bodyPr anchor="b">
            <a:noAutofit/>
          </a:bodyPr>
          <a:lstStyle>
            <a:lvl1pPr marL="0" indent="0" algn="ctr">
              <a:buNone/>
              <a:defRPr sz="4500">
                <a:solidFill>
                  <a:schemeClr val="accent4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CCE6CCA-7173-4EB9-A942-3ED043CA9D28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BFDDF01-778E-452B-8B20-5D91B426C8D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hlinkClick r:id="rId2"/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58"/>
          <a:stretch/>
        </p:blipFill>
        <p:spPr>
          <a:xfrm>
            <a:off x="176921" y="203200"/>
            <a:ext cx="2185280" cy="5321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812804"/>
            <a:ext cx="3657600" cy="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7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CCE6CCA-7173-4EB9-A942-3ED043CA9D28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BFDDF01-778E-452B-8B20-5D91B426C8D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812804"/>
            <a:ext cx="3657600" cy="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CCE6CCA-7173-4EB9-A942-3ED043CA9D28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BFDDF01-778E-452B-8B20-5D91B426C8D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812804"/>
            <a:ext cx="3657600" cy="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8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CCE6CCA-7173-4EB9-A942-3ED043CA9D28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BFDDF01-778E-452B-8B20-5D91B426C8D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812804"/>
            <a:ext cx="3657600" cy="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7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CCE6CCA-7173-4EB9-A942-3ED043CA9D28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BFDDF01-778E-452B-8B20-5D91B426C8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2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CCE6CCA-7173-4EB9-A942-3ED043CA9D28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BFDDF01-778E-452B-8B20-5D91B426C8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9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CCE6CCA-7173-4EB9-A942-3ED043CA9D28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BFDDF01-778E-452B-8B20-5D91B426C8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://bric.unc.edu/" TargetMode="Externa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www.med.unc.edu/bric/ideagroup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101" y="-117767"/>
            <a:ext cx="11544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5847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 descr="Logo1.png">
            <a:hlinkClick r:id="rId15"/>
          </p:cNvPr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8" b="6806"/>
          <a:stretch/>
        </p:blipFill>
        <p:spPr>
          <a:xfrm>
            <a:off x="11150600" y="6285703"/>
            <a:ext cx="937544" cy="381796"/>
          </a:xfrm>
          <a:prstGeom prst="rect">
            <a:avLst/>
          </a:prstGeom>
        </p:spPr>
      </p:pic>
      <p:pic>
        <p:nvPicPr>
          <p:cNvPr id="5" name="Picture 4" descr="BRIC_White.pdf">
            <a:hlinkClick r:id="rId17"/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921" y="6311902"/>
            <a:ext cx="637281" cy="3682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63" y="6159504"/>
            <a:ext cx="3657600" cy="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4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685800" rtl="0" eaLnBrk="1" latinLnBrk="0" hangingPunct="1">
        <a:spcBef>
          <a:spcPct val="0"/>
        </a:spcBef>
        <a:buNone/>
        <a:defRPr sz="2100" b="0" i="0" kern="1200">
          <a:solidFill>
            <a:schemeClr val="accent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venir Book"/>
          <a:ea typeface="+mj-ea"/>
          <a:cs typeface="Avenir Book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bg1"/>
          </a:solidFill>
          <a:latin typeface="Avenir Book"/>
          <a:ea typeface="+mn-ea"/>
          <a:cs typeface="Avenir Book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b="0" i="0" kern="1200">
          <a:solidFill>
            <a:schemeClr val="bg1"/>
          </a:solidFill>
          <a:latin typeface="Avenir Book"/>
          <a:ea typeface="+mn-ea"/>
          <a:cs typeface="Avenir Book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b="0" i="0" kern="1200">
          <a:solidFill>
            <a:schemeClr val="bg1"/>
          </a:solidFill>
          <a:latin typeface="Avenir Book"/>
          <a:ea typeface="+mn-ea"/>
          <a:cs typeface="Avenir Book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b="0" i="0" kern="1200">
          <a:solidFill>
            <a:schemeClr val="bg1"/>
          </a:solidFill>
          <a:latin typeface="Avenir Book"/>
          <a:ea typeface="+mn-ea"/>
          <a:cs typeface="Avenir Book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b="0" i="0" kern="1200">
          <a:solidFill>
            <a:schemeClr val="bg1"/>
          </a:solidFill>
          <a:latin typeface="Avenir Book"/>
          <a:ea typeface="+mn-ea"/>
          <a:cs typeface="Avenir Book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zstefan/BrainNetClas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nlinelibrary.wiley.com/doi/full/10.1002/hbm.2497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078395" y="975961"/>
            <a:ext cx="9643323" cy="918089"/>
          </a:xfrm>
        </p:spPr>
        <p:txBody>
          <a:bodyPr>
            <a:noAutofit/>
          </a:bodyPr>
          <a:lstStyle/>
          <a:p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00"/>
                </a:solidFill>
              </a:rPr>
              <a:t>Toolbox for Brain Network Construction and Classification (</a:t>
            </a:r>
            <a:r>
              <a:rPr lang="en-US" sz="3200" dirty="0" err="1">
                <a:solidFill>
                  <a:srgbClr val="FFFF00"/>
                </a:solidFill>
              </a:rPr>
              <a:t>BrainNetClass</a:t>
            </a:r>
            <a:r>
              <a:rPr lang="en-US" sz="3200" dirty="0">
                <a:solidFill>
                  <a:srgbClr val="FFFF00"/>
                </a:solidFill>
              </a:rPr>
              <a:t> v1.1)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12F5A7-A307-4498-A34A-CCCF2C170F50}"/>
              </a:ext>
            </a:extLst>
          </p:cNvPr>
          <p:cNvSpPr txBox="1"/>
          <p:nvPr/>
        </p:nvSpPr>
        <p:spPr>
          <a:xfrm>
            <a:off x="831633" y="1946302"/>
            <a:ext cx="105287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  <a:ea typeface="+mj-ea"/>
              </a:rPr>
              <a:t>Aims:</a:t>
            </a:r>
          </a:p>
          <a:p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Book"/>
              <a:ea typeface="+mj-ea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  <a:ea typeface="+mj-ea"/>
              </a:rPr>
              <a:t>Combining state-of-the-art brain network construction algorithms developed recently into a Matlab toolbox.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Book"/>
              <a:ea typeface="+mj-ea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Developing an easy-to-use classification toolbox for neuroscientists and clinicians to use.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Book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Making all the network construction algorithms publicly available and promote advanced brain functional network construction for disease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408344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D4BF4EE1-A4EE-4C87-890A-1DDDB1944334}"/>
              </a:ext>
            </a:extLst>
          </p:cNvPr>
          <p:cNvSpPr txBox="1">
            <a:spLocks/>
          </p:cNvSpPr>
          <p:nvPr/>
        </p:nvSpPr>
        <p:spPr>
          <a:xfrm>
            <a:off x="-71545" y="89943"/>
            <a:ext cx="9643323" cy="8685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100" b="0" i="0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  <a:ea typeface="+mj-ea"/>
                <a:cs typeface="Avenir Book"/>
              </a:defRPr>
            </a:lvl1pPr>
          </a:lstStyle>
          <a:p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</a:rPr>
              <a:t>Major steps of using </a:t>
            </a:r>
            <a:r>
              <a:rPr lang="en-US" sz="3200" dirty="0" err="1">
                <a:solidFill>
                  <a:srgbClr val="FFFF00"/>
                </a:solidFill>
              </a:rPr>
              <a:t>BrainNetClass</a:t>
            </a:r>
            <a:r>
              <a:rPr lang="en-US" sz="3200" dirty="0">
                <a:solidFill>
                  <a:srgbClr val="FFFF00"/>
                </a:solidFill>
              </a:rPr>
              <a:t> GUI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5" name="右箭头 1">
            <a:extLst>
              <a:ext uri="{FF2B5EF4-FFF2-40B4-BE49-F238E27FC236}">
                <a16:creationId xmlns:a16="http://schemas.microsoft.com/office/drawing/2014/main" id="{D9154528-DA4B-474D-B205-990EE00FC7DB}"/>
              </a:ext>
            </a:extLst>
          </p:cNvPr>
          <p:cNvSpPr/>
          <p:nvPr/>
        </p:nvSpPr>
        <p:spPr>
          <a:xfrm>
            <a:off x="3731447" y="2950118"/>
            <a:ext cx="271302" cy="220350"/>
          </a:xfrm>
          <a:prstGeom prst="rightArrow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2D94E48-91D1-4508-8DEB-DAC04443FA50}"/>
              </a:ext>
            </a:extLst>
          </p:cNvPr>
          <p:cNvGrpSpPr/>
          <p:nvPr/>
        </p:nvGrpSpPr>
        <p:grpSpPr>
          <a:xfrm>
            <a:off x="27509" y="1381774"/>
            <a:ext cx="3552244" cy="3402272"/>
            <a:chOff x="1227590" y="1038255"/>
            <a:chExt cx="2914159" cy="270873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9C3040E-56D7-4326-9350-BFC9591D0071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7590" y="1038255"/>
              <a:ext cx="2914159" cy="27087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E978DEB-916A-4725-A576-1A53D135BF31}"/>
                </a:ext>
              </a:extLst>
            </p:cNvPr>
            <p:cNvSpPr/>
            <p:nvPr/>
          </p:nvSpPr>
          <p:spPr>
            <a:xfrm>
              <a:off x="1498581" y="3156833"/>
              <a:ext cx="2282731" cy="4265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AF28BA1-422C-47DA-9973-631515990899}"/>
              </a:ext>
            </a:extLst>
          </p:cNvPr>
          <p:cNvGrpSpPr/>
          <p:nvPr/>
        </p:nvGrpSpPr>
        <p:grpSpPr>
          <a:xfrm>
            <a:off x="4117131" y="1381775"/>
            <a:ext cx="3870198" cy="3402271"/>
            <a:chOff x="4694217" y="1029942"/>
            <a:chExt cx="2914159" cy="2708733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8B79F44-60B1-4944-A5D4-D6C759398972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4217" y="1029942"/>
              <a:ext cx="2914159" cy="27087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1A7677C-3F1A-431A-8555-235BEF4627FE}"/>
                </a:ext>
              </a:extLst>
            </p:cNvPr>
            <p:cNvSpPr/>
            <p:nvPr/>
          </p:nvSpPr>
          <p:spPr>
            <a:xfrm>
              <a:off x="6215876" y="1492905"/>
              <a:ext cx="1167544" cy="1473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D2A6056-A849-4C3F-A0E4-1BCC627A0D11}"/>
                </a:ext>
              </a:extLst>
            </p:cNvPr>
            <p:cNvSpPr/>
            <p:nvPr/>
          </p:nvSpPr>
          <p:spPr>
            <a:xfrm>
              <a:off x="6242504" y="2061780"/>
              <a:ext cx="558918" cy="4038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2B0B097-B6AE-4297-B28D-D0BF2B7B9186}"/>
              </a:ext>
            </a:extLst>
          </p:cNvPr>
          <p:cNvGrpSpPr/>
          <p:nvPr/>
        </p:nvGrpSpPr>
        <p:grpSpPr>
          <a:xfrm>
            <a:off x="8524747" y="1375612"/>
            <a:ext cx="3641127" cy="3414595"/>
            <a:chOff x="4694100" y="4146004"/>
            <a:chExt cx="2917588" cy="2711996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E8AAD111-5743-48A5-B593-18FD19CE2D22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4100" y="4146004"/>
              <a:ext cx="2917588" cy="27119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32D9EAD-1A51-42A5-9CF3-D3E96BC8A9AB}"/>
                </a:ext>
              </a:extLst>
            </p:cNvPr>
            <p:cNvSpPr/>
            <p:nvPr/>
          </p:nvSpPr>
          <p:spPr>
            <a:xfrm>
              <a:off x="5943946" y="5794618"/>
              <a:ext cx="1605573" cy="5131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6" name="右箭头 1">
            <a:extLst>
              <a:ext uri="{FF2B5EF4-FFF2-40B4-BE49-F238E27FC236}">
                <a16:creationId xmlns:a16="http://schemas.microsoft.com/office/drawing/2014/main" id="{3B969202-BA6E-4896-B7F2-60DFBCE04517}"/>
              </a:ext>
            </a:extLst>
          </p:cNvPr>
          <p:cNvSpPr/>
          <p:nvPr/>
        </p:nvSpPr>
        <p:spPr>
          <a:xfrm>
            <a:off x="8116656" y="2939867"/>
            <a:ext cx="278764" cy="220350"/>
          </a:xfrm>
          <a:prstGeom prst="rightArrow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C0F1F92-6458-4880-8FCB-FDE2F0D4AD56}"/>
              </a:ext>
            </a:extLst>
          </p:cNvPr>
          <p:cNvSpPr/>
          <p:nvPr/>
        </p:nvSpPr>
        <p:spPr>
          <a:xfrm>
            <a:off x="4400591" y="2682681"/>
            <a:ext cx="1735916" cy="734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5DD5669-1EE0-4E69-86AC-082753E34118}"/>
              </a:ext>
            </a:extLst>
          </p:cNvPr>
          <p:cNvSpPr/>
          <p:nvPr/>
        </p:nvSpPr>
        <p:spPr>
          <a:xfrm>
            <a:off x="4400591" y="3522268"/>
            <a:ext cx="1180174" cy="5205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1" name="矩形 30">
            <a:extLst>
              <a:ext uri="{FF2B5EF4-FFF2-40B4-BE49-F238E27FC236}">
                <a16:creationId xmlns:a16="http://schemas.microsoft.com/office/drawing/2014/main" id="{DF8938DC-8CB5-4038-8D1E-CA23800769ED}"/>
              </a:ext>
            </a:extLst>
          </p:cNvPr>
          <p:cNvSpPr/>
          <p:nvPr/>
        </p:nvSpPr>
        <p:spPr>
          <a:xfrm>
            <a:off x="1468247" y="912408"/>
            <a:ext cx="1157388" cy="463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Step 1</a:t>
            </a:r>
          </a:p>
        </p:txBody>
      </p:sp>
      <p:sp>
        <p:nvSpPr>
          <p:cNvPr id="22" name="矩形 30">
            <a:extLst>
              <a:ext uri="{FF2B5EF4-FFF2-40B4-BE49-F238E27FC236}">
                <a16:creationId xmlns:a16="http://schemas.microsoft.com/office/drawing/2014/main" id="{F8E86F63-A759-4C64-A4F4-18553C88F65D}"/>
              </a:ext>
            </a:extLst>
          </p:cNvPr>
          <p:cNvSpPr/>
          <p:nvPr/>
        </p:nvSpPr>
        <p:spPr>
          <a:xfrm>
            <a:off x="5716315" y="912408"/>
            <a:ext cx="1157388" cy="463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Step 2</a:t>
            </a:r>
          </a:p>
        </p:txBody>
      </p:sp>
      <p:sp>
        <p:nvSpPr>
          <p:cNvPr id="23" name="矩形 30">
            <a:extLst>
              <a:ext uri="{FF2B5EF4-FFF2-40B4-BE49-F238E27FC236}">
                <a16:creationId xmlns:a16="http://schemas.microsoft.com/office/drawing/2014/main" id="{BF6E2757-ED83-4D3C-8B19-36476C2C52D3}"/>
              </a:ext>
            </a:extLst>
          </p:cNvPr>
          <p:cNvSpPr/>
          <p:nvPr/>
        </p:nvSpPr>
        <p:spPr>
          <a:xfrm>
            <a:off x="10065434" y="928024"/>
            <a:ext cx="1157388" cy="463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Step 3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A6CF814-9C3A-4534-B757-9A70CC0F0F54}"/>
              </a:ext>
            </a:extLst>
          </p:cNvPr>
          <p:cNvSpPr/>
          <p:nvPr/>
        </p:nvSpPr>
        <p:spPr>
          <a:xfrm>
            <a:off x="-41601" y="4811281"/>
            <a:ext cx="36213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Specify region-averaged rs-fMRI time series data of all subjects and a text-formatted label file containing a column of the labels of all subjects in the same order. Specify output directory.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8E042DE-9A23-4F8E-A59E-5FF8C9969077}"/>
              </a:ext>
            </a:extLst>
          </p:cNvPr>
          <p:cNvSpPr/>
          <p:nvPr/>
        </p:nvSpPr>
        <p:spPr>
          <a:xfrm>
            <a:off x="3932857" y="4852084"/>
            <a:ext cx="41528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arenBoth"/>
            </a:pPr>
            <a:r>
              <a:rPr lang="en-US" dirty="0">
                <a:solidFill>
                  <a:schemeClr val="bg1"/>
                </a:solidFill>
              </a:rPr>
              <a:t>Choose network construction method         </a:t>
            </a:r>
          </a:p>
          <a:p>
            <a:pPr marL="342900" indent="-342900">
              <a:buAutoNum type="alphaLcParenBoth"/>
            </a:pPr>
            <a:r>
              <a:rPr lang="en-US" dirty="0">
                <a:solidFill>
                  <a:schemeClr val="bg1"/>
                </a:solidFill>
              </a:rPr>
              <a:t>Specify the involved parameters</a:t>
            </a:r>
          </a:p>
          <a:p>
            <a:pPr marL="342900" indent="-342900">
              <a:buAutoNum type="alphaLcParenBoth"/>
            </a:pPr>
            <a:r>
              <a:rPr lang="en-US" dirty="0">
                <a:solidFill>
                  <a:schemeClr val="bg1"/>
                </a:solidFill>
              </a:rPr>
              <a:t>Select feature extraction and feature selection methods </a:t>
            </a:r>
          </a:p>
          <a:p>
            <a:pPr marL="342900" indent="-342900">
              <a:buAutoNum type="alphaLcParenBoth"/>
            </a:pPr>
            <a:r>
              <a:rPr lang="en-US" dirty="0">
                <a:solidFill>
                  <a:schemeClr val="bg1"/>
                </a:solidFill>
              </a:rPr>
              <a:t>Choose a cross-validation strategy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D1344B0-5FE8-4B02-B4F4-C85FF685D071}"/>
              </a:ext>
            </a:extLst>
          </p:cNvPr>
          <p:cNvSpPr txBox="1"/>
          <p:nvPr/>
        </p:nvSpPr>
        <p:spPr>
          <a:xfrm>
            <a:off x="6052230" y="1704521"/>
            <a:ext cx="621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venir Book"/>
              </a:rPr>
              <a:t>(a)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576309E-6DFB-4CDA-92BB-D7B037849028}"/>
              </a:ext>
            </a:extLst>
          </p:cNvPr>
          <p:cNvSpPr txBox="1"/>
          <p:nvPr/>
        </p:nvSpPr>
        <p:spPr>
          <a:xfrm>
            <a:off x="6807384" y="2460863"/>
            <a:ext cx="621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venir Book"/>
              </a:rPr>
              <a:t>(b)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52A5735-7881-4BDC-B9CB-192B62D87BEA}"/>
              </a:ext>
            </a:extLst>
          </p:cNvPr>
          <p:cNvSpPr txBox="1"/>
          <p:nvPr/>
        </p:nvSpPr>
        <p:spPr>
          <a:xfrm>
            <a:off x="4133934" y="2519401"/>
            <a:ext cx="621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venir Book"/>
              </a:rPr>
              <a:t>(c)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5C33D5A-1754-48B1-8624-849B1FB5879F}"/>
              </a:ext>
            </a:extLst>
          </p:cNvPr>
          <p:cNvSpPr txBox="1"/>
          <p:nvPr/>
        </p:nvSpPr>
        <p:spPr>
          <a:xfrm>
            <a:off x="4128681" y="3337171"/>
            <a:ext cx="621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venir Book"/>
              </a:rPr>
              <a:t>(d)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74BEE93-3497-403D-8B96-BAF11F881213}"/>
              </a:ext>
            </a:extLst>
          </p:cNvPr>
          <p:cNvSpPr/>
          <p:nvPr/>
        </p:nvSpPr>
        <p:spPr>
          <a:xfrm>
            <a:off x="8438814" y="4852084"/>
            <a:ext cx="37531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Once finished, performance metrics will be shown on the panel with the suggested parameters (if applicable) for result evaluation.</a:t>
            </a:r>
          </a:p>
        </p:txBody>
      </p:sp>
    </p:spTree>
    <p:extLst>
      <p:ext uri="{BB962C8B-B14F-4D97-AF65-F5344CB8AC3E}">
        <p14:creationId xmlns:p14="http://schemas.microsoft.com/office/powerpoint/2010/main" val="93229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D4BF4EE1-A4EE-4C87-890A-1DDDB1944334}"/>
              </a:ext>
            </a:extLst>
          </p:cNvPr>
          <p:cNvSpPr txBox="1">
            <a:spLocks/>
          </p:cNvSpPr>
          <p:nvPr/>
        </p:nvSpPr>
        <p:spPr>
          <a:xfrm>
            <a:off x="-71545" y="89943"/>
            <a:ext cx="9643323" cy="8685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100" b="0" i="0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  <a:ea typeface="+mj-ea"/>
                <a:cs typeface="Avenir Book"/>
              </a:defRPr>
            </a:lvl1pPr>
          </a:lstStyle>
          <a:p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</a:rPr>
              <a:t>Major scripts for using </a:t>
            </a:r>
            <a:r>
              <a:rPr lang="en-US" sz="3200" dirty="0" err="1">
                <a:solidFill>
                  <a:srgbClr val="FFFF00"/>
                </a:solidFill>
              </a:rPr>
              <a:t>BrainNetClass</a:t>
            </a:r>
            <a:r>
              <a:rPr lang="en-US" sz="3200" dirty="0">
                <a:solidFill>
                  <a:srgbClr val="FFFF00"/>
                </a:solidFill>
              </a:rPr>
              <a:t> (batch mode)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83DAE84-1B36-4E55-B548-F70B36DAB792}"/>
              </a:ext>
            </a:extLst>
          </p:cNvPr>
          <p:cNvSpPr txBox="1"/>
          <p:nvPr/>
        </p:nvSpPr>
        <p:spPr>
          <a:xfrm>
            <a:off x="720616" y="1495590"/>
            <a:ext cx="107507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param_select_demo.m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This is the main batch-process function for all network-based classification that requires parameter optimization.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Book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no_param_select_demo.m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This is the main batch-process function for all network-based classification that does not require parameter optimization.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Book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save_BrainNet.m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Users can use this script to generate brain networks for each subject and save them for future use (e.g., to perform statistical comparisons).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Book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input_BrainNet.m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Users can use this script to perform network-based classification  using their own brain networks generated by other methods or toolboxes.</a:t>
            </a:r>
          </a:p>
          <a:p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53093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6">
            <a:extLst>
              <a:ext uri="{FF2B5EF4-FFF2-40B4-BE49-F238E27FC236}">
                <a16:creationId xmlns:a16="http://schemas.microsoft.com/office/drawing/2014/main" id="{F8375021-D1AE-48D5-93C7-9DBD30F09B2D}"/>
              </a:ext>
            </a:extLst>
          </p:cNvPr>
          <p:cNvSpPr txBox="1">
            <a:spLocks/>
          </p:cNvSpPr>
          <p:nvPr/>
        </p:nvSpPr>
        <p:spPr>
          <a:xfrm>
            <a:off x="-48352" y="155401"/>
            <a:ext cx="11595918" cy="619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100" b="0" i="0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  <a:ea typeface="+mj-ea"/>
                <a:cs typeface="Avenir Book"/>
              </a:defRPr>
            </a:lvl1pPr>
          </a:lstStyle>
          <a:p>
            <a:r>
              <a:rPr lang="en-US" sz="3200" dirty="0">
                <a:solidFill>
                  <a:srgbClr val="FFFF00"/>
                </a:solidFill>
              </a:rPr>
              <a:t> Comprehensive results generated for model evaluation: log file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29" name="文本框 21">
            <a:extLst>
              <a:ext uri="{FF2B5EF4-FFF2-40B4-BE49-F238E27FC236}">
                <a16:creationId xmlns:a16="http://schemas.microsoft.com/office/drawing/2014/main" id="{63F59385-BFA5-4EB7-97D2-11A518EE39F9}"/>
              </a:ext>
            </a:extLst>
          </p:cNvPr>
          <p:cNvSpPr txBox="1"/>
          <p:nvPr/>
        </p:nvSpPr>
        <p:spPr>
          <a:xfrm>
            <a:off x="470122" y="917988"/>
            <a:ext cx="114529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BrainNetClass</a:t>
            </a:r>
            <a:r>
              <a:rPr lang="en-US" altLang="zh-CN" sz="2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 automatically generates a log file containing model specifications, optimized parameters, classification performance, etc.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5D57502-5332-4B14-BFBD-F1ADA90C2721}"/>
              </a:ext>
            </a:extLst>
          </p:cNvPr>
          <p:cNvSpPr txBox="1"/>
          <p:nvPr/>
        </p:nvSpPr>
        <p:spPr>
          <a:xfrm>
            <a:off x="4992315" y="1656652"/>
            <a:ext cx="623001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Network construction method selected</a:t>
            </a:r>
          </a:p>
          <a:p>
            <a:pPr marL="457200" indent="-457200">
              <a:buFont typeface="+mj-lt"/>
              <a:buAutoNum type="alphaLcParenR"/>
            </a:pP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Book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Parameter range specified and parameter functions</a:t>
            </a:r>
          </a:p>
          <a:p>
            <a:pPr marL="457200" indent="-457200">
              <a:buFont typeface="+mj-lt"/>
              <a:buAutoNum type="alphaLcParenR"/>
            </a:pP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Book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Feature extraction and selection methods</a:t>
            </a:r>
          </a:p>
          <a:p>
            <a:pPr marL="457200" indent="-457200">
              <a:buFont typeface="+mj-lt"/>
              <a:buAutoNum type="alphaLcParenR"/>
            </a:pP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Book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Cross-validation method selected</a:t>
            </a:r>
          </a:p>
          <a:p>
            <a:pPr marL="457200" indent="-457200">
              <a:buFont typeface="+mj-lt"/>
              <a:buAutoNum type="alphaLcParenR"/>
            </a:pP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Book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The suggested parameters </a:t>
            </a:r>
          </a:p>
          <a:p>
            <a:pPr marL="457200" indent="-457200">
              <a:buFont typeface="+mj-lt"/>
              <a:buAutoNum type="alphaLcParenR"/>
            </a:pP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Book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The occurrence of the optimal parameters (those with the highest occurrence are the suggested parameters in e)</a:t>
            </a:r>
          </a:p>
          <a:p>
            <a:pPr marL="457200" indent="-457200">
              <a:buFont typeface="+mj-lt"/>
              <a:buAutoNum type="alphaLcParenR"/>
            </a:pP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Book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Model performance metrics</a:t>
            </a:r>
          </a:p>
          <a:p>
            <a:pPr marL="457200" indent="-457200">
              <a:buFont typeface="+mj-lt"/>
              <a:buAutoNum type="alphaLcParenR"/>
            </a:pP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Book"/>
            </a:endParaRPr>
          </a:p>
          <a:p>
            <a:pPr marL="457200" indent="-457200">
              <a:buFont typeface="+mj-lt"/>
              <a:buAutoNum type="alphaLcParenR"/>
            </a:pP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Book"/>
            </a:endParaRPr>
          </a:p>
          <a:p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Book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A0D9AF2-8F47-4877-9776-B4846F13FB41}"/>
              </a:ext>
            </a:extLst>
          </p:cNvPr>
          <p:cNvGrpSpPr/>
          <p:nvPr/>
        </p:nvGrpSpPr>
        <p:grpSpPr>
          <a:xfrm>
            <a:off x="633449" y="1799667"/>
            <a:ext cx="4131761" cy="4290358"/>
            <a:chOff x="709180" y="1794219"/>
            <a:chExt cx="4131761" cy="4290358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F1287003-F07F-4DFF-9E12-DA2BA57D2B75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181" y="1794219"/>
              <a:ext cx="4131760" cy="42903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4D925BC3-40EC-485A-B0E5-5E8D41D40C83}"/>
                </a:ext>
              </a:extLst>
            </p:cNvPr>
            <p:cNvCxnSpPr/>
            <p:nvPr/>
          </p:nvCxnSpPr>
          <p:spPr>
            <a:xfrm>
              <a:off x="709181" y="1948928"/>
              <a:ext cx="8088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C0113F8-B904-4396-A365-1A2E0F6E77DD}"/>
                </a:ext>
              </a:extLst>
            </p:cNvPr>
            <p:cNvSpPr txBox="1"/>
            <p:nvPr/>
          </p:nvSpPr>
          <p:spPr>
            <a:xfrm>
              <a:off x="1446369" y="1794219"/>
              <a:ext cx="6214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  <a:latin typeface="Avenir Book"/>
                </a:rPr>
                <a:t>(a)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75277EB-BDCA-4C07-9C86-427B33F909F9}"/>
                </a:ext>
              </a:extLst>
            </p:cNvPr>
            <p:cNvSpPr/>
            <p:nvPr/>
          </p:nvSpPr>
          <p:spPr>
            <a:xfrm>
              <a:off x="709181" y="2055829"/>
              <a:ext cx="4060043" cy="7772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2D07B8A-68C0-4223-A8C4-F285FB7B6308}"/>
                </a:ext>
              </a:extLst>
            </p:cNvPr>
            <p:cNvSpPr txBox="1"/>
            <p:nvPr/>
          </p:nvSpPr>
          <p:spPr>
            <a:xfrm>
              <a:off x="2561692" y="2611686"/>
              <a:ext cx="6214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  <a:latin typeface="Avenir Book"/>
                </a:rPr>
                <a:t>(b)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4416090-753C-422A-A63F-BF063307A278}"/>
                </a:ext>
              </a:extLst>
            </p:cNvPr>
            <p:cNvSpPr/>
            <p:nvPr/>
          </p:nvSpPr>
          <p:spPr>
            <a:xfrm>
              <a:off x="709181" y="2940424"/>
              <a:ext cx="4060043" cy="3107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208C751-1C60-4988-B2E3-3C138E816DA3}"/>
                </a:ext>
              </a:extLst>
            </p:cNvPr>
            <p:cNvSpPr txBox="1"/>
            <p:nvPr/>
          </p:nvSpPr>
          <p:spPr>
            <a:xfrm>
              <a:off x="2577897" y="3025207"/>
              <a:ext cx="6214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  <a:latin typeface="Avenir Book"/>
                </a:rPr>
                <a:t>(c)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749165E-F585-4E2C-B180-5F0D0BD795BC}"/>
                </a:ext>
              </a:extLst>
            </p:cNvPr>
            <p:cNvSpPr/>
            <p:nvPr/>
          </p:nvSpPr>
          <p:spPr>
            <a:xfrm>
              <a:off x="709181" y="3329402"/>
              <a:ext cx="4060043" cy="26161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77754AF-F7A3-44C2-A3BE-1B8C609582DB}"/>
                </a:ext>
              </a:extLst>
            </p:cNvPr>
            <p:cNvSpPr txBox="1"/>
            <p:nvPr/>
          </p:nvSpPr>
          <p:spPr>
            <a:xfrm>
              <a:off x="2561691" y="3388923"/>
              <a:ext cx="6214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  <a:latin typeface="Avenir Book"/>
                </a:rPr>
                <a:t>(d)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6F7C73A-9BC5-4BE3-A937-DC10264DC128}"/>
                </a:ext>
              </a:extLst>
            </p:cNvPr>
            <p:cNvCxnSpPr/>
            <p:nvPr/>
          </p:nvCxnSpPr>
          <p:spPr>
            <a:xfrm>
              <a:off x="1801985" y="3744857"/>
              <a:ext cx="8088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DAA4EDF-B864-422D-A4A1-DED4328011A3}"/>
                </a:ext>
              </a:extLst>
            </p:cNvPr>
            <p:cNvSpPr txBox="1"/>
            <p:nvPr/>
          </p:nvSpPr>
          <p:spPr>
            <a:xfrm>
              <a:off x="2561690" y="3614269"/>
              <a:ext cx="6214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  <a:latin typeface="Avenir Book"/>
                </a:rPr>
                <a:t>(e)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59B8E57-C14D-4D23-9ABE-CD17D08DD557}"/>
                </a:ext>
              </a:extLst>
            </p:cNvPr>
            <p:cNvSpPr/>
            <p:nvPr/>
          </p:nvSpPr>
          <p:spPr>
            <a:xfrm>
              <a:off x="709180" y="3839615"/>
              <a:ext cx="4060043" cy="11148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D775575-45E9-4922-9E16-8E340F865119}"/>
                </a:ext>
              </a:extLst>
            </p:cNvPr>
            <p:cNvSpPr txBox="1"/>
            <p:nvPr/>
          </p:nvSpPr>
          <p:spPr>
            <a:xfrm>
              <a:off x="2577896" y="4236372"/>
              <a:ext cx="6214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  <a:latin typeface="Avenir Book"/>
                </a:rPr>
                <a:t>(f)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6CC72A7-5117-4DEB-92FF-FE43D37691E3}"/>
                </a:ext>
              </a:extLst>
            </p:cNvPr>
            <p:cNvSpPr/>
            <p:nvPr/>
          </p:nvSpPr>
          <p:spPr>
            <a:xfrm>
              <a:off x="709180" y="5012285"/>
              <a:ext cx="4060043" cy="10722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16ECF77-BE3C-46CB-98D7-7287D394CBD6}"/>
                </a:ext>
              </a:extLst>
            </p:cNvPr>
            <p:cNvSpPr txBox="1"/>
            <p:nvPr/>
          </p:nvSpPr>
          <p:spPr>
            <a:xfrm>
              <a:off x="2561689" y="5417626"/>
              <a:ext cx="6214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  <a:latin typeface="Avenir Book"/>
                </a:rPr>
                <a:t>(g)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994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6">
            <a:extLst>
              <a:ext uri="{FF2B5EF4-FFF2-40B4-BE49-F238E27FC236}">
                <a16:creationId xmlns:a16="http://schemas.microsoft.com/office/drawing/2014/main" id="{F8375021-D1AE-48D5-93C7-9DBD30F09B2D}"/>
              </a:ext>
            </a:extLst>
          </p:cNvPr>
          <p:cNvSpPr txBox="1">
            <a:spLocks/>
          </p:cNvSpPr>
          <p:nvPr/>
        </p:nvSpPr>
        <p:spPr>
          <a:xfrm>
            <a:off x="-48352" y="155401"/>
            <a:ext cx="11896363" cy="619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100" b="0" i="0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  <a:ea typeface="+mj-ea"/>
                <a:cs typeface="Avenir Book"/>
              </a:defRPr>
            </a:lvl1pPr>
          </a:lstStyle>
          <a:p>
            <a:r>
              <a:rPr lang="en-US" sz="3200" dirty="0">
                <a:solidFill>
                  <a:srgbClr val="FFFF00"/>
                </a:solidFill>
              </a:rPr>
              <a:t> Comprehensive results generated for model evaluation: a demo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DE88FE-13A0-458C-B92A-37D8908ACA2D}"/>
              </a:ext>
            </a:extLst>
          </p:cNvPr>
          <p:cNvSpPr txBox="1"/>
          <p:nvPr/>
        </p:nvSpPr>
        <p:spPr>
          <a:xfrm>
            <a:off x="7439417" y="734315"/>
            <a:ext cx="4563974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Book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ROC curve comparisons between the three methods (red: main method, green and blue: baseline methods)</a:t>
            </a:r>
          </a:p>
          <a:p>
            <a:pPr marL="457200" indent="-457200">
              <a:buFont typeface="+mj-lt"/>
              <a:buAutoNum type="alphaLcParenR"/>
            </a:pP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Book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Parameter sensitivity testing result (showing how classification is sensitive to different parameters)</a:t>
            </a:r>
          </a:p>
          <a:p>
            <a:pPr marL="457200" indent="-457200">
              <a:buFont typeface="+mj-lt"/>
              <a:buAutoNum type="alphaLcParenR"/>
            </a:pP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Book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Model robustness evaluation (showing which parameters generate the most robust result)</a:t>
            </a:r>
          </a:p>
          <a:p>
            <a:pPr marL="457200" indent="-457200">
              <a:buFont typeface="+mj-lt"/>
              <a:buAutoNum type="alphaLcParenR"/>
            </a:pP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Book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Contributing features selected based on the most frequently selected features (visualized using </a:t>
            </a:r>
            <a:r>
              <a:rPr lang="en-US" altLang="zh-CN" sz="20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BrainNet</a:t>
            </a:r>
            <a:r>
              <a:rPr lang="en-US" altLang="zh-CN" sz="2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 viewer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)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C1941122-19F2-47D2-A37B-27AAFEC2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09" y="1065056"/>
            <a:ext cx="6955399" cy="43706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C7E5027-4C83-4D74-9BC0-216520A88BCE}"/>
              </a:ext>
            </a:extLst>
          </p:cNvPr>
          <p:cNvSpPr/>
          <p:nvPr/>
        </p:nvSpPr>
        <p:spPr>
          <a:xfrm>
            <a:off x="188609" y="5514379"/>
            <a:ext cx="7309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This is a demo showing results generated by </a:t>
            </a:r>
            <a:r>
              <a:rPr lang="en-US" altLang="zh-CN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BrainNetClass</a:t>
            </a:r>
            <a:r>
              <a: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ook"/>
              </a:rPr>
              <a:t> in a task of early Alzheimer’s disease detection </a:t>
            </a:r>
          </a:p>
        </p:txBody>
      </p:sp>
    </p:spTree>
    <p:extLst>
      <p:ext uri="{BB962C8B-B14F-4D97-AF65-F5344CB8AC3E}">
        <p14:creationId xmlns:p14="http://schemas.microsoft.com/office/powerpoint/2010/main" val="63864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F3C12E8-D8C8-43BB-BEC8-B99DCDF2AFA1}"/>
              </a:ext>
            </a:extLst>
          </p:cNvPr>
          <p:cNvSpPr/>
          <p:nvPr/>
        </p:nvSpPr>
        <p:spPr>
          <a:xfrm>
            <a:off x="465938" y="1317889"/>
            <a:ext cx="113120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venir Book"/>
              </a:rPr>
              <a:t>An easy-to-use pipelined brain network construction and classification toolbox.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venir Book"/>
              </a:rPr>
              <a:t>Options from many state-of-the-art brain functional network construction methods (totally 11 methods).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venir Book"/>
              </a:rPr>
              <a:t>Comprehensive interpretable results for classification model assessment.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venir Book"/>
              </a:rPr>
              <a:t>Basic and clinic neuroscience application-orientated without losing machine learning rigor.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venir Book"/>
              </a:rPr>
              <a:t>Matlab-based, GUI interfaced, easy to be integrated with many existing neuroscience tools.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E35ECF7-9C81-4791-A13E-51971EE7C4C2}"/>
              </a:ext>
            </a:extLst>
          </p:cNvPr>
          <p:cNvSpPr/>
          <p:nvPr/>
        </p:nvSpPr>
        <p:spPr>
          <a:xfrm>
            <a:off x="2734069" y="4857319"/>
            <a:ext cx="706699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Software, demo, sample data, code, batch, manual download at:</a:t>
            </a:r>
            <a:endParaRPr lang="en-US" sz="1400" b="1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u="sng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https://github.com/zzstefan/BrainNetClass</a:t>
            </a:r>
            <a:endParaRPr lang="en-US" sz="1400" u="sng" dirty="0">
              <a:solidFill>
                <a:srgbClr val="0563C1"/>
              </a:solidFill>
            </a:endParaRPr>
          </a:p>
          <a:p>
            <a:endParaRPr lang="en-US" sz="1400" u="sng" dirty="0">
              <a:solidFill>
                <a:srgbClr val="00B0F0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For more information, please see our journal paper (Zhen et al., 2020, Hum Brain Mapp)</a:t>
            </a:r>
          </a:p>
          <a:p>
            <a:r>
              <a:rPr lang="en-US" sz="1400" dirty="0">
                <a:hlinkClick r:id="rId4"/>
              </a:rPr>
              <a:t>https://onlinelibrary.wiley.com/doi/full/10.1002/hbm.24979</a:t>
            </a:r>
            <a:endParaRPr lang="en-US" sz="1400" dirty="0"/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Funding support: EB022880, AG042599, AG041721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AD260FF2-4763-4746-AA61-B7871B76C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516" y="704620"/>
            <a:ext cx="9643323" cy="619572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00"/>
                </a:solidFill>
              </a:rPr>
              <a:t>Summary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ADD7EC-74A2-489F-86D2-42904EAB4BC1}"/>
              </a:ext>
            </a:extLst>
          </p:cNvPr>
          <p:cNvSpPr/>
          <p:nvPr/>
        </p:nvSpPr>
        <p:spPr>
          <a:xfrm>
            <a:off x="2793834" y="4857319"/>
            <a:ext cx="6648979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85916"/>
      </p:ext>
    </p:extLst>
  </p:cSld>
  <p:clrMapOvr>
    <a:masterClrMapping/>
  </p:clrMapOvr>
</p:sld>
</file>

<file path=ppt/theme/theme1.xml><?xml version="1.0" encoding="utf-8"?>
<a:theme xmlns:a="http://schemas.openxmlformats.org/drawingml/2006/main" name="new_ide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593</Words>
  <Application>Microsoft Office PowerPoint</Application>
  <PresentationFormat>Widescreen</PresentationFormat>
  <Paragraphs>82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Avenir Book</vt:lpstr>
      <vt:lpstr>Arial</vt:lpstr>
      <vt:lpstr>Calibri</vt:lpstr>
      <vt:lpstr>new_idea</vt:lpstr>
      <vt:lpstr> Toolbox for Brain Network Construction and Classification (BrainNetClass v1.1) </vt:lpstr>
      <vt:lpstr>PowerPoint Presentation</vt:lpstr>
      <vt:lpstr>PowerPoint Presentation</vt:lpstr>
      <vt:lpstr>PowerPoint Presentation</vt:lpstr>
      <vt:lpstr>PowerPoint Presentation</vt:lpstr>
      <vt:lpstr> 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Brain Network Construction and Classification Toolbox </dc:title>
  <dc:creator>Zhou, Zhen</dc:creator>
  <cp:lastModifiedBy>Zhang, Han</cp:lastModifiedBy>
  <cp:revision>32</cp:revision>
  <dcterms:created xsi:type="dcterms:W3CDTF">2020-05-17T23:02:27Z</dcterms:created>
  <dcterms:modified xsi:type="dcterms:W3CDTF">2020-05-19T05:20:36Z</dcterms:modified>
</cp:coreProperties>
</file>