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0267275" cy="41148000"/>
  <p:notesSz cx="7010400" cy="9296400"/>
  <p:defaultTextStyle>
    <a:defPPr>
      <a:defRPr lang="en-US"/>
    </a:defPPr>
    <a:lvl1pPr algn="l" defTabSz="4173538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2085975" indent="-1628775" algn="l" defTabSz="4173538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4173538" indent="-3259138" algn="l" defTabSz="4173538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6261100" indent="-4889500" algn="l" defTabSz="4173538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8348663" indent="-6519863" algn="l" defTabSz="4173538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8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8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8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8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53" userDrawn="1">
          <p15:clr>
            <a:srgbClr val="A4A3A4"/>
          </p15:clr>
        </p15:guide>
        <p15:guide id="2" pos="413" userDrawn="1">
          <p15:clr>
            <a:srgbClr val="A4A3A4"/>
          </p15:clr>
        </p15:guide>
        <p15:guide id="3" pos="9533" userDrawn="1">
          <p15:clr>
            <a:srgbClr val="A4A3A4"/>
          </p15:clr>
        </p15:guide>
        <p15:guide id="4" orient="horz" pos="21591" userDrawn="1">
          <p15:clr>
            <a:srgbClr val="A4A3A4"/>
          </p15:clr>
        </p15:guide>
        <p15:guide id="5" orient="horz" pos="185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6327" autoAdjust="0"/>
  </p:normalViewPr>
  <p:slideViewPr>
    <p:cSldViewPr>
      <p:cViewPr>
        <p:scale>
          <a:sx n="50" d="100"/>
          <a:sy n="50" d="100"/>
        </p:scale>
        <p:origin x="408" y="-2208"/>
      </p:cViewPr>
      <p:guideLst>
        <p:guide orient="horz" pos="22653"/>
        <p:guide pos="413"/>
        <p:guide pos="9533"/>
        <p:guide orient="horz" pos="21591"/>
        <p:guide orient="horz" pos="1859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wrap="square" lIns="93176" tIns="46588" rIns="93176" bIns="46588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3176" tIns="46588" rIns="93176" bIns="4658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910BC5A-B02E-45E4-BB4B-69107F1C376E}" type="datetimeFigureOut">
              <a:rPr lang="en-US" altLang="ja-JP"/>
              <a:pPr/>
              <a:t>4/8/19</a:t>
            </a:fld>
            <a:endParaRPr lang="en-US" altLang="ja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24088" y="696913"/>
            <a:ext cx="25622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3176" tIns="46588" rIns="93176" bIns="46588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6" tIns="46588" rIns="93176" bIns="4658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wrap="square" lIns="93176" tIns="46588" rIns="93176" bIns="46588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6" tIns="46588" rIns="93176" bIns="4658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0E9F6B4-01C2-4F09-BD88-BF65C22D6F9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906600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173538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2085975" algn="l" defTabSz="4173538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4173538" algn="l" defTabSz="4173538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6261100" algn="l" defTabSz="4173538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8348663" algn="l" defTabSz="4173538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10436962" algn="l" defTabSz="4174785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24354" algn="l" defTabSz="4174785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11746" algn="l" defTabSz="4174785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699139" algn="l" defTabSz="4174785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224088" y="696913"/>
            <a:ext cx="2562225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173538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173538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173538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173538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004F4A0-AD01-4843-952A-CC956F053C14}" type="slidenum">
              <a:rPr lang="en-US" altLang="ja-JP" sz="1200">
                <a:latin typeface="Calibri" panose="020F0502020204030204" pitchFamily="34" charset="0"/>
              </a:rPr>
              <a:pPr eaLnBrk="1" hangingPunct="1"/>
              <a:t>1</a:t>
            </a:fld>
            <a:endParaRPr lang="en-US" altLang="ja-JP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058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046" y="12782554"/>
            <a:ext cx="25727184" cy="88201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0093" y="23317200"/>
            <a:ext cx="21187093" cy="10515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7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46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1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49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36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38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1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6984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2B37D2-9BFD-48A1-B01C-DF5A5901D73C}" type="datetimeFigureOut">
              <a:rPr lang="en-US" altLang="ja-JP"/>
              <a:pPr/>
              <a:t>4/8/19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1FDF2A-8EDD-46B9-A765-5C93F5BDC41D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05178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43662C-D616-41E2-BB69-1995F5E62FDF}" type="datetimeFigureOut">
              <a:rPr lang="en-US" altLang="ja-JP"/>
              <a:pPr/>
              <a:t>4/8/19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98BF45-2FC1-4CC8-BA78-F7D0E28E7CF2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08333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31328" y="8791582"/>
            <a:ext cx="20430411" cy="187242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40096" y="8791582"/>
            <a:ext cx="60786777" cy="187242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5A2BB1-44C2-49CA-9145-999BC5D5A6C0}" type="datetimeFigureOut">
              <a:rPr lang="en-US" altLang="ja-JP"/>
              <a:pPr/>
              <a:t>4/8/19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1E3617-676E-47F9-98E7-D8F1FED1C14D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9980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5B48B6-3DE0-4AF3-B772-C8349BF6DF54}" type="datetimeFigureOut">
              <a:rPr lang="en-US" altLang="ja-JP"/>
              <a:pPr/>
              <a:t>4/8/19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C3DDCB-1A0A-4186-8BF6-A9AE6405DE85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76667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06" y="26441405"/>
            <a:ext cx="25727184" cy="8172450"/>
          </a:xfrm>
        </p:spPr>
        <p:txBody>
          <a:bodyPr anchor="t"/>
          <a:lstStyle>
            <a:lvl1pPr algn="l">
              <a:defRPr sz="1829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06" y="17440282"/>
            <a:ext cx="25727184" cy="9001122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7308" indent="0">
              <a:buNone/>
              <a:defRPr sz="8199">
                <a:solidFill>
                  <a:schemeClr val="tx1">
                    <a:tint val="75000"/>
                  </a:schemeClr>
                </a:solidFill>
              </a:defRPr>
            </a:lvl2pPr>
            <a:lvl3pPr marL="4174618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192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49235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36545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3853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116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69847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8B56C9-1439-4EEC-9EA1-C8946FB58937}" type="datetimeFigureOut">
              <a:rPr lang="en-US" altLang="ja-JP"/>
              <a:pPr/>
              <a:t>4/8/19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4F03A6-1854-478C-984A-DC0B92D98E8E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38492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40091" y="51206400"/>
            <a:ext cx="40608594" cy="144827628"/>
          </a:xfrm>
        </p:spPr>
        <p:txBody>
          <a:bodyPr/>
          <a:lstStyle>
            <a:lvl1pPr>
              <a:defRPr sz="12799"/>
            </a:lvl1pPr>
            <a:lvl2pPr>
              <a:defRPr sz="11000"/>
            </a:lvl2pPr>
            <a:lvl3pPr>
              <a:defRPr sz="9100"/>
            </a:lvl3pPr>
            <a:lvl4pPr>
              <a:defRPr sz="8199"/>
            </a:lvl4pPr>
            <a:lvl5pPr>
              <a:defRPr sz="8199"/>
            </a:lvl5pPr>
            <a:lvl6pPr>
              <a:defRPr sz="8199"/>
            </a:lvl6pPr>
            <a:lvl7pPr>
              <a:defRPr sz="8199"/>
            </a:lvl7pPr>
            <a:lvl8pPr>
              <a:defRPr sz="8199"/>
            </a:lvl8pPr>
            <a:lvl9pPr>
              <a:defRPr sz="81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53140" y="51206400"/>
            <a:ext cx="40608594" cy="144827628"/>
          </a:xfrm>
        </p:spPr>
        <p:txBody>
          <a:bodyPr/>
          <a:lstStyle>
            <a:lvl1pPr>
              <a:defRPr sz="12799"/>
            </a:lvl1pPr>
            <a:lvl2pPr>
              <a:defRPr sz="11000"/>
            </a:lvl2pPr>
            <a:lvl3pPr>
              <a:defRPr sz="9100"/>
            </a:lvl3pPr>
            <a:lvl4pPr>
              <a:defRPr sz="8199"/>
            </a:lvl4pPr>
            <a:lvl5pPr>
              <a:defRPr sz="8199"/>
            </a:lvl5pPr>
            <a:lvl6pPr>
              <a:defRPr sz="8199"/>
            </a:lvl6pPr>
            <a:lvl7pPr>
              <a:defRPr sz="8199"/>
            </a:lvl7pPr>
            <a:lvl8pPr>
              <a:defRPr sz="8199"/>
            </a:lvl8pPr>
            <a:lvl9pPr>
              <a:defRPr sz="81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C3E4DC-5780-4BD5-97C2-2B6F507D2B45}" type="datetimeFigureOut">
              <a:rPr lang="en-US" altLang="ja-JP"/>
              <a:pPr/>
              <a:t>4/8/19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D18982-828B-48FB-84B3-F170C251BF31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30397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64" y="1647831"/>
            <a:ext cx="27240548" cy="6858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65" y="9210678"/>
            <a:ext cx="13373303" cy="3838572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308" indent="0">
              <a:buNone/>
              <a:defRPr sz="9100" b="1"/>
            </a:lvl2pPr>
            <a:lvl3pPr marL="4174618" indent="0">
              <a:buNone/>
              <a:defRPr sz="8199" b="1"/>
            </a:lvl3pPr>
            <a:lvl4pPr marL="6261926" indent="0">
              <a:buNone/>
              <a:defRPr sz="7300" b="1"/>
            </a:lvl4pPr>
            <a:lvl5pPr marL="8349235" indent="0">
              <a:buNone/>
              <a:defRPr sz="7300" b="1"/>
            </a:lvl5pPr>
            <a:lvl6pPr marL="10436545" indent="0">
              <a:buNone/>
              <a:defRPr sz="7300" b="1"/>
            </a:lvl6pPr>
            <a:lvl7pPr marL="12523853" indent="0">
              <a:buNone/>
              <a:defRPr sz="7300" b="1"/>
            </a:lvl7pPr>
            <a:lvl8pPr marL="14611162" indent="0">
              <a:buNone/>
              <a:defRPr sz="7300" b="1"/>
            </a:lvl8pPr>
            <a:lvl9pPr marL="16698471" indent="0">
              <a:buNone/>
              <a:defRPr sz="7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365" y="13049250"/>
            <a:ext cx="13373303" cy="23707728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199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5358" y="9210678"/>
            <a:ext cx="13378556" cy="3838572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308" indent="0">
              <a:buNone/>
              <a:defRPr sz="9100" b="1"/>
            </a:lvl2pPr>
            <a:lvl3pPr marL="4174618" indent="0">
              <a:buNone/>
              <a:defRPr sz="8199" b="1"/>
            </a:lvl3pPr>
            <a:lvl4pPr marL="6261926" indent="0">
              <a:buNone/>
              <a:defRPr sz="7300" b="1"/>
            </a:lvl4pPr>
            <a:lvl5pPr marL="8349235" indent="0">
              <a:buNone/>
              <a:defRPr sz="7300" b="1"/>
            </a:lvl5pPr>
            <a:lvl6pPr marL="10436545" indent="0">
              <a:buNone/>
              <a:defRPr sz="7300" b="1"/>
            </a:lvl6pPr>
            <a:lvl7pPr marL="12523853" indent="0">
              <a:buNone/>
              <a:defRPr sz="7300" b="1"/>
            </a:lvl7pPr>
            <a:lvl8pPr marL="14611162" indent="0">
              <a:buNone/>
              <a:defRPr sz="7300" b="1"/>
            </a:lvl8pPr>
            <a:lvl9pPr marL="16698471" indent="0">
              <a:buNone/>
              <a:defRPr sz="7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5358" y="13049250"/>
            <a:ext cx="13378556" cy="23707728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199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2930A9-C749-41DF-9D04-AEED23B360C6}" type="datetimeFigureOut">
              <a:rPr lang="en-US" altLang="ja-JP"/>
              <a:pPr/>
              <a:t>4/8/19</a:t>
            </a:fld>
            <a:endParaRPr lang="en-US" altLang="ja-JP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19B212-C09F-4955-AD27-ABB913F21FB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1566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12DC45-75CF-4529-A5AA-243CFB300576}" type="datetimeFigureOut">
              <a:rPr lang="en-US" altLang="ja-JP"/>
              <a:pPr/>
              <a:t>4/8/19</a:t>
            </a:fld>
            <a:endParaRPr lang="en-US" altLang="ja-JP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FB8DED-67ED-4276-B64B-78197F032CF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0291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FF964D-AEF4-4F8D-8A32-5A3CF85207D4}" type="datetimeFigureOut">
              <a:rPr lang="en-US" altLang="ja-JP"/>
              <a:pPr/>
              <a:t>4/8/19</a:t>
            </a:fld>
            <a:endParaRPr lang="en-US" altLang="ja-JP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A6F4F2-D59F-4307-9C9F-2B23C97CACD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79010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71" y="1638300"/>
            <a:ext cx="9957725" cy="6972300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669" y="1638306"/>
            <a:ext cx="16920247" cy="35118678"/>
          </a:xfrm>
        </p:spPr>
        <p:txBody>
          <a:bodyPr/>
          <a:lstStyle>
            <a:lvl1pPr>
              <a:defRPr sz="14600"/>
            </a:lvl1pPr>
            <a:lvl2pPr>
              <a:defRPr sz="12799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371" y="8610606"/>
            <a:ext cx="9957725" cy="28146378"/>
          </a:xfrm>
        </p:spPr>
        <p:txBody>
          <a:bodyPr/>
          <a:lstStyle>
            <a:lvl1pPr marL="0" indent="0">
              <a:buNone/>
              <a:defRPr sz="6400"/>
            </a:lvl1pPr>
            <a:lvl2pPr marL="2087308" indent="0">
              <a:buNone/>
              <a:defRPr sz="5500"/>
            </a:lvl2pPr>
            <a:lvl3pPr marL="4174618" indent="0">
              <a:buNone/>
              <a:defRPr sz="4600"/>
            </a:lvl3pPr>
            <a:lvl4pPr marL="6261926" indent="0">
              <a:buNone/>
              <a:defRPr sz="4100"/>
            </a:lvl4pPr>
            <a:lvl5pPr marL="8349235" indent="0">
              <a:buNone/>
              <a:defRPr sz="4100"/>
            </a:lvl5pPr>
            <a:lvl6pPr marL="10436545" indent="0">
              <a:buNone/>
              <a:defRPr sz="4100"/>
            </a:lvl6pPr>
            <a:lvl7pPr marL="12523853" indent="0">
              <a:buNone/>
              <a:defRPr sz="4100"/>
            </a:lvl7pPr>
            <a:lvl8pPr marL="14611162" indent="0">
              <a:buNone/>
              <a:defRPr sz="4100"/>
            </a:lvl8pPr>
            <a:lvl9pPr marL="16698471" indent="0">
              <a:buNone/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BDED8D-A711-481F-A9E6-D2DD34418D48}" type="datetimeFigureOut">
              <a:rPr lang="en-US" altLang="ja-JP"/>
              <a:pPr/>
              <a:t>4/8/19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C0C43A-38C9-4F9A-A4EB-73F4422D919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05500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603" y="28803600"/>
            <a:ext cx="18160365" cy="3400429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2603" y="3676650"/>
            <a:ext cx="18160365" cy="24688800"/>
          </a:xfrm>
        </p:spPr>
        <p:txBody>
          <a:bodyPr rtlCol="0">
            <a:normAutofit/>
          </a:bodyPr>
          <a:lstStyle>
            <a:lvl1pPr marL="0" indent="0">
              <a:buNone/>
              <a:defRPr sz="14600"/>
            </a:lvl1pPr>
            <a:lvl2pPr marL="2087308" indent="0">
              <a:buNone/>
              <a:defRPr sz="12799"/>
            </a:lvl2pPr>
            <a:lvl3pPr marL="4174618" indent="0">
              <a:buNone/>
              <a:defRPr sz="11000"/>
            </a:lvl3pPr>
            <a:lvl4pPr marL="6261926" indent="0">
              <a:buNone/>
              <a:defRPr sz="9100"/>
            </a:lvl4pPr>
            <a:lvl5pPr marL="8349235" indent="0">
              <a:buNone/>
              <a:defRPr sz="9100"/>
            </a:lvl5pPr>
            <a:lvl6pPr marL="10436545" indent="0">
              <a:buNone/>
              <a:defRPr sz="9100"/>
            </a:lvl6pPr>
            <a:lvl7pPr marL="12523853" indent="0">
              <a:buNone/>
              <a:defRPr sz="9100"/>
            </a:lvl7pPr>
            <a:lvl8pPr marL="14611162" indent="0">
              <a:buNone/>
              <a:defRPr sz="9100"/>
            </a:lvl8pPr>
            <a:lvl9pPr marL="16698471" indent="0">
              <a:buNone/>
              <a:defRPr sz="91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2603" y="32204029"/>
            <a:ext cx="18160365" cy="4829172"/>
          </a:xfrm>
        </p:spPr>
        <p:txBody>
          <a:bodyPr/>
          <a:lstStyle>
            <a:lvl1pPr marL="0" indent="0">
              <a:buNone/>
              <a:defRPr sz="6400"/>
            </a:lvl1pPr>
            <a:lvl2pPr marL="2087308" indent="0">
              <a:buNone/>
              <a:defRPr sz="5500"/>
            </a:lvl2pPr>
            <a:lvl3pPr marL="4174618" indent="0">
              <a:buNone/>
              <a:defRPr sz="4600"/>
            </a:lvl3pPr>
            <a:lvl4pPr marL="6261926" indent="0">
              <a:buNone/>
              <a:defRPr sz="4100"/>
            </a:lvl4pPr>
            <a:lvl5pPr marL="8349235" indent="0">
              <a:buNone/>
              <a:defRPr sz="4100"/>
            </a:lvl5pPr>
            <a:lvl6pPr marL="10436545" indent="0">
              <a:buNone/>
              <a:defRPr sz="4100"/>
            </a:lvl6pPr>
            <a:lvl7pPr marL="12523853" indent="0">
              <a:buNone/>
              <a:defRPr sz="4100"/>
            </a:lvl7pPr>
            <a:lvl8pPr marL="14611162" indent="0">
              <a:buNone/>
              <a:defRPr sz="4100"/>
            </a:lvl8pPr>
            <a:lvl9pPr marL="16698471" indent="0">
              <a:buNone/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EE15F2-32AA-43CD-8F0D-9654C37E0760}" type="datetimeFigureOut">
              <a:rPr lang="en-US" altLang="ja-JP"/>
              <a:pPr/>
              <a:t>4/8/19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7DE338-B52D-481E-A1D8-A3E9D274CCBD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25280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512888" y="1648545"/>
            <a:ext cx="27241500" cy="6856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478" tIns="208739" rIns="417478" bIns="20873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12888" y="9601253"/>
            <a:ext cx="27241500" cy="27155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478" tIns="208739" rIns="417478" bIns="2087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2893" y="38137878"/>
            <a:ext cx="7062787" cy="2190428"/>
          </a:xfrm>
          <a:prstGeom prst="rect">
            <a:avLst/>
          </a:prstGeom>
        </p:spPr>
        <p:txBody>
          <a:bodyPr vert="horz" wrap="square" lIns="417478" tIns="208739" rIns="417478" bIns="208739" numCol="1" anchor="ctr" anchorCtr="0" compatLnSpc="1">
            <a:prstTxWarp prst="textNoShape">
              <a:avLst/>
            </a:prstTxWarp>
          </a:bodyPr>
          <a:lstStyle>
            <a:lvl1pPr>
              <a:defRPr sz="55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33B9DAF2-26A3-48BB-9907-182A69606F54}" type="datetimeFigureOut">
              <a:rPr lang="en-US" altLang="ja-JP"/>
              <a:pPr/>
              <a:t>4/8/19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0977" y="38137878"/>
            <a:ext cx="9585325" cy="2190428"/>
          </a:xfrm>
          <a:prstGeom prst="rect">
            <a:avLst/>
          </a:prstGeom>
        </p:spPr>
        <p:txBody>
          <a:bodyPr vert="horz" wrap="square" lIns="417478" tIns="208739" rIns="417478" bIns="208739" numCol="1" anchor="ctr" anchorCtr="0" compatLnSpc="1">
            <a:prstTxWarp prst="textNoShape">
              <a:avLst/>
            </a:prstTxWarp>
          </a:bodyPr>
          <a:lstStyle>
            <a:lvl1pPr algn="ctr">
              <a:defRPr sz="55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1600" y="38137878"/>
            <a:ext cx="7062788" cy="2190428"/>
          </a:xfrm>
          <a:prstGeom prst="rect">
            <a:avLst/>
          </a:prstGeom>
        </p:spPr>
        <p:txBody>
          <a:bodyPr vert="horz" wrap="square" lIns="417478" tIns="208739" rIns="417478" bIns="208739" numCol="1" anchor="ctr" anchorCtr="0" compatLnSpc="1">
            <a:prstTxWarp prst="textNoShape">
              <a:avLst/>
            </a:prstTxWarp>
          </a:bodyPr>
          <a:lstStyle>
            <a:lvl1pPr algn="r">
              <a:defRPr sz="55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7C0B818F-7436-4153-8A12-29240628656F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3371" rtl="0" eaLnBrk="0" fontAlgn="base" hangingPunct="0">
        <a:spcBef>
          <a:spcPct val="0"/>
        </a:spcBef>
        <a:spcAft>
          <a:spcPct val="0"/>
        </a:spcAft>
        <a:defRPr sz="20099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173371" rtl="0" eaLnBrk="0" fontAlgn="base" hangingPunct="0">
        <a:spcBef>
          <a:spcPct val="0"/>
        </a:spcBef>
        <a:spcAft>
          <a:spcPct val="0"/>
        </a:spcAft>
        <a:defRPr sz="20099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defTabSz="4173371" rtl="0" eaLnBrk="0" fontAlgn="base" hangingPunct="0">
        <a:spcBef>
          <a:spcPct val="0"/>
        </a:spcBef>
        <a:spcAft>
          <a:spcPct val="0"/>
        </a:spcAft>
        <a:defRPr sz="20099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defTabSz="4173371" rtl="0" eaLnBrk="0" fontAlgn="base" hangingPunct="0">
        <a:spcBef>
          <a:spcPct val="0"/>
        </a:spcBef>
        <a:spcAft>
          <a:spcPct val="0"/>
        </a:spcAft>
        <a:defRPr sz="20099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defTabSz="4173371" rtl="0" eaLnBrk="0" fontAlgn="base" hangingPunct="0">
        <a:spcBef>
          <a:spcPct val="0"/>
        </a:spcBef>
        <a:spcAft>
          <a:spcPct val="0"/>
        </a:spcAft>
        <a:defRPr sz="20099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182" algn="ctr" defTabSz="4173371" rtl="0" fontAlgn="base">
        <a:spcBef>
          <a:spcPct val="0"/>
        </a:spcBef>
        <a:spcAft>
          <a:spcPct val="0"/>
        </a:spcAft>
        <a:defRPr sz="20099">
          <a:solidFill>
            <a:schemeClr val="tx1"/>
          </a:solidFill>
          <a:latin typeface="Calibri" pitchFamily="34" charset="0"/>
        </a:defRPr>
      </a:lvl6pPr>
      <a:lvl7pPr marL="914364" algn="ctr" defTabSz="4173371" rtl="0" fontAlgn="base">
        <a:spcBef>
          <a:spcPct val="0"/>
        </a:spcBef>
        <a:spcAft>
          <a:spcPct val="0"/>
        </a:spcAft>
        <a:defRPr sz="20099">
          <a:solidFill>
            <a:schemeClr val="tx1"/>
          </a:solidFill>
          <a:latin typeface="Calibri" pitchFamily="34" charset="0"/>
        </a:defRPr>
      </a:lvl7pPr>
      <a:lvl8pPr marL="1371545" algn="ctr" defTabSz="4173371" rtl="0" fontAlgn="base">
        <a:spcBef>
          <a:spcPct val="0"/>
        </a:spcBef>
        <a:spcAft>
          <a:spcPct val="0"/>
        </a:spcAft>
        <a:defRPr sz="20099">
          <a:solidFill>
            <a:schemeClr val="tx1"/>
          </a:solidFill>
          <a:latin typeface="Calibri" pitchFamily="34" charset="0"/>
        </a:defRPr>
      </a:lvl8pPr>
      <a:lvl9pPr marL="1828727" algn="ctr" defTabSz="4173371" rtl="0" fontAlgn="base">
        <a:spcBef>
          <a:spcPct val="0"/>
        </a:spcBef>
        <a:spcAft>
          <a:spcPct val="0"/>
        </a:spcAft>
        <a:defRPr sz="20099">
          <a:solidFill>
            <a:schemeClr val="tx1"/>
          </a:solidFill>
          <a:latin typeface="Calibri" pitchFamily="34" charset="0"/>
        </a:defRPr>
      </a:lvl9pPr>
    </p:titleStyle>
    <p:bodyStyle>
      <a:lvl1pPr marL="1565212" indent="-1565212" algn="l" defTabSz="4173371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390764" indent="-1303285" algn="l" defTabSz="4173371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799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5217905" indent="-1042946" algn="l" defTabSz="4173371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1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7305383" indent="-1042946" algn="l" defTabSz="4173371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1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9392862" indent="-1042946" algn="l" defTabSz="4173371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91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1480199" indent="-1043655" algn="l" defTabSz="4174618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67507" indent="-1043655" algn="l" defTabSz="4174618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4815" indent="-1043655" algn="l" defTabSz="4174618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2125" indent="-1043655" algn="l" defTabSz="4174618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4618" rtl="0" eaLnBrk="1" latinLnBrk="0" hangingPunct="1">
        <a:defRPr sz="8199" kern="1200">
          <a:solidFill>
            <a:schemeClr val="tx1"/>
          </a:solidFill>
          <a:latin typeface="+mn-lt"/>
          <a:ea typeface="+mn-ea"/>
          <a:cs typeface="+mn-cs"/>
        </a:defRPr>
      </a:lvl1pPr>
      <a:lvl2pPr marL="2087308" algn="l" defTabSz="4174618" rtl="0" eaLnBrk="1" latinLnBrk="0" hangingPunct="1">
        <a:defRPr sz="8199" kern="1200">
          <a:solidFill>
            <a:schemeClr val="tx1"/>
          </a:solidFill>
          <a:latin typeface="+mn-lt"/>
          <a:ea typeface="+mn-ea"/>
          <a:cs typeface="+mn-cs"/>
        </a:defRPr>
      </a:lvl2pPr>
      <a:lvl3pPr marL="4174618" algn="l" defTabSz="4174618" rtl="0" eaLnBrk="1" latinLnBrk="0" hangingPunct="1">
        <a:defRPr sz="8199" kern="1200">
          <a:solidFill>
            <a:schemeClr val="tx1"/>
          </a:solidFill>
          <a:latin typeface="+mn-lt"/>
          <a:ea typeface="+mn-ea"/>
          <a:cs typeface="+mn-cs"/>
        </a:defRPr>
      </a:lvl3pPr>
      <a:lvl4pPr marL="6261926" algn="l" defTabSz="4174618" rtl="0" eaLnBrk="1" latinLnBrk="0" hangingPunct="1">
        <a:defRPr sz="8199" kern="1200">
          <a:solidFill>
            <a:schemeClr val="tx1"/>
          </a:solidFill>
          <a:latin typeface="+mn-lt"/>
          <a:ea typeface="+mn-ea"/>
          <a:cs typeface="+mn-cs"/>
        </a:defRPr>
      </a:lvl4pPr>
      <a:lvl5pPr marL="8349235" algn="l" defTabSz="4174618" rtl="0" eaLnBrk="1" latinLnBrk="0" hangingPunct="1">
        <a:defRPr sz="8199" kern="1200">
          <a:solidFill>
            <a:schemeClr val="tx1"/>
          </a:solidFill>
          <a:latin typeface="+mn-lt"/>
          <a:ea typeface="+mn-ea"/>
          <a:cs typeface="+mn-cs"/>
        </a:defRPr>
      </a:lvl5pPr>
      <a:lvl6pPr marL="10436545" algn="l" defTabSz="4174618" rtl="0" eaLnBrk="1" latinLnBrk="0" hangingPunct="1">
        <a:defRPr sz="8199" kern="1200">
          <a:solidFill>
            <a:schemeClr val="tx1"/>
          </a:solidFill>
          <a:latin typeface="+mn-lt"/>
          <a:ea typeface="+mn-ea"/>
          <a:cs typeface="+mn-cs"/>
        </a:defRPr>
      </a:lvl6pPr>
      <a:lvl7pPr marL="12523853" algn="l" defTabSz="4174618" rtl="0" eaLnBrk="1" latinLnBrk="0" hangingPunct="1">
        <a:defRPr sz="8199" kern="1200">
          <a:solidFill>
            <a:schemeClr val="tx1"/>
          </a:solidFill>
          <a:latin typeface="+mn-lt"/>
          <a:ea typeface="+mn-ea"/>
          <a:cs typeface="+mn-cs"/>
        </a:defRPr>
      </a:lvl7pPr>
      <a:lvl8pPr marL="14611162" algn="l" defTabSz="4174618" rtl="0" eaLnBrk="1" latinLnBrk="0" hangingPunct="1">
        <a:defRPr sz="8199" kern="1200">
          <a:solidFill>
            <a:schemeClr val="tx1"/>
          </a:solidFill>
          <a:latin typeface="+mn-lt"/>
          <a:ea typeface="+mn-ea"/>
          <a:cs typeface="+mn-cs"/>
        </a:defRPr>
      </a:lvl8pPr>
      <a:lvl9pPr marL="16698471" algn="l" defTabSz="4174618" rtl="0" eaLnBrk="1" latinLnBrk="0" hangingPunct="1">
        <a:defRPr sz="81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jpeg"/><Relationship Id="rId3" Type="http://schemas.openxmlformats.org/officeDocument/2006/relationships/image" Target="../media/image1.png"/><Relationship Id="rId7" Type="http://schemas.openxmlformats.org/officeDocument/2006/relationships/image" Target="../media/image5.tiff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0" Type="http://schemas.openxmlformats.org/officeDocument/2006/relationships/image" Target="../media/image8.jpg"/><Relationship Id="rId4" Type="http://schemas.openxmlformats.org/officeDocument/2006/relationships/image" Target="../media/image2.jpeg"/><Relationship Id="rId9" Type="http://schemas.openxmlformats.org/officeDocument/2006/relationships/image" Target="../media/image7.tiff"/><Relationship Id="rId1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36"/>
          <p:cNvSpPr>
            <a:spLocks noChangeArrowheads="1"/>
          </p:cNvSpPr>
          <p:nvPr/>
        </p:nvSpPr>
        <p:spPr bwMode="auto">
          <a:xfrm>
            <a:off x="2636042" y="471687"/>
            <a:ext cx="24995188" cy="2523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548663" tIns="274331" rIns="548663" bIns="274331" anchor="ctr">
            <a:spAutoFit/>
          </a:bodyPr>
          <a:lstStyle/>
          <a:p>
            <a:pPr algn="ctr" defTabSz="4174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400" b="1" cap="small" dirty="0">
                <a:solidFill>
                  <a:schemeClr val="tx2"/>
                </a:solidFill>
                <a:cs typeface="Arial" pitchFamily="34" charset="0"/>
              </a:rPr>
              <a:t>Computational Toolbox for Dynamic and High-Order Functional </a:t>
            </a:r>
            <a:r>
              <a:rPr lang="en-US" altLang="zh-CN" sz="6400" b="1" cap="small" dirty="0" err="1">
                <a:solidFill>
                  <a:schemeClr val="tx2"/>
                </a:solidFill>
                <a:cs typeface="Arial" pitchFamily="34" charset="0"/>
              </a:rPr>
              <a:t>Connectomics</a:t>
            </a:r>
            <a:endParaRPr lang="en-US" altLang="zh-CN" sz="6400" b="1" cap="small" dirty="0">
              <a:solidFill>
                <a:schemeClr val="tx2"/>
              </a:solidFill>
              <a:cs typeface="Arial" pitchFamily="34" charset="0"/>
            </a:endParaRPr>
          </a:p>
        </p:txBody>
      </p:sp>
      <p:sp>
        <p:nvSpPr>
          <p:cNvPr id="14338" name="Rectangle 97"/>
          <p:cNvSpPr>
            <a:spLocks noChangeArrowheads="1"/>
          </p:cNvSpPr>
          <p:nvPr/>
        </p:nvSpPr>
        <p:spPr bwMode="auto">
          <a:xfrm>
            <a:off x="696119" y="6034286"/>
            <a:ext cx="13898562" cy="812800"/>
          </a:xfrm>
          <a:prstGeom prst="rect">
            <a:avLst/>
          </a:prstGeom>
          <a:solidFill>
            <a:srgbClr val="00B0F0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370" tIns="52186" rIns="104370" bIns="52186" anchor="ctr"/>
          <a:lstStyle>
            <a:lvl1pPr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173538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173538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173538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173538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4100" b="1" dirty="0">
                <a:ea typeface="SimSun" panose="02010600030101010101" pitchFamily="2" charset="-122"/>
              </a:rPr>
              <a:t>Background</a:t>
            </a:r>
          </a:p>
        </p:txBody>
      </p:sp>
      <p:sp>
        <p:nvSpPr>
          <p:cNvPr id="12" name="Rectangle 97"/>
          <p:cNvSpPr>
            <a:spLocks noChangeArrowheads="1"/>
          </p:cNvSpPr>
          <p:nvPr/>
        </p:nvSpPr>
        <p:spPr bwMode="auto">
          <a:xfrm>
            <a:off x="15713076" y="6036933"/>
            <a:ext cx="13898562" cy="814387"/>
          </a:xfrm>
          <a:prstGeom prst="rect">
            <a:avLst/>
          </a:prstGeom>
          <a:solidFill>
            <a:srgbClr val="00B0F0">
              <a:alpha val="45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lIns="104370" tIns="52186" rIns="104370" bIns="52186" anchor="ctr"/>
          <a:lstStyle/>
          <a:p>
            <a:pPr algn="ctr" defTabSz="4174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100" b="1" cap="all" dirty="0">
                <a:ea typeface="+mn-ea"/>
                <a:cs typeface="Arial" pitchFamily="34" charset="0"/>
              </a:rPr>
              <a:t>N</a:t>
            </a:r>
            <a:r>
              <a:rPr lang="en-US" altLang="zh-CN" sz="4100" b="1" dirty="0">
                <a:ea typeface="+mn-ea"/>
                <a:cs typeface="Arial" pitchFamily="34" charset="0"/>
              </a:rPr>
              <a:t>etwork</a:t>
            </a:r>
            <a:r>
              <a:rPr lang="en-US" altLang="zh-CN" sz="4100" b="1" cap="all" dirty="0">
                <a:ea typeface="+mn-ea"/>
                <a:cs typeface="Arial" pitchFamily="34" charset="0"/>
              </a:rPr>
              <a:t> C</a:t>
            </a:r>
            <a:r>
              <a:rPr lang="en-US" altLang="zh-CN" sz="4100" b="1" dirty="0">
                <a:ea typeface="+mn-ea"/>
                <a:cs typeface="Arial" pitchFamily="34" charset="0"/>
              </a:rPr>
              <a:t>onstruction</a:t>
            </a:r>
            <a:r>
              <a:rPr lang="en-US" altLang="zh-CN" sz="4100" b="1" cap="all" dirty="0">
                <a:ea typeface="+mn-ea"/>
                <a:cs typeface="Arial" pitchFamily="34" charset="0"/>
              </a:rPr>
              <a:t> A</a:t>
            </a:r>
            <a:r>
              <a:rPr lang="en-US" altLang="zh-CN" sz="4100" b="1" dirty="0">
                <a:ea typeface="+mn-ea"/>
                <a:cs typeface="Arial" pitchFamily="34" charset="0"/>
              </a:rPr>
              <a:t>lgorithms</a:t>
            </a:r>
          </a:p>
        </p:txBody>
      </p:sp>
      <p:sp>
        <p:nvSpPr>
          <p:cNvPr id="40" name="Rectangle 97"/>
          <p:cNvSpPr>
            <a:spLocks noChangeArrowheads="1"/>
          </p:cNvSpPr>
          <p:nvPr/>
        </p:nvSpPr>
        <p:spPr bwMode="auto">
          <a:xfrm>
            <a:off x="15743241" y="36006286"/>
            <a:ext cx="13898563" cy="812800"/>
          </a:xfrm>
          <a:prstGeom prst="rect">
            <a:avLst/>
          </a:prstGeom>
          <a:solidFill>
            <a:srgbClr val="00B0F0">
              <a:alpha val="45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lIns="104370" tIns="52186" rIns="104370" bIns="52186" anchor="ctr"/>
          <a:lstStyle/>
          <a:p>
            <a:pPr algn="ctr" defTabSz="4174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100" b="1" dirty="0">
                <a:ea typeface="+mn-ea"/>
                <a:cs typeface="Arial" pitchFamily="34" charset="0"/>
              </a:rPr>
              <a:t>REFERENCES</a:t>
            </a:r>
            <a:endParaRPr lang="en-US" altLang="zh-CN" sz="4100" b="1" cap="all" dirty="0">
              <a:ea typeface="+mn-ea"/>
              <a:cs typeface="Arial" pitchFamily="34" charset="0"/>
            </a:endParaRPr>
          </a:p>
        </p:txBody>
      </p:sp>
      <p:sp>
        <p:nvSpPr>
          <p:cNvPr id="23" name="Rectangle 97"/>
          <p:cNvSpPr>
            <a:spLocks noChangeArrowheads="1"/>
          </p:cNvSpPr>
          <p:nvPr/>
        </p:nvSpPr>
        <p:spPr bwMode="auto">
          <a:xfrm>
            <a:off x="4740277" y="12765285"/>
            <a:ext cx="13898563" cy="812800"/>
          </a:xfrm>
          <a:prstGeom prst="rect">
            <a:avLst/>
          </a:prstGeom>
          <a:solidFill>
            <a:srgbClr val="00B0F0">
              <a:alpha val="45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lIns="104370" tIns="52186" rIns="104370" bIns="52186" anchor="ctr"/>
          <a:lstStyle/>
          <a:p>
            <a:pPr algn="ctr" defTabSz="4174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100" b="1" cap="all" dirty="0">
                <a:ea typeface="+mn-ea"/>
                <a:cs typeface="Arial" pitchFamily="34" charset="0"/>
              </a:rPr>
              <a:t>t</a:t>
            </a:r>
            <a:r>
              <a:rPr lang="en-US" altLang="zh-CN" sz="4100" b="1" dirty="0">
                <a:ea typeface="+mn-ea"/>
                <a:cs typeface="Arial" pitchFamily="34" charset="0"/>
              </a:rPr>
              <a:t>oolbox</a:t>
            </a:r>
            <a:r>
              <a:rPr lang="en-US" altLang="zh-CN" sz="4100" b="1" cap="all" dirty="0">
                <a:ea typeface="+mn-ea"/>
                <a:cs typeface="Arial" pitchFamily="34" charset="0"/>
              </a:rPr>
              <a:t> M</a:t>
            </a:r>
            <a:r>
              <a:rPr lang="en-US" altLang="zh-CN" sz="4100" b="1" dirty="0">
                <a:ea typeface="+mn-ea"/>
                <a:cs typeface="Arial" pitchFamily="34" charset="0"/>
              </a:rPr>
              <a:t>odules</a:t>
            </a:r>
          </a:p>
        </p:txBody>
      </p:sp>
      <p:sp>
        <p:nvSpPr>
          <p:cNvPr id="14343" name="TextBox 64"/>
          <p:cNvSpPr txBox="1">
            <a:spLocks noChangeArrowheads="1"/>
          </p:cNvSpPr>
          <p:nvPr/>
        </p:nvSpPr>
        <p:spPr bwMode="auto">
          <a:xfrm>
            <a:off x="15524436" y="37229001"/>
            <a:ext cx="13982700" cy="3690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370" tIns="52186" rIns="104370" bIns="52186">
            <a:spAutoFit/>
          </a:bodyPr>
          <a:lstStyle>
            <a:lvl1pPr defTabSz="666750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666750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666750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666750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666750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66675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66675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66675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66675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tabLst>
                <a:tab pos="796893" algn="l"/>
              </a:tabLst>
            </a:pPr>
            <a:r>
              <a:rPr lang="da-DK" altLang="ja-JP" sz="2800" dirty="0">
                <a:cs typeface="Arial" panose="020B0604020202020204" pitchFamily="34" charset="0"/>
              </a:rPr>
              <a:t>[1] 	</a:t>
            </a:r>
            <a:r>
              <a:rPr lang="en-US" altLang="ja-JP" sz="2800" dirty="0">
                <a:cs typeface="Arial" panose="020B0604020202020204" pitchFamily="34" charset="0"/>
              </a:rPr>
              <a:t>Zhang H, et al. Journal of Alzheimer's Disease, 2016, 54(3): 1095-1112. </a:t>
            </a:r>
          </a:p>
          <a:p>
            <a:pPr algn="just" eaLnBrk="1" hangingPunct="1">
              <a:tabLst>
                <a:tab pos="796893" algn="l"/>
              </a:tabLst>
            </a:pPr>
            <a:r>
              <a:rPr lang="da-DK" altLang="ja-JP" sz="2800" dirty="0">
                <a:cs typeface="Arial" panose="020B0604020202020204" pitchFamily="34" charset="0"/>
              </a:rPr>
              <a:t>[2]    </a:t>
            </a:r>
            <a:r>
              <a:rPr lang="fr-FR" altLang="ja-JP" sz="2800" dirty="0">
                <a:cs typeface="Arial" panose="020B0604020202020204" pitchFamily="34" charset="0"/>
              </a:rPr>
              <a:t>Zhang Y, et al. Scientific reports, 2017, 7(1): 6530. </a:t>
            </a:r>
          </a:p>
          <a:p>
            <a:pPr algn="just" eaLnBrk="1" hangingPunct="1">
              <a:tabLst>
                <a:tab pos="796893" algn="l"/>
              </a:tabLst>
            </a:pPr>
            <a:r>
              <a:rPr lang="da-DK" sz="2800" dirty="0">
                <a:cs typeface="Arial" panose="020B0604020202020204" pitchFamily="34" charset="0"/>
              </a:rPr>
              <a:t>[3] 	Chen X, et al. Human brain mapping, 2016, 37(9): 3282-3296.</a:t>
            </a:r>
          </a:p>
          <a:p>
            <a:pPr algn="just" eaLnBrk="1" hangingPunct="1">
              <a:tabLst>
                <a:tab pos="796893" algn="l"/>
              </a:tabLst>
            </a:pPr>
            <a:r>
              <a:rPr lang="da-DK" sz="2800" dirty="0">
                <a:cs typeface="Arial" panose="020B0604020202020204" pitchFamily="34" charset="0"/>
              </a:rPr>
              <a:t>[4]    Wee C Y, et al. Brain Structure and Function, 2014, 219(2): 641-656.</a:t>
            </a:r>
          </a:p>
          <a:p>
            <a:pPr algn="just" eaLnBrk="1" hangingPunct="1">
              <a:tabLst>
                <a:tab pos="796893" algn="l"/>
              </a:tabLst>
            </a:pPr>
            <a:r>
              <a:rPr lang="da-DK" sz="2800" dirty="0">
                <a:cs typeface="Arial" panose="020B0604020202020204" pitchFamily="34" charset="0"/>
              </a:rPr>
              <a:t>[5]    Yu R, et al. Pattern Recognition, 2019, 90: 220-231</a:t>
            </a:r>
          </a:p>
          <a:p>
            <a:pPr algn="just" eaLnBrk="1" hangingPunct="1">
              <a:tabLst>
                <a:tab pos="796893" algn="l"/>
              </a:tabLst>
            </a:pPr>
            <a:r>
              <a:rPr lang="da-DK" sz="2800" dirty="0">
                <a:cs typeface="Arial" panose="020B0604020202020204" pitchFamily="34" charset="0"/>
              </a:rPr>
              <a:t>[6]    Yu R, et al. Human Brain Mapping, 2017, 38(5): 2370-2383.</a:t>
            </a:r>
          </a:p>
          <a:p>
            <a:pPr algn="just" eaLnBrk="1" hangingPunct="1">
              <a:tabLst>
                <a:tab pos="796893" algn="l"/>
              </a:tabLst>
            </a:pPr>
            <a:r>
              <a:rPr lang="da-DK" sz="2800" dirty="0">
                <a:cs typeface="Arial" panose="020B0604020202020204" pitchFamily="34" charset="0"/>
              </a:rPr>
              <a:t>[7]    Zhang Y, et al. Pattern Recognition, 2019, 88: 421-430.</a:t>
            </a:r>
          </a:p>
          <a:p>
            <a:pPr algn="just" eaLnBrk="1" hangingPunct="1">
              <a:tabLst>
                <a:tab pos="796893" algn="l"/>
              </a:tabLst>
            </a:pPr>
            <a:r>
              <a:rPr lang="da-DK" sz="2800" dirty="0">
                <a:cs typeface="Arial" panose="020B0604020202020204" pitchFamily="34" charset="0"/>
              </a:rPr>
              <a:t>[8]    Qiao L, et al. NeuroImage, 2016, 141: 399-407.</a:t>
            </a:r>
          </a:p>
        </p:txBody>
      </p:sp>
      <p:sp>
        <p:nvSpPr>
          <p:cNvPr id="14355" name="Rectangle 35"/>
          <p:cNvSpPr>
            <a:spLocks noChangeArrowheads="1"/>
          </p:cNvSpPr>
          <p:nvPr/>
        </p:nvSpPr>
        <p:spPr bwMode="auto">
          <a:xfrm>
            <a:off x="1874555" y="4139160"/>
            <a:ext cx="26482675" cy="141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370" tIns="52186" rIns="104370" bIns="52186">
            <a:spAutoFit/>
          </a:bodyPr>
          <a:lstStyle>
            <a:lvl1pPr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173538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173538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173538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173538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4100" i="1" dirty="0">
                <a:latin typeface="Calibri" panose="020F0502020204030204" pitchFamily="34" charset="0"/>
                <a:cs typeface="Times New Roman" panose="02020603050405020304" pitchFamily="18" charset="0"/>
              </a:rPr>
              <a:t>Department of Radiology and Biomedical Research Imaging Center (BRIC)</a:t>
            </a:r>
          </a:p>
          <a:p>
            <a:pPr algn="ctr" eaLnBrk="1" hangingPunct="1"/>
            <a:r>
              <a:rPr lang="en-US" altLang="zh-CN" sz="4100" i="1" dirty="0">
                <a:latin typeface="Calibri" panose="020F0502020204030204" pitchFamily="34" charset="0"/>
                <a:cs typeface="Times New Roman" panose="02020603050405020304" pitchFamily="18" charset="0"/>
              </a:rPr>
              <a:t>University of North Carolina at Chapel Hill, NC 27599</a:t>
            </a:r>
          </a:p>
        </p:txBody>
      </p:sp>
      <p:sp>
        <p:nvSpPr>
          <p:cNvPr id="14356" name="Rectangle 36"/>
          <p:cNvSpPr>
            <a:spLocks noChangeArrowheads="1"/>
          </p:cNvSpPr>
          <p:nvPr/>
        </p:nvSpPr>
        <p:spPr bwMode="auto">
          <a:xfrm>
            <a:off x="9869442" y="3133579"/>
            <a:ext cx="11053042" cy="766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70" tIns="52186" rIns="104370" bIns="52186">
            <a:spAutoFit/>
          </a:bodyPr>
          <a:lstStyle>
            <a:lvl1pPr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173538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173538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173538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173538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4299" b="1" i="1" dirty="0">
                <a:latin typeface="Calibri" panose="020F0502020204030204" pitchFamily="34" charset="0"/>
                <a:ea typeface="SimSun" panose="02010600030101010101" pitchFamily="2" charset="-122"/>
              </a:rPr>
              <a:t>Han Zhang, Pew-</a:t>
            </a:r>
            <a:r>
              <a:rPr lang="en-US" altLang="zh-CN" sz="4299" b="1" i="1" dirty="0" err="1">
                <a:latin typeface="Calibri" panose="020F0502020204030204" pitchFamily="34" charset="0"/>
                <a:ea typeface="SimSun" panose="02010600030101010101" pitchFamily="2" charset="-122"/>
              </a:rPr>
              <a:t>Thian</a:t>
            </a:r>
            <a:r>
              <a:rPr lang="en-US" altLang="zh-CN" sz="4299" b="1" i="1" dirty="0">
                <a:latin typeface="Calibri" panose="020F0502020204030204" pitchFamily="34" charset="0"/>
                <a:ea typeface="SimSun" panose="02010600030101010101" pitchFamily="2" charset="-122"/>
              </a:rPr>
              <a:t> Yap, and </a:t>
            </a:r>
            <a:r>
              <a:rPr lang="en-US" altLang="zh-CN" sz="4299" b="1" i="1" dirty="0" err="1">
                <a:latin typeface="Calibri" panose="020F0502020204030204" pitchFamily="34" charset="0"/>
                <a:ea typeface="SimSun" panose="02010600030101010101" pitchFamily="2" charset="-122"/>
              </a:rPr>
              <a:t>Dinggang</a:t>
            </a:r>
            <a:r>
              <a:rPr lang="en-US" altLang="zh-CN" sz="4299" b="1" i="1" dirty="0">
                <a:latin typeface="Calibri" panose="020F0502020204030204" pitchFamily="34" charset="0"/>
                <a:ea typeface="SimSun" panose="02010600030101010101" pitchFamily="2" charset="-122"/>
              </a:rPr>
              <a:t> Shen</a:t>
            </a:r>
            <a:endParaRPr lang="en-US" altLang="zh-CN" sz="4299" i="1" baseline="30000" dirty="0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grpSp>
        <p:nvGrpSpPr>
          <p:cNvPr id="14473" name="Group 1"/>
          <p:cNvGrpSpPr>
            <a:grpSpLocks/>
          </p:cNvGrpSpPr>
          <p:nvPr/>
        </p:nvGrpSpPr>
        <p:grpSpPr bwMode="auto">
          <a:xfrm>
            <a:off x="1036637" y="287327"/>
            <a:ext cx="28141454" cy="5365958"/>
            <a:chOff x="1241584" y="903026"/>
            <a:chExt cx="28141453" cy="5365422"/>
          </a:xfrm>
        </p:grpSpPr>
        <p:pic>
          <p:nvPicPr>
            <p:cNvPr id="14514" name="Picture 14" descr="H:\logo\ppt-logos\logo_final2-2020-943.bmp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1584" y="4532316"/>
              <a:ext cx="3715931" cy="1736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515" name="Picture 376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71157" y="903026"/>
              <a:ext cx="3429000" cy="3984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516" name="Picture 103" descr="C:\mjkim\0_UNC\Lab\MICCAIPresentations2013\BRIC_Logo_only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66017" y="4983375"/>
              <a:ext cx="3517020" cy="1093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65" name="Rectangle 97"/>
          <p:cNvSpPr>
            <a:spLocks noChangeArrowheads="1"/>
          </p:cNvSpPr>
          <p:nvPr/>
        </p:nvSpPr>
        <p:spPr bwMode="auto">
          <a:xfrm>
            <a:off x="8124481" y="21452085"/>
            <a:ext cx="13898563" cy="812800"/>
          </a:xfrm>
          <a:prstGeom prst="rect">
            <a:avLst/>
          </a:prstGeom>
          <a:solidFill>
            <a:srgbClr val="00B0F0">
              <a:alpha val="45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lIns="104370" tIns="52186" rIns="104370" bIns="52186" anchor="ctr"/>
          <a:lstStyle/>
          <a:p>
            <a:pPr algn="ctr" defTabSz="4174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100" b="1" dirty="0">
                <a:ea typeface="+mn-ea"/>
                <a:cs typeface="Arial" pitchFamily="34" charset="0"/>
              </a:rPr>
              <a:t>Example Applications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96119" y="6948690"/>
            <a:ext cx="138985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/>
              <a:t>A GUI-based user-friendly MATLAB toolbox, </a:t>
            </a:r>
            <a:r>
              <a:rPr lang="en-US" sz="4000" i="1" dirty="0" err="1"/>
              <a:t>BrainNetClass</a:t>
            </a:r>
            <a:r>
              <a:rPr lang="en-US" sz="4000" dirty="0"/>
              <a:t> (beta 1.0), for dynamic and high-order functional </a:t>
            </a:r>
            <a:r>
              <a:rPr lang="en-US" sz="4000" dirty="0" err="1"/>
              <a:t>connectomics</a:t>
            </a:r>
            <a:r>
              <a:rPr lang="en-US" sz="4000" dirty="0"/>
              <a:t>.</a:t>
            </a: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37" y="525101"/>
            <a:ext cx="3492500" cy="288290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490EE23B-67DB-604C-910A-CA329E0C10EC}"/>
              </a:ext>
            </a:extLst>
          </p:cNvPr>
          <p:cNvSpPr txBox="1"/>
          <p:nvPr/>
        </p:nvSpPr>
        <p:spPr>
          <a:xfrm>
            <a:off x="709793" y="22567960"/>
            <a:ext cx="13884891" cy="175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599" b="1" dirty="0"/>
              <a:t>MCI/NC: </a:t>
            </a:r>
            <a:r>
              <a:rPr lang="en-US" sz="3599" dirty="0"/>
              <a:t>MCI (mild cognitive impairment, N=52) vs. NC (normal controls, N=52) classification for early detection of Alzheimer’s disease (AD) with SSGSR.</a:t>
            </a:r>
          </a:p>
        </p:txBody>
      </p:sp>
      <p:sp>
        <p:nvSpPr>
          <p:cNvPr id="78" name="TextBox 14">
            <a:extLst>
              <a:ext uri="{FF2B5EF4-FFF2-40B4-BE49-F238E27FC236}">
                <a16:creationId xmlns:a16="http://schemas.microsoft.com/office/drawing/2014/main" id="{BC0F9687-727A-4ED3-9224-2256393AAC10}"/>
              </a:ext>
            </a:extLst>
          </p:cNvPr>
          <p:cNvSpPr txBox="1"/>
          <p:nvPr/>
        </p:nvSpPr>
        <p:spPr>
          <a:xfrm>
            <a:off x="11095041" y="30657065"/>
            <a:ext cx="204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ROC curve</a:t>
            </a:r>
          </a:p>
        </p:txBody>
      </p:sp>
      <p:sp>
        <p:nvSpPr>
          <p:cNvPr id="79" name="TextBox 14">
            <a:extLst>
              <a:ext uri="{FF2B5EF4-FFF2-40B4-BE49-F238E27FC236}">
                <a16:creationId xmlns:a16="http://schemas.microsoft.com/office/drawing/2014/main" id="{194C7E57-D917-44B9-958D-C429C4CE7371}"/>
              </a:ext>
            </a:extLst>
          </p:cNvPr>
          <p:cNvSpPr txBox="1"/>
          <p:nvPr/>
        </p:nvSpPr>
        <p:spPr>
          <a:xfrm>
            <a:off x="2925895" y="30580865"/>
            <a:ext cx="4222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Nested cross validation</a:t>
            </a:r>
          </a:p>
        </p:txBody>
      </p:sp>
      <p:sp>
        <p:nvSpPr>
          <p:cNvPr id="83" name="TextBox 14">
            <a:extLst>
              <a:ext uri="{FF2B5EF4-FFF2-40B4-BE49-F238E27FC236}">
                <a16:creationId xmlns:a16="http://schemas.microsoft.com/office/drawing/2014/main" id="{9FE5C2E5-6BBB-456F-951D-64D4663607DF}"/>
              </a:ext>
            </a:extLst>
          </p:cNvPr>
          <p:cNvSpPr txBox="1"/>
          <p:nvPr/>
        </p:nvSpPr>
        <p:spPr>
          <a:xfrm>
            <a:off x="9349793" y="39572465"/>
            <a:ext cx="3802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Parameter sensitivity</a:t>
            </a:r>
          </a:p>
        </p:txBody>
      </p:sp>
      <p:sp>
        <p:nvSpPr>
          <p:cNvPr id="55" name="箭头: 右 67">
            <a:extLst>
              <a:ext uri="{FF2B5EF4-FFF2-40B4-BE49-F238E27FC236}">
                <a16:creationId xmlns:a16="http://schemas.microsoft.com/office/drawing/2014/main" id="{46D5AC61-BF4A-4EC6-89BA-B773B5C110F0}"/>
              </a:ext>
            </a:extLst>
          </p:cNvPr>
          <p:cNvSpPr/>
          <p:nvPr/>
        </p:nvSpPr>
        <p:spPr>
          <a:xfrm>
            <a:off x="7617850" y="16824698"/>
            <a:ext cx="448241" cy="40307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199"/>
          </a:p>
        </p:txBody>
      </p:sp>
      <p:sp>
        <p:nvSpPr>
          <p:cNvPr id="42" name="TextBox 14">
            <a:extLst>
              <a:ext uri="{FF2B5EF4-FFF2-40B4-BE49-F238E27FC236}">
                <a16:creationId xmlns:a16="http://schemas.microsoft.com/office/drawing/2014/main" id="{BC0F9687-727A-4ED3-9224-2256393AAC10}"/>
              </a:ext>
            </a:extLst>
          </p:cNvPr>
          <p:cNvSpPr txBox="1"/>
          <p:nvPr/>
        </p:nvSpPr>
        <p:spPr>
          <a:xfrm>
            <a:off x="3261377" y="20370065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Main GUI</a:t>
            </a:r>
          </a:p>
        </p:txBody>
      </p:sp>
      <p:sp>
        <p:nvSpPr>
          <p:cNvPr id="43" name="TextBox 14">
            <a:extLst>
              <a:ext uri="{FF2B5EF4-FFF2-40B4-BE49-F238E27FC236}">
                <a16:creationId xmlns:a16="http://schemas.microsoft.com/office/drawing/2014/main" id="{BC0F9687-727A-4ED3-9224-2256393AAC10}"/>
              </a:ext>
            </a:extLst>
          </p:cNvPr>
          <p:cNvSpPr txBox="1"/>
          <p:nvPr/>
        </p:nvSpPr>
        <p:spPr>
          <a:xfrm>
            <a:off x="8467764" y="20370065"/>
            <a:ext cx="6300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After selection of data and methods</a:t>
            </a:r>
          </a:p>
        </p:txBody>
      </p:sp>
      <p:sp>
        <p:nvSpPr>
          <p:cNvPr id="44" name="TextBox 14">
            <a:extLst>
              <a:ext uri="{FF2B5EF4-FFF2-40B4-BE49-F238E27FC236}">
                <a16:creationId xmlns:a16="http://schemas.microsoft.com/office/drawing/2014/main" id="{BC0F9687-727A-4ED3-9224-2256393AAC10}"/>
              </a:ext>
            </a:extLst>
          </p:cNvPr>
          <p:cNvSpPr txBox="1"/>
          <p:nvPr/>
        </p:nvSpPr>
        <p:spPr>
          <a:xfrm>
            <a:off x="16579211" y="20364035"/>
            <a:ext cx="4838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Detailed results in a log file</a:t>
            </a:r>
          </a:p>
        </p:txBody>
      </p:sp>
      <p:sp>
        <p:nvSpPr>
          <p:cNvPr id="45" name="TextBox 14">
            <a:extLst>
              <a:ext uri="{FF2B5EF4-FFF2-40B4-BE49-F238E27FC236}">
                <a16:creationId xmlns:a16="http://schemas.microsoft.com/office/drawing/2014/main" id="{BC0F9687-727A-4ED3-9224-2256393AAC10}"/>
              </a:ext>
            </a:extLst>
          </p:cNvPr>
          <p:cNvSpPr txBox="1"/>
          <p:nvPr/>
        </p:nvSpPr>
        <p:spPr>
          <a:xfrm>
            <a:off x="24259034" y="9878482"/>
            <a:ext cx="3877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Pipeline and modules</a:t>
            </a:r>
            <a:endParaRPr lang="en-US" sz="2800" b="1" i="1" dirty="0"/>
          </a:p>
        </p:txBody>
      </p:sp>
      <p:sp>
        <p:nvSpPr>
          <p:cNvPr id="5" name="Rectangle 4"/>
          <p:cNvSpPr/>
          <p:nvPr/>
        </p:nvSpPr>
        <p:spPr>
          <a:xfrm>
            <a:off x="710323" y="31808756"/>
            <a:ext cx="13884361" cy="1753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599" b="1" dirty="0"/>
              <a:t>EC/CO: </a:t>
            </a:r>
            <a:r>
              <a:rPr lang="en-US" sz="3599" dirty="0">
                <a:solidFill>
                  <a:prstClr val="black"/>
                </a:solidFill>
              </a:rPr>
              <a:t>EC (eyes open) vs. EO (eyes closed) </a:t>
            </a:r>
            <a:r>
              <a:rPr lang="en-US" sz="3599" dirty="0"/>
              <a:t>classification (N</a:t>
            </a:r>
            <a:r>
              <a:rPr lang="en-US" sz="3599" dirty="0">
                <a:solidFill>
                  <a:prstClr val="black"/>
                </a:solidFill>
              </a:rPr>
              <a:t>=47, each subject had 2 scans, one with EC, the other with EO) with SGR.</a:t>
            </a:r>
          </a:p>
        </p:txBody>
      </p:sp>
      <p:sp>
        <p:nvSpPr>
          <p:cNvPr id="7" name="Rectangle 6"/>
          <p:cNvSpPr/>
          <p:nvPr/>
        </p:nvSpPr>
        <p:spPr>
          <a:xfrm>
            <a:off x="15345525" y="22567960"/>
            <a:ext cx="14266114" cy="1753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3599" b="1" dirty="0"/>
              <a:t>BD/MDD: </a:t>
            </a:r>
            <a:r>
              <a:rPr lang="en-US" sz="3599" dirty="0">
                <a:solidFill>
                  <a:prstClr val="black"/>
                </a:solidFill>
              </a:rPr>
              <a:t>BD (bipolar disorder, </a:t>
            </a:r>
            <a:r>
              <a:rPr lang="en-US" sz="3599" dirty="0"/>
              <a:t>N=52</a:t>
            </a:r>
            <a:r>
              <a:rPr lang="en-US" sz="3599" dirty="0">
                <a:solidFill>
                  <a:prstClr val="black"/>
                </a:solidFill>
              </a:rPr>
              <a:t>) and MDD (major depressive disorder, </a:t>
            </a:r>
            <a:r>
              <a:rPr lang="en-US" sz="3599" dirty="0"/>
              <a:t>N=73</a:t>
            </a:r>
            <a:r>
              <a:rPr lang="en-US" sz="3599" dirty="0">
                <a:solidFill>
                  <a:prstClr val="black"/>
                </a:solidFill>
              </a:rPr>
              <a:t>) classification for discriminating diseases with similar symptoms based on dHOFC.</a:t>
            </a:r>
          </a:p>
        </p:txBody>
      </p:sp>
      <p:sp>
        <p:nvSpPr>
          <p:cNvPr id="9" name="Rectangle 8"/>
          <p:cNvSpPr/>
          <p:nvPr/>
        </p:nvSpPr>
        <p:spPr>
          <a:xfrm>
            <a:off x="15700163" y="13883398"/>
            <a:ext cx="6596274" cy="62478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%GSR: Group sparse representation </a:t>
            </a:r>
          </a:p>
          <a:p>
            <a:r>
              <a:rPr lang="en-US" sz="1600" dirty="0"/>
              <a:t>%SSGSR: Strength and similarity guided GSR </a:t>
            </a:r>
          </a:p>
          <a:p>
            <a:endParaRPr lang="en-US" sz="1600" dirty="0"/>
          </a:p>
          <a:p>
            <a:r>
              <a:rPr lang="en-US" sz="1600" dirty="0"/>
              <a:t>SSGSR method is used to constructed the brain network.</a:t>
            </a:r>
          </a:p>
          <a:p>
            <a:endParaRPr lang="en-US" sz="1600" dirty="0"/>
          </a:p>
          <a:p>
            <a:r>
              <a:rPr lang="en-US" sz="1600" dirty="0"/>
              <a:t>lambda_1 ranges in 0.01        0.02        0.03        0.04        0.05        0.06        0.07        0.08        0.09         0.1 </a:t>
            </a:r>
          </a:p>
          <a:p>
            <a:r>
              <a:rPr lang="en-US" sz="1600" dirty="0"/>
              <a:t>(it controls the controlling group sparsity)</a:t>
            </a:r>
          </a:p>
          <a:p>
            <a:endParaRPr lang="en-US" sz="1600" dirty="0"/>
          </a:p>
          <a:p>
            <a:r>
              <a:rPr lang="en-US" sz="1600" dirty="0"/>
              <a:t>lambda_2 ranges in 0.01        0.02        0.03        0.04        0.05        0.06        0.07        0.08        0.09         0.1 </a:t>
            </a:r>
          </a:p>
          <a:p>
            <a:r>
              <a:rPr lang="en-US" sz="1600" dirty="0"/>
              <a:t>(it controls the controlling inter-subject LOFC-pattern similarity)</a:t>
            </a:r>
          </a:p>
          <a:p>
            <a:endParaRPr lang="en-US" sz="1600" dirty="0"/>
          </a:p>
          <a:p>
            <a:r>
              <a:rPr lang="en-US" sz="1600" dirty="0"/>
              <a:t>Using connection-based coefficients as features and </a:t>
            </a:r>
          </a:p>
          <a:p>
            <a:r>
              <a:rPr lang="en-US" sz="1600" dirty="0"/>
              <a:t>t-test (p&lt;0.05) + LASSO (lambda=0.1) for feature selection</a:t>
            </a:r>
          </a:p>
          <a:p>
            <a:endParaRPr lang="en-US" sz="1600" dirty="0"/>
          </a:p>
          <a:p>
            <a:r>
              <a:rPr lang="en-US" sz="1600" dirty="0"/>
              <a:t>Using leave-one-out cross validation to calculate the final results</a:t>
            </a:r>
          </a:p>
          <a:p>
            <a:endParaRPr lang="en-US" sz="1600" dirty="0"/>
          </a:p>
          <a:p>
            <a:r>
              <a:rPr lang="en-US" sz="1600" dirty="0"/>
              <a:t>The optimal parameter(s): 	0.02        0.03 </a:t>
            </a:r>
          </a:p>
          <a:p>
            <a:endParaRPr lang="en-US" sz="1600" dirty="0"/>
          </a:p>
          <a:p>
            <a:r>
              <a:rPr lang="en-US" sz="1600" dirty="0"/>
              <a:t>Testing set AUC: 	0.95895</a:t>
            </a:r>
          </a:p>
          <a:p>
            <a:r>
              <a:rPr lang="en-US" sz="1600" dirty="0"/>
              <a:t>Testing set ACC: 	90.38%</a:t>
            </a:r>
          </a:p>
          <a:p>
            <a:r>
              <a:rPr lang="en-US" sz="1600" dirty="0"/>
              <a:t>Testing set SEN: 	92.31%</a:t>
            </a:r>
          </a:p>
          <a:p>
            <a:r>
              <a:rPr lang="en-US" sz="1600" dirty="0"/>
              <a:t>Testing set SPE: 	88.46%</a:t>
            </a:r>
          </a:p>
          <a:p>
            <a:r>
              <a:rPr lang="en-US" sz="1600" dirty="0"/>
              <a:t>Testing set F-score: 	90.57%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5309437" y="6972586"/>
            <a:ext cx="137620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477" indent="-571477" algn="just">
              <a:buFont typeface="Arial" charset="0"/>
              <a:buChar char="•"/>
            </a:pPr>
            <a:r>
              <a:rPr lang="en-US" sz="4000" dirty="0"/>
              <a:t>Pair-wise correlation-based (PC, tHOFC [1], aHOFC [2], dHOFC [3])</a:t>
            </a:r>
          </a:p>
          <a:p>
            <a:pPr marL="571477" indent="-571477" algn="just">
              <a:buFont typeface="Arial" charset="0"/>
              <a:buChar char="•"/>
            </a:pPr>
            <a:r>
              <a:rPr lang="en-US" sz="4000" dirty="0"/>
              <a:t>Sparse representation-based (SR, GSR [4], WSR [5], WSGR [6], SGR, SSGSR [7], SLR [8])</a:t>
            </a:r>
          </a:p>
        </p:txBody>
      </p:sp>
      <p:pic>
        <p:nvPicPr>
          <p:cNvPr id="54" name="图片 16">
            <a:extLst>
              <a:ext uri="{FF2B5EF4-FFF2-40B4-BE49-F238E27FC236}">
                <a16:creationId xmlns:a16="http://schemas.microsoft.com/office/drawing/2014/main" id="{3F6BE741-EBA8-4543-9ECC-AC72E43E286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37" y="24862026"/>
            <a:ext cx="8189119" cy="5556263"/>
          </a:xfrm>
          <a:prstGeom prst="rect">
            <a:avLst/>
          </a:prstGeom>
        </p:spPr>
      </p:pic>
      <p:pic>
        <p:nvPicPr>
          <p:cNvPr id="59" name="图片 18">
            <a:extLst>
              <a:ext uri="{FF2B5EF4-FFF2-40B4-BE49-F238E27FC236}">
                <a16:creationId xmlns:a16="http://schemas.microsoft.com/office/drawing/2014/main" id="{2005D92B-1B3B-4D98-9B86-C94ADBF3E74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5"/>
          <a:stretch/>
        </p:blipFill>
        <p:spPr>
          <a:xfrm>
            <a:off x="9037640" y="25015305"/>
            <a:ext cx="5612083" cy="5402980"/>
          </a:xfrm>
          <a:prstGeom prst="rect">
            <a:avLst/>
          </a:prstGeom>
        </p:spPr>
      </p:pic>
      <p:pic>
        <p:nvPicPr>
          <p:cNvPr id="60" name="图片 13">
            <a:extLst>
              <a:ext uri="{FF2B5EF4-FFF2-40B4-BE49-F238E27FC236}">
                <a16:creationId xmlns:a16="http://schemas.microsoft.com/office/drawing/2014/main" id="{916577CB-17E4-4DBA-9E36-F56561F1B081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004"/>
          <a:stretch/>
        </p:blipFill>
        <p:spPr>
          <a:xfrm>
            <a:off x="22709320" y="10453890"/>
            <a:ext cx="6797818" cy="11734799"/>
          </a:xfrm>
          <a:prstGeom prst="rect">
            <a:avLst/>
          </a:prstGeom>
        </p:spPr>
      </p:pic>
      <p:pic>
        <p:nvPicPr>
          <p:cNvPr id="61" name="图片 20">
            <a:extLst>
              <a:ext uri="{FF2B5EF4-FFF2-40B4-BE49-F238E27FC236}">
                <a16:creationId xmlns:a16="http://schemas.microsoft.com/office/drawing/2014/main" id="{CABDAECC-676A-47F2-A9BF-90BA17E04F0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37"/>
          <a:stretch/>
        </p:blipFill>
        <p:spPr>
          <a:xfrm>
            <a:off x="7492163" y="33791035"/>
            <a:ext cx="7108074" cy="554265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1409325" y="10210800"/>
            <a:ext cx="20668038" cy="181588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PC: </a:t>
            </a:r>
            <a:r>
              <a:rPr lang="en-US" sz="2800" dirty="0"/>
              <a:t>Pearson’s correlation, </a:t>
            </a:r>
            <a:r>
              <a:rPr lang="en-US" sz="2800" b="1" dirty="0"/>
              <a:t>FC: </a:t>
            </a:r>
            <a:r>
              <a:rPr lang="en-US" sz="2800" dirty="0"/>
              <a:t>functional connectivity,  </a:t>
            </a:r>
            <a:r>
              <a:rPr lang="en-US" sz="2800" b="1" dirty="0"/>
              <a:t>HOFC: </a:t>
            </a:r>
            <a:r>
              <a:rPr lang="en-US" sz="2800" dirty="0"/>
              <a:t>high-order FC, </a:t>
            </a:r>
            <a:r>
              <a:rPr lang="en-US" sz="2800" b="1" dirty="0"/>
              <a:t>tHOFC: </a:t>
            </a:r>
            <a:r>
              <a:rPr lang="en-US" sz="2800" dirty="0"/>
              <a:t>topological profile-based HOFC, </a:t>
            </a:r>
            <a:r>
              <a:rPr lang="en-US" sz="2800" b="1" dirty="0"/>
              <a:t>aHOFC: </a:t>
            </a:r>
            <a:r>
              <a:rPr lang="en-US" sz="2800" dirty="0"/>
              <a:t>associated HOFC, </a:t>
            </a:r>
            <a:r>
              <a:rPr lang="en-US" sz="2800" b="1" dirty="0"/>
              <a:t>dHOFC: </a:t>
            </a:r>
            <a:r>
              <a:rPr lang="en-US" sz="2800" dirty="0"/>
              <a:t>dynamic information-based HOFC, </a:t>
            </a:r>
            <a:r>
              <a:rPr lang="en-US" sz="2800" b="1" dirty="0"/>
              <a:t>SR: </a:t>
            </a:r>
            <a:r>
              <a:rPr lang="en-US" sz="2800" dirty="0"/>
              <a:t>sparse representation, </a:t>
            </a:r>
            <a:r>
              <a:rPr lang="en-US" sz="2800" b="1" dirty="0"/>
              <a:t>GSR: </a:t>
            </a:r>
            <a:r>
              <a:rPr lang="en-US" sz="2800" dirty="0"/>
              <a:t>group SR, </a:t>
            </a:r>
            <a:r>
              <a:rPr lang="en-US" sz="2800" b="1" dirty="0"/>
              <a:t>WSR:</a:t>
            </a:r>
            <a:r>
              <a:rPr lang="en-US" sz="2800" dirty="0"/>
              <a:t> weighted SR, </a:t>
            </a:r>
            <a:r>
              <a:rPr lang="en-US" sz="2800" b="1" dirty="0"/>
              <a:t>SGR:</a:t>
            </a:r>
            <a:r>
              <a:rPr lang="en-US" sz="2800" dirty="0"/>
              <a:t> sparse group representation, </a:t>
            </a:r>
            <a:r>
              <a:rPr lang="en-US" sz="2800" b="1" dirty="0"/>
              <a:t>WSGR:</a:t>
            </a:r>
            <a:r>
              <a:rPr lang="en-US" sz="2800" dirty="0"/>
              <a:t> weighted SGR, </a:t>
            </a:r>
            <a:r>
              <a:rPr lang="en-US" sz="2800" b="1" dirty="0"/>
              <a:t>SSGSR:</a:t>
            </a:r>
            <a:r>
              <a:rPr lang="en-US" sz="2800" dirty="0"/>
              <a:t> strength and similarity guided GSR, </a:t>
            </a:r>
            <a:r>
              <a:rPr lang="en-US" sz="2800" b="1" dirty="0"/>
              <a:t>SLR:</a:t>
            </a:r>
            <a:r>
              <a:rPr lang="en-US" sz="2800" dirty="0"/>
              <a:t> sparse low-rank representation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631234" y="34781398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99"/>
          </a:p>
        </p:txBody>
      </p:sp>
      <p:pic>
        <p:nvPicPr>
          <p:cNvPr id="64" name="图片 12">
            <a:extLst>
              <a:ext uri="{FF2B5EF4-FFF2-40B4-BE49-F238E27FC236}">
                <a16:creationId xmlns:a16="http://schemas.microsoft.com/office/drawing/2014/main" id="{75E2A163-E001-4379-BD69-45A97ACC77CA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5" b="705"/>
          <a:stretch/>
        </p:blipFill>
        <p:spPr>
          <a:xfrm>
            <a:off x="808041" y="13893065"/>
            <a:ext cx="6647863" cy="62663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5" name="图片 28">
            <a:extLst>
              <a:ext uri="{FF2B5EF4-FFF2-40B4-BE49-F238E27FC236}">
                <a16:creationId xmlns:a16="http://schemas.microsoft.com/office/drawing/2014/main" id="{6B32BED2-9E3F-473F-BBEC-385ABDDA70E0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2" r="1040" b="317"/>
          <a:stretch/>
        </p:blipFill>
        <p:spPr>
          <a:xfrm>
            <a:off x="8178207" y="13893069"/>
            <a:ext cx="6879230" cy="62663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6214" y="24304769"/>
            <a:ext cx="3724695" cy="4741919"/>
          </a:xfrm>
          <a:prstGeom prst="rect">
            <a:avLst/>
          </a:prstGeom>
        </p:spPr>
      </p:pic>
      <p:graphicFrame>
        <p:nvGraphicFramePr>
          <p:cNvPr id="70" name="表格 3">
            <a:extLst>
              <a:ext uri="{FF2B5EF4-FFF2-40B4-BE49-F238E27FC236}">
                <a16:creationId xmlns:a16="http://schemas.microsoft.com/office/drawing/2014/main" id="{8D3B9AB3-BB4D-7E43-989F-4F32CF069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614837"/>
              </p:ext>
            </p:extLst>
          </p:nvPr>
        </p:nvGraphicFramePr>
        <p:xfrm>
          <a:off x="15395953" y="30113487"/>
          <a:ext cx="14418976" cy="546001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430776">
                  <a:extLst>
                    <a:ext uri="{9D8B030D-6E8A-4147-A177-3AD203B41FA5}">
                      <a16:colId xmlns:a16="http://schemas.microsoft.com/office/drawing/2014/main" val="1040148247"/>
                    </a:ext>
                  </a:extLst>
                </a:gridCol>
                <a:gridCol w="2430776">
                  <a:extLst>
                    <a:ext uri="{9D8B030D-6E8A-4147-A177-3AD203B41FA5}">
                      <a16:colId xmlns:a16="http://schemas.microsoft.com/office/drawing/2014/main" val="2508211572"/>
                    </a:ext>
                  </a:extLst>
                </a:gridCol>
                <a:gridCol w="2430776">
                  <a:extLst>
                    <a:ext uri="{9D8B030D-6E8A-4147-A177-3AD203B41FA5}">
                      <a16:colId xmlns:a16="http://schemas.microsoft.com/office/drawing/2014/main" val="1504749279"/>
                    </a:ext>
                  </a:extLst>
                </a:gridCol>
                <a:gridCol w="2430776">
                  <a:extLst>
                    <a:ext uri="{9D8B030D-6E8A-4147-A177-3AD203B41FA5}">
                      <a16:colId xmlns:a16="http://schemas.microsoft.com/office/drawing/2014/main" val="3473400098"/>
                    </a:ext>
                  </a:extLst>
                </a:gridCol>
                <a:gridCol w="2430776">
                  <a:extLst>
                    <a:ext uri="{9D8B030D-6E8A-4147-A177-3AD203B41FA5}">
                      <a16:colId xmlns:a16="http://schemas.microsoft.com/office/drawing/2014/main" val="566787439"/>
                    </a:ext>
                  </a:extLst>
                </a:gridCol>
                <a:gridCol w="2265096">
                  <a:extLst>
                    <a:ext uri="{9D8B030D-6E8A-4147-A177-3AD203B41FA5}">
                      <a16:colId xmlns:a16="http://schemas.microsoft.com/office/drawing/2014/main" val="573579402"/>
                    </a:ext>
                  </a:extLst>
                </a:gridCol>
              </a:tblGrid>
              <a:tr h="519382"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PyMVPA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Scikit</a:t>
                      </a:r>
                      <a:r>
                        <a:rPr lang="en-US" altLang="zh-CN" sz="2800" dirty="0"/>
                        <a:t>-learn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PRoNTo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GraphVar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BrainNetClass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493975"/>
                  </a:ext>
                </a:extLst>
              </a:tr>
              <a:tr h="12009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Inputs</a:t>
                      </a:r>
                      <a:endParaRPr lang="zh-CN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174785" rtl="0" eaLnBrk="1" latinLnBrk="0" hangingPunct="1">
                        <a:lnSpc>
                          <a:spcPts val="2800"/>
                        </a:lnSpc>
                      </a:pPr>
                      <a:r>
                        <a:rPr lang="en-US" altLang="zh-CN" sz="2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Numpy</a:t>
                      </a:r>
                      <a:r>
                        <a:rPr lang="en-US" altLang="zh-CN" sz="2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arrays, txt,</a:t>
                      </a:r>
                      <a:r>
                        <a:rPr lang="zh-CN" altLang="en-US" sz="2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NIFTI,</a:t>
                      </a:r>
                      <a:r>
                        <a:rPr lang="zh-CN" altLang="en-US" sz="2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EEP</a:t>
                      </a:r>
                      <a:endParaRPr lang="zh-CN" altLang="en-US" sz="2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174785" rtl="0" eaLnBrk="1" latinLnBrk="0" hangingPunct="1">
                        <a:lnSpc>
                          <a:spcPts val="2800"/>
                        </a:lnSpc>
                      </a:pPr>
                      <a:r>
                        <a:rPr lang="en-US" altLang="zh-CN" sz="2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Numpy</a:t>
                      </a:r>
                      <a:r>
                        <a:rPr lang="zh-CN" altLang="en-US" sz="2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arrays, metadata</a:t>
                      </a:r>
                      <a:endParaRPr lang="zh-CN" altLang="en-US" sz="2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174785" rtl="0" eaLnBrk="1" latinLnBrk="0" hangingPunct="1">
                        <a:lnSpc>
                          <a:spcPts val="2800"/>
                        </a:lnSpc>
                      </a:pPr>
                      <a:r>
                        <a:rPr lang="en-US" altLang="zh-CN" sz="2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MRI/fMRI</a:t>
                      </a:r>
                      <a:r>
                        <a:rPr lang="zh-CN" altLang="en-US" sz="2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beta map (NIFTI)</a:t>
                      </a:r>
                      <a:endParaRPr lang="zh-CN" altLang="en-US" sz="2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174785" rtl="0" eaLnBrk="1" latinLnBrk="0" hangingPunct="1">
                        <a:lnSpc>
                          <a:spcPts val="2800"/>
                        </a:lnSpc>
                      </a:pPr>
                      <a:r>
                        <a:rPr lang="en-US" altLang="zh-CN" sz="2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 series, connectivity matrix (.mat)</a:t>
                      </a:r>
                      <a:endParaRPr lang="zh-CN" altLang="en-US" sz="2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174785" rtl="0" eaLnBrk="1" latinLnBrk="0" hangingPunct="1">
                        <a:lnSpc>
                          <a:spcPts val="2800"/>
                        </a:lnSpc>
                      </a:pPr>
                      <a:r>
                        <a:rPr lang="en-US" altLang="zh-CN" sz="2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r>
                        <a:rPr lang="zh-CN" altLang="en-US" sz="2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series</a:t>
                      </a:r>
                      <a:r>
                        <a:rPr lang="zh-CN" altLang="en-US" sz="2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(.txt)</a:t>
                      </a:r>
                      <a:endParaRPr lang="zh-CN" altLang="en-US" sz="2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4231259"/>
                  </a:ext>
                </a:extLst>
              </a:tr>
              <a:tr h="5193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Language</a:t>
                      </a:r>
                      <a:endParaRPr lang="zh-CN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Python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Python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Matlab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Matlab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Matlab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0488503"/>
                  </a:ext>
                </a:extLst>
              </a:tr>
              <a:tr h="51938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Voxel/network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1747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Voxel</a:t>
                      </a: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1747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Voxel/network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1747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Voxel</a:t>
                      </a: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1747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Network</a:t>
                      </a: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1747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Network</a:t>
                      </a: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5820204"/>
                  </a:ext>
                </a:extLst>
              </a:tr>
              <a:tr h="8310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Interfaces</a:t>
                      </a:r>
                      <a:endParaRPr lang="zh-CN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Command</a:t>
                      </a:r>
                      <a:r>
                        <a:rPr lang="zh-CN" altLang="en-US" sz="2800" dirty="0"/>
                        <a:t> </a:t>
                      </a:r>
                      <a:r>
                        <a:rPr lang="en-US" altLang="zh-CN" sz="2800" dirty="0"/>
                        <a:t>line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Command</a:t>
                      </a:r>
                      <a:r>
                        <a:rPr lang="zh-CN" altLang="en-US" sz="2800" dirty="0"/>
                        <a:t> </a:t>
                      </a:r>
                      <a:r>
                        <a:rPr lang="en-US" altLang="zh-CN" sz="2800" dirty="0"/>
                        <a:t>line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174785" rtl="0" eaLnBrk="1" latinLnBrk="0" hangingPunct="1">
                        <a:lnSpc>
                          <a:spcPts val="2800"/>
                        </a:lnSpc>
                      </a:pPr>
                      <a:r>
                        <a:rPr lang="en-US" altLang="zh-CN" sz="2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GUI, batch,</a:t>
                      </a:r>
                      <a:r>
                        <a:rPr lang="zh-CN" altLang="en-US" sz="2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Command</a:t>
                      </a:r>
                      <a:r>
                        <a:rPr lang="zh-CN" altLang="en-US" sz="2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</a:t>
                      </a:r>
                      <a:endParaRPr lang="zh-CN" altLang="en-US" sz="2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GUI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GUI,</a:t>
                      </a:r>
                      <a:r>
                        <a:rPr lang="zh-CN" altLang="en-US" sz="2800" dirty="0"/>
                        <a:t> </a:t>
                      </a:r>
                      <a:r>
                        <a:rPr lang="en-US" altLang="zh-CN" sz="2800" dirty="0"/>
                        <a:t>batch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5893611"/>
                  </a:ext>
                </a:extLst>
              </a:tr>
              <a:tr h="5193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Static/dynamic</a:t>
                      </a:r>
                      <a:endParaRPr lang="zh-CN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Static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Static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174785" rtl="0" eaLnBrk="1" latinLnBrk="0" hangingPunct="1">
                        <a:lnSpc>
                          <a:spcPts val="2800"/>
                        </a:lnSpc>
                      </a:pPr>
                      <a:r>
                        <a:rPr lang="en-US" altLang="zh-CN" sz="2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endParaRPr lang="zh-CN" altLang="en-US" sz="2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Static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1747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/>
                        <a:t>Dynamic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6354919"/>
                  </a:ext>
                </a:extLst>
              </a:tr>
              <a:tr h="5193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Result display</a:t>
                      </a:r>
                      <a:endParaRPr lang="zh-CN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No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No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Yes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Yes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Yes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3311073"/>
                  </a:ext>
                </a:extLst>
              </a:tr>
              <a:tr h="831093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</a:pPr>
                      <a:r>
                        <a:rPr lang="en-US" altLang="zh-CN" sz="2800" b="1" dirty="0"/>
                        <a:t>Brain Network</a:t>
                      </a:r>
                      <a:r>
                        <a:rPr lang="zh-CN" altLang="en-US" sz="2800" b="1" dirty="0"/>
                        <a:t> </a:t>
                      </a:r>
                      <a:r>
                        <a:rPr lang="en-US" altLang="zh-CN" sz="2800" b="1" dirty="0"/>
                        <a:t>construction</a:t>
                      </a:r>
                      <a:endParaRPr lang="zh-CN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No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No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No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No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Yes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453823"/>
                  </a:ext>
                </a:extLst>
              </a:tr>
            </a:tbl>
          </a:graphicData>
        </a:graphic>
      </p:graphicFrame>
      <p:sp>
        <p:nvSpPr>
          <p:cNvPr id="71" name="箭头: 右 67">
            <a:extLst>
              <a:ext uri="{FF2B5EF4-FFF2-40B4-BE49-F238E27FC236}">
                <a16:creationId xmlns:a16="http://schemas.microsoft.com/office/drawing/2014/main" id="{46D5AC61-BF4A-4EC6-89BA-B773B5C110F0}"/>
              </a:ext>
            </a:extLst>
          </p:cNvPr>
          <p:cNvSpPr/>
          <p:nvPr/>
        </p:nvSpPr>
        <p:spPr>
          <a:xfrm>
            <a:off x="15171837" y="16812520"/>
            <a:ext cx="448241" cy="40307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199"/>
          </a:p>
        </p:txBody>
      </p:sp>
      <p:sp>
        <p:nvSpPr>
          <p:cNvPr id="72" name="TextBox 14">
            <a:extLst>
              <a:ext uri="{FF2B5EF4-FFF2-40B4-BE49-F238E27FC236}">
                <a16:creationId xmlns:a16="http://schemas.microsoft.com/office/drawing/2014/main" id="{9FE5C2E5-6BBB-456F-951D-64D4663607DF}"/>
              </a:ext>
            </a:extLst>
          </p:cNvPr>
          <p:cNvSpPr txBox="1"/>
          <p:nvPr/>
        </p:nvSpPr>
        <p:spPr>
          <a:xfrm>
            <a:off x="25192571" y="29133065"/>
            <a:ext cx="4559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Contributing connections</a:t>
            </a:r>
          </a:p>
        </p:txBody>
      </p:sp>
      <p:sp>
        <p:nvSpPr>
          <p:cNvPr id="73" name="TextBox 14">
            <a:extLst>
              <a:ext uri="{FF2B5EF4-FFF2-40B4-BE49-F238E27FC236}">
                <a16:creationId xmlns:a16="http://schemas.microsoft.com/office/drawing/2014/main" id="{9FE5C2E5-6BBB-456F-951D-64D4663607DF}"/>
              </a:ext>
            </a:extLst>
          </p:cNvPr>
          <p:cNvSpPr txBox="1"/>
          <p:nvPr/>
        </p:nvSpPr>
        <p:spPr>
          <a:xfrm>
            <a:off x="1469265" y="39572465"/>
            <a:ext cx="4559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Contributing connections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76564"/>
              </p:ext>
            </p:extLst>
          </p:nvPr>
        </p:nvGraphicFramePr>
        <p:xfrm>
          <a:off x="15345522" y="25479903"/>
          <a:ext cx="9721040" cy="207752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38790">
                  <a:extLst>
                    <a:ext uri="{9D8B030D-6E8A-4147-A177-3AD203B41FA5}">
                      <a16:colId xmlns:a16="http://schemas.microsoft.com/office/drawing/2014/main" val="334473114"/>
                    </a:ext>
                  </a:extLst>
                </a:gridCol>
                <a:gridCol w="1638790">
                  <a:extLst>
                    <a:ext uri="{9D8B030D-6E8A-4147-A177-3AD203B41FA5}">
                      <a16:colId xmlns:a16="http://schemas.microsoft.com/office/drawing/2014/main" val="2492163647"/>
                    </a:ext>
                  </a:extLst>
                </a:gridCol>
                <a:gridCol w="1638790">
                  <a:extLst>
                    <a:ext uri="{9D8B030D-6E8A-4147-A177-3AD203B41FA5}">
                      <a16:colId xmlns:a16="http://schemas.microsoft.com/office/drawing/2014/main" val="4038129723"/>
                    </a:ext>
                  </a:extLst>
                </a:gridCol>
                <a:gridCol w="1638790">
                  <a:extLst>
                    <a:ext uri="{9D8B030D-6E8A-4147-A177-3AD203B41FA5}">
                      <a16:colId xmlns:a16="http://schemas.microsoft.com/office/drawing/2014/main" val="874859910"/>
                    </a:ext>
                  </a:extLst>
                </a:gridCol>
                <a:gridCol w="1638790">
                  <a:extLst>
                    <a:ext uri="{9D8B030D-6E8A-4147-A177-3AD203B41FA5}">
                      <a16:colId xmlns:a16="http://schemas.microsoft.com/office/drawing/2014/main" val="479759704"/>
                    </a:ext>
                  </a:extLst>
                </a:gridCol>
                <a:gridCol w="1527090">
                  <a:extLst>
                    <a:ext uri="{9D8B030D-6E8A-4147-A177-3AD203B41FA5}">
                      <a16:colId xmlns:a16="http://schemas.microsoft.com/office/drawing/2014/main" val="299501130"/>
                    </a:ext>
                  </a:extLst>
                </a:gridCol>
              </a:tblGrid>
              <a:tr h="519382"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AUC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ACC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SPE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SEN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F-score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318065"/>
                  </a:ext>
                </a:extLst>
              </a:tr>
              <a:tr h="5193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MCI/NC</a:t>
                      </a:r>
                      <a:endParaRPr lang="zh-CN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174785" rtl="0" eaLnBrk="1" latinLnBrk="0" hangingPunct="1">
                        <a:lnSpc>
                          <a:spcPts val="2800"/>
                        </a:lnSpc>
                      </a:pPr>
                      <a:r>
                        <a:rPr lang="en-US" altLang="zh-CN" sz="2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0.9545</a:t>
                      </a:r>
                      <a:endParaRPr lang="zh-CN" altLang="en-US" sz="2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174785" rtl="0" eaLnBrk="1" latinLnBrk="0" hangingPunct="1">
                        <a:lnSpc>
                          <a:spcPts val="2800"/>
                        </a:lnSpc>
                      </a:pPr>
                      <a:r>
                        <a:rPr lang="en-US" altLang="zh-CN" sz="2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90.38%</a:t>
                      </a:r>
                      <a:endParaRPr lang="zh-CN" altLang="en-US" sz="2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174785" rtl="0" eaLnBrk="1" latinLnBrk="0" hangingPunct="1">
                        <a:lnSpc>
                          <a:spcPts val="2800"/>
                        </a:lnSpc>
                      </a:pPr>
                      <a:r>
                        <a:rPr lang="en-US" altLang="zh-CN" sz="2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92.31%</a:t>
                      </a:r>
                      <a:endParaRPr lang="zh-CN" altLang="en-US" sz="2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174785" rtl="0" eaLnBrk="1" latinLnBrk="0" hangingPunct="1">
                        <a:lnSpc>
                          <a:spcPts val="2800"/>
                        </a:lnSpc>
                      </a:pPr>
                      <a:r>
                        <a:rPr lang="en-US" altLang="zh-CN" sz="2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88.46%</a:t>
                      </a:r>
                      <a:endParaRPr lang="zh-CN" altLang="en-US" sz="2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174785" rtl="0" eaLnBrk="1" latinLnBrk="0" hangingPunct="1">
                        <a:lnSpc>
                          <a:spcPts val="2800"/>
                        </a:lnSpc>
                      </a:pPr>
                      <a:r>
                        <a:rPr lang="en-US" altLang="zh-CN" sz="2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90.20%</a:t>
                      </a:r>
                      <a:endParaRPr lang="zh-CN" altLang="en-US" sz="2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6763033"/>
                  </a:ext>
                </a:extLst>
              </a:tr>
              <a:tr h="5193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EC/CO</a:t>
                      </a:r>
                      <a:endParaRPr lang="zh-CN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0.8886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79.79%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85.11%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74.47%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78.65%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2171056"/>
                  </a:ext>
                </a:extLst>
              </a:tr>
              <a:tr h="51938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BD/</a:t>
                      </a:r>
                      <a:r>
                        <a:rPr lang="en-US" sz="2800" b="1" baseline="0" dirty="0"/>
                        <a:t>MDD</a:t>
                      </a:r>
                      <a:endParaRPr 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1747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0.7900</a:t>
                      </a: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1747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72.00%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1747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65.38%</a:t>
                      </a: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1747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76.71%</a:t>
                      </a: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1747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76.19%</a:t>
                      </a: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9224080"/>
                  </a:ext>
                </a:extLst>
              </a:tr>
            </a:tbl>
          </a:graphicData>
        </a:graphic>
      </p:graphicFrame>
      <p:sp>
        <p:nvSpPr>
          <p:cNvPr id="75" name="TextBox 14">
            <a:extLst>
              <a:ext uri="{FF2B5EF4-FFF2-40B4-BE49-F238E27FC236}">
                <a16:creationId xmlns:a16="http://schemas.microsoft.com/office/drawing/2014/main" id="{9FE5C2E5-6BBB-456F-951D-64D4663607DF}"/>
              </a:ext>
            </a:extLst>
          </p:cNvPr>
          <p:cNvSpPr txBox="1"/>
          <p:nvPr/>
        </p:nvSpPr>
        <p:spPr>
          <a:xfrm>
            <a:off x="16876448" y="24694672"/>
            <a:ext cx="66591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Performance of the three experiments</a:t>
            </a:r>
          </a:p>
        </p:txBody>
      </p:sp>
      <p:sp>
        <p:nvSpPr>
          <p:cNvPr id="76" name="TextBox 14">
            <a:extLst>
              <a:ext uri="{FF2B5EF4-FFF2-40B4-BE49-F238E27FC236}">
                <a16:creationId xmlns:a16="http://schemas.microsoft.com/office/drawing/2014/main" id="{9FE5C2E5-6BBB-456F-951D-64D4663607DF}"/>
              </a:ext>
            </a:extLst>
          </p:cNvPr>
          <p:cNvSpPr txBox="1"/>
          <p:nvPr/>
        </p:nvSpPr>
        <p:spPr>
          <a:xfrm>
            <a:off x="15277043" y="27581179"/>
            <a:ext cx="96880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Performance evaluation is based on LOOCV, area under receiver operating characteristic curve (AUC), accuracy (ACC), specificity (SPE), and sensitivity (SEN).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46" y="33791035"/>
            <a:ext cx="5168900" cy="54150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28515</TotalTime>
  <Words>601</Words>
  <Application>Microsoft Macintosh PowerPoint</Application>
  <PresentationFormat>Custom</PresentationFormat>
  <Paragraphs>129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The University of North Carolina at Chapel Hill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shi</dc:creator>
  <cp:lastModifiedBy>Yap, Pew-Thian</cp:lastModifiedBy>
  <cp:revision>754</cp:revision>
  <cp:lastPrinted>2016-12-06T22:11:50Z</cp:lastPrinted>
  <dcterms:created xsi:type="dcterms:W3CDTF">2009-04-02T16:41:23Z</dcterms:created>
  <dcterms:modified xsi:type="dcterms:W3CDTF">2019-04-08T23:53:30Z</dcterms:modified>
</cp:coreProperties>
</file>