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4" r:id="rId12"/>
    <p:sldId id="270" r:id="rId13"/>
    <p:sldId id="269" r:id="rId14"/>
    <p:sldId id="268" r:id="rId15"/>
    <p:sldId id="267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4747-9272-4719-A7FB-6FD1094DF8E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89D1-BAFF-44F3-AC0F-8643FC3BD32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4747-9272-4719-A7FB-6FD1094DF8E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89D1-BAFF-44F3-AC0F-8643FC3BD3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4747-9272-4719-A7FB-6FD1094DF8E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89D1-BAFF-44F3-AC0F-8643FC3BD3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4747-9272-4719-A7FB-6FD1094DF8E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89D1-BAFF-44F3-AC0F-8643FC3BD3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4747-9272-4719-A7FB-6FD1094DF8E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89D1-BAFF-44F3-AC0F-8643FC3BD32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4747-9272-4719-A7FB-6FD1094DF8E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89D1-BAFF-44F3-AC0F-8643FC3BD3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4747-9272-4719-A7FB-6FD1094DF8E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89D1-BAFF-44F3-AC0F-8643FC3BD3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4747-9272-4719-A7FB-6FD1094DF8E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89D1-BAFF-44F3-AC0F-8643FC3BD3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4747-9272-4719-A7FB-6FD1094DF8E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89D1-BAFF-44F3-AC0F-8643FC3BD3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4747-9272-4719-A7FB-6FD1094DF8E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89D1-BAFF-44F3-AC0F-8643FC3BD32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09C4747-9272-4719-A7FB-6FD1094DF8E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80E89D1-BAFF-44F3-AC0F-8643FC3BD32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09C4747-9272-4719-A7FB-6FD1094DF8E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80E89D1-BAFF-44F3-AC0F-8643FC3BD3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8077200" cy="167335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5300" b="1" dirty="0" smtClean="0">
                <a:solidFill>
                  <a:schemeClr val="tx1"/>
                </a:solidFill>
              </a:rPr>
              <a:t>Lecture </a:t>
            </a:r>
            <a:r>
              <a:rPr lang="en-US" sz="6700" b="1" dirty="0" smtClean="0">
                <a:solidFill>
                  <a:schemeClr val="tx1"/>
                </a:solidFill>
              </a:rPr>
              <a:t>04</a:t>
            </a:r>
            <a:r>
              <a:rPr lang="en-US" sz="5300" b="1" dirty="0" smtClean="0">
                <a:solidFill>
                  <a:schemeClr val="tx1"/>
                </a:solidFill>
              </a:rPr>
              <a:t> : If  - Else Statement in Python</a:t>
            </a:r>
            <a:r>
              <a:rPr lang="en-US" sz="5300" b="1" dirty="0"/>
              <a:t/>
            </a:r>
            <a:br>
              <a:rPr lang="en-US" sz="5300" b="1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5486400"/>
            <a:ext cx="6248400" cy="1219200"/>
          </a:xfrm>
        </p:spPr>
        <p:txBody>
          <a:bodyPr>
            <a:normAutofit lnSpcReduction="10000"/>
          </a:bodyPr>
          <a:lstStyle/>
          <a:p>
            <a:endParaRPr lang="en-US" sz="1600" b="1" dirty="0" smtClean="0">
              <a:solidFill>
                <a:schemeClr val="tx1"/>
              </a:solidFill>
              <a:latin typeface="Apple Chancery" pitchFamily="66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Apple Chancery" pitchFamily="66" charset="0"/>
              </a:rPr>
              <a:t>Presented By: </a:t>
            </a:r>
          </a:p>
          <a:p>
            <a:endParaRPr lang="en-US" sz="1600" b="1" dirty="0">
              <a:solidFill>
                <a:schemeClr val="tx1"/>
              </a:solidFill>
              <a:latin typeface="Apple Chancery" pitchFamily="66" charset="0"/>
            </a:endParaRPr>
          </a:p>
          <a:p>
            <a:r>
              <a:rPr lang="en-US" sz="2800" b="1" dirty="0" smtClean="0">
                <a:solidFill>
                  <a:schemeClr val="tx1"/>
                </a:solidFill>
                <a:latin typeface="Apple Chancery" pitchFamily="66" charset="0"/>
              </a:rPr>
              <a:t>A. U. </a:t>
            </a:r>
            <a:r>
              <a:rPr lang="en-US" sz="2800" b="1" dirty="0" err="1" smtClean="0">
                <a:solidFill>
                  <a:schemeClr val="tx1"/>
                </a:solidFill>
                <a:latin typeface="Apple Chancery" pitchFamily="66" charset="0"/>
              </a:rPr>
              <a:t>Tambaya</a:t>
            </a:r>
            <a:r>
              <a:rPr lang="en-US" sz="2800" b="1" dirty="0" smtClean="0">
                <a:solidFill>
                  <a:schemeClr val="tx1"/>
                </a:solidFill>
                <a:latin typeface="Apple Chancery" pitchFamily="66" charset="0"/>
              </a:rPr>
              <a:t> </a:t>
            </a:r>
            <a:r>
              <a:rPr lang="en-US" sz="2800" i="1" dirty="0" smtClean="0">
                <a:solidFill>
                  <a:schemeClr val="tx1"/>
                </a:solidFill>
                <a:latin typeface="Apple Chancery" pitchFamily="66" charset="0"/>
              </a:rPr>
              <a:t>(programmer)</a:t>
            </a:r>
            <a:endParaRPr lang="en-US" sz="2800" i="1" dirty="0">
              <a:solidFill>
                <a:schemeClr val="tx1"/>
              </a:solidFill>
              <a:latin typeface="Apple Chancery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71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Example of If-else </a:t>
            </a:r>
            <a:r>
              <a:rPr lang="en-US" sz="4800" dirty="0"/>
              <a:t>Statement</a:t>
            </a:r>
            <a:r>
              <a:rPr lang="en-US" sz="4800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b="1" dirty="0"/>
              <a:t>Age = </a:t>
            </a:r>
            <a:r>
              <a:rPr lang="en-US" b="1" dirty="0" smtClean="0"/>
              <a:t>18</a:t>
            </a:r>
          </a:p>
          <a:p>
            <a:pPr marL="118872" indent="0">
              <a:buNone/>
            </a:pPr>
            <a:endParaRPr lang="en-US" b="1" dirty="0"/>
          </a:p>
          <a:p>
            <a:pPr marL="118872" indent="0">
              <a:buNone/>
            </a:pPr>
            <a:r>
              <a:rPr lang="en-US" b="1" dirty="0"/>
              <a:t>if Age &gt;= 18:</a:t>
            </a:r>
          </a:p>
          <a:p>
            <a:pPr marL="118872" indent="0">
              <a:buNone/>
            </a:pPr>
            <a:r>
              <a:rPr lang="en-US" b="1" dirty="0"/>
              <a:t>        print(“You are an adult”)</a:t>
            </a:r>
          </a:p>
          <a:p>
            <a:pPr marL="118872" indent="0">
              <a:buNone/>
            </a:pPr>
            <a:r>
              <a:rPr lang="en-US" b="1" dirty="0"/>
              <a:t>else:</a:t>
            </a:r>
          </a:p>
          <a:p>
            <a:pPr marL="118872" indent="0">
              <a:buNone/>
            </a:pPr>
            <a:r>
              <a:rPr lang="en-US" b="1" dirty="0"/>
              <a:t>        print(“You are not an adult”)</a:t>
            </a:r>
          </a:p>
          <a:p>
            <a:pPr marL="118872" indent="0">
              <a:buNone/>
            </a:pPr>
            <a:endParaRPr lang="en-US" b="1" dirty="0"/>
          </a:p>
          <a:p>
            <a:pPr marL="118872" indent="0">
              <a:buNone/>
            </a:pPr>
            <a:r>
              <a:rPr lang="en-US" b="1" dirty="0"/>
              <a:t>Output: You are an adult </a:t>
            </a:r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81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52728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If-</a:t>
            </a:r>
            <a:r>
              <a:rPr lang="en-US" sz="4400" dirty="0" err="1" smtClean="0"/>
              <a:t>Elif</a:t>
            </a:r>
            <a:r>
              <a:rPr lang="en-US" sz="4400" dirty="0" smtClean="0"/>
              <a:t>-Else Statement…..</a:t>
            </a:r>
            <a:r>
              <a:rPr lang="en-US" sz="4400" dirty="0"/>
              <a:t/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5334000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dirty="0" smtClean="0"/>
              <a:t>  The if-</a:t>
            </a:r>
            <a:r>
              <a:rPr lang="en-US" b="1" dirty="0" err="1" smtClean="0"/>
              <a:t>elif</a:t>
            </a:r>
            <a:r>
              <a:rPr lang="en-US" b="1" dirty="0" smtClean="0"/>
              <a:t>-else condition allows you to check multiple condition and execute different block of code based on those condition:</a:t>
            </a:r>
          </a:p>
          <a:p>
            <a:pPr marL="118872" indent="0">
              <a:buNone/>
            </a:pPr>
            <a:endParaRPr lang="en-US" b="1" dirty="0"/>
          </a:p>
          <a:p>
            <a:pPr>
              <a:buFont typeface="Courier New" pitchFamily="49" charset="0"/>
              <a:buChar char="o"/>
            </a:pPr>
            <a:r>
              <a:rPr lang="en-US" dirty="0"/>
              <a:t>If : is used to start the if statement.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Condition: is the condition to ben evaluated.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If the condition is true ,the code inside if block is executed.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If the condition is </a:t>
            </a:r>
            <a:r>
              <a:rPr lang="en-US" dirty="0" err="1"/>
              <a:t>false,the</a:t>
            </a:r>
            <a:r>
              <a:rPr lang="en-US" dirty="0"/>
              <a:t> code inside else block is executed.</a:t>
            </a:r>
          </a:p>
          <a:p>
            <a:pPr>
              <a:buFont typeface="Courier New" pitchFamily="49" charset="0"/>
              <a:buChar char="o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59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709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Example of If-</a:t>
            </a:r>
            <a:r>
              <a:rPr lang="en-US" sz="4800" dirty="0" err="1" smtClean="0"/>
              <a:t>Elif</a:t>
            </a:r>
            <a:r>
              <a:rPr lang="en-US" sz="4800" dirty="0" smtClean="0"/>
              <a:t>-Else Statement.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 = </a:t>
            </a:r>
            <a:r>
              <a:rPr lang="en-US" dirty="0" err="1"/>
              <a:t>int</a:t>
            </a:r>
            <a:r>
              <a:rPr lang="en-US" dirty="0"/>
              <a:t>(input("Enter Age: "))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if </a:t>
            </a:r>
            <a:r>
              <a:rPr lang="en-US" dirty="0"/>
              <a:t>Age &gt; 100: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print</a:t>
            </a:r>
            <a:r>
              <a:rPr lang="en-US" dirty="0"/>
              <a:t>("You are too old")</a:t>
            </a:r>
            <a:br>
              <a:rPr lang="en-US" dirty="0"/>
            </a:br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dirty="0"/>
              <a:t>Age &lt; 0: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print</a:t>
            </a:r>
            <a:r>
              <a:rPr lang="en-US" dirty="0"/>
              <a:t>("You are not born yet")</a:t>
            </a:r>
            <a:br>
              <a:rPr lang="en-US" dirty="0"/>
            </a:br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dirty="0"/>
              <a:t>Age &gt;= 18: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print</a:t>
            </a:r>
            <a:r>
              <a:rPr lang="en-US" dirty="0"/>
              <a:t>("You are </a:t>
            </a:r>
            <a:r>
              <a:rPr lang="en-US" dirty="0" err="1"/>
              <a:t>Eligeble</a:t>
            </a:r>
            <a:r>
              <a:rPr lang="en-US" dirty="0"/>
              <a:t>")</a:t>
            </a:r>
            <a:br>
              <a:rPr lang="en-US" dirty="0"/>
            </a:br>
            <a:r>
              <a:rPr lang="en-US" dirty="0" smtClean="0"/>
              <a:t>else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print</a:t>
            </a:r>
            <a:r>
              <a:rPr lang="en-US" dirty="0"/>
              <a:t>("you are not </a:t>
            </a:r>
            <a:r>
              <a:rPr lang="en-US" dirty="0" err="1"/>
              <a:t>Eligeble</a:t>
            </a:r>
            <a:r>
              <a:rPr lang="en-US" dirty="0"/>
              <a:t>")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71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</a:t>
            </a:r>
            <a:r>
              <a:rPr lang="en-US" dirty="0" err="1" smtClean="0"/>
              <a:t>elif</a:t>
            </a:r>
            <a:r>
              <a:rPr lang="en-US" dirty="0" smtClean="0"/>
              <a:t> example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5334000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2800" b="1" u="sng" dirty="0" smtClean="0"/>
              <a:t>Evaluated the if condition (First condition)</a:t>
            </a:r>
          </a:p>
          <a:p>
            <a:pPr marL="118872" indent="0">
              <a:buNone/>
            </a:pPr>
            <a:r>
              <a:rPr lang="en-US" sz="2800" dirty="0" smtClean="0"/>
              <a:t>The first condition in if statement is </a:t>
            </a:r>
            <a:r>
              <a:rPr lang="en-US" sz="2800" dirty="0" err="1" smtClean="0"/>
              <a:t>evaluated.if</a:t>
            </a:r>
            <a:r>
              <a:rPr lang="en-US" sz="2800" dirty="0" smtClean="0"/>
              <a:t> the condition is </a:t>
            </a:r>
            <a:r>
              <a:rPr lang="en-US" sz="2800" dirty="0" err="1" smtClean="0"/>
              <a:t>true,the</a:t>
            </a:r>
            <a:r>
              <a:rPr lang="en-US" sz="2800" dirty="0" smtClean="0"/>
              <a:t> code inside the if block is executed.</a:t>
            </a:r>
          </a:p>
          <a:p>
            <a:pPr marL="118872" indent="0">
              <a:buNone/>
            </a:pPr>
            <a:r>
              <a:rPr lang="en-US" sz="2800" b="1" u="sng" dirty="0" smtClean="0"/>
              <a:t>Evaluate the </a:t>
            </a:r>
            <a:r>
              <a:rPr lang="en-US" sz="2800" b="1" u="sng" dirty="0" err="1" smtClean="0"/>
              <a:t>Elif</a:t>
            </a:r>
            <a:r>
              <a:rPr lang="en-US" sz="2800" b="1" u="sng" dirty="0" smtClean="0"/>
              <a:t> condition :</a:t>
            </a:r>
          </a:p>
          <a:p>
            <a:pPr marL="118872" indent="0">
              <a:buNone/>
            </a:pPr>
            <a:r>
              <a:rPr lang="en-US" sz="2800" dirty="0" smtClean="0"/>
              <a:t>If the first condition is false, the </a:t>
            </a:r>
            <a:r>
              <a:rPr lang="en-US" sz="2800" dirty="0" err="1" smtClean="0"/>
              <a:t>elif</a:t>
            </a:r>
            <a:r>
              <a:rPr lang="en-US" sz="2800" dirty="0" smtClean="0"/>
              <a:t> condition are evaluate one after the other. If any of the </a:t>
            </a:r>
            <a:r>
              <a:rPr lang="en-US" sz="2800" dirty="0" err="1" smtClean="0"/>
              <a:t>elif</a:t>
            </a:r>
            <a:r>
              <a:rPr lang="en-US" sz="2800" dirty="0" smtClean="0"/>
              <a:t> condition are </a:t>
            </a:r>
            <a:r>
              <a:rPr lang="en-US" sz="2800" dirty="0" err="1" smtClean="0"/>
              <a:t>true,the</a:t>
            </a:r>
            <a:r>
              <a:rPr lang="en-US" sz="2800" dirty="0" smtClean="0"/>
              <a:t> code inside the corresponding </a:t>
            </a:r>
            <a:r>
              <a:rPr lang="en-US" sz="2800" dirty="0" err="1" smtClean="0"/>
              <a:t>elif</a:t>
            </a:r>
            <a:r>
              <a:rPr lang="en-US" sz="2800" dirty="0" smtClean="0"/>
              <a:t> block is executed.</a:t>
            </a:r>
          </a:p>
          <a:p>
            <a:pPr marL="118872" indent="0">
              <a:buNone/>
            </a:pPr>
            <a:r>
              <a:rPr lang="en-US" sz="2800" b="1" u="sng" dirty="0" smtClean="0"/>
              <a:t>Evaluate the Else condition :</a:t>
            </a:r>
          </a:p>
          <a:p>
            <a:pPr marL="118872" indent="0">
              <a:buNone/>
            </a:pPr>
            <a:r>
              <a:rPr lang="en-US" sz="2800" dirty="0" smtClean="0"/>
              <a:t>If none of the if or </a:t>
            </a:r>
            <a:r>
              <a:rPr lang="en-US" sz="2800" dirty="0" err="1" smtClean="0"/>
              <a:t>elif</a:t>
            </a:r>
            <a:r>
              <a:rPr lang="en-US" sz="2800" dirty="0" smtClean="0"/>
              <a:t> conditions are </a:t>
            </a:r>
            <a:r>
              <a:rPr lang="en-US" sz="2800" dirty="0" err="1" smtClean="0"/>
              <a:t>true,the</a:t>
            </a:r>
            <a:r>
              <a:rPr lang="en-US" sz="2800" dirty="0" smtClean="0"/>
              <a:t> code inside the else block is executed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049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 smtClean="0"/>
              <a:t>OPERATORS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b="1" dirty="0" smtClean="0"/>
              <a:t>We have various type of operators in python but for this tutorial we using three and they are as follows:</a:t>
            </a:r>
          </a:p>
          <a:p>
            <a:r>
              <a:rPr lang="en-US" b="1" dirty="0" smtClean="0"/>
              <a:t>Comparison Operators</a:t>
            </a:r>
          </a:p>
          <a:p>
            <a:r>
              <a:rPr lang="en-US" b="1" dirty="0" smtClean="0"/>
              <a:t>Logical Operators</a:t>
            </a:r>
          </a:p>
          <a:p>
            <a:r>
              <a:rPr lang="en-US" b="1" dirty="0" smtClean="0"/>
              <a:t>Arithmetic Operators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72134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 smtClean="0"/>
              <a:t>These Operator are used to compare values.</a:t>
            </a:r>
          </a:p>
          <a:p>
            <a:pPr marL="118872" indent="0">
              <a:buNone/>
            </a:pPr>
            <a:r>
              <a:rPr lang="en-US" dirty="0" smtClean="0"/>
              <a:t>They are as Follows: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== (Equal to)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!=(Not equal)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&gt; (Greater than)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&lt; (Less than)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&gt;= (Greater than or equal to)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&lt;= (Less than or equal to)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7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Logical Operators…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 smtClean="0"/>
              <a:t>These operators are used to combined multiple conditions. They are as follows:</a:t>
            </a:r>
          </a:p>
          <a:p>
            <a:pPr marL="690372" indent="-571500">
              <a:buFont typeface="+mj-lt"/>
              <a:buAutoNum type="romanUcPeriod"/>
            </a:pPr>
            <a:r>
              <a:rPr lang="en-US" dirty="0"/>
              <a:t>a</a:t>
            </a:r>
            <a:r>
              <a:rPr lang="en-US" dirty="0" smtClean="0"/>
              <a:t>nd (Logical and)</a:t>
            </a:r>
          </a:p>
          <a:p>
            <a:pPr marL="690372" indent="-571500">
              <a:buFont typeface="+mj-lt"/>
              <a:buAutoNum type="romanUcPeriod"/>
            </a:pPr>
            <a:r>
              <a:rPr lang="en-US" dirty="0"/>
              <a:t>o</a:t>
            </a:r>
            <a:r>
              <a:rPr lang="en-US" dirty="0" smtClean="0"/>
              <a:t>r (Logical or)</a:t>
            </a:r>
          </a:p>
          <a:p>
            <a:pPr marL="690372" indent="-571500">
              <a:buFont typeface="+mj-lt"/>
              <a:buAutoNum type="romanUcPeriod"/>
            </a:pPr>
            <a:r>
              <a:rPr lang="en-US" dirty="0" smtClean="0"/>
              <a:t>not (Logical not)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744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smtClean="0"/>
              <a:t>These Operators are used to perform arithmetic operations. They are as follows:</a:t>
            </a:r>
          </a:p>
          <a:p>
            <a:pPr marL="633222" indent="-514350">
              <a:buFont typeface="+mj-lt"/>
              <a:buAutoNum type="alphaUcPeriod"/>
            </a:pPr>
            <a:r>
              <a:rPr lang="en-US" dirty="0" smtClean="0"/>
              <a:t>+ (Addition)</a:t>
            </a:r>
          </a:p>
          <a:p>
            <a:pPr marL="633222" indent="-514350">
              <a:buFont typeface="+mj-lt"/>
              <a:buAutoNum type="alphaUcPeriod"/>
            </a:pPr>
            <a:r>
              <a:rPr lang="en-US" dirty="0" smtClean="0"/>
              <a:t>- (Subtraction)</a:t>
            </a:r>
          </a:p>
          <a:p>
            <a:pPr marL="633222" indent="-514350">
              <a:buFont typeface="+mj-lt"/>
              <a:buAutoNum type="alphaUcPeriod"/>
            </a:pPr>
            <a:r>
              <a:rPr lang="en-US" dirty="0" smtClean="0"/>
              <a:t>* (Multiplication)</a:t>
            </a:r>
          </a:p>
          <a:p>
            <a:pPr marL="633222" indent="-514350">
              <a:buFont typeface="+mj-lt"/>
              <a:buAutoNum type="alphaUcPeriod"/>
            </a:pPr>
            <a:r>
              <a:rPr lang="en-US" dirty="0" smtClean="0"/>
              <a:t>/ (Division)</a:t>
            </a:r>
          </a:p>
          <a:p>
            <a:pPr marL="633222" indent="-514350">
              <a:buFont typeface="+mj-lt"/>
              <a:buAutoNum type="alphaUcPeriod"/>
            </a:pPr>
            <a:r>
              <a:rPr lang="en-US" dirty="0" smtClean="0"/>
              <a:t>% (Modulus)</a:t>
            </a:r>
          </a:p>
          <a:p>
            <a:pPr marL="633222" indent="-514350">
              <a:buFont typeface="+mj-lt"/>
              <a:buAutoNum type="alphaUcPeriod"/>
            </a:pPr>
            <a:r>
              <a:rPr lang="en-US" dirty="0" smtClean="0"/>
              <a:t>** (Exponentiation)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156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6000" b="1" dirty="0" smtClean="0">
                <a:solidFill>
                  <a:schemeClr val="accent4"/>
                </a:solidFill>
              </a:rPr>
              <a:t>CONGRATULATIONS</a:t>
            </a:r>
          </a:p>
          <a:p>
            <a:pPr marL="118872" indent="0">
              <a:buNone/>
            </a:pPr>
            <a:r>
              <a:rPr lang="en-US" sz="4000" b="1" dirty="0" smtClean="0">
                <a:solidFill>
                  <a:schemeClr val="bg2">
                    <a:lumMod val="10000"/>
                  </a:schemeClr>
                </a:solidFill>
              </a:rPr>
              <a:t>This Brings us to the End of this Class.</a:t>
            </a:r>
          </a:p>
          <a:p>
            <a:pPr marL="118872" indent="0">
              <a:buNone/>
            </a:pPr>
            <a:endParaRPr lang="en-US" sz="4000" b="1" dirty="0">
              <a:solidFill>
                <a:schemeClr val="bg2">
                  <a:lumMod val="10000"/>
                </a:schemeClr>
              </a:solidFill>
            </a:endParaRPr>
          </a:p>
          <a:p>
            <a:pPr marL="118872" indent="0">
              <a:buNone/>
            </a:pPr>
            <a:r>
              <a:rPr lang="en-US" sz="4000" b="1" dirty="0" smtClean="0">
                <a:solidFill>
                  <a:schemeClr val="bg2">
                    <a:lumMod val="10000"/>
                  </a:schemeClr>
                </a:solidFill>
              </a:rPr>
              <a:t>See You Guy In My Next Part.</a:t>
            </a:r>
          </a:p>
        </p:txBody>
      </p:sp>
    </p:spTree>
    <p:extLst>
      <p:ext uri="{BB962C8B-B14F-4D97-AF65-F5344CB8AC3E}">
        <p14:creationId xmlns:p14="http://schemas.microsoft.com/office/powerpoint/2010/main" val="263739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6600" dirty="0" smtClean="0"/>
          </a:p>
          <a:p>
            <a:pPr algn="ctr">
              <a:buFont typeface="Wingdings" pitchFamily="2" charset="2"/>
              <a:buChar char="Ø"/>
            </a:pPr>
            <a:r>
              <a:rPr lang="en-US" sz="6600" dirty="0" smtClean="0"/>
              <a:t>Questions???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5371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828800" cy="835152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Index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7162800" cy="3939809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 Definition</a:t>
            </a:r>
          </a:p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Syntax and Structure</a:t>
            </a:r>
          </a:p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How it works</a:t>
            </a:r>
          </a:p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Example</a:t>
            </a:r>
          </a:p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Types </a:t>
            </a:r>
          </a:p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O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perators</a:t>
            </a:r>
          </a:p>
          <a:p>
            <a:endParaRPr lang="en-US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314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28800" y="522463"/>
            <a:ext cx="8229600" cy="125272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Definition…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If –Else statement is a fundamental control structure that allows you to execute different block of code based on condition.</a:t>
            </a:r>
          </a:p>
          <a:p>
            <a:pPr marL="118872" indent="0">
              <a:buNone/>
            </a:pPr>
            <a:r>
              <a:rPr lang="en-US" b="1" dirty="0" smtClean="0"/>
              <a:t>                               </a:t>
            </a:r>
            <a:r>
              <a:rPr lang="en-US" sz="4800" b="1" dirty="0" smtClean="0"/>
              <a:t>Also</a:t>
            </a:r>
          </a:p>
          <a:p>
            <a:r>
              <a:rPr lang="en-US" b="1" dirty="0" smtClean="0"/>
              <a:t>If </a:t>
            </a:r>
            <a:r>
              <a:rPr lang="en-US" b="1" dirty="0"/>
              <a:t>–Else </a:t>
            </a:r>
            <a:r>
              <a:rPr lang="en-US" b="1" dirty="0" smtClean="0"/>
              <a:t>statement simply refers to do some code only IF some condition is True . Else do something else.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73431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4685" y="609600"/>
            <a:ext cx="6781800" cy="1063752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Syntax And Structure And How it works…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5334000"/>
          </a:xfrm>
        </p:spPr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US" sz="2800" b="1" dirty="0" smtClean="0"/>
              <a:t>The syntax of an </a:t>
            </a:r>
            <a:r>
              <a:rPr lang="en-US" sz="2800" b="1" dirty="0"/>
              <a:t>If –Else </a:t>
            </a:r>
            <a:r>
              <a:rPr lang="en-US" sz="2800" b="1" dirty="0" smtClean="0"/>
              <a:t>statement in python is as follows:</a:t>
            </a:r>
          </a:p>
          <a:p>
            <a:r>
              <a:rPr lang="en-US" sz="2800" b="1" dirty="0" smtClean="0"/>
              <a:t>If condition:</a:t>
            </a:r>
          </a:p>
          <a:p>
            <a:pPr marL="118872" indent="0">
              <a:buNone/>
            </a:pPr>
            <a:r>
              <a:rPr lang="en-US" sz="2800" b="1" dirty="0" smtClean="0"/>
              <a:t>         code to execute if condition is true</a:t>
            </a:r>
          </a:p>
          <a:p>
            <a:r>
              <a:rPr lang="en-US" sz="2800" b="1" dirty="0" smtClean="0"/>
              <a:t>Else:</a:t>
            </a:r>
          </a:p>
          <a:p>
            <a:pPr marL="118872" indent="0">
              <a:buNone/>
            </a:pPr>
            <a:r>
              <a:rPr lang="en-US" sz="2800" b="1" dirty="0"/>
              <a:t> code to execute if condition is </a:t>
            </a:r>
            <a:r>
              <a:rPr lang="en-US" sz="2800" b="1" dirty="0" smtClean="0"/>
              <a:t>false</a:t>
            </a:r>
          </a:p>
          <a:p>
            <a:pPr marL="118872" indent="0"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           How it works</a:t>
            </a:r>
          </a:p>
          <a:p>
            <a:pPr>
              <a:buFont typeface="Wingdings" pitchFamily="2" charset="2"/>
              <a:buChar char="ü"/>
            </a:pPr>
            <a:r>
              <a:rPr lang="en-US" sz="2800" b="1" dirty="0" smtClean="0"/>
              <a:t>If : is used to start the if statement.</a:t>
            </a:r>
          </a:p>
          <a:p>
            <a:pPr>
              <a:buFont typeface="Wingdings" pitchFamily="2" charset="2"/>
              <a:buChar char="ü"/>
            </a:pPr>
            <a:r>
              <a:rPr lang="en-US" sz="2800" b="1" dirty="0" smtClean="0"/>
              <a:t>Condition: is the condition to ben evaluated.</a:t>
            </a:r>
          </a:p>
          <a:p>
            <a:pPr>
              <a:buFont typeface="Wingdings" pitchFamily="2" charset="2"/>
              <a:buChar char="ü"/>
            </a:pPr>
            <a:r>
              <a:rPr lang="en-US" sz="2800" b="1" dirty="0" smtClean="0"/>
              <a:t>If the condition is true ,the code inside if block is executed.</a:t>
            </a:r>
          </a:p>
          <a:p>
            <a:pPr>
              <a:buFont typeface="Wingdings" pitchFamily="2" charset="2"/>
              <a:buChar char="ü"/>
            </a:pPr>
            <a:r>
              <a:rPr lang="en-US" sz="2800" b="1" dirty="0"/>
              <a:t>If the condition is </a:t>
            </a:r>
            <a:r>
              <a:rPr lang="en-US" sz="2800" b="1" dirty="0" err="1" smtClean="0"/>
              <a:t>false,the</a:t>
            </a:r>
            <a:r>
              <a:rPr lang="en-US" sz="2800" b="1" dirty="0" smtClean="0"/>
              <a:t> </a:t>
            </a:r>
            <a:r>
              <a:rPr lang="en-US" sz="2800" b="1" dirty="0"/>
              <a:t>code inside </a:t>
            </a:r>
            <a:r>
              <a:rPr lang="en-US" sz="2800" b="1" dirty="0" smtClean="0"/>
              <a:t>else </a:t>
            </a:r>
            <a:r>
              <a:rPr lang="en-US" sz="2800" b="1" dirty="0"/>
              <a:t>block is executed.</a:t>
            </a:r>
          </a:p>
          <a:p>
            <a:pPr>
              <a:buFont typeface="Wingdings" pitchFamily="2" charset="2"/>
              <a:buChar char="ü"/>
            </a:pP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425758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22463"/>
            <a:ext cx="8229600" cy="1252728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Example….</a:t>
            </a:r>
            <a:endParaRPr 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229600" cy="46256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dirty="0" smtClean="0"/>
              <a:t>Age = 18</a:t>
            </a:r>
          </a:p>
          <a:p>
            <a:pPr marL="118872" indent="0">
              <a:buNone/>
            </a:pPr>
            <a:r>
              <a:rPr lang="en-US" b="1" dirty="0"/>
              <a:t>i</a:t>
            </a:r>
            <a:r>
              <a:rPr lang="en-US" b="1" dirty="0" smtClean="0"/>
              <a:t>f Age &gt;= 18:</a:t>
            </a:r>
          </a:p>
          <a:p>
            <a:pPr marL="118872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print(“You are an adult”)</a:t>
            </a:r>
          </a:p>
          <a:p>
            <a:pPr marL="118872" indent="0">
              <a:buNone/>
            </a:pPr>
            <a:r>
              <a:rPr lang="en-US" b="1" dirty="0"/>
              <a:t>e</a:t>
            </a:r>
            <a:r>
              <a:rPr lang="en-US" b="1" dirty="0" smtClean="0"/>
              <a:t>lse:</a:t>
            </a:r>
          </a:p>
          <a:p>
            <a:pPr marL="118872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print(“You are not an adult”)</a:t>
            </a:r>
          </a:p>
          <a:p>
            <a:pPr marL="118872" indent="0">
              <a:buNone/>
            </a:pPr>
            <a:endParaRPr lang="en-US" b="1" dirty="0"/>
          </a:p>
          <a:p>
            <a:pPr marL="118872" indent="0">
              <a:buNone/>
            </a:pPr>
            <a:r>
              <a:rPr lang="en-US" b="1" dirty="0" smtClean="0"/>
              <a:t>Output: You are an adult </a:t>
            </a:r>
          </a:p>
          <a:p>
            <a:pPr marL="118872" indent="0">
              <a:buNone/>
            </a:pPr>
            <a:r>
              <a:rPr lang="en-US" b="1" dirty="0" smtClean="0"/>
              <a:t>It execute the code in if block because the condition is true.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933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152400"/>
            <a:ext cx="8229600" cy="1252728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>
                <a:solidFill>
                  <a:schemeClr val="bg1"/>
                </a:solidFill>
              </a:rPr>
              <a:t>      Types Of If-Else statement……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927" y="2057400"/>
            <a:ext cx="8763000" cy="5334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4800" b="1" dirty="0" smtClean="0"/>
              <a:t>Simple If Statement</a:t>
            </a:r>
          </a:p>
          <a:p>
            <a:pPr>
              <a:buFont typeface="Wingdings" pitchFamily="2" charset="2"/>
              <a:buChar char="ü"/>
            </a:pPr>
            <a:r>
              <a:rPr lang="en-US" sz="4800" b="1" dirty="0" smtClean="0"/>
              <a:t>If-else Statement</a:t>
            </a:r>
          </a:p>
          <a:p>
            <a:pPr>
              <a:buFont typeface="Wingdings" pitchFamily="2" charset="2"/>
              <a:buChar char="ü"/>
            </a:pPr>
            <a:r>
              <a:rPr lang="en-US" sz="4800" b="1" dirty="0" smtClean="0"/>
              <a:t>If-</a:t>
            </a:r>
            <a:r>
              <a:rPr lang="en-US" sz="4800" b="1" dirty="0" err="1" smtClean="0"/>
              <a:t>Elif</a:t>
            </a:r>
            <a:r>
              <a:rPr lang="en-US" sz="4800" b="1" dirty="0" smtClean="0"/>
              <a:t>-Else Statement</a:t>
            </a:r>
          </a:p>
          <a:p>
            <a:pPr>
              <a:buFont typeface="Wingdings" pitchFamily="2" charset="2"/>
              <a:buChar char="ü"/>
            </a:pPr>
            <a:r>
              <a:rPr lang="en-US" sz="4800" b="1" dirty="0" smtClean="0"/>
              <a:t>Nested </a:t>
            </a:r>
            <a:r>
              <a:rPr lang="en-US" sz="4800" b="1" dirty="0"/>
              <a:t>If-else Statement</a:t>
            </a:r>
            <a:endParaRPr lang="en-US" sz="4800" b="1" dirty="0" smtClean="0"/>
          </a:p>
        </p:txBody>
      </p:sp>
    </p:spTree>
    <p:extLst>
      <p:ext uri="{BB962C8B-B14F-4D97-AF65-F5344CB8AC3E}">
        <p14:creationId xmlns:p14="http://schemas.microsoft.com/office/powerpoint/2010/main" val="234961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5800" y="457200"/>
            <a:ext cx="8229600" cy="12527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Simple If </a:t>
            </a:r>
            <a:r>
              <a:rPr lang="en-US" sz="4400" dirty="0" smtClean="0"/>
              <a:t>Statement….</a:t>
            </a:r>
            <a:r>
              <a:rPr lang="en-US" sz="4400" dirty="0"/>
              <a:t/>
            </a:r>
            <a:br>
              <a:rPr lang="en-US" sz="4400" dirty="0"/>
            </a:b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625609"/>
          </a:xfrm>
        </p:spPr>
        <p:txBody>
          <a:bodyPr>
            <a:normAutofit fontScale="92500" lnSpcReduction="10000"/>
          </a:bodyPr>
          <a:lstStyle/>
          <a:p>
            <a:pPr marL="118872" indent="0">
              <a:buNone/>
            </a:pPr>
            <a:r>
              <a:rPr lang="en-US" sz="4000" b="1" i="1" dirty="0" smtClean="0">
                <a:latin typeface="Albertus MT" pitchFamily="34" charset="0"/>
              </a:rPr>
              <a:t>This consist of only If condition:</a:t>
            </a:r>
          </a:p>
          <a:p>
            <a:pPr>
              <a:buFont typeface="Wingdings" pitchFamily="2" charset="2"/>
              <a:buChar char="Ø"/>
            </a:pPr>
            <a:r>
              <a:rPr lang="en-US" sz="5200" b="1" dirty="0"/>
              <a:t>If condition</a:t>
            </a:r>
            <a:r>
              <a:rPr lang="en-US" sz="3600" b="1" dirty="0"/>
              <a:t>:</a:t>
            </a:r>
          </a:p>
          <a:p>
            <a:pPr marL="118872" indent="0">
              <a:buNone/>
            </a:pPr>
            <a:r>
              <a:rPr lang="en-US" sz="3600" b="1" dirty="0"/>
              <a:t>         code to execute if condition is true</a:t>
            </a:r>
          </a:p>
          <a:p>
            <a:pPr>
              <a:buFont typeface="Wingdings" pitchFamily="2" charset="2"/>
              <a:buChar char="q"/>
            </a:pPr>
            <a:r>
              <a:rPr lang="en-US" sz="4000" b="1" dirty="0"/>
              <a:t>If : is used to start the if statement.</a:t>
            </a:r>
          </a:p>
          <a:p>
            <a:pPr>
              <a:buFont typeface="Wingdings" pitchFamily="2" charset="2"/>
              <a:buChar char="q"/>
            </a:pPr>
            <a:r>
              <a:rPr lang="en-US" sz="4000" b="1" dirty="0"/>
              <a:t>Condition: is the condition to ben evaluated.</a:t>
            </a:r>
          </a:p>
          <a:p>
            <a:pPr>
              <a:buFont typeface="Wingdings" pitchFamily="2" charset="2"/>
              <a:buChar char="q"/>
            </a:pPr>
            <a:r>
              <a:rPr lang="en-US" sz="4000" b="1" dirty="0"/>
              <a:t>If the condition is true ,the code inside if block is executed.</a:t>
            </a:r>
          </a:p>
          <a:p>
            <a:pPr marL="118872" indent="0">
              <a:buNone/>
            </a:pPr>
            <a:endParaRPr lang="en-US" sz="4000" b="1" i="1" dirty="0">
              <a:latin typeface="Albertu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98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Example of Simple </a:t>
            </a:r>
            <a:r>
              <a:rPr lang="en-US" sz="4800" dirty="0"/>
              <a:t>If </a:t>
            </a:r>
            <a:r>
              <a:rPr lang="en-US" sz="4800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= 5</a:t>
            </a:r>
            <a:br>
              <a:rPr lang="en-US" dirty="0"/>
            </a:br>
            <a:r>
              <a:rPr lang="en-US" dirty="0"/>
              <a:t>if x == 5:</a:t>
            </a:r>
            <a:br>
              <a:rPr lang="en-US" dirty="0"/>
            </a:br>
            <a:r>
              <a:rPr lang="en-US" dirty="0"/>
              <a:t>    print("X is equal to 5</a:t>
            </a:r>
            <a:r>
              <a:rPr lang="en-US" dirty="0" smtClean="0"/>
              <a:t>")</a:t>
            </a:r>
          </a:p>
          <a:p>
            <a:pPr marL="118872" indent="0">
              <a:buNone/>
            </a:pPr>
            <a:r>
              <a:rPr lang="en-US" dirty="0" smtClean="0"/>
              <a:t> Output : </a:t>
            </a:r>
            <a:r>
              <a:rPr lang="en-US" dirty="0"/>
              <a:t>X is equal to </a:t>
            </a:r>
            <a:r>
              <a:rPr lang="en-US" dirty="0" smtClean="0"/>
              <a:t>5</a:t>
            </a:r>
          </a:p>
          <a:p>
            <a:r>
              <a:rPr lang="en-US" dirty="0" err="1" smtClean="0"/>
              <a:t>is_programmer</a:t>
            </a:r>
            <a:r>
              <a:rPr lang="en-US" dirty="0" smtClean="0"/>
              <a:t> </a:t>
            </a:r>
            <a:r>
              <a:rPr lang="en-US" dirty="0"/>
              <a:t>= True</a:t>
            </a:r>
            <a:br>
              <a:rPr lang="en-US" dirty="0"/>
            </a:br>
            <a:r>
              <a:rPr lang="en-US" dirty="0"/>
              <a:t>if </a:t>
            </a:r>
            <a:r>
              <a:rPr lang="en-US" dirty="0" err="1"/>
              <a:t>is_programmer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print("Grant Access</a:t>
            </a:r>
            <a:r>
              <a:rPr lang="en-US" dirty="0" smtClean="0"/>
              <a:t>")</a:t>
            </a:r>
            <a:endParaRPr lang="en-US" dirty="0"/>
          </a:p>
          <a:p>
            <a:pPr marL="118872" indent="0">
              <a:buNone/>
            </a:pPr>
            <a:r>
              <a:rPr lang="en-US" dirty="0"/>
              <a:t> Output </a:t>
            </a:r>
            <a:r>
              <a:rPr lang="en-US" dirty="0" smtClean="0"/>
              <a:t>:</a:t>
            </a:r>
            <a:r>
              <a:rPr lang="en-US" dirty="0"/>
              <a:t> Grant Access</a:t>
            </a:r>
          </a:p>
          <a:p>
            <a:pPr marL="11887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1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0" y="522463"/>
            <a:ext cx="8229600" cy="12527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If-else </a:t>
            </a:r>
            <a:r>
              <a:rPr lang="en-US" sz="6000" dirty="0" smtClean="0"/>
              <a:t>Statement….</a:t>
            </a:r>
            <a:r>
              <a:rPr lang="en-US" sz="4400" dirty="0"/>
              <a:t/>
            </a:r>
            <a:br>
              <a:rPr lang="en-US" sz="4400" dirty="0"/>
            </a:b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001000" cy="4800600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4000" b="1" i="1" dirty="0">
                <a:latin typeface="Albertus MT" pitchFamily="34" charset="0"/>
              </a:rPr>
              <a:t>This consist of </a:t>
            </a:r>
            <a:r>
              <a:rPr lang="en-US" sz="4000" b="1" i="1" dirty="0" smtClean="0">
                <a:latin typeface="Albertus MT" pitchFamily="34" charset="0"/>
              </a:rPr>
              <a:t>If condition And Else:</a:t>
            </a:r>
            <a:endParaRPr lang="en-US" sz="4000" b="1" dirty="0" smtClean="0"/>
          </a:p>
          <a:p>
            <a:pPr>
              <a:buFont typeface="Courier New" pitchFamily="49" charset="0"/>
              <a:buChar char="o"/>
            </a:pPr>
            <a:endParaRPr lang="en-US" sz="4000" b="1" dirty="0"/>
          </a:p>
          <a:p>
            <a:pPr>
              <a:buFont typeface="Courier New" pitchFamily="49" charset="0"/>
              <a:buChar char="o"/>
            </a:pPr>
            <a:r>
              <a:rPr lang="en-US" b="1" dirty="0" smtClean="0"/>
              <a:t>If </a:t>
            </a:r>
            <a:r>
              <a:rPr lang="en-US" b="1" dirty="0"/>
              <a:t>: is used to start the if statement.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/>
              <a:t>Condition: is the condition to ben evaluated.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/>
              <a:t>If the condition is true ,the code inside if block is executed.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/>
              <a:t>If the condition is </a:t>
            </a:r>
            <a:r>
              <a:rPr lang="en-US" b="1" dirty="0" err="1"/>
              <a:t>false,the</a:t>
            </a:r>
            <a:r>
              <a:rPr lang="en-US" b="1" dirty="0"/>
              <a:t> code inside else block is executed.</a:t>
            </a:r>
          </a:p>
          <a:p>
            <a:pPr>
              <a:buFont typeface="Courier New" pitchFamily="49" charset="0"/>
              <a:buChar char="o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3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274</TotalTime>
  <Words>739</Words>
  <Application>Microsoft Office PowerPoint</Application>
  <PresentationFormat>On-screen Show (4:3)</PresentationFormat>
  <Paragraphs>118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Module</vt:lpstr>
      <vt:lpstr>Lecture 04 : If  - Else Statement in Python  </vt:lpstr>
      <vt:lpstr>Index</vt:lpstr>
      <vt:lpstr>Definition…</vt:lpstr>
      <vt:lpstr>Syntax And Structure And How it works…</vt:lpstr>
      <vt:lpstr>Example….</vt:lpstr>
      <vt:lpstr>      Types Of If-Else statement……</vt:lpstr>
      <vt:lpstr>Simple If Statement…. </vt:lpstr>
      <vt:lpstr>Example of Simple If Statement</vt:lpstr>
      <vt:lpstr>If-else Statement…. </vt:lpstr>
      <vt:lpstr>Example of If-else Statement….</vt:lpstr>
      <vt:lpstr> If-Elif-Else Statement….. </vt:lpstr>
      <vt:lpstr>Example of If-Elif-Else Statement.</vt:lpstr>
      <vt:lpstr>How the elif example works</vt:lpstr>
      <vt:lpstr>OPERATORS</vt:lpstr>
      <vt:lpstr>Comparison Operators….</vt:lpstr>
      <vt:lpstr>Logical Operators…</vt:lpstr>
      <vt:lpstr>Arithmetic Operators….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02 : Installation Process Of Python And IDE</dc:title>
  <dc:creator>TAMBAYA</dc:creator>
  <cp:lastModifiedBy>TAMBAYA</cp:lastModifiedBy>
  <cp:revision>28</cp:revision>
  <dcterms:created xsi:type="dcterms:W3CDTF">2024-11-13T20:31:59Z</dcterms:created>
  <dcterms:modified xsi:type="dcterms:W3CDTF">2024-11-25T22:27:19Z</dcterms:modified>
</cp:coreProperties>
</file>