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1026" r:id="rId2"/>
    <p:sldId id="1030" r:id="rId3"/>
    <p:sldId id="1094" r:id="rId4"/>
    <p:sldId id="1095" r:id="rId5"/>
    <p:sldId id="104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72"/>
  </p:normalViewPr>
  <p:slideViewPr>
    <p:cSldViewPr snapToGrid="0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2FE-A0E4-4641-A7FE-B64A66131D05}" type="datetimeFigureOut">
              <a:rPr kumimoji="1" lang="zh-CN" altLang="en-US" smtClean="0"/>
              <a:t>2023/4/5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B091F-F814-824E-9FDE-F1223E5E5D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559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尾页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F059-263D-6141-9116-234C5C7E79C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480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F059-263D-6141-9116-234C5C7E79C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6169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F059-263D-6141-9116-234C5C7E79C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9128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F059-263D-6141-9116-234C5C7E79CB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1010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F059-263D-6141-9116-234C5C7E79C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7283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A3A1F-F8A6-9165-EF45-22A24F58B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236D5D-35B6-FBB3-E212-95EC9805F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05BC5-DC09-9D2F-356E-2526FBCD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46A1-162C-234D-A0F1-B7C0AD446A2A}" type="datetimeFigureOut">
              <a:rPr kumimoji="1" lang="zh-CN" altLang="en-US" smtClean="0"/>
              <a:t>2023/4/5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706FE0-9B2A-E3CE-4BA2-F2FD7A84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26D09C-4216-0454-A62A-C1EA6DC6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A3E0-FAE1-6446-ABA5-7266E80187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81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ED225-A4B3-CE3D-EB68-4D676304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BF0C55-0F63-6543-307D-4E8B03550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3CC1B9-0709-C136-EACF-A5E6F238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46A1-162C-234D-A0F1-B7C0AD446A2A}" type="datetimeFigureOut">
              <a:rPr kumimoji="1" lang="zh-CN" altLang="en-US" smtClean="0"/>
              <a:t>2023/4/5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14E16A-F4BF-1CA4-2758-B23171AC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7E745-625A-B362-7D1B-EB86E805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A3E0-FAE1-6446-ABA5-7266E80187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163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A76295-D794-BB60-F8C1-216CACB3F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1419A8-6D08-0C20-A57F-48A585D36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36E291-707F-B535-7D0A-F7C44E52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46A1-162C-234D-A0F1-B7C0AD446A2A}" type="datetimeFigureOut">
              <a:rPr kumimoji="1" lang="zh-CN" altLang="en-US" smtClean="0"/>
              <a:t>2023/4/5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6BFB0-D9CF-86A0-B683-F1C33109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C31F6-349F-9D85-53E3-B93D4655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A3E0-FAE1-6446-ABA5-7266E80187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753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A7184-2D1D-5B36-C4F1-55548099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D51649-95C9-9723-FC2D-B1FC82C91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7DC746-8C58-921F-832A-893A5522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46A1-162C-234D-A0F1-B7C0AD446A2A}" type="datetimeFigureOut">
              <a:rPr kumimoji="1" lang="zh-CN" altLang="en-US" smtClean="0"/>
              <a:t>2023/4/5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CB5E6-358F-CC50-8A25-D012B4C4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EA4CE-A953-D92E-10B0-9C5638B5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A3E0-FAE1-6446-ABA5-7266E80187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773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E1043-ABAF-A88C-3E5A-7FCBC07BC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822F13-D9C1-D55F-3EA7-0F4A5FB87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C7EA65-E0BD-0E86-7134-F7B9BD09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46A1-162C-234D-A0F1-B7C0AD446A2A}" type="datetimeFigureOut">
              <a:rPr kumimoji="1" lang="zh-CN" altLang="en-US" smtClean="0"/>
              <a:t>2023/4/5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8103B1-8542-3F8F-D68C-F905A276A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F43042-5E81-18AA-B83E-105C1416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A3E0-FAE1-6446-ABA5-7266E80187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556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3A916-3CAD-BA20-7FC5-526A2E08C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98F744-500F-F65D-9DAC-11EE71A51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0BAA09-9D41-6673-B7FD-829700553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406D50-4F89-6BD2-58F1-7BC4AB39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46A1-162C-234D-A0F1-B7C0AD446A2A}" type="datetimeFigureOut">
              <a:rPr kumimoji="1" lang="zh-CN" altLang="en-US" smtClean="0"/>
              <a:t>2023/4/5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6422C7-D16E-4C0E-77BA-9C5B5B9F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422193-E2A8-45B6-6B61-4E62B35C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A3E0-FAE1-6446-ABA5-7266E80187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134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6DFEC-4831-3CB0-ABA4-163ACCCE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5C0552-3B88-9331-CD98-99FA014D2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5FB3FC-8FC6-8176-724F-6EAC690B3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A155CA-B5C1-C390-17DB-63947C12B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1C0CAB-5A87-E6EF-D6EB-EF9526E05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5FDE01-393F-116B-4FBA-5E27A84F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46A1-162C-234D-A0F1-B7C0AD446A2A}" type="datetimeFigureOut">
              <a:rPr kumimoji="1" lang="zh-CN" altLang="en-US" smtClean="0"/>
              <a:t>2023/4/5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5A4033-1D08-ABF8-5509-390613DB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76D976-74E1-E423-078D-EBFF5B3D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A3E0-FAE1-6446-ABA5-7266E80187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715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7D47D-161D-C0F7-13EE-EF07CF46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A761E2-ECE9-8710-28AA-45C941B8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46A1-162C-234D-A0F1-B7C0AD446A2A}" type="datetimeFigureOut">
              <a:rPr kumimoji="1" lang="zh-CN" altLang="en-US" smtClean="0"/>
              <a:t>2023/4/5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AA210B-AE9E-7032-FE94-9F8E859D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ADD8C4-FC0D-7738-7F89-68E8C8E2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A3E0-FAE1-6446-ABA5-7266E80187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56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7E5862-B020-307F-5D0F-8AE64BBE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46A1-162C-234D-A0F1-B7C0AD446A2A}" type="datetimeFigureOut">
              <a:rPr kumimoji="1" lang="zh-CN" altLang="en-US" smtClean="0"/>
              <a:t>2023/4/5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E429B1-B964-260D-7942-A6D12F29C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2FFFD3-04F3-8581-0E32-A7CF0F47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A3E0-FAE1-6446-ABA5-7266E80187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158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E8FBD-AE3D-0317-A3BC-751B1596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923697-4AB6-5CC3-A71F-584BB102E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9C0210-56CC-270C-4C29-67BB7BE9A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578326-A18F-9003-FE21-FC059BD4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46A1-162C-234D-A0F1-B7C0AD446A2A}" type="datetimeFigureOut">
              <a:rPr kumimoji="1" lang="zh-CN" altLang="en-US" smtClean="0"/>
              <a:t>2023/4/5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312BBF-FC8E-342B-2915-5EAF7654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8ED9F5-BEC4-0E21-BFDB-CC9F8432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A3E0-FAE1-6446-ABA5-7266E80187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329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E8C7E-667F-387D-1499-B3B718E9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AC042D-AFD4-4323-A8A3-6EE549935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F56586-C087-BC4C-072E-93D250E74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97CADD-93EC-1C23-F26E-E1DFD23B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46A1-162C-234D-A0F1-B7C0AD446A2A}" type="datetimeFigureOut">
              <a:rPr kumimoji="1" lang="zh-CN" altLang="en-US" smtClean="0"/>
              <a:t>2023/4/5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C0B142-D71F-A1DE-82B1-831CCBB1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1463E0-E3AB-EBCB-2E82-31571E7E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A3E0-FAE1-6446-ABA5-7266E80187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03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543F50-27A0-0B02-0683-B495953D0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AD05F-E70F-EAD1-5794-74A1795D3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F0BEC-9D97-5574-1300-5C40FA2AA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D46A1-162C-234D-A0F1-B7C0AD446A2A}" type="datetimeFigureOut">
              <a:rPr kumimoji="1" lang="zh-CN" altLang="en-US" smtClean="0"/>
              <a:t>2023/4/5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F66D4-70FD-F1E0-EFAD-BA7E447B5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69737-6F68-A86C-22C8-E5709FB50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DA3E0-FAE1-6446-ABA5-7266E80187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601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38099AE-CE01-4FED-9569-63C8C9DF7676}"/>
              </a:ext>
            </a:extLst>
          </p:cNvPr>
          <p:cNvSpPr txBox="1"/>
          <p:nvPr/>
        </p:nvSpPr>
        <p:spPr>
          <a:xfrm>
            <a:off x="1025912" y="436469"/>
            <a:ext cx="4661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CN" alt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C433E8-475C-4D82-AE8A-DE91EC063A11}"/>
              </a:ext>
            </a:extLst>
          </p:cNvPr>
          <p:cNvSpPr/>
          <p:nvPr/>
        </p:nvSpPr>
        <p:spPr>
          <a:xfrm>
            <a:off x="635619" y="436469"/>
            <a:ext cx="178420" cy="646331"/>
          </a:xfrm>
          <a:prstGeom prst="rect">
            <a:avLst/>
          </a:prstGeom>
          <a:solidFill>
            <a:srgbClr val="EC8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64D8834-E2BC-449B-AE26-02CE308A4E59}"/>
              </a:ext>
            </a:extLst>
          </p:cNvPr>
          <p:cNvCxnSpPr/>
          <p:nvPr/>
        </p:nvCxnSpPr>
        <p:spPr>
          <a:xfrm>
            <a:off x="-278781" y="6102505"/>
            <a:ext cx="12723542" cy="0"/>
          </a:xfrm>
          <a:prstGeom prst="straightConnector1">
            <a:avLst/>
          </a:prstGeom>
          <a:ln>
            <a:solidFill>
              <a:srgbClr val="EC89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6C12AB30-7607-4095-94DD-C5E93DCE9F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047" y="5878242"/>
            <a:ext cx="1716371" cy="118972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1258EC5-18B3-46EC-9B10-36645CC46D56}"/>
              </a:ext>
            </a:extLst>
          </p:cNvPr>
          <p:cNvSpPr txBox="1"/>
          <p:nvPr/>
        </p:nvSpPr>
        <p:spPr>
          <a:xfrm>
            <a:off x="574304" y="6328260"/>
            <a:ext cx="7180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更多“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 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复杂系统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”的知识，请关注官网：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campus.swarma.org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E37429F4-5EDD-794C-9AA0-B67E2CA68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90174"/>
            <a:ext cx="10058400" cy="407892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" altLang="zh-CN" b="0" i="1" u="none" strike="noStrike" dirty="0">
                <a:solidFill>
                  <a:srgbClr val="1F2328"/>
                </a:solidFill>
                <a:effectLst/>
                <a:latin typeface="-apple-system"/>
              </a:rPr>
              <a:t>A high-bias, low-variance introduction to Machine Learning for physicists</a:t>
            </a:r>
            <a:r>
              <a:rPr lang="en" altLang="zh-CN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r>
              <a:rPr lang="zh-CN" altLang="en-US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endParaRPr lang="en-US" altLang="zh-CN" b="0" i="0" u="none" strike="noStrike" dirty="0">
              <a:solidFill>
                <a:srgbClr val="1F2328"/>
              </a:solidFill>
              <a:effectLst/>
              <a:latin typeface="-apple-system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repeat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experiments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24-26? (</a:t>
            </a:r>
            <a:r>
              <a:rPr lang="en" altLang="zh-CN" dirty="0"/>
              <a:t>https://</a:t>
            </a:r>
            <a:r>
              <a:rPr lang="en" altLang="zh-CN" dirty="0" err="1"/>
              <a:t>arxiv.org</a:t>
            </a:r>
            <a:r>
              <a:rPr lang="en" altLang="zh-CN" dirty="0"/>
              <a:t>/abs/1803.08823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644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38099AE-CE01-4FED-9569-63C8C9DF7676}"/>
              </a:ext>
            </a:extLst>
          </p:cNvPr>
          <p:cNvSpPr txBox="1"/>
          <p:nvPr/>
        </p:nvSpPr>
        <p:spPr>
          <a:xfrm>
            <a:off x="1025912" y="436469"/>
            <a:ext cx="7334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Homework</a:t>
            </a:r>
            <a:endParaRPr lang="zh-CN" alt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C433E8-475C-4D82-AE8A-DE91EC063A11}"/>
              </a:ext>
            </a:extLst>
          </p:cNvPr>
          <p:cNvSpPr/>
          <p:nvPr/>
        </p:nvSpPr>
        <p:spPr>
          <a:xfrm>
            <a:off x="635619" y="436469"/>
            <a:ext cx="178420" cy="646331"/>
          </a:xfrm>
          <a:prstGeom prst="rect">
            <a:avLst/>
          </a:prstGeom>
          <a:solidFill>
            <a:srgbClr val="EC8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64D8834-E2BC-449B-AE26-02CE308A4E59}"/>
              </a:ext>
            </a:extLst>
          </p:cNvPr>
          <p:cNvCxnSpPr/>
          <p:nvPr/>
        </p:nvCxnSpPr>
        <p:spPr>
          <a:xfrm>
            <a:off x="-278781" y="6102505"/>
            <a:ext cx="12723542" cy="0"/>
          </a:xfrm>
          <a:prstGeom prst="straightConnector1">
            <a:avLst/>
          </a:prstGeom>
          <a:ln>
            <a:solidFill>
              <a:srgbClr val="EC89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6C12AB30-7607-4095-94DD-C5E93DCE9F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047" y="5878242"/>
            <a:ext cx="1716371" cy="118972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1258EC5-18B3-46EC-9B10-36645CC46D56}"/>
              </a:ext>
            </a:extLst>
          </p:cNvPr>
          <p:cNvSpPr txBox="1"/>
          <p:nvPr/>
        </p:nvSpPr>
        <p:spPr>
          <a:xfrm>
            <a:off x="574304" y="6328260"/>
            <a:ext cx="7180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更多“</a:t>
            </a:r>
            <a:r>
              <a:rPr lang="zh-CN" altLang="en-US" sz="1400" dirty="0">
                <a:solidFill>
                  <a:srgbClr val="EC89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 </a:t>
            </a:r>
            <a:r>
              <a:rPr lang="en-US" altLang="zh-CN" sz="1400" dirty="0">
                <a:solidFill>
                  <a:srgbClr val="EC89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1400" dirty="0">
                <a:solidFill>
                  <a:srgbClr val="EC89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复杂系统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”的知识，请关注官网：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campus.swarma.org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5C9C13B4-0AE4-71CA-651E-F3B100F7D986}"/>
              </a:ext>
            </a:extLst>
          </p:cNvPr>
          <p:cNvSpPr txBox="1">
            <a:spLocks/>
          </p:cNvSpPr>
          <p:nvPr/>
        </p:nvSpPr>
        <p:spPr>
          <a:xfrm>
            <a:off x="1025912" y="1597573"/>
            <a:ext cx="9523555" cy="49238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dirty="0">
                <a:latin typeface="Weibei SC" charset="-122"/>
                <a:ea typeface="Weibei SC" charset="-122"/>
                <a:cs typeface="Weibei SC" charset="-122"/>
              </a:rPr>
              <a:t>练习：</a:t>
            </a:r>
          </a:p>
          <a:p>
            <a:pPr lvl="1"/>
            <a:r>
              <a:rPr kumimoji="1" lang="zh-CN" altLang="en-US" sz="2000" dirty="0">
                <a:latin typeface="Weibei SC" charset="-122"/>
                <a:ea typeface="Weibei SC" charset="-122"/>
                <a:cs typeface="Weibei SC" charset="-122"/>
              </a:rPr>
              <a:t>实现一个三分类网络，对自行车预测数据进行高、中、低这三个类别的划分</a:t>
            </a:r>
          </a:p>
        </p:txBody>
      </p:sp>
    </p:spTree>
    <p:extLst>
      <p:ext uri="{BB962C8B-B14F-4D97-AF65-F5344CB8AC3E}">
        <p14:creationId xmlns:p14="http://schemas.microsoft.com/office/powerpoint/2010/main" val="55961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38099AE-CE01-4FED-9569-63C8C9DF7676}"/>
              </a:ext>
            </a:extLst>
          </p:cNvPr>
          <p:cNvSpPr txBox="1"/>
          <p:nvPr/>
        </p:nvSpPr>
        <p:spPr>
          <a:xfrm>
            <a:off x="1025912" y="436469"/>
            <a:ext cx="7334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作业：手写数字加法机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C433E8-475C-4D82-AE8A-DE91EC063A11}"/>
              </a:ext>
            </a:extLst>
          </p:cNvPr>
          <p:cNvSpPr/>
          <p:nvPr/>
        </p:nvSpPr>
        <p:spPr>
          <a:xfrm>
            <a:off x="635619" y="436469"/>
            <a:ext cx="178420" cy="646331"/>
          </a:xfrm>
          <a:prstGeom prst="rect">
            <a:avLst/>
          </a:prstGeom>
          <a:solidFill>
            <a:srgbClr val="EC8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64D8834-E2BC-449B-AE26-02CE308A4E59}"/>
              </a:ext>
            </a:extLst>
          </p:cNvPr>
          <p:cNvCxnSpPr/>
          <p:nvPr/>
        </p:nvCxnSpPr>
        <p:spPr>
          <a:xfrm>
            <a:off x="-278781" y="6102505"/>
            <a:ext cx="12723542" cy="0"/>
          </a:xfrm>
          <a:prstGeom prst="straightConnector1">
            <a:avLst/>
          </a:prstGeom>
          <a:ln>
            <a:solidFill>
              <a:srgbClr val="EC89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6C12AB30-7607-4095-94DD-C5E93DCE9F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047" y="5878242"/>
            <a:ext cx="1716371" cy="118972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1258EC5-18B3-46EC-9B10-36645CC46D56}"/>
              </a:ext>
            </a:extLst>
          </p:cNvPr>
          <p:cNvSpPr txBox="1"/>
          <p:nvPr/>
        </p:nvSpPr>
        <p:spPr>
          <a:xfrm>
            <a:off x="574304" y="6328260"/>
            <a:ext cx="7180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更多“</a:t>
            </a:r>
            <a:r>
              <a:rPr lang="zh-CN" altLang="en-US" sz="1400" dirty="0">
                <a:solidFill>
                  <a:srgbClr val="EC89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 </a:t>
            </a:r>
            <a:r>
              <a:rPr lang="en-US" altLang="zh-CN" sz="1400" dirty="0">
                <a:solidFill>
                  <a:srgbClr val="EC89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1400" dirty="0">
                <a:solidFill>
                  <a:srgbClr val="EC89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复杂系统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”的知识，请关注官网：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campus.swarma.org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D74F3DDE-9A25-FBA7-E75B-443DEBA68E21}"/>
              </a:ext>
            </a:extLst>
          </p:cNvPr>
          <p:cNvSpPr txBox="1">
            <a:spLocks/>
          </p:cNvSpPr>
          <p:nvPr/>
        </p:nvSpPr>
        <p:spPr>
          <a:xfrm>
            <a:off x="1297806" y="1356541"/>
            <a:ext cx="8869170" cy="42465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2400" dirty="0">
              <a:latin typeface="Weibei SC" charset="-122"/>
              <a:ea typeface="Weibei SC" charset="-122"/>
              <a:cs typeface="Weibei SC" charset="-122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887BD3A-F50F-FEDA-A00C-4D19EC9BAD88}"/>
              </a:ext>
            </a:extLst>
          </p:cNvPr>
          <p:cNvSpPr txBox="1">
            <a:spLocks/>
          </p:cNvSpPr>
          <p:nvPr/>
        </p:nvSpPr>
        <p:spPr>
          <a:xfrm>
            <a:off x="474275" y="1584593"/>
            <a:ext cx="10515600" cy="10383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dirty="0">
                <a:latin typeface="Weibei SC" charset="-122"/>
                <a:ea typeface="Weibei SC" charset="-122"/>
                <a:cs typeface="Weibei SC" charset="-122"/>
              </a:rPr>
              <a:t>构造一个神经网络，和相应的数据集，实现：输入任意给定的两张手写数字图像对，输出一个数字为这两个数字的和</a:t>
            </a:r>
          </a:p>
        </p:txBody>
      </p:sp>
      <p:pic>
        <p:nvPicPr>
          <p:cNvPr id="14" name="内容占位符 8">
            <a:extLst>
              <a:ext uri="{FF2B5EF4-FFF2-40B4-BE49-F238E27FC236}">
                <a16:creationId xmlns:a16="http://schemas.microsoft.com/office/drawing/2014/main" id="{A79A1FB8-AC05-B9C9-4418-8A003C1A2A0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3268" y="3069672"/>
            <a:ext cx="1974011" cy="1950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9D01FA9-96C8-2333-86C1-C11A34823FB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3889" y="3069672"/>
            <a:ext cx="2011559" cy="1987893"/>
          </a:xfrm>
          <a:prstGeom prst="rect">
            <a:avLst/>
          </a:prstGeom>
        </p:spPr>
      </p:pic>
      <p:sp>
        <p:nvSpPr>
          <p:cNvPr id="16" name="加号 15">
            <a:extLst>
              <a:ext uri="{FF2B5EF4-FFF2-40B4-BE49-F238E27FC236}">
                <a16:creationId xmlns:a16="http://schemas.microsoft.com/office/drawing/2014/main" id="{93D793DB-FD63-3D97-568F-B86FBA58BE05}"/>
              </a:ext>
            </a:extLst>
          </p:cNvPr>
          <p:cNvSpPr/>
          <p:nvPr/>
        </p:nvSpPr>
        <p:spPr>
          <a:xfrm>
            <a:off x="3499291" y="3731341"/>
            <a:ext cx="690113" cy="69011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燕尾形箭头 16">
            <a:extLst>
              <a:ext uri="{FF2B5EF4-FFF2-40B4-BE49-F238E27FC236}">
                <a16:creationId xmlns:a16="http://schemas.microsoft.com/office/drawing/2014/main" id="{B905699A-7789-ECE4-5670-7128869AEAA6}"/>
              </a:ext>
            </a:extLst>
          </p:cNvPr>
          <p:cNvSpPr/>
          <p:nvPr/>
        </p:nvSpPr>
        <p:spPr>
          <a:xfrm>
            <a:off x="7141056" y="3767965"/>
            <a:ext cx="840099" cy="58025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6D3CF78-0802-F0BE-C477-BE7B12FA0B0A}"/>
              </a:ext>
            </a:extLst>
          </p:cNvPr>
          <p:cNvSpPr txBox="1"/>
          <p:nvPr/>
        </p:nvSpPr>
        <p:spPr>
          <a:xfrm>
            <a:off x="8636763" y="3590457"/>
            <a:ext cx="1561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/>
              <a:t>11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38034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38099AE-CE01-4FED-9569-63C8C9DF7676}"/>
              </a:ext>
            </a:extLst>
          </p:cNvPr>
          <p:cNvSpPr txBox="1"/>
          <p:nvPr/>
        </p:nvSpPr>
        <p:spPr>
          <a:xfrm>
            <a:off x="1025912" y="436469"/>
            <a:ext cx="7334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作业：用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完成情绪分类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C433E8-475C-4D82-AE8A-DE91EC063A11}"/>
              </a:ext>
            </a:extLst>
          </p:cNvPr>
          <p:cNvSpPr/>
          <p:nvPr/>
        </p:nvSpPr>
        <p:spPr>
          <a:xfrm>
            <a:off x="635619" y="436469"/>
            <a:ext cx="178420" cy="646331"/>
          </a:xfrm>
          <a:prstGeom prst="rect">
            <a:avLst/>
          </a:prstGeom>
          <a:solidFill>
            <a:srgbClr val="EC8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64D8834-E2BC-449B-AE26-02CE308A4E59}"/>
              </a:ext>
            </a:extLst>
          </p:cNvPr>
          <p:cNvCxnSpPr/>
          <p:nvPr/>
        </p:nvCxnSpPr>
        <p:spPr>
          <a:xfrm>
            <a:off x="-278781" y="6102505"/>
            <a:ext cx="12723542" cy="0"/>
          </a:xfrm>
          <a:prstGeom prst="straightConnector1">
            <a:avLst/>
          </a:prstGeom>
          <a:ln>
            <a:solidFill>
              <a:srgbClr val="EC89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6C12AB30-7607-4095-94DD-C5E93DCE9F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047" y="5878242"/>
            <a:ext cx="1716371" cy="118972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1258EC5-18B3-46EC-9B10-36645CC46D56}"/>
              </a:ext>
            </a:extLst>
          </p:cNvPr>
          <p:cNvSpPr txBox="1"/>
          <p:nvPr/>
        </p:nvSpPr>
        <p:spPr>
          <a:xfrm>
            <a:off x="574304" y="6328260"/>
            <a:ext cx="7180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更多“</a:t>
            </a:r>
            <a:r>
              <a:rPr lang="zh-CN" altLang="en-US" sz="1400" dirty="0">
                <a:solidFill>
                  <a:srgbClr val="EC89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 </a:t>
            </a:r>
            <a:r>
              <a:rPr lang="en-US" altLang="zh-CN" sz="1400" dirty="0">
                <a:solidFill>
                  <a:srgbClr val="EC89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1400" dirty="0">
                <a:solidFill>
                  <a:srgbClr val="EC89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复杂系统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”的知识，请关注官网：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campus.swarma.org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D74F3DDE-9A25-FBA7-E75B-443DEBA68E21}"/>
              </a:ext>
            </a:extLst>
          </p:cNvPr>
          <p:cNvSpPr txBox="1">
            <a:spLocks/>
          </p:cNvSpPr>
          <p:nvPr/>
        </p:nvSpPr>
        <p:spPr>
          <a:xfrm>
            <a:off x="1297806" y="1356541"/>
            <a:ext cx="8869170" cy="42465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2400" dirty="0">
              <a:latin typeface="Weibei SC" charset="-122"/>
              <a:ea typeface="Weibei SC" charset="-122"/>
              <a:cs typeface="Weibei SC" charset="-122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887BD3A-F50F-FEDA-A00C-4D19EC9BAD88}"/>
              </a:ext>
            </a:extLst>
          </p:cNvPr>
          <p:cNvSpPr txBox="1">
            <a:spLocks/>
          </p:cNvSpPr>
          <p:nvPr/>
        </p:nvSpPr>
        <p:spPr>
          <a:xfrm>
            <a:off x="574304" y="1756190"/>
            <a:ext cx="10515600" cy="42465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dirty="0">
                <a:latin typeface="Weibei SC" charset="-122"/>
                <a:ea typeface="Weibei SC" charset="-122"/>
                <a:cs typeface="Weibei SC" charset="-122"/>
              </a:rPr>
              <a:t>仿照提供给大家的用</a:t>
            </a:r>
            <a:r>
              <a:rPr kumimoji="1" lang="en-US" altLang="zh-CN" sz="2400" dirty="0">
                <a:latin typeface="Weibei SC" charset="-122"/>
                <a:ea typeface="Weibei SC" charset="-122"/>
                <a:cs typeface="Weibei SC" charset="-122"/>
              </a:rPr>
              <a:t>RNN</a:t>
            </a:r>
            <a:r>
              <a:rPr kumimoji="1" lang="zh-CN" altLang="en-US" sz="2400" dirty="0">
                <a:latin typeface="Weibei SC" charset="-122"/>
                <a:ea typeface="Weibei SC" charset="-122"/>
                <a:cs typeface="Weibei SC" charset="-122"/>
              </a:rPr>
              <a:t>做情绪分析的代码</a:t>
            </a:r>
            <a:endParaRPr kumimoji="1" lang="en-US" altLang="zh-CN" sz="2400" dirty="0">
              <a:latin typeface="Weibei SC" charset="-122"/>
              <a:ea typeface="Weibei SC" charset="-122"/>
              <a:cs typeface="Weibei SC" charset="-122"/>
            </a:endParaRPr>
          </a:p>
          <a:p>
            <a:r>
              <a:rPr kumimoji="1" lang="zh-CN" altLang="en-US" sz="2400" dirty="0">
                <a:latin typeface="Weibei SC" charset="-122"/>
                <a:ea typeface="Weibei SC" charset="-122"/>
                <a:cs typeface="Weibei SC" charset="-122"/>
              </a:rPr>
              <a:t>构建一个用</a:t>
            </a:r>
            <a:r>
              <a:rPr kumimoji="1" lang="en-US" altLang="zh-CN" sz="2400" dirty="0">
                <a:latin typeface="Weibei SC" charset="-122"/>
                <a:ea typeface="Weibei SC" charset="-122"/>
                <a:cs typeface="Weibei SC" charset="-122"/>
              </a:rPr>
              <a:t>LSTM</a:t>
            </a:r>
            <a:r>
              <a:rPr kumimoji="1" lang="zh-CN" altLang="en-US" sz="2400" dirty="0">
                <a:latin typeface="Weibei SC" charset="-122"/>
                <a:ea typeface="Weibei SC" charset="-122"/>
                <a:cs typeface="Weibei SC" charset="-122"/>
              </a:rPr>
              <a:t>完成情绪分类任务的神经网络</a:t>
            </a:r>
            <a:endParaRPr kumimoji="1" lang="en-US" altLang="zh-CN" sz="2400" dirty="0">
              <a:latin typeface="Weibei SC" charset="-122"/>
              <a:ea typeface="Weibei SC" charset="-122"/>
              <a:cs typeface="Weibei SC" charset="-122"/>
            </a:endParaRPr>
          </a:p>
          <a:p>
            <a:r>
              <a:rPr kumimoji="1" lang="zh-CN" altLang="en-US" sz="2400" dirty="0">
                <a:latin typeface="Weibei SC" charset="-122"/>
                <a:ea typeface="Weibei SC" charset="-122"/>
                <a:cs typeface="Weibei SC" charset="-122"/>
              </a:rPr>
              <a:t>训练这个网络，并与普通前馈神经网络、</a:t>
            </a:r>
            <a:r>
              <a:rPr kumimoji="1" lang="en-US" altLang="zh-CN" sz="2400" dirty="0">
                <a:latin typeface="Weibei SC" charset="-122"/>
                <a:ea typeface="Weibei SC" charset="-122"/>
                <a:cs typeface="Weibei SC" charset="-122"/>
              </a:rPr>
              <a:t>RNN</a:t>
            </a:r>
            <a:r>
              <a:rPr kumimoji="1" lang="zh-CN" altLang="en-US" sz="2400" dirty="0">
                <a:latin typeface="Weibei SC" charset="-122"/>
                <a:ea typeface="Weibei SC" charset="-122"/>
                <a:cs typeface="Weibei SC" charset="-122"/>
              </a:rPr>
              <a:t>进行对比分类结果（对比需要通过</a:t>
            </a:r>
            <a:r>
              <a:rPr kumimoji="1" lang="en-US" altLang="zh-CN" sz="2400" dirty="0">
                <a:latin typeface="Weibei SC" charset="-122"/>
                <a:ea typeface="Weibei SC" charset="-122"/>
                <a:cs typeface="Weibei SC" charset="-122"/>
              </a:rPr>
              <a:t>5</a:t>
            </a:r>
            <a:r>
              <a:rPr kumimoji="1" lang="zh-CN" altLang="en-US" sz="2400" dirty="0">
                <a:latin typeface="Weibei SC" charset="-122"/>
                <a:ea typeface="Weibei SC" charset="-122"/>
                <a:cs typeface="Weibei SC" charset="-122"/>
              </a:rPr>
              <a:t>次实验取平均值）</a:t>
            </a:r>
            <a:endParaRPr kumimoji="1" lang="en-US" altLang="zh-CN" sz="2400" dirty="0">
              <a:latin typeface="Weibei SC" charset="-122"/>
              <a:ea typeface="Weibei SC" charset="-122"/>
              <a:cs typeface="Weibei SC" charset="-122"/>
            </a:endParaRPr>
          </a:p>
          <a:p>
            <a:r>
              <a:rPr kumimoji="1" lang="zh-CN" altLang="en-US" sz="2400" dirty="0">
                <a:latin typeface="Weibei SC" charset="-122"/>
                <a:ea typeface="Weibei SC" charset="-122"/>
                <a:cs typeface="Weibei SC" charset="-122"/>
              </a:rPr>
              <a:t>分析误判的案例，并对这些案例给出分类并简单分析理由</a:t>
            </a:r>
          </a:p>
        </p:txBody>
      </p:sp>
    </p:spTree>
    <p:extLst>
      <p:ext uri="{BB962C8B-B14F-4D97-AF65-F5344CB8AC3E}">
        <p14:creationId xmlns:p14="http://schemas.microsoft.com/office/powerpoint/2010/main" val="373415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38099AE-CE01-4FED-9569-63C8C9DF7676}"/>
              </a:ext>
            </a:extLst>
          </p:cNvPr>
          <p:cNvSpPr txBox="1"/>
          <p:nvPr/>
        </p:nvSpPr>
        <p:spPr>
          <a:xfrm>
            <a:off x="1025912" y="436469"/>
            <a:ext cx="9803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D24726"/>
                </a:solidFill>
                <a:latin typeface="Weibei SC" panose="03000800000000000000" pitchFamily="66" charset="-128"/>
                <a:ea typeface="Weibei SC" panose="03000800000000000000" pitchFamily="66" charset="-128"/>
                <a:cs typeface="Weibei SC" charset="-122"/>
              </a:rPr>
              <a:t>作业：词向量翻译器</a:t>
            </a:r>
            <a:endParaRPr lang="en-US" altLang="zh-CN" sz="3600" dirty="0">
              <a:solidFill>
                <a:srgbClr val="D24726"/>
              </a:solidFill>
              <a:latin typeface="Weibei SC" panose="03000800000000000000" pitchFamily="66" charset="-128"/>
              <a:ea typeface="Weibei SC" panose="03000800000000000000" pitchFamily="66" charset="-128"/>
              <a:cs typeface="Weibei SC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C433E8-475C-4D82-AE8A-DE91EC063A11}"/>
              </a:ext>
            </a:extLst>
          </p:cNvPr>
          <p:cNvSpPr/>
          <p:nvPr/>
        </p:nvSpPr>
        <p:spPr>
          <a:xfrm>
            <a:off x="635619" y="436469"/>
            <a:ext cx="178420" cy="646331"/>
          </a:xfrm>
          <a:prstGeom prst="rect">
            <a:avLst/>
          </a:prstGeom>
          <a:solidFill>
            <a:srgbClr val="EC8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C12AB30-7607-4095-94DD-C5E93DCE9F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047" y="5878242"/>
            <a:ext cx="1716371" cy="1189728"/>
          </a:xfrm>
          <a:prstGeom prst="rect">
            <a:avLst/>
          </a:prstGeom>
        </p:spPr>
      </p:pic>
      <p:cxnSp>
        <p:nvCxnSpPr>
          <p:cNvPr id="11" name="直接箭头连接符 9">
            <a:extLst>
              <a:ext uri="{FF2B5EF4-FFF2-40B4-BE49-F238E27FC236}">
                <a16:creationId xmlns:a16="http://schemas.microsoft.com/office/drawing/2014/main" id="{CF6E1187-12EA-1A11-B39D-7DD426F4CBD8}"/>
              </a:ext>
            </a:extLst>
          </p:cNvPr>
          <p:cNvCxnSpPr/>
          <p:nvPr/>
        </p:nvCxnSpPr>
        <p:spPr>
          <a:xfrm>
            <a:off x="-278781" y="6102505"/>
            <a:ext cx="12723542" cy="0"/>
          </a:xfrm>
          <a:prstGeom prst="straightConnector1">
            <a:avLst/>
          </a:prstGeom>
          <a:ln>
            <a:solidFill>
              <a:srgbClr val="EC89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6DBC1C48-D660-2454-84D5-4A21CF6E97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9" y="1557090"/>
            <a:ext cx="6538286" cy="4321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FA96133-3A73-7BA0-B531-94982327B13C}"/>
              </a:ext>
            </a:extLst>
          </p:cNvPr>
          <p:cNvSpPr txBox="1"/>
          <p:nvPr/>
        </p:nvSpPr>
        <p:spPr>
          <a:xfrm>
            <a:off x="1025912" y="6326769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https://arxiv.org/pdf/1310.4546.pdf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E362243A-4F24-2FD3-AFCD-5889EFE1E22F}"/>
              </a:ext>
            </a:extLst>
          </p:cNvPr>
          <p:cNvSpPr txBox="1">
            <a:spLocks/>
          </p:cNvSpPr>
          <p:nvPr/>
        </p:nvSpPr>
        <p:spPr>
          <a:xfrm>
            <a:off x="7100250" y="1525128"/>
            <a:ext cx="4820477" cy="44652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0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运用</a:t>
            </a:r>
            <a:r>
              <a:rPr kumimoji="1" lang="en-US" altLang="zh-CN" sz="20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Google</a:t>
            </a:r>
            <a:r>
              <a:rPr kumimoji="1" lang="zh-CN" altLang="en-US" sz="20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训练好的英文词向量：</a:t>
            </a:r>
          </a:p>
          <a:p>
            <a:pPr lvl="1"/>
            <a:r>
              <a:rPr kumimoji="1" lang="zh-CN" altLang="en-US" sz="16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验证：</a:t>
            </a:r>
            <a:r>
              <a:rPr kumimoji="1" lang="en-US" altLang="zh-CN" sz="16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man-woman=king-queen, man-woman=son-daughter, </a:t>
            </a:r>
            <a:r>
              <a:rPr kumimoji="1" lang="zh-CN" altLang="en-US" sz="16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等</a:t>
            </a:r>
          </a:p>
          <a:p>
            <a:r>
              <a:rPr kumimoji="1" lang="zh-CN" altLang="en-US" sz="20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分别将中文词向量中的一、二、三、</a:t>
            </a:r>
            <a:r>
              <a:rPr kumimoji="1" lang="en-US" altLang="zh-CN" sz="20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……</a:t>
            </a:r>
            <a:r>
              <a:rPr kumimoji="1" lang="zh-CN" altLang="en-US" sz="20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和英文词向量中的</a:t>
            </a:r>
            <a:r>
              <a:rPr kumimoji="1" lang="en-US" altLang="zh-CN" sz="2000" dirty="0" err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one,two,three</a:t>
            </a:r>
            <a:r>
              <a:rPr kumimoji="1" lang="en-US" altLang="zh-CN" sz="20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,……</a:t>
            </a:r>
            <a:r>
              <a:rPr kumimoji="1" lang="zh-CN" altLang="en-US" sz="20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画在二维平面上，并比较二者</a:t>
            </a:r>
          </a:p>
          <a:p>
            <a:r>
              <a:rPr kumimoji="1" lang="zh-CN" altLang="en-US" sz="20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分别将中文词向量中的马、牛、驴、</a:t>
            </a:r>
            <a:r>
              <a:rPr kumimoji="1" lang="en-US" altLang="zh-CN" sz="20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……</a:t>
            </a:r>
            <a:r>
              <a:rPr kumimoji="1" lang="zh-CN" altLang="en-US" sz="20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和英文词向量中的</a:t>
            </a:r>
            <a:r>
              <a:rPr kumimoji="1" lang="en-US" altLang="zh-CN" sz="2000" dirty="0" err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horse,cow,donkey</a:t>
            </a:r>
            <a:r>
              <a:rPr kumimoji="1" lang="en-US" altLang="zh-CN" sz="20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,……</a:t>
            </a:r>
            <a:r>
              <a:rPr kumimoji="1" lang="zh-CN" altLang="en-US" sz="20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等动物名字画在二维平面上，并比较二者</a:t>
            </a:r>
          </a:p>
          <a:p>
            <a:r>
              <a:rPr kumimoji="1" lang="zh-CN" altLang="en-US" sz="20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比较更多的中英文对译词对</a:t>
            </a:r>
          </a:p>
          <a:p>
            <a:r>
              <a:rPr kumimoji="1" lang="zh-CN" altLang="en-US" sz="20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训练一个神经网络，做到自动将输入的英文词翻译为中文</a:t>
            </a:r>
          </a:p>
          <a:p>
            <a:endParaRPr kumimoji="1" lang="zh-CN" altLang="en-US" sz="200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793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399</Words>
  <Application>Microsoft Macintosh PowerPoint</Application>
  <PresentationFormat>宽屏</PresentationFormat>
  <Paragraphs>32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-apple-system</vt:lpstr>
      <vt:lpstr>等线</vt:lpstr>
      <vt:lpstr>等线 Light</vt:lpstr>
      <vt:lpstr>微软雅黑</vt:lpstr>
      <vt:lpstr>Weibei SC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B3563</dc:creator>
  <cp:lastModifiedBy>B3563</cp:lastModifiedBy>
  <cp:revision>3</cp:revision>
  <dcterms:created xsi:type="dcterms:W3CDTF">2023-03-30T01:18:48Z</dcterms:created>
  <dcterms:modified xsi:type="dcterms:W3CDTF">2023-04-04T19:28:49Z</dcterms:modified>
</cp:coreProperties>
</file>