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 id="2147483660" r:id="rId3"/>
    <p:sldMasterId id="2147483672" r:id="rId4"/>
  </p:sldMasterIdLst>
  <p:notesMasterIdLst>
    <p:notesMasterId r:id="rId6"/>
  </p:notesMasterIdLst>
  <p:handoutMasterIdLst>
    <p:handoutMasterId r:id="rId47"/>
  </p:handoutMasterIdLst>
  <p:sldIdLst>
    <p:sldId id="617" r:id="rId5"/>
    <p:sldId id="964" r:id="rId7"/>
    <p:sldId id="1222" r:id="rId8"/>
    <p:sldId id="1095" r:id="rId9"/>
    <p:sldId id="1092" r:id="rId10"/>
    <p:sldId id="1096" r:id="rId11"/>
    <p:sldId id="1221" r:id="rId12"/>
    <p:sldId id="1202" r:id="rId13"/>
    <p:sldId id="1097" r:id="rId14"/>
    <p:sldId id="1102" r:id="rId15"/>
    <p:sldId id="1098" r:id="rId16"/>
    <p:sldId id="1099" r:id="rId17"/>
    <p:sldId id="1104" r:id="rId18"/>
    <p:sldId id="1105" r:id="rId19"/>
    <p:sldId id="1106" r:id="rId20"/>
    <p:sldId id="1107" r:id="rId21"/>
    <p:sldId id="1108" r:id="rId22"/>
    <p:sldId id="1109" r:id="rId23"/>
    <p:sldId id="1110" r:id="rId24"/>
    <p:sldId id="1111" r:id="rId25"/>
    <p:sldId id="1187" r:id="rId26"/>
    <p:sldId id="1117" r:id="rId27"/>
    <p:sldId id="1207" r:id="rId28"/>
    <p:sldId id="1188" r:id="rId29"/>
    <p:sldId id="1118" r:id="rId30"/>
    <p:sldId id="1220" r:id="rId31"/>
    <p:sldId id="1201" r:id="rId32"/>
    <p:sldId id="1217" r:id="rId33"/>
    <p:sldId id="1218" r:id="rId34"/>
    <p:sldId id="1214" r:id="rId35"/>
    <p:sldId id="1216" r:id="rId36"/>
    <p:sldId id="1219" r:id="rId37"/>
    <p:sldId id="1208" r:id="rId38"/>
    <p:sldId id="1209" r:id="rId39"/>
    <p:sldId id="1210" r:id="rId40"/>
    <p:sldId id="1211" r:id="rId41"/>
    <p:sldId id="1212" r:id="rId42"/>
    <p:sldId id="1213" r:id="rId43"/>
    <p:sldId id="1223" r:id="rId44"/>
    <p:sldId id="1224" r:id="rId45"/>
    <p:sldId id="1225" r:id="rId46"/>
  </p:sldIdLst>
  <p:sldSz cx="12192000" cy="6858000"/>
  <p:notesSz cx="6858000" cy="9144000"/>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394"/>
    <a:srgbClr val="C9751D"/>
    <a:srgbClr val="EC8922"/>
    <a:srgbClr val="FF7200"/>
    <a:srgbClr val="0432FF"/>
    <a:srgbClr val="00FA09"/>
    <a:srgbClr val="FF40FF"/>
    <a:srgbClr val="D24626"/>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7" autoAdjust="0"/>
    <p:restoredTop sz="86595" autoAdjust="0"/>
  </p:normalViewPr>
  <p:slideViewPr>
    <p:cSldViewPr snapToGrid="0">
      <p:cViewPr varScale="1">
        <p:scale>
          <a:sx n="93" d="100"/>
          <a:sy n="93" d="100"/>
        </p:scale>
        <p:origin x="224" y="272"/>
      </p:cViewPr>
      <p:guideLst/>
    </p:cSldViewPr>
  </p:slideViewPr>
  <p:outlineViewPr>
    <p:cViewPr>
      <p:scale>
        <a:sx n="33" d="100"/>
        <a:sy n="33" d="100"/>
      </p:scale>
      <p:origin x="0" y="-104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0" Type="http://schemas.openxmlformats.org/officeDocument/2006/relationships/tableStyles" Target="tableStyles.xml"/><Relationship Id="rId5" Type="http://schemas.openxmlformats.org/officeDocument/2006/relationships/slide" Target="slides/slide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320F2-8DDF-7441-AC30-C7F64D304C2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DF059-263D-6141-9116-234C5C7E79C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封面</a:t>
            </a:r>
            <a:endParaRPr lang="zh-CN" altLang="en-US"/>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后门调整是最直观的因果效应识别</a:t>
            </a:r>
            <a:r>
              <a:rPr lang="zh-CN" altLang="en-US" dirty="0"/>
              <a:t>案例</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后门调整方法只适用于系统中所有相关变量均可观测的情况，这种情况也称为系统具有</a:t>
            </a:r>
            <a:r>
              <a:rPr lang="zh-CN" altLang="en-US" dirty="0"/>
              <a:t>马尔科夫性</a:t>
            </a:r>
            <a:endParaRPr lang="zh-CN" altLang="en-US" dirty="0"/>
          </a:p>
          <a:p>
            <a:r>
              <a:rPr lang="zh-CN" altLang="en-US" dirty="0"/>
              <a:t>如果存在不可观测的混淆变量，则称系统具有半马尔科夫性，需要迂回使用后门调整方法识别</a:t>
            </a:r>
            <a:r>
              <a:rPr lang="zh-CN" altLang="en-US" dirty="0"/>
              <a:t>因果效应</a:t>
            </a:r>
            <a:endParaRPr lang="zh-CN" altLang="en-US" dirty="0"/>
          </a:p>
          <a:p>
            <a:r>
              <a:rPr lang="zh-CN" altLang="en-US" dirty="0"/>
              <a:t>本页中的案例在</a:t>
            </a:r>
            <a:r>
              <a:rPr lang="en-US" altLang="zh-CN" dirty="0"/>
              <a:t>Judea Pearl</a:t>
            </a:r>
            <a:r>
              <a:rPr lang="zh-CN" altLang="en-US" dirty="0"/>
              <a:t>的文献中也被称为“前门调整”（呼应前面</a:t>
            </a:r>
            <a:r>
              <a:rPr lang="zh-CN" altLang="en-US" dirty="0"/>
              <a:t>的“后门</a:t>
            </a:r>
            <a:r>
              <a:rPr lang="zh-CN" altLang="en-US" dirty="0"/>
              <a:t>调整”）</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提前：”根据</a:t>
            </a:r>
            <a:r>
              <a:rPr lang="zh-CN" altLang="en-US">
                <a:solidFill>
                  <a:srgbClr val="FF0000"/>
                </a:solidFill>
                <a:sym typeface="+mn-ea"/>
              </a:rPr>
              <a:t>图假设</a:t>
            </a:r>
            <a:r>
              <a:rPr lang="zh-CN" altLang="en-US">
                <a:sym typeface="+mn-ea"/>
              </a:rPr>
              <a:t>利用</a:t>
            </a:r>
            <a:r>
              <a:rPr lang="zh-CN" altLang="en-US">
                <a:solidFill>
                  <a:srgbClr val="FF0000"/>
                </a:solidFill>
                <a:sym typeface="+mn-ea"/>
              </a:rPr>
              <a:t>观测数据</a:t>
            </a:r>
            <a:r>
              <a:rPr lang="zh-CN" altLang="en-US">
                <a:sym typeface="+mn-ea"/>
              </a:rPr>
              <a:t>的</a:t>
            </a:r>
            <a:r>
              <a:rPr lang="zh-CN" altLang="en-US">
                <a:solidFill>
                  <a:srgbClr val="FF0000"/>
                </a:solidFill>
                <a:sym typeface="+mn-ea"/>
              </a:rPr>
              <a:t>相关关系</a:t>
            </a:r>
            <a:r>
              <a:rPr lang="zh-CN" altLang="en-US">
                <a:sym typeface="+mn-ea"/>
              </a:rPr>
              <a:t>估计</a:t>
            </a:r>
            <a:r>
              <a:rPr lang="zh-CN" altLang="en-US">
                <a:solidFill>
                  <a:srgbClr val="FF0000"/>
                </a:solidFill>
                <a:sym typeface="+mn-ea"/>
              </a:rPr>
              <a:t>因果效应“</a:t>
            </a:r>
            <a:endParaRPr lang="zh-CN" altLang="en-US">
              <a:sym typeface="+mn-ea"/>
            </a:endParaRPr>
          </a:p>
          <a:p>
            <a:endParaRPr lang="zh-CN" altLang="en-US" dirty="0"/>
          </a:p>
          <a:p>
            <a:endParaRPr lang="zh-CN" altLang="en-US" dirty="0"/>
          </a:p>
          <a:p>
            <a:r>
              <a:rPr lang="zh-CN" altLang="en-US" dirty="0"/>
              <a:t>在直观理解后门调整，以及存在不可观测的混淆变量情况下的因果效用识别方法的基础上，这里展示的是更加一般化的规则——</a:t>
            </a:r>
            <a:r>
              <a:rPr lang="en-US" altLang="zh-CN" dirty="0"/>
              <a:t>do</a:t>
            </a:r>
            <a:r>
              <a:rPr lang="zh-CN" altLang="en-US" dirty="0"/>
              <a:t>演算</a:t>
            </a:r>
            <a:endParaRPr lang="zh-CN" altLang="en-US" dirty="0"/>
          </a:p>
          <a:p>
            <a:r>
              <a:rPr lang="zh-CN" altLang="en-US" dirty="0"/>
              <a:t>（注意：</a:t>
            </a:r>
            <a:r>
              <a:rPr lang="en-US" altLang="zh-CN" dirty="0"/>
              <a:t>do</a:t>
            </a:r>
            <a:r>
              <a:rPr lang="zh-CN" altLang="en-US" dirty="0"/>
              <a:t>演算和</a:t>
            </a:r>
            <a:r>
              <a:rPr lang="en-US" altLang="zh-CN" dirty="0"/>
              <a:t>do</a:t>
            </a:r>
            <a:r>
              <a:rPr lang="zh-CN" altLang="en-US" dirty="0"/>
              <a:t>操作不是</a:t>
            </a:r>
            <a:r>
              <a:rPr lang="zh-CN" altLang="en-US" dirty="0"/>
              <a:t>一回事）</a:t>
            </a:r>
            <a:endParaRPr lang="zh-CN" altLang="en-US" dirty="0"/>
          </a:p>
          <a:p>
            <a:endParaRPr lang="zh-CN" altLang="en-US" dirty="0"/>
          </a:p>
          <a:p>
            <a:r>
              <a:rPr lang="zh-CN" altLang="en-US" dirty="0"/>
              <a:t>三条规则的</a:t>
            </a:r>
            <a:r>
              <a:rPr lang="zh-CN" altLang="en-US" dirty="0"/>
              <a:t>文字总结</a:t>
            </a:r>
            <a:r>
              <a:rPr lang="zh-CN" altLang="en-US" dirty="0"/>
              <a:t>如下：</a:t>
            </a:r>
            <a:endParaRPr lang="zh-CN" altLang="en-US" dirty="0"/>
          </a:p>
          <a:p>
            <a:r>
              <a:rPr lang="en-US" altLang="zh-CN" dirty="0"/>
              <a:t>1. </a:t>
            </a:r>
            <a:r>
              <a:rPr lang="zh-CN" altLang="en-US" dirty="0"/>
              <a:t>观察变量的增加和删除：如果一个观察变量</a:t>
            </a:r>
            <a:r>
              <a:rPr lang="en-US" altLang="zh-CN" dirty="0"/>
              <a:t>Z</a:t>
            </a:r>
            <a:r>
              <a:rPr lang="zh-CN" altLang="en-US" dirty="0"/>
              <a:t>和</a:t>
            </a:r>
            <a:r>
              <a:rPr lang="en-US" altLang="zh-CN" dirty="0"/>
              <a:t>Y</a:t>
            </a:r>
            <a:r>
              <a:rPr lang="zh-CN" altLang="en-US" dirty="0"/>
              <a:t>在</a:t>
            </a:r>
            <a:r>
              <a:rPr lang="en-US" altLang="zh-CN" dirty="0"/>
              <a:t>do(X)</a:t>
            </a:r>
            <a:r>
              <a:rPr lang="zh-CN" altLang="en-US" dirty="0"/>
              <a:t>的条件下独立，则在</a:t>
            </a:r>
            <a:r>
              <a:rPr lang="en-US" altLang="zh-CN" dirty="0"/>
              <a:t>P(Y|do(X),Z)</a:t>
            </a:r>
            <a:r>
              <a:rPr lang="zh-CN" altLang="en-US" dirty="0"/>
              <a:t>的条件中的</a:t>
            </a:r>
            <a:r>
              <a:rPr lang="en-US" altLang="zh-CN" dirty="0"/>
              <a:t>Z</a:t>
            </a:r>
            <a:r>
              <a:rPr lang="zh-CN" altLang="en-US" dirty="0"/>
              <a:t>可以被安全删除或</a:t>
            </a:r>
            <a:r>
              <a:rPr lang="zh-CN" altLang="en-US" dirty="0"/>
              <a:t>添加</a:t>
            </a:r>
            <a:endParaRPr lang="zh-CN" altLang="en-US" dirty="0"/>
          </a:p>
          <a:p>
            <a:r>
              <a:rPr lang="en-US" altLang="zh-CN" dirty="0"/>
              <a:t>2. </a:t>
            </a:r>
            <a:r>
              <a:rPr lang="zh-CN" altLang="en-US" dirty="0"/>
              <a:t>观察变量和干预变量之间的互相转换：</a:t>
            </a:r>
            <a:r>
              <a:rPr lang="zh-CN" altLang="en-US" dirty="0">
                <a:sym typeface="+mn-ea"/>
              </a:rPr>
              <a:t>如果一个观察变量</a:t>
            </a:r>
            <a:r>
              <a:rPr lang="en-US" altLang="zh-CN" dirty="0">
                <a:sym typeface="+mn-ea"/>
              </a:rPr>
              <a:t>Z</a:t>
            </a:r>
            <a:r>
              <a:rPr lang="zh-CN" altLang="en-US" dirty="0">
                <a:sym typeface="+mn-ea"/>
              </a:rPr>
              <a:t>和</a:t>
            </a:r>
            <a:r>
              <a:rPr lang="en-US" altLang="zh-CN" dirty="0">
                <a:sym typeface="+mn-ea"/>
              </a:rPr>
              <a:t>Y</a:t>
            </a:r>
            <a:r>
              <a:rPr lang="zh-CN" altLang="en-US" dirty="0">
                <a:sym typeface="+mn-ea"/>
              </a:rPr>
              <a:t>在</a:t>
            </a:r>
            <a:r>
              <a:rPr lang="en-US" altLang="zh-CN" dirty="0">
                <a:sym typeface="+mn-ea"/>
              </a:rPr>
              <a:t>do(X)</a:t>
            </a:r>
            <a:r>
              <a:rPr lang="zh-CN" altLang="en-US" dirty="0">
                <a:sym typeface="+mn-ea"/>
              </a:rPr>
              <a:t>的条件</a:t>
            </a:r>
            <a:r>
              <a:rPr lang="zh-CN" altLang="en-US" dirty="0">
                <a:sym typeface="+mn-ea"/>
              </a:rPr>
              <a:t>下独立，且</a:t>
            </a:r>
            <a:r>
              <a:rPr lang="en-US" altLang="zh-CN" dirty="0">
                <a:sym typeface="+mn-ea"/>
              </a:rPr>
              <a:t>Z</a:t>
            </a:r>
            <a:r>
              <a:rPr lang="zh-CN" altLang="en-US" dirty="0">
                <a:sym typeface="+mn-ea"/>
              </a:rPr>
              <a:t>没有子节点，则在</a:t>
            </a:r>
            <a:r>
              <a:rPr lang="en-US" altLang="zh-CN" dirty="0">
                <a:sym typeface="+mn-ea"/>
              </a:rPr>
              <a:t>P(Y|do(X),Z)</a:t>
            </a:r>
            <a:r>
              <a:rPr lang="zh-CN" altLang="en-US" dirty="0">
                <a:sym typeface="+mn-ea"/>
              </a:rPr>
              <a:t>的条件中的</a:t>
            </a:r>
            <a:r>
              <a:rPr lang="en-US" altLang="zh-CN" dirty="0">
                <a:sym typeface="+mn-ea"/>
              </a:rPr>
              <a:t>Z</a:t>
            </a:r>
            <a:r>
              <a:rPr lang="zh-CN" altLang="en-US" dirty="0">
                <a:sym typeface="+mn-ea"/>
              </a:rPr>
              <a:t>可以和</a:t>
            </a:r>
            <a:r>
              <a:rPr lang="en-US" altLang="zh-CN" dirty="0">
                <a:sym typeface="+mn-ea"/>
              </a:rPr>
              <a:t>do(Z)</a:t>
            </a:r>
            <a:r>
              <a:rPr lang="zh-CN" altLang="en-US" dirty="0">
                <a:sym typeface="+mn-ea"/>
              </a:rPr>
              <a:t>互换</a:t>
            </a:r>
            <a:endParaRPr lang="zh-CN" altLang="en-US" dirty="0">
              <a:sym typeface="+mn-ea"/>
            </a:endParaRPr>
          </a:p>
          <a:p>
            <a:r>
              <a:rPr lang="en-US" altLang="zh-CN" dirty="0">
                <a:sym typeface="+mn-ea"/>
              </a:rPr>
              <a:t>3. </a:t>
            </a:r>
            <a:r>
              <a:rPr lang="zh-CN" altLang="en-US" dirty="0">
                <a:sym typeface="+mn-ea"/>
              </a:rPr>
              <a:t>干预变量的增加和删除：</a:t>
            </a:r>
            <a:r>
              <a:rPr lang="zh-CN" altLang="en-US" dirty="0">
                <a:sym typeface="+mn-ea"/>
              </a:rPr>
              <a:t>如果一个观察变量</a:t>
            </a:r>
            <a:r>
              <a:rPr lang="en-US" altLang="zh-CN" dirty="0">
                <a:sym typeface="+mn-ea"/>
              </a:rPr>
              <a:t>Z</a:t>
            </a:r>
            <a:r>
              <a:rPr lang="zh-CN" altLang="en-US" dirty="0">
                <a:sym typeface="+mn-ea"/>
              </a:rPr>
              <a:t>和</a:t>
            </a:r>
            <a:r>
              <a:rPr lang="en-US" altLang="zh-CN" dirty="0">
                <a:sym typeface="+mn-ea"/>
              </a:rPr>
              <a:t>Y</a:t>
            </a:r>
            <a:r>
              <a:rPr lang="zh-CN" altLang="en-US" dirty="0">
                <a:sym typeface="+mn-ea"/>
              </a:rPr>
              <a:t>在</a:t>
            </a:r>
            <a:r>
              <a:rPr lang="en-US" altLang="zh-CN" dirty="0">
                <a:sym typeface="+mn-ea"/>
              </a:rPr>
              <a:t>do(X)</a:t>
            </a:r>
            <a:r>
              <a:rPr lang="zh-CN" altLang="en-US" dirty="0">
                <a:sym typeface="+mn-ea"/>
              </a:rPr>
              <a:t>且</a:t>
            </a:r>
            <a:r>
              <a:rPr lang="en-US" altLang="zh-CN" dirty="0">
                <a:sym typeface="+mn-ea"/>
              </a:rPr>
              <a:t>do(Z)</a:t>
            </a:r>
            <a:r>
              <a:rPr lang="zh-CN" altLang="en-US" dirty="0">
                <a:sym typeface="+mn-ea"/>
              </a:rPr>
              <a:t>的条件下独立，且</a:t>
            </a:r>
            <a:r>
              <a:rPr lang="en-US" altLang="zh-CN" dirty="0">
                <a:sym typeface="+mn-ea"/>
              </a:rPr>
              <a:t>Z</a:t>
            </a:r>
            <a:r>
              <a:rPr lang="zh-CN" altLang="en-US" dirty="0">
                <a:sym typeface="+mn-ea"/>
              </a:rPr>
              <a:t>的任何子节点都不在</a:t>
            </a:r>
            <a:r>
              <a:rPr lang="en-US" altLang="zh-CN" dirty="0">
                <a:sym typeface="+mn-ea"/>
              </a:rPr>
              <a:t>Y</a:t>
            </a:r>
            <a:r>
              <a:rPr lang="zh-CN" altLang="en-US" dirty="0">
                <a:sym typeface="+mn-ea"/>
              </a:rPr>
              <a:t>的条件中，则</a:t>
            </a:r>
            <a:r>
              <a:rPr lang="en-US" altLang="zh-CN" dirty="0">
                <a:sym typeface="+mn-ea"/>
              </a:rPr>
              <a:t>P(Y|do(X),do(Z))</a:t>
            </a:r>
            <a:r>
              <a:rPr lang="zh-CN" altLang="en-US" dirty="0">
                <a:sym typeface="+mn-ea"/>
              </a:rPr>
              <a:t>中的</a:t>
            </a:r>
            <a:r>
              <a:rPr lang="en-US" altLang="zh-CN" dirty="0">
                <a:sym typeface="+mn-ea"/>
              </a:rPr>
              <a:t>do(Z)</a:t>
            </a:r>
            <a:r>
              <a:rPr lang="zh-CN" altLang="en-US" dirty="0">
                <a:sym typeface="+mn-ea"/>
              </a:rPr>
              <a:t>可以被安全删除或者</a:t>
            </a:r>
            <a:r>
              <a:rPr lang="zh-CN" altLang="en-US" dirty="0">
                <a:sym typeface="+mn-ea"/>
              </a:rPr>
              <a:t>添加</a:t>
            </a:r>
            <a:endParaRPr lang="zh-CN" altLang="en-US" dirty="0">
              <a:sym typeface="+mn-ea"/>
            </a:endParaRPr>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这里是运用</a:t>
            </a:r>
            <a:r>
              <a:rPr lang="en-US" altLang="zh-CN" dirty="0"/>
              <a:t>do</a:t>
            </a:r>
            <a:r>
              <a:rPr lang="zh-CN" altLang="en-US" dirty="0"/>
              <a:t>演算的三条规则将</a:t>
            </a:r>
            <a:r>
              <a:rPr lang="en-US" altLang="zh-CN" dirty="0"/>
              <a:t>do</a:t>
            </a:r>
            <a:r>
              <a:rPr lang="zh-CN" altLang="en-US" dirty="0"/>
              <a:t>操作转化为概率</a:t>
            </a:r>
            <a:r>
              <a:rPr lang="zh-CN" altLang="en-US" dirty="0"/>
              <a:t>运算。</a:t>
            </a:r>
            <a:endParaRPr lang="zh-CN" altLang="en-US" dirty="0"/>
          </a:p>
          <a:p>
            <a:endParaRPr lang="zh-CN" altLang="en-US" dirty="0"/>
          </a:p>
          <a:p>
            <a:r>
              <a:rPr lang="zh-CN" altLang="en-US" dirty="0"/>
              <a:t>注意，并非所有情况下的</a:t>
            </a:r>
            <a:r>
              <a:rPr lang="en-US" altLang="zh-CN" dirty="0"/>
              <a:t>do</a:t>
            </a:r>
            <a:r>
              <a:rPr lang="zh-CN" altLang="en-US" dirty="0"/>
              <a:t>操作都可以转化为概率运算，如果需要识别的因果关系的</a:t>
            </a:r>
            <a:r>
              <a:rPr lang="en-US" altLang="zh-CN" dirty="0"/>
              <a:t>do</a:t>
            </a:r>
            <a:r>
              <a:rPr lang="zh-CN" altLang="en-US" dirty="0"/>
              <a:t>操作不能被转化为概率运算，说明这个因果关系不能仅仅通过观测数据</a:t>
            </a:r>
            <a:r>
              <a:rPr lang="zh-CN" altLang="en-US" dirty="0"/>
              <a:t>得到识别，而必须补充随机控制实验的</a:t>
            </a:r>
            <a:r>
              <a:rPr lang="zh-CN" altLang="en-US" dirty="0"/>
              <a:t>数据才能</a:t>
            </a:r>
            <a:r>
              <a:rPr lang="zh-CN" altLang="en-US" dirty="0"/>
              <a:t>识别。</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问题：因果图和联合概率分布是多对一的关系：相同的一组条件独立关系对应多个因果图</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知道了</a:t>
            </a:r>
            <a:r>
              <a:rPr lang="en-US" altLang="zh-CN" dirty="0"/>
              <a:t>Y</a:t>
            </a:r>
            <a:r>
              <a:rPr lang="zh-CN" altLang="en-US" dirty="0"/>
              <a:t>变量的马尔科夫毯就相当于知道了预测</a:t>
            </a:r>
            <a:r>
              <a:rPr lang="en-US" altLang="zh-CN" dirty="0"/>
              <a:t>Y</a:t>
            </a:r>
            <a:r>
              <a:rPr lang="zh-CN" altLang="en-US" dirty="0"/>
              <a:t>的最小特征集合，可以起到减少数据维度，避免数据稀疏和维度</a:t>
            </a:r>
            <a:r>
              <a:rPr lang="zh-CN" altLang="en-US" dirty="0"/>
              <a:t>灾难问题的效果</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考虑先讲反事实和干预的区别：锁定变量！！！</a:t>
            </a:r>
            <a:r>
              <a:rPr lang="en-US" altLang="zh-CN" dirty="0"/>
              <a:t>S</a:t>
            </a:r>
            <a:endParaRPr lang="en-US" altLang="zh-CN"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考虑先讲反事实和干预的区别：锁定变量！！！</a:t>
            </a:r>
            <a:r>
              <a:rPr lang="en-US" altLang="zh-CN" dirty="0"/>
              <a:t>S</a:t>
            </a:r>
            <a:endParaRPr lang="en-US" altLang="zh-CN"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E</a:t>
            </a:r>
            <a:r>
              <a:rPr lang="zh-CN" altLang="en-US" dirty="0"/>
              <a:t>期望来表示</a:t>
            </a:r>
            <a:r>
              <a:rPr lang="zh-CN" altLang="en-US" dirty="0"/>
              <a:t>问题</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解释什么叫</a:t>
            </a:r>
            <a:r>
              <a:rPr lang="zh-CN" altLang="en-US" dirty="0"/>
              <a:t>混淆变量</a:t>
            </a:r>
            <a:endParaRPr lang="zh-CN" altLang="en-US" dirty="0"/>
          </a:p>
        </p:txBody>
      </p:sp>
      <p:sp>
        <p:nvSpPr>
          <p:cNvPr id="4" name="灯片编号占位符 3"/>
          <p:cNvSpPr>
            <a:spLocks noGrp="1"/>
          </p:cNvSpPr>
          <p:nvPr>
            <p:ph type="sldNum" sz="quarter" idx="10"/>
          </p:nvPr>
        </p:nvSpPr>
        <p:spPr/>
        <p:txBody>
          <a:bodyPr/>
          <a:lstStyle/>
          <a:p>
            <a:fld id="{76ADF059-263D-6141-9116-234C5C7E79C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C5164158-0CE9-4349-B3F5-2F2E57F0D0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59CC6-7B72-4137-928D-D85C24DCBB66}" type="slidenum">
              <a:rPr lang="en-US" smtClean="0"/>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164158-0CE9-4349-B3F5-2F2E57F0D0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59CC6-7B72-4137-928D-D85C24DCBB66}" type="slidenum">
              <a:rPr lang="en-US" smtClean="0"/>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64158-0CE9-4349-B3F5-2F2E57F0D0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97278" y="1845734"/>
            <a:ext cx="493776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97280" y="2582334"/>
            <a:ext cx="4937760" cy="3378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217920" y="2582334"/>
            <a:ext cx="4937760" cy="3378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164158-0CE9-4349-B3F5-2F2E57F0D0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164158-0CE9-4349-B3F5-2F2E57F0D0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164158-0CE9-4349-B3F5-2F2E57F0D0CB}"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164158-0CE9-4349-B3F5-2F2E57F0D0CB}"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259CC6-7B72-4137-928D-D85C24DCBB66}"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412302"/>
            <a:ext cx="7734300" cy="5759898"/>
          </a:xfrm>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164158-0CE9-4349-B3F5-2F2E57F0D0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C5164158-0CE9-4349-B3F5-2F2E57F0D0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59CC6-7B72-4137-928D-D85C24DCBB66}" type="slidenum">
              <a:rPr lang="en-US" smtClean="0"/>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164158-0CE9-4349-B3F5-2F2E57F0D0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59CC6-7B72-4137-928D-D85C24DCBB66}" type="slidenum">
              <a:rPr lang="en-US" smtClean="0"/>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64158-0CE9-4349-B3F5-2F2E57F0D0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164158-0CE9-4349-B3F5-2F2E57F0D0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9CC6-7B72-4137-928D-D85C24DCBB6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5164158-0CE9-4349-B3F5-2F2E57F0D0C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B259CC6-7B72-4137-928D-D85C24DCBB66}" type="slidenum">
              <a:rPr lang="en-US" smtClean="0"/>
            </a:fld>
            <a:endParaRPr lang="en-US"/>
          </a:p>
        </p:txBody>
      </p:sp>
      <p:sp>
        <p:nvSpPr>
          <p:cNvPr id="7" name="Rectangle 6"/>
          <p:cNvSpPr/>
          <p:nvPr userDrawn="1"/>
        </p:nvSpPr>
        <p:spPr>
          <a:xfrm flipH="1" flipV="1">
            <a:off x="0" y="0"/>
            <a:ext cx="12192000" cy="6858000"/>
          </a:xfrm>
          <a:prstGeom prst="rect">
            <a:avLst/>
          </a:prstGeom>
          <a:gradFill>
            <a:gsLst>
              <a:gs pos="57054">
                <a:srgbClr val="EEEEEE"/>
              </a:gs>
              <a:gs pos="0">
                <a:schemeClr val="bg1"/>
              </a:gs>
              <a:gs pos="74000">
                <a:schemeClr val="bg1">
                  <a:lumMod val="95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5164158-0CE9-4349-B3F5-2F2E57F0D0C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B259CC6-7B72-4137-928D-D85C24DCBB66}" type="slidenum">
              <a:rPr lang="en-US" smtClean="0"/>
            </a:fld>
            <a:endParaRPr lang="en-US"/>
          </a:p>
        </p:txBody>
      </p:sp>
      <p:sp>
        <p:nvSpPr>
          <p:cNvPr id="7" name="Rectangle 6"/>
          <p:cNvSpPr/>
          <p:nvPr userDrawn="1"/>
        </p:nvSpPr>
        <p:spPr>
          <a:xfrm flipH="1" flipV="1">
            <a:off x="0" y="0"/>
            <a:ext cx="12192000" cy="6858000"/>
          </a:xfrm>
          <a:prstGeom prst="rect">
            <a:avLst/>
          </a:prstGeom>
          <a:gradFill>
            <a:gsLst>
              <a:gs pos="57054">
                <a:srgbClr val="EEEEEE"/>
              </a:gs>
              <a:gs pos="0">
                <a:schemeClr val="bg1"/>
              </a:gs>
              <a:gs pos="74000">
                <a:schemeClr val="bg1">
                  <a:lumMod val="95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164158-0CE9-4349-B3F5-2F2E57F0D0CB}"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259CC6-7B72-4137-928D-D85C24DCBB66}"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6"/>
          <p:cNvSpPr/>
          <p:nvPr userDrawn="1"/>
        </p:nvSpPr>
        <p:spPr>
          <a:xfrm flipH="1" flipV="1">
            <a:off x="0" y="0"/>
            <a:ext cx="12192000" cy="6858000"/>
          </a:xfrm>
          <a:prstGeom prst="rect">
            <a:avLst/>
          </a:prstGeom>
          <a:gradFill>
            <a:gsLst>
              <a:gs pos="57054">
                <a:srgbClr val="EEEEEE"/>
              </a:gs>
              <a:gs pos="0">
                <a:schemeClr val="bg1"/>
              </a:gs>
              <a:gs pos="74000">
                <a:schemeClr val="bg1">
                  <a:lumMod val="95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4.xml"/><Relationship Id="rId2" Type="http://schemas.openxmlformats.org/officeDocument/2006/relationships/image" Target="../media/image13.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4.xml"/><Relationship Id="rId2" Type="http://schemas.openxmlformats.org/officeDocument/2006/relationships/image" Target="../media/image13.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3.png"/><Relationship Id="rId11" Type="http://schemas.openxmlformats.org/officeDocument/2006/relationships/notesSlide" Target="../notesSlides/notesSlide15.xml"/><Relationship Id="rId10" Type="http://schemas.openxmlformats.org/officeDocument/2006/relationships/slideLayout" Target="../slideLayouts/slideLayout2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4.xml"/><Relationship Id="rId3"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4.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4.xml"/><Relationship Id="rId2" Type="http://schemas.openxmlformats.org/officeDocument/2006/relationships/image" Target="../media/image4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4.xml"/><Relationship Id="rId2" Type="http://schemas.openxmlformats.org/officeDocument/2006/relationships/image" Target="../media/image44.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4.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jpeg"/><Relationship Id="rId2" Type="http://schemas.openxmlformats.org/officeDocument/2006/relationships/image" Target="../media/image47.png"/><Relationship Id="rId14" Type="http://schemas.openxmlformats.org/officeDocument/2006/relationships/notesSlide" Target="../notesSlides/notesSlide25.xml"/><Relationship Id="rId13" Type="http://schemas.openxmlformats.org/officeDocument/2006/relationships/slideLayout" Target="../slideLayouts/slideLayout24.xml"/><Relationship Id="rId12" Type="http://schemas.openxmlformats.org/officeDocument/2006/relationships/image" Target="../media/image17.png"/><Relationship Id="rId11" Type="http://schemas.openxmlformats.org/officeDocument/2006/relationships/image" Target="../media/image56.png"/><Relationship Id="rId10" Type="http://schemas.openxmlformats.org/officeDocument/2006/relationships/image" Target="../media/image55.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4.xml"/><Relationship Id="rId3" Type="http://schemas.openxmlformats.org/officeDocument/2006/relationships/image" Target="../media/image57.png"/><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4.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4.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4.xml"/><Relationship Id="rId2" Type="http://schemas.openxmlformats.org/officeDocument/2006/relationships/image" Target="../media/image61.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image" Target="../media/image70.png"/><Relationship Id="rId8" Type="http://schemas.openxmlformats.org/officeDocument/2006/relationships/image" Target="../media/image69.png"/><Relationship Id="rId7" Type="http://schemas.openxmlformats.org/officeDocument/2006/relationships/image" Target="../media/image68.png"/><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2" Type="http://schemas.openxmlformats.org/officeDocument/2006/relationships/notesSlide" Target="../notesSlides/notesSlide38.xml"/><Relationship Id="rId11" Type="http://schemas.openxmlformats.org/officeDocument/2006/relationships/slideLayout" Target="../slideLayouts/slideLayout24.xml"/><Relationship Id="rId10" Type="http://schemas.openxmlformats.org/officeDocument/2006/relationships/image" Target="../media/image71.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4.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0.jpeg"/><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4.xml"/><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627077" y="1586285"/>
            <a:ext cx="6564923" cy="1265456"/>
          </a:xfrm>
        </p:spPr>
        <p:txBody>
          <a:bodyPr anchor="ctr">
            <a:normAutofit/>
          </a:bodyPr>
          <a:lstStyle/>
          <a:p>
            <a:pPr marL="0" indent="0" algn="ctr">
              <a:buNone/>
            </a:pPr>
            <a:r>
              <a:rPr lang="zh-CN" altLang="en-US" sz="3200" dirty="0">
                <a:effectLst/>
                <a:sym typeface="+mn-ea"/>
              </a:rPr>
              <a:t>基于图的因果推断</a:t>
            </a:r>
            <a:endParaRPr lang="en-US" sz="3200" dirty="0">
              <a:solidFill>
                <a:srgbClr val="C00000"/>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278781" y="6102505"/>
            <a:ext cx="12723542" cy="0"/>
          </a:xfrm>
          <a:prstGeom prst="straightConnector1">
            <a:avLst/>
          </a:prstGeom>
          <a:ln>
            <a:solidFill>
              <a:srgbClr val="EC8922"/>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7" name="文本框 6"/>
          <p:cNvSpPr txBox="1"/>
          <p:nvPr/>
        </p:nvSpPr>
        <p:spPr>
          <a:xfrm>
            <a:off x="574304" y="6328260"/>
            <a:ext cx="718087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更多“</a:t>
            </a:r>
            <a:r>
              <a:rPr lang="zh-CN" altLang="en-US" sz="1400" dirty="0">
                <a:solidFill>
                  <a:srgbClr val="EC8922"/>
                </a:solidFill>
                <a:latin typeface="微软雅黑" panose="020B0503020204020204" pitchFamily="34" charset="-122"/>
                <a:ea typeface="微软雅黑" panose="020B0503020204020204" pitchFamily="34" charset="-122"/>
              </a:rPr>
              <a:t>人工智能 </a:t>
            </a:r>
            <a:r>
              <a:rPr lang="en-US" altLang="zh-CN" sz="1400" dirty="0">
                <a:solidFill>
                  <a:srgbClr val="EC8922"/>
                </a:solidFill>
                <a:latin typeface="微软雅黑" panose="020B0503020204020204" pitchFamily="34" charset="-122"/>
                <a:ea typeface="微软雅黑" panose="020B0503020204020204" pitchFamily="34" charset="-122"/>
              </a:rPr>
              <a:t>&amp; </a:t>
            </a:r>
            <a:r>
              <a:rPr lang="zh-CN" altLang="en-US" sz="1400" dirty="0">
                <a:solidFill>
                  <a:srgbClr val="EC8922"/>
                </a:solidFill>
                <a:latin typeface="微软雅黑" panose="020B0503020204020204" pitchFamily="34" charset="-122"/>
                <a:ea typeface="微软雅黑" panose="020B0503020204020204" pitchFamily="34" charset="-122"/>
              </a:rPr>
              <a:t>复杂系统</a:t>
            </a:r>
            <a:r>
              <a:rPr lang="zh-CN" altLang="en-US" sz="1400" dirty="0">
                <a:latin typeface="微软雅黑" panose="020B0503020204020204" pitchFamily="34" charset="-122"/>
                <a:ea typeface="微软雅黑" panose="020B0503020204020204" pitchFamily="34" charset="-122"/>
              </a:rPr>
              <a:t>”的知识，请关注官网：</a:t>
            </a:r>
            <a:r>
              <a:rPr lang="en-US" altLang="zh-CN" sz="1400" dirty="0">
                <a:latin typeface="微软雅黑" panose="020B0503020204020204" pitchFamily="34" charset="-122"/>
                <a:ea typeface="微软雅黑" panose="020B0503020204020204" pitchFamily="34" charset="-122"/>
              </a:rPr>
              <a:t>campus.swarma.org</a:t>
            </a:r>
            <a:endParaRPr lang="zh-CN" altLang="en-US" sz="1400" dirty="0">
              <a:latin typeface="微软雅黑" panose="020B0503020204020204" pitchFamily="34" charset="-122"/>
              <a:ea typeface="微软雅黑" panose="020B0503020204020204" pitchFamily="34" charset="-122"/>
            </a:endParaRPr>
          </a:p>
        </p:txBody>
      </p:sp>
      <p:sp>
        <p:nvSpPr>
          <p:cNvPr id="8" name="副标题 2"/>
          <p:cNvSpPr txBox="1"/>
          <p:nvPr/>
        </p:nvSpPr>
        <p:spPr>
          <a:xfrm>
            <a:off x="4701263" y="3495566"/>
            <a:ext cx="8045373" cy="1641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ctr"/>
            <a:r>
              <a:rPr kumimoji="1" lang="zh-CN" altLang="en-US" dirty="0">
                <a:latin typeface="Songti SC" panose="02010600040101010101" pitchFamily="2" charset="-122"/>
                <a:ea typeface="Songti SC" panose="02010600040101010101" pitchFamily="2" charset="-122"/>
              </a:rPr>
              <a:t>袁冰</a:t>
            </a:r>
            <a:endParaRPr kumimoji="1" lang="en-US" altLang="zh-CN" dirty="0">
              <a:latin typeface="Songti SC" panose="02010600040101010101" pitchFamily="2" charset="-122"/>
              <a:ea typeface="Songti SC" panose="02010600040101010101" pitchFamily="2" charset="-122"/>
            </a:endParaRPr>
          </a:p>
          <a:p>
            <a:pPr algn="ctr"/>
            <a:endParaRPr kumimoji="1" lang="en-US" altLang="zh-CN" dirty="0">
              <a:latin typeface="Songti SC" panose="02010600040101010101" pitchFamily="2" charset="-122"/>
              <a:ea typeface="Songti SC" panose="02010600040101010101" pitchFamily="2" charset="-122"/>
            </a:endParaRPr>
          </a:p>
          <a:p>
            <a:pPr algn="ctr"/>
            <a:r>
              <a:rPr kumimoji="1" lang="zh-CN" altLang="en-US" dirty="0">
                <a:latin typeface="Songti SC" panose="02010600040101010101" pitchFamily="2" charset="-122"/>
                <a:ea typeface="Songti SC" panose="02010600040101010101" pitchFamily="2" charset="-122"/>
              </a:rPr>
              <a:t>集智科学</a:t>
            </a:r>
            <a:r>
              <a:rPr kumimoji="1" lang="zh-CN" altLang="en-US" dirty="0">
                <a:latin typeface="Songti SC" panose="02010600040101010101" pitchFamily="2" charset="-122"/>
                <a:ea typeface="Songti SC" panose="02010600040101010101" pitchFamily="2" charset="-122"/>
              </a:rPr>
              <a:t>研究中心</a:t>
            </a:r>
            <a:endParaRPr kumimoji="1" lang="en-US" altLang="zh-CN" dirty="0">
              <a:latin typeface="Songti SC" panose="02010600040101010101" pitchFamily="2" charset="-122"/>
              <a:ea typeface="Songti SC" panose="02010600040101010101" pitchFamily="2" charset="-122"/>
            </a:endParaRPr>
          </a:p>
          <a:p>
            <a:pPr algn="ctr"/>
            <a:endParaRPr kumimoji="1" lang="en-US" altLang="zh-CN" dirty="0">
              <a:latin typeface="Songti SC" panose="02010600040101010101" pitchFamily="2" charset="-122"/>
              <a:ea typeface="Songti SC" panose="02010600040101010101" pitchFamily="2" charset="-122"/>
            </a:endParaRPr>
          </a:p>
        </p:txBody>
      </p:sp>
      <p:pic>
        <p:nvPicPr>
          <p:cNvPr id="4" name="图片 3"/>
          <p:cNvPicPr>
            <a:picLocks noChangeAspect="1"/>
          </p:cNvPicPr>
          <p:nvPr/>
        </p:nvPicPr>
        <p:blipFill>
          <a:blip r:embed="rId2"/>
          <a:stretch>
            <a:fillRect/>
          </a:stretch>
        </p:blipFill>
        <p:spPr>
          <a:xfrm>
            <a:off x="574040" y="1880235"/>
            <a:ext cx="4515485" cy="3098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因果图的来源</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p:txBody>
          <a:bodyPr/>
          <a:p>
            <a:r>
              <a:rPr lang="zh-CN" altLang="en-US"/>
              <a:t>常识</a:t>
            </a:r>
            <a:endParaRPr lang="zh-CN" altLang="en-US"/>
          </a:p>
          <a:p>
            <a:pPr lvl="1"/>
            <a:r>
              <a:rPr lang="zh-CN" altLang="en-US"/>
              <a:t>下雨地会湿</a:t>
            </a:r>
            <a:endParaRPr lang="zh-CN" altLang="en-US"/>
          </a:p>
          <a:p>
            <a:pPr lvl="1"/>
            <a:r>
              <a:rPr lang="zh-CN" altLang="en-US"/>
              <a:t>受教育程度影响收入</a:t>
            </a:r>
            <a:endParaRPr lang="zh-CN" altLang="en-US" sz="2400"/>
          </a:p>
          <a:p>
            <a:pPr lvl="1"/>
            <a:r>
              <a:rPr lang="zh-CN" altLang="en-US"/>
              <a:t>温室气体排放导致</a:t>
            </a:r>
            <a:r>
              <a:rPr lang="zh-CN" altLang="en-US"/>
              <a:t>全球变暖</a:t>
            </a:r>
            <a:endParaRPr lang="zh-CN" altLang="en-US"/>
          </a:p>
          <a:p>
            <a:endParaRPr lang="zh-CN" altLang="en-US"/>
          </a:p>
          <a:p>
            <a:r>
              <a:rPr lang="zh-CN" altLang="en-US"/>
              <a:t>数据</a:t>
            </a:r>
            <a:endParaRPr lang="zh-CN" altLang="en-US"/>
          </a:p>
          <a:p>
            <a:pPr lvl="1"/>
            <a:r>
              <a:rPr lang="zh-CN" altLang="en-US"/>
              <a:t>因果发现：从数据中</a:t>
            </a:r>
            <a:r>
              <a:rPr lang="zh-CN" altLang="en-US"/>
              <a:t>构建因果关系</a:t>
            </a:r>
            <a:endParaRPr lang="zh-CN" altLang="en-US"/>
          </a:p>
          <a:p>
            <a:pPr lvl="1"/>
            <a:r>
              <a:rPr lang="zh-CN" altLang="en-US"/>
              <a:t>因果推断：定量计算因果关系的方向</a:t>
            </a:r>
            <a:r>
              <a:rPr lang="zh-CN" altLang="en-US"/>
              <a:t>及强弱</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路径、因果效应和</a:t>
            </a:r>
            <a:r>
              <a:rPr lang="en-US" altLang="zh-CN" sz="3600">
                <a:solidFill>
                  <a:srgbClr val="C00000"/>
                </a:solidFill>
                <a:sym typeface="+mn-ea"/>
              </a:rPr>
              <a:t>do</a:t>
            </a:r>
            <a:r>
              <a:rPr lang="zh-CN" altLang="en-US" sz="3600">
                <a:solidFill>
                  <a:srgbClr val="C00000"/>
                </a:solidFill>
                <a:sym typeface="+mn-ea"/>
              </a:rPr>
              <a:t>操作</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p:txBody>
          <a:bodyPr>
            <a:normAutofit fontScale="60000"/>
          </a:bodyPr>
          <a:p>
            <a:pPr fontAlgn="auto">
              <a:lnSpc>
                <a:spcPct val="120000"/>
              </a:lnSpc>
            </a:pPr>
            <a:r>
              <a:rPr lang="zh-CN" altLang="en-US">
                <a:sym typeface="+mn-ea"/>
              </a:rPr>
              <a:t>路径从一个变量沿着连边通</a:t>
            </a:r>
            <a:r>
              <a:rPr lang="zh-CN" altLang="en-US">
                <a:sym typeface="+mn-ea"/>
              </a:rPr>
              <a:t>向另一个变量的通路</a:t>
            </a:r>
            <a:endParaRPr lang="zh-CN" altLang="en-US"/>
          </a:p>
          <a:p>
            <a:pPr lvl="0" fontAlgn="auto">
              <a:lnSpc>
                <a:spcPct val="120000"/>
              </a:lnSpc>
            </a:pPr>
            <a:r>
              <a:rPr lang="zh-CN" altLang="en-US"/>
              <a:t>如</a:t>
            </a:r>
            <a:r>
              <a:rPr lang="zh-CN" altLang="en-US"/>
              <a:t>右图：</a:t>
            </a:r>
            <a:endParaRPr lang="zh-CN" altLang="en-US"/>
          </a:p>
          <a:p>
            <a:pPr lvl="1" fontAlgn="auto">
              <a:lnSpc>
                <a:spcPct val="120000"/>
              </a:lnSpc>
            </a:pPr>
            <a:r>
              <a:rPr lang="en-US" altLang="zh-CN"/>
              <a:t>A</a:t>
            </a:r>
            <a:r>
              <a:rPr lang="zh-CN" altLang="en-US"/>
              <a:t>到</a:t>
            </a:r>
            <a:r>
              <a:rPr lang="en-US" altLang="zh-CN"/>
              <a:t>D</a:t>
            </a:r>
            <a:r>
              <a:rPr lang="zh-CN" altLang="en-US"/>
              <a:t>的路径：</a:t>
            </a:r>
            <a:endParaRPr lang="zh-CN" altLang="en-US"/>
          </a:p>
          <a:p>
            <a:pPr lvl="2" fontAlgn="auto">
              <a:lnSpc>
                <a:spcPct val="120000"/>
              </a:lnSpc>
            </a:pPr>
            <a:r>
              <a:rPr lang="en-US" altLang="zh-CN" sz="2000"/>
              <a:t>A -&gt; D</a:t>
            </a:r>
            <a:r>
              <a:rPr lang="zh-CN" altLang="en-US" sz="2000"/>
              <a:t>：</a:t>
            </a:r>
            <a:r>
              <a:rPr lang="zh-CN" altLang="en-US" b="1">
                <a:solidFill>
                  <a:srgbClr val="FF0000"/>
                </a:solidFill>
                <a:sym typeface="+mn-ea"/>
              </a:rPr>
              <a:t>因果效应</a:t>
            </a:r>
            <a:r>
              <a:rPr lang="en-US" altLang="zh-CN" b="1">
                <a:solidFill>
                  <a:srgbClr val="FF0000"/>
                </a:solidFill>
                <a:sym typeface="+mn-ea"/>
              </a:rPr>
              <a:t>(Effect</a:t>
            </a:r>
            <a:r>
              <a:rPr lang="en-US" altLang="zh-CN" b="1">
                <a:solidFill>
                  <a:srgbClr val="FF0000"/>
                </a:solidFill>
                <a:sym typeface="+mn-ea"/>
              </a:rPr>
              <a:t>)</a:t>
            </a:r>
            <a:endParaRPr lang="zh-CN" altLang="en-US" sz="2000"/>
          </a:p>
          <a:p>
            <a:pPr lvl="1" fontAlgn="auto">
              <a:lnSpc>
                <a:spcPct val="120000"/>
              </a:lnSpc>
            </a:pPr>
            <a:r>
              <a:rPr lang="en-US" altLang="zh-CN">
                <a:sym typeface="+mn-ea"/>
              </a:rPr>
              <a:t>B</a:t>
            </a:r>
            <a:r>
              <a:rPr lang="zh-CN" altLang="en-US">
                <a:sym typeface="+mn-ea"/>
              </a:rPr>
              <a:t>到</a:t>
            </a:r>
            <a:r>
              <a:rPr lang="en-US" altLang="zh-CN">
                <a:sym typeface="+mn-ea"/>
              </a:rPr>
              <a:t>E</a:t>
            </a:r>
            <a:r>
              <a:rPr lang="zh-CN" altLang="en-US">
                <a:sym typeface="+mn-ea"/>
              </a:rPr>
              <a:t>的路径：</a:t>
            </a:r>
            <a:endParaRPr lang="zh-CN" altLang="en-US">
              <a:sym typeface="+mn-ea"/>
            </a:endParaRPr>
          </a:p>
          <a:p>
            <a:pPr lvl="2" fontAlgn="auto">
              <a:lnSpc>
                <a:spcPct val="120000"/>
              </a:lnSpc>
            </a:pPr>
            <a:r>
              <a:rPr lang="en-US" altLang="zh-CN" sz="2000">
                <a:sym typeface="+mn-ea"/>
              </a:rPr>
              <a:t>B -&gt; E</a:t>
            </a:r>
            <a:r>
              <a:rPr lang="zh-CN" altLang="en-US" sz="2000">
                <a:sym typeface="+mn-ea"/>
              </a:rPr>
              <a:t>：</a:t>
            </a:r>
            <a:r>
              <a:rPr lang="en-US" altLang="zh-CN" sz="2000">
                <a:sym typeface="+mn-ea"/>
              </a:rPr>
              <a:t>        </a:t>
            </a:r>
            <a:r>
              <a:rPr lang="zh-CN" altLang="en-US" sz="2000" b="1">
                <a:solidFill>
                  <a:srgbClr val="FF0000"/>
                </a:solidFill>
                <a:sym typeface="+mn-ea"/>
              </a:rPr>
              <a:t>直接因果效应</a:t>
            </a:r>
            <a:r>
              <a:rPr lang="en-US" altLang="zh-CN" sz="2000" b="1">
                <a:solidFill>
                  <a:srgbClr val="FF0000"/>
                </a:solidFill>
                <a:sym typeface="+mn-ea"/>
              </a:rPr>
              <a:t>(DE)</a:t>
            </a:r>
            <a:r>
              <a:rPr lang="zh-CN" altLang="en-US" sz="2000" b="1">
                <a:solidFill>
                  <a:srgbClr val="FF0000"/>
                </a:solidFill>
                <a:sym typeface="+mn-ea"/>
              </a:rPr>
              <a:t>：</a:t>
            </a:r>
            <a:endParaRPr lang="en-US" altLang="zh-CN" sz="2000">
              <a:sym typeface="+mn-ea"/>
            </a:endParaRPr>
          </a:p>
          <a:p>
            <a:pPr lvl="2" fontAlgn="auto">
              <a:lnSpc>
                <a:spcPct val="120000"/>
              </a:lnSpc>
            </a:pPr>
            <a:r>
              <a:rPr lang="en-US" altLang="zh-CN" sz="2000">
                <a:sym typeface="+mn-ea"/>
              </a:rPr>
              <a:t>B -&gt; C -&gt; E</a:t>
            </a:r>
            <a:r>
              <a:rPr lang="zh-CN" altLang="en-US" sz="2000">
                <a:sym typeface="+mn-ea"/>
              </a:rPr>
              <a:t>：</a:t>
            </a:r>
            <a:r>
              <a:rPr lang="zh-CN" altLang="en-US" sz="2000">
                <a:solidFill>
                  <a:srgbClr val="FF0000"/>
                </a:solidFill>
                <a:sym typeface="+mn-ea"/>
              </a:rPr>
              <a:t>间接因果效应</a:t>
            </a:r>
            <a:r>
              <a:rPr lang="en-US" altLang="zh-CN" sz="2000">
                <a:solidFill>
                  <a:srgbClr val="FF0000"/>
                </a:solidFill>
                <a:sym typeface="+mn-ea"/>
              </a:rPr>
              <a:t>(IE)</a:t>
            </a:r>
            <a:endParaRPr lang="zh-CN" altLang="en-US"/>
          </a:p>
          <a:p>
            <a:pPr lvl="1" fontAlgn="auto">
              <a:lnSpc>
                <a:spcPct val="120000"/>
              </a:lnSpc>
            </a:pPr>
            <a:r>
              <a:rPr lang="en-US" altLang="zh-CN" sz="2400">
                <a:sym typeface="+mn-ea"/>
              </a:rPr>
              <a:t>C</a:t>
            </a:r>
            <a:r>
              <a:rPr lang="zh-CN" altLang="en-US" sz="2400">
                <a:sym typeface="+mn-ea"/>
              </a:rPr>
              <a:t>到</a:t>
            </a:r>
            <a:r>
              <a:rPr lang="en-US" altLang="zh-CN" sz="2400">
                <a:sym typeface="+mn-ea"/>
              </a:rPr>
              <a:t>E</a:t>
            </a:r>
            <a:r>
              <a:rPr lang="zh-CN" altLang="en-US" sz="2400">
                <a:sym typeface="+mn-ea"/>
              </a:rPr>
              <a:t>的路径：</a:t>
            </a:r>
            <a:endParaRPr lang="zh-CN" altLang="en-US" sz="2400">
              <a:sym typeface="+mn-ea"/>
            </a:endParaRPr>
          </a:p>
          <a:p>
            <a:pPr lvl="2" fontAlgn="auto">
              <a:lnSpc>
                <a:spcPct val="120000"/>
              </a:lnSpc>
            </a:pPr>
            <a:r>
              <a:rPr lang="en-US" altLang="zh-CN" sz="2000">
                <a:sym typeface="+mn-ea"/>
              </a:rPr>
              <a:t>C -&gt; E</a:t>
            </a:r>
            <a:r>
              <a:rPr lang="zh-CN" altLang="en-US" sz="2000">
                <a:sym typeface="+mn-ea"/>
              </a:rPr>
              <a:t>：</a:t>
            </a:r>
            <a:r>
              <a:rPr lang="en-US" altLang="zh-CN" sz="2000">
                <a:sym typeface="+mn-ea"/>
              </a:rPr>
              <a:t>        </a:t>
            </a:r>
            <a:r>
              <a:rPr lang="zh-CN" altLang="en-US" sz="2000" b="1">
                <a:solidFill>
                  <a:srgbClr val="FF0000"/>
                </a:solidFill>
                <a:sym typeface="+mn-ea"/>
              </a:rPr>
              <a:t>因果效应</a:t>
            </a:r>
            <a:r>
              <a:rPr lang="en-US" altLang="zh-CN" sz="2000" b="1">
                <a:solidFill>
                  <a:srgbClr val="FF0000"/>
                </a:solidFill>
                <a:sym typeface="+mn-ea"/>
              </a:rPr>
              <a:t>(Effect)</a:t>
            </a:r>
            <a:r>
              <a:rPr lang="zh-CN" altLang="en-US" b="1">
                <a:solidFill>
                  <a:srgbClr val="FF0000"/>
                </a:solidFill>
                <a:sym typeface="+mn-ea"/>
              </a:rPr>
              <a:t>：</a:t>
            </a:r>
            <a:r>
              <a:rPr lang="en-US" altLang="zh-CN" b="1">
                <a:solidFill>
                  <a:srgbClr val="FF0000"/>
                </a:solidFill>
                <a:sym typeface="+mn-ea"/>
              </a:rPr>
              <a:t>P(E|do(C))</a:t>
            </a:r>
            <a:endParaRPr lang="en-US" altLang="zh-CN" sz="2000" b="1">
              <a:solidFill>
                <a:srgbClr val="FF0000"/>
              </a:solidFill>
              <a:sym typeface="+mn-ea"/>
            </a:endParaRPr>
          </a:p>
          <a:p>
            <a:pPr lvl="2" fontAlgn="auto">
              <a:lnSpc>
                <a:spcPct val="120000"/>
              </a:lnSpc>
            </a:pPr>
            <a:r>
              <a:rPr lang="en-US" altLang="zh-CN" sz="2000">
                <a:sym typeface="+mn-ea"/>
              </a:rPr>
              <a:t>C -&gt; B -&gt; E</a:t>
            </a:r>
            <a:r>
              <a:rPr lang="zh-CN" altLang="en-US" sz="2000">
                <a:sym typeface="+mn-ea"/>
              </a:rPr>
              <a:t>：</a:t>
            </a:r>
            <a:r>
              <a:rPr lang="zh-CN" altLang="en-US">
                <a:solidFill>
                  <a:srgbClr val="FF0000"/>
                </a:solidFill>
                <a:sym typeface="+mn-ea"/>
              </a:rPr>
              <a:t>后门路径（</a:t>
            </a:r>
            <a:r>
              <a:rPr lang="en-US" altLang="zh-CN" sz="2000">
                <a:solidFill>
                  <a:srgbClr val="FF0000"/>
                </a:solidFill>
                <a:sym typeface="+mn-ea"/>
              </a:rPr>
              <a:t>B</a:t>
            </a:r>
            <a:r>
              <a:rPr lang="zh-CN" altLang="en-US" sz="2000">
                <a:solidFill>
                  <a:srgbClr val="FF0000"/>
                </a:solidFill>
                <a:sym typeface="+mn-ea"/>
              </a:rPr>
              <a:t>是混淆变量）</a:t>
            </a:r>
            <a:endParaRPr lang="en-US" altLang="zh-CN"/>
          </a:p>
          <a:p>
            <a:pPr lvl="1" fontAlgn="auto">
              <a:lnSpc>
                <a:spcPct val="120000"/>
              </a:lnSpc>
            </a:pPr>
            <a:r>
              <a:rPr lang="en-US" altLang="zh-CN"/>
              <a:t>D</a:t>
            </a:r>
            <a:r>
              <a:rPr lang="zh-CN" altLang="en-US"/>
              <a:t>到</a:t>
            </a:r>
            <a:r>
              <a:rPr lang="en-US" altLang="zh-CN"/>
              <a:t>E</a:t>
            </a:r>
            <a:r>
              <a:rPr lang="zh-CN" altLang="en-US"/>
              <a:t>的路径：</a:t>
            </a:r>
            <a:endParaRPr lang="zh-CN" altLang="en-US"/>
          </a:p>
          <a:p>
            <a:pPr lvl="2" fontAlgn="auto">
              <a:lnSpc>
                <a:spcPct val="120000"/>
              </a:lnSpc>
            </a:pPr>
            <a:r>
              <a:rPr lang="en-US" altLang="zh-CN"/>
              <a:t>D -&gt; A -&gt; C -&gt; E</a:t>
            </a:r>
            <a:endParaRPr lang="en-US" altLang="zh-CN"/>
          </a:p>
          <a:p>
            <a:pPr lvl="2" fontAlgn="auto">
              <a:lnSpc>
                <a:spcPct val="120000"/>
              </a:lnSpc>
            </a:pPr>
            <a:r>
              <a:rPr lang="en-US" altLang="zh-CN"/>
              <a:t>D -&gt; A -&gt; C -&gt; B -&gt; E</a:t>
            </a:r>
            <a:endParaRPr lang="zh-CN" altLang="en-US"/>
          </a:p>
        </p:txBody>
      </p:sp>
      <p:pic>
        <p:nvPicPr>
          <p:cNvPr id="2" name="图片 1" descr="IMG_A3FE8C806D98-1"/>
          <p:cNvPicPr>
            <a:picLocks noChangeAspect="1"/>
          </p:cNvPicPr>
          <p:nvPr/>
        </p:nvPicPr>
        <p:blipFill>
          <a:blip r:embed="rId2"/>
          <a:stretch>
            <a:fillRect/>
          </a:stretch>
        </p:blipFill>
        <p:spPr>
          <a:xfrm>
            <a:off x="7298690" y="2897505"/>
            <a:ext cx="2384425" cy="2208530"/>
          </a:xfrm>
          <a:prstGeom prst="rect">
            <a:avLst/>
          </a:prstGeom>
        </p:spPr>
      </p:pic>
      <p:sp>
        <p:nvSpPr>
          <p:cNvPr id="4" name="文本框 3"/>
          <p:cNvSpPr txBox="1"/>
          <p:nvPr/>
        </p:nvSpPr>
        <p:spPr>
          <a:xfrm>
            <a:off x="4500880" y="3715385"/>
            <a:ext cx="1204595" cy="312420"/>
          </a:xfrm>
          <a:prstGeom prst="rect">
            <a:avLst/>
          </a:prstGeom>
          <a:noFill/>
        </p:spPr>
        <p:txBody>
          <a:bodyPr wrap="none" rtlCol="0" anchor="t">
            <a:spAutoFit/>
          </a:bodyPr>
          <a:p>
            <a:pPr lvl="0" fontAlgn="auto">
              <a:lnSpc>
                <a:spcPct val="120000"/>
              </a:lnSpc>
            </a:pPr>
            <a:r>
              <a:rPr lang="zh-CN" altLang="en-US" sz="1200">
                <a:solidFill>
                  <a:srgbClr val="FF0000"/>
                </a:solidFill>
                <a:sym typeface="+mn-ea"/>
              </a:rPr>
              <a:t>总因果效应</a:t>
            </a:r>
            <a:r>
              <a:rPr lang="en-US" altLang="zh-CN" sz="1200">
                <a:solidFill>
                  <a:srgbClr val="FF0000"/>
                </a:solidFill>
                <a:sym typeface="+mn-ea"/>
              </a:rPr>
              <a:t>(TE)</a:t>
            </a:r>
            <a:endParaRPr lang="en-US" altLang="zh-CN" sz="1200">
              <a:solidFill>
                <a:srgbClr val="FF0000"/>
              </a:solidFill>
              <a:sym typeface="+mn-ea"/>
            </a:endParaRPr>
          </a:p>
        </p:txBody>
      </p:sp>
      <p:sp>
        <p:nvSpPr>
          <p:cNvPr id="5" name="右大括号 4"/>
          <p:cNvSpPr/>
          <p:nvPr/>
        </p:nvSpPr>
        <p:spPr>
          <a:xfrm>
            <a:off x="4280535" y="3663315"/>
            <a:ext cx="117475" cy="417195"/>
          </a:xfrm>
          <a:prstGeom prst="rightBrace">
            <a:avLst>
              <a:gd name="adj1" fmla="val 4974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406765" y="369062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9" name="文本框 8"/>
          <p:cNvSpPr txBox="1"/>
          <p:nvPr/>
        </p:nvSpPr>
        <p:spPr>
          <a:xfrm>
            <a:off x="9472930" y="3659505"/>
            <a:ext cx="732790" cy="368300"/>
          </a:xfrm>
          <a:prstGeom prst="rect">
            <a:avLst/>
          </a:prstGeom>
          <a:noFill/>
        </p:spPr>
        <p:txBody>
          <a:bodyPr wrap="none" rtlCol="0">
            <a:spAutoFit/>
          </a:bodyPr>
          <a:p>
            <a:r>
              <a:rPr lang="en-US" altLang="zh-CN">
                <a:solidFill>
                  <a:srgbClr val="FF0000"/>
                </a:solidFill>
              </a:rPr>
              <a:t>do(C)</a:t>
            </a:r>
            <a:endParaRPr lang="en-US" altLang="zh-CN">
              <a:solidFill>
                <a:srgbClr val="FF0000"/>
              </a:solidFill>
            </a:endParaRPr>
          </a:p>
        </p:txBody>
      </p:sp>
      <p:sp>
        <p:nvSpPr>
          <p:cNvPr id="11" name="文本框 10"/>
          <p:cNvSpPr txBox="1"/>
          <p:nvPr/>
        </p:nvSpPr>
        <p:spPr>
          <a:xfrm>
            <a:off x="6651625" y="5688965"/>
            <a:ext cx="4364990" cy="368300"/>
          </a:xfrm>
          <a:prstGeom prst="rect">
            <a:avLst/>
          </a:prstGeom>
          <a:noFill/>
        </p:spPr>
        <p:txBody>
          <a:bodyPr wrap="none" rtlCol="0">
            <a:spAutoFit/>
          </a:bodyPr>
          <a:p>
            <a:r>
              <a:rPr lang="en-US" altLang="zh-CN">
                <a:solidFill>
                  <a:srgbClr val="FF0000"/>
                </a:solidFill>
              </a:rPr>
              <a:t>do</a:t>
            </a:r>
            <a:r>
              <a:rPr lang="zh-CN" altLang="en-US">
                <a:solidFill>
                  <a:srgbClr val="FF0000"/>
                </a:solidFill>
              </a:rPr>
              <a:t>操作：</a:t>
            </a:r>
            <a:r>
              <a:rPr lang="en-US" altLang="zh-CN">
                <a:solidFill>
                  <a:srgbClr val="FF0000"/>
                </a:solidFill>
              </a:rPr>
              <a:t>do(C)</a:t>
            </a:r>
            <a:r>
              <a:rPr lang="zh-CN" altLang="en-US">
                <a:solidFill>
                  <a:srgbClr val="FF0000"/>
                </a:solidFill>
              </a:rPr>
              <a:t>表示删除</a:t>
            </a:r>
            <a:r>
              <a:rPr lang="zh-CN" altLang="en-US">
                <a:solidFill>
                  <a:srgbClr val="FF0000"/>
                </a:solidFill>
              </a:rPr>
              <a:t>指向变量</a:t>
            </a:r>
            <a:r>
              <a:rPr lang="en-US" altLang="zh-CN">
                <a:solidFill>
                  <a:srgbClr val="FF0000"/>
                </a:solidFill>
              </a:rPr>
              <a:t>C</a:t>
            </a:r>
            <a:r>
              <a:rPr lang="zh-CN" altLang="en-US">
                <a:solidFill>
                  <a:srgbClr val="FF0000"/>
                </a:solidFill>
              </a:rPr>
              <a:t>的连边</a:t>
            </a:r>
            <a:endParaRPr lang="zh-CN" altLang="en-US">
              <a:solidFill>
                <a:srgbClr val="FF0000"/>
              </a:solidFill>
            </a:endParaRPr>
          </a:p>
        </p:txBody>
      </p:sp>
      <p:sp>
        <p:nvSpPr>
          <p:cNvPr id="10" name="文本框 9"/>
          <p:cNvSpPr txBox="1"/>
          <p:nvPr/>
        </p:nvSpPr>
        <p:spPr>
          <a:xfrm>
            <a:off x="8688070" y="329311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如何截断一条路径</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内容占位符 2"/>
          <p:cNvSpPr>
            <a:spLocks noGrp="1"/>
          </p:cNvSpPr>
          <p:nvPr/>
        </p:nvSpPr>
        <p:spPr>
          <a:xfrm>
            <a:off x="6477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a:sym typeface="+mn-ea"/>
              </a:rPr>
              <a:t>随机控制实验（</a:t>
            </a:r>
            <a:r>
              <a:rPr lang="en-US" altLang="zh-CN">
                <a:sym typeface="+mn-ea"/>
              </a:rPr>
              <a:t>RCT</a:t>
            </a:r>
            <a:r>
              <a:rPr lang="zh-CN" altLang="en-US">
                <a:sym typeface="+mn-ea"/>
              </a:rPr>
              <a:t>）</a:t>
            </a:r>
            <a:endParaRPr lang="zh-CN" altLang="en-US">
              <a:sym typeface="+mn-ea"/>
            </a:endParaRPr>
          </a:p>
          <a:p>
            <a:pPr lvl="1" fontAlgn="auto">
              <a:lnSpc>
                <a:spcPct val="120000"/>
              </a:lnSpc>
            </a:pPr>
            <a:r>
              <a:rPr lang="zh-CN" altLang="en-US"/>
              <a:t>随机指定</a:t>
            </a:r>
            <a:r>
              <a:rPr lang="en-US" altLang="zh-CN"/>
              <a:t>C</a:t>
            </a:r>
            <a:r>
              <a:rPr lang="zh-CN" altLang="en-US"/>
              <a:t>的值，让</a:t>
            </a:r>
            <a:r>
              <a:rPr lang="en-US" altLang="zh-CN"/>
              <a:t>C</a:t>
            </a:r>
            <a:r>
              <a:rPr lang="zh-CN" altLang="en-US"/>
              <a:t>和</a:t>
            </a:r>
            <a:r>
              <a:rPr lang="en-US" altLang="zh-CN"/>
              <a:t>A</a:t>
            </a:r>
            <a:r>
              <a:rPr lang="zh-CN" altLang="en-US"/>
              <a:t>、</a:t>
            </a:r>
            <a:r>
              <a:rPr lang="en-US" altLang="zh-CN"/>
              <a:t>B</a:t>
            </a:r>
            <a:r>
              <a:rPr lang="zh-CN" altLang="en-US"/>
              <a:t>无关</a:t>
            </a:r>
            <a:endParaRPr lang="zh-CN" altLang="en-US"/>
          </a:p>
          <a:p>
            <a:pPr lvl="1" fontAlgn="auto">
              <a:lnSpc>
                <a:spcPct val="120000"/>
              </a:lnSpc>
            </a:pPr>
            <a:r>
              <a:rPr lang="zh-CN" altLang="en-US"/>
              <a:t>永远可以依赖</a:t>
            </a:r>
            <a:r>
              <a:rPr lang="zh-CN" altLang="en-US"/>
              <a:t>的金标准</a:t>
            </a:r>
            <a:endParaRPr lang="zh-CN" altLang="en-US"/>
          </a:p>
          <a:p>
            <a:pPr lvl="1" fontAlgn="auto">
              <a:lnSpc>
                <a:spcPct val="120000"/>
              </a:lnSpc>
            </a:pPr>
            <a:endParaRPr lang="zh-CN" altLang="en-US"/>
          </a:p>
          <a:p>
            <a:pPr lvl="1" fontAlgn="auto">
              <a:lnSpc>
                <a:spcPct val="120000"/>
              </a:lnSpc>
            </a:pPr>
            <a:endParaRPr lang="zh-CN" altLang="en-US"/>
          </a:p>
          <a:p>
            <a:pPr lvl="0" fontAlgn="auto">
              <a:lnSpc>
                <a:spcPct val="120000"/>
              </a:lnSpc>
            </a:pPr>
            <a:r>
              <a:rPr lang="zh-CN" altLang="en-US"/>
              <a:t>观察性研究（</a:t>
            </a:r>
            <a:r>
              <a:rPr lang="en-US" altLang="zh-CN"/>
              <a:t>Observational Study</a:t>
            </a:r>
            <a:r>
              <a:rPr lang="zh-CN" altLang="en-US"/>
              <a:t>）</a:t>
            </a:r>
            <a:endParaRPr lang="zh-CN" altLang="en-US"/>
          </a:p>
          <a:p>
            <a:pPr lvl="1" fontAlgn="auto">
              <a:lnSpc>
                <a:spcPct val="120000"/>
              </a:lnSpc>
            </a:pPr>
            <a:r>
              <a:rPr lang="en-US" altLang="zh-CN"/>
              <a:t>do</a:t>
            </a:r>
            <a:r>
              <a:rPr lang="zh-CN" altLang="en-US"/>
              <a:t>演算：通过图的内在约束阻断</a:t>
            </a:r>
            <a:r>
              <a:rPr lang="zh-CN" altLang="en-US"/>
              <a:t>路径</a:t>
            </a:r>
            <a:endParaRPr lang="zh-CN" altLang="en-US"/>
          </a:p>
          <a:p>
            <a:pPr lvl="2" fontAlgn="auto">
              <a:lnSpc>
                <a:spcPct val="120000"/>
              </a:lnSpc>
            </a:pPr>
            <a:r>
              <a:rPr lang="zh-CN" altLang="en-US">
                <a:sym typeface="+mn-ea"/>
              </a:rPr>
              <a:t>识别</a:t>
            </a:r>
            <a:r>
              <a:rPr lang="zh-CN" altLang="en-US">
                <a:solidFill>
                  <a:srgbClr val="FF0000"/>
                </a:solidFill>
                <a:sym typeface="+mn-ea"/>
              </a:rPr>
              <a:t>后门路径</a:t>
            </a:r>
            <a:endParaRPr lang="zh-CN" altLang="en-US"/>
          </a:p>
          <a:p>
            <a:pPr lvl="2" fontAlgn="auto">
              <a:lnSpc>
                <a:spcPct val="120000"/>
              </a:lnSpc>
            </a:pPr>
            <a:r>
              <a:rPr lang="zh-CN" altLang="en-US">
                <a:solidFill>
                  <a:srgbClr val="00B050"/>
                </a:solidFill>
              </a:rPr>
              <a:t>控制</a:t>
            </a:r>
            <a:r>
              <a:rPr lang="zh-CN" altLang="en-US">
                <a:solidFill>
                  <a:srgbClr val="FF0000"/>
                </a:solidFill>
              </a:rPr>
              <a:t>后门路径</a:t>
            </a:r>
            <a:r>
              <a:rPr lang="zh-CN" altLang="en-US"/>
              <a:t>上面的变量（这里指控制</a:t>
            </a:r>
            <a:r>
              <a:rPr lang="en-US" altLang="zh-CN"/>
              <a:t>B</a:t>
            </a:r>
            <a:r>
              <a:rPr lang="zh-CN" altLang="en-US"/>
              <a:t>。</a:t>
            </a:r>
            <a:r>
              <a:rPr lang="en-US" altLang="zh-CN"/>
              <a:t>A</a:t>
            </a:r>
            <a:r>
              <a:rPr lang="zh-CN" altLang="en-US"/>
              <a:t>不在</a:t>
            </a:r>
            <a:r>
              <a:rPr lang="en-US" altLang="zh-CN"/>
              <a:t>C</a:t>
            </a:r>
            <a:r>
              <a:rPr lang="zh-CN" altLang="en-US"/>
              <a:t>到</a:t>
            </a:r>
            <a:r>
              <a:rPr lang="en-US" altLang="zh-CN"/>
              <a:t>E</a:t>
            </a:r>
            <a:r>
              <a:rPr lang="zh-CN" altLang="en-US"/>
              <a:t>的路径</a:t>
            </a:r>
            <a:r>
              <a:rPr lang="zh-CN" altLang="en-US"/>
              <a:t>上）</a:t>
            </a:r>
            <a:endParaRPr lang="zh-CN" altLang="en-US"/>
          </a:p>
        </p:txBody>
      </p:sp>
      <p:pic>
        <p:nvPicPr>
          <p:cNvPr id="2" name="图片 1" descr="IMG_A3FE8C806D98-1"/>
          <p:cNvPicPr>
            <a:picLocks noChangeAspect="1"/>
          </p:cNvPicPr>
          <p:nvPr/>
        </p:nvPicPr>
        <p:blipFill>
          <a:blip r:embed="rId2"/>
          <a:stretch>
            <a:fillRect/>
          </a:stretch>
        </p:blipFill>
        <p:spPr>
          <a:xfrm>
            <a:off x="7298690" y="2897505"/>
            <a:ext cx="2384425" cy="2208530"/>
          </a:xfrm>
          <a:prstGeom prst="rect">
            <a:avLst/>
          </a:prstGeom>
        </p:spPr>
      </p:pic>
      <p:sp>
        <p:nvSpPr>
          <p:cNvPr id="6" name="文本框 5"/>
          <p:cNvSpPr txBox="1"/>
          <p:nvPr/>
        </p:nvSpPr>
        <p:spPr>
          <a:xfrm>
            <a:off x="8406765" y="369062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3" name="文本框 2"/>
          <p:cNvSpPr txBox="1"/>
          <p:nvPr/>
        </p:nvSpPr>
        <p:spPr>
          <a:xfrm>
            <a:off x="9472930" y="3659505"/>
            <a:ext cx="732790" cy="368300"/>
          </a:xfrm>
          <a:prstGeom prst="rect">
            <a:avLst/>
          </a:prstGeom>
          <a:noFill/>
        </p:spPr>
        <p:txBody>
          <a:bodyPr wrap="none" rtlCol="0">
            <a:spAutoFit/>
          </a:bodyPr>
          <a:p>
            <a:r>
              <a:rPr lang="en-US" altLang="zh-CN">
                <a:solidFill>
                  <a:srgbClr val="FF0000"/>
                </a:solidFill>
              </a:rPr>
              <a:t>do(C)</a:t>
            </a:r>
            <a:endParaRPr lang="en-US" altLang="zh-CN">
              <a:solidFill>
                <a:srgbClr val="FF0000"/>
              </a:solidFill>
            </a:endParaRPr>
          </a:p>
        </p:txBody>
      </p:sp>
      <p:sp>
        <p:nvSpPr>
          <p:cNvPr id="9" name="文本框 8"/>
          <p:cNvSpPr txBox="1"/>
          <p:nvPr/>
        </p:nvSpPr>
        <p:spPr>
          <a:xfrm>
            <a:off x="8688070" y="329311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10189845" cy="645160"/>
          </a:xfrm>
          <a:prstGeom prst="rect">
            <a:avLst/>
          </a:prstGeom>
          <a:noFill/>
        </p:spPr>
        <p:txBody>
          <a:bodyPr wrap="square" rtlCol="0">
            <a:spAutoFit/>
          </a:bodyPr>
          <a:lstStyle/>
          <a:p>
            <a:r>
              <a:rPr lang="zh-CN" altLang="en-US" sz="3600">
                <a:solidFill>
                  <a:srgbClr val="C00000"/>
                </a:solidFill>
                <a:sym typeface="+mn-ea"/>
              </a:rPr>
              <a:t>三种因果图结构的路径阻断规则</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825625"/>
            <a:ext cx="10515600" cy="4351338"/>
          </a:xfrm>
        </p:spPr>
        <p:txBody>
          <a:bodyPr>
            <a:normAutofit fontScale="80000"/>
          </a:bodyPr>
          <a:p>
            <a:pPr fontAlgn="auto">
              <a:lnSpc>
                <a:spcPct val="120000"/>
              </a:lnSpc>
            </a:pPr>
            <a:r>
              <a:rPr lang="en-US" altLang="zh-CN"/>
              <a:t>Chain </a:t>
            </a:r>
            <a:r>
              <a:rPr lang="zh-CN" altLang="en-US"/>
              <a:t>和</a:t>
            </a:r>
            <a:r>
              <a:rPr lang="en-US" altLang="zh-CN"/>
              <a:t> </a:t>
            </a:r>
            <a:r>
              <a:rPr lang="en-US" altLang="zh-CN"/>
              <a:t>Fork:</a:t>
            </a:r>
            <a:endParaRPr lang="en-US" altLang="zh-CN"/>
          </a:p>
          <a:p>
            <a:pPr lvl="1" fontAlgn="auto">
              <a:lnSpc>
                <a:spcPct val="120000"/>
              </a:lnSpc>
            </a:pPr>
            <a:r>
              <a:rPr lang="zh-CN" altLang="en-US"/>
              <a:t>自然情况下，</a:t>
            </a:r>
            <a:r>
              <a:rPr lang="en-US" altLang="zh-CN"/>
              <a:t>B</a:t>
            </a:r>
            <a:r>
              <a:rPr lang="zh-CN" altLang="en-US"/>
              <a:t>和</a:t>
            </a:r>
            <a:r>
              <a:rPr lang="en-US" altLang="zh-CN"/>
              <a:t>C</a:t>
            </a:r>
            <a:r>
              <a:rPr lang="zh-CN" altLang="en-US"/>
              <a:t>随</a:t>
            </a:r>
            <a:r>
              <a:rPr lang="en-US" altLang="zh-CN"/>
              <a:t>A</a:t>
            </a:r>
            <a:r>
              <a:rPr lang="zh-CN" altLang="en-US"/>
              <a:t>变化，</a:t>
            </a:r>
            <a:r>
              <a:rPr lang="en-US" altLang="zh-CN"/>
              <a:t>A</a:t>
            </a:r>
            <a:r>
              <a:rPr lang="zh-CN" altLang="en-US"/>
              <a:t>和</a:t>
            </a:r>
            <a:r>
              <a:rPr lang="en-US" altLang="zh-CN"/>
              <a:t>B</a:t>
            </a:r>
            <a:r>
              <a:rPr lang="zh-CN" altLang="en-US"/>
              <a:t>不独立</a:t>
            </a:r>
            <a:r>
              <a:rPr lang="zh-CN" altLang="en-US">
                <a:sym typeface="+mn-ea"/>
              </a:rPr>
              <a:t>，即</a:t>
            </a:r>
            <a:r>
              <a:rPr lang="en-US" altLang="zh-CN">
                <a:sym typeface="+mn-ea"/>
              </a:rPr>
              <a:t>A</a:t>
            </a:r>
            <a:r>
              <a:rPr lang="zh-CN" altLang="en-US">
                <a:sym typeface="+mn-ea"/>
              </a:rPr>
              <a:t>到</a:t>
            </a:r>
            <a:r>
              <a:rPr lang="en-US" altLang="zh-CN">
                <a:sym typeface="+mn-ea"/>
              </a:rPr>
              <a:t>B</a:t>
            </a:r>
            <a:r>
              <a:rPr lang="zh-CN" altLang="en-US">
                <a:sym typeface="+mn-ea"/>
              </a:rPr>
              <a:t>的路径打开</a:t>
            </a:r>
            <a:endParaRPr lang="zh-CN" altLang="en-US"/>
          </a:p>
          <a:p>
            <a:pPr lvl="1" fontAlgn="auto">
              <a:lnSpc>
                <a:spcPct val="120000"/>
              </a:lnSpc>
            </a:pPr>
            <a:r>
              <a:rPr lang="zh-CN" altLang="en-US" b="1"/>
              <a:t>控制</a:t>
            </a:r>
            <a:r>
              <a:rPr lang="zh-CN" altLang="en-US"/>
              <a:t>了</a:t>
            </a:r>
            <a:r>
              <a:rPr lang="en-US" altLang="zh-CN"/>
              <a:t>C</a:t>
            </a:r>
            <a:r>
              <a:rPr lang="zh-CN" altLang="en-US"/>
              <a:t>，可阻断</a:t>
            </a:r>
            <a:r>
              <a:rPr lang="en-US" altLang="zh-CN"/>
              <a:t>A</a:t>
            </a:r>
            <a:r>
              <a:rPr lang="zh-CN" altLang="en-US"/>
              <a:t>到</a:t>
            </a:r>
            <a:r>
              <a:rPr lang="en-US" altLang="zh-CN"/>
              <a:t>B</a:t>
            </a:r>
            <a:r>
              <a:rPr lang="zh-CN" altLang="en-US"/>
              <a:t>的路径，即在给定</a:t>
            </a:r>
            <a:r>
              <a:rPr lang="en-US" altLang="zh-CN"/>
              <a:t>C</a:t>
            </a:r>
            <a:r>
              <a:rPr lang="zh-CN" altLang="en-US"/>
              <a:t>的</a:t>
            </a:r>
            <a:r>
              <a:rPr lang="zh-CN" altLang="en-US"/>
              <a:t>条件下，</a:t>
            </a:r>
            <a:r>
              <a:rPr lang="en-US" altLang="zh-CN">
                <a:sym typeface="+mn-ea"/>
              </a:rPr>
              <a:t>A</a:t>
            </a:r>
            <a:r>
              <a:rPr lang="zh-CN" altLang="en-US">
                <a:sym typeface="+mn-ea"/>
              </a:rPr>
              <a:t>和</a:t>
            </a:r>
            <a:r>
              <a:rPr lang="en-US" altLang="zh-CN">
                <a:sym typeface="+mn-ea"/>
              </a:rPr>
              <a:t>B</a:t>
            </a:r>
            <a:r>
              <a:rPr lang="zh-CN" altLang="en-US">
                <a:sym typeface="+mn-ea"/>
              </a:rPr>
              <a:t>相互独立</a:t>
            </a:r>
            <a:endParaRPr lang="en-US" altLang="zh-CN"/>
          </a:p>
          <a:p>
            <a:pPr lvl="1" fontAlgn="auto">
              <a:lnSpc>
                <a:spcPct val="120000"/>
              </a:lnSpc>
            </a:pPr>
            <a:endParaRPr lang="en-US" altLang="zh-CN"/>
          </a:p>
          <a:p>
            <a:pPr lvl="1" fontAlgn="auto">
              <a:lnSpc>
                <a:spcPct val="120000"/>
              </a:lnSpc>
            </a:pPr>
            <a:endParaRPr lang="en-US" altLang="zh-CN"/>
          </a:p>
          <a:p>
            <a:pPr lvl="1" fontAlgn="auto">
              <a:lnSpc>
                <a:spcPct val="120000"/>
              </a:lnSpc>
            </a:pPr>
            <a:endParaRPr lang="en-US" altLang="zh-CN"/>
          </a:p>
          <a:p>
            <a:pPr fontAlgn="auto">
              <a:lnSpc>
                <a:spcPct val="120000"/>
              </a:lnSpc>
            </a:pPr>
            <a:r>
              <a:rPr lang="en-US" altLang="zh-CN"/>
              <a:t>Collider:</a:t>
            </a:r>
            <a:endParaRPr lang="en-US" altLang="zh-CN"/>
          </a:p>
          <a:p>
            <a:pPr lvl="1" fontAlgn="auto">
              <a:lnSpc>
                <a:spcPct val="120000"/>
              </a:lnSpc>
            </a:pPr>
            <a:r>
              <a:rPr lang="zh-CN" altLang="en-US"/>
              <a:t>自然情况，</a:t>
            </a:r>
            <a:r>
              <a:rPr lang="en-US" altLang="zh-CN">
                <a:sym typeface="+mn-ea"/>
              </a:rPr>
              <a:t>A</a:t>
            </a:r>
            <a:r>
              <a:rPr lang="zh-CN" altLang="en-US">
                <a:sym typeface="+mn-ea"/>
              </a:rPr>
              <a:t>和</a:t>
            </a:r>
            <a:r>
              <a:rPr lang="en-US" altLang="zh-CN">
                <a:sym typeface="+mn-ea"/>
              </a:rPr>
              <a:t>B</a:t>
            </a:r>
            <a:r>
              <a:rPr lang="zh-CN" altLang="en-US">
                <a:sym typeface="+mn-ea"/>
              </a:rPr>
              <a:t>彼此独立</a:t>
            </a:r>
            <a:r>
              <a:rPr lang="zh-CN" altLang="en-US">
                <a:sym typeface="+mn-ea"/>
              </a:rPr>
              <a:t>变化，即</a:t>
            </a:r>
            <a:r>
              <a:rPr lang="en-US" altLang="zh-CN"/>
              <a:t>C</a:t>
            </a:r>
            <a:r>
              <a:rPr lang="zh-CN" altLang="en-US"/>
              <a:t>阻断了</a:t>
            </a:r>
            <a:r>
              <a:rPr lang="en-US" altLang="zh-CN"/>
              <a:t>A</a:t>
            </a:r>
            <a:r>
              <a:rPr lang="zh-CN" altLang="en-US"/>
              <a:t>到</a:t>
            </a:r>
            <a:r>
              <a:rPr lang="en-US" altLang="zh-CN"/>
              <a:t>B</a:t>
            </a:r>
            <a:r>
              <a:rPr lang="zh-CN" altLang="en-US"/>
              <a:t>的路径</a:t>
            </a:r>
            <a:endParaRPr lang="zh-CN" altLang="en-US"/>
          </a:p>
          <a:p>
            <a:pPr lvl="1" fontAlgn="auto">
              <a:lnSpc>
                <a:spcPct val="120000"/>
              </a:lnSpc>
            </a:pPr>
            <a:r>
              <a:rPr lang="zh-CN" altLang="en-US" b="1"/>
              <a:t>控制</a:t>
            </a:r>
            <a:r>
              <a:rPr lang="zh-CN" altLang="en-US"/>
              <a:t>了</a:t>
            </a:r>
            <a:r>
              <a:rPr lang="en-US" altLang="zh-CN"/>
              <a:t>C</a:t>
            </a:r>
            <a:r>
              <a:rPr lang="zh-CN" altLang="en-US"/>
              <a:t>，</a:t>
            </a:r>
            <a:r>
              <a:rPr lang="zh-CN" altLang="en-US">
                <a:sym typeface="+mn-ea"/>
              </a:rPr>
              <a:t>可打开</a:t>
            </a:r>
            <a:r>
              <a:rPr lang="en-US" altLang="zh-CN">
                <a:sym typeface="+mn-ea"/>
              </a:rPr>
              <a:t>A</a:t>
            </a:r>
            <a:r>
              <a:rPr lang="zh-CN" altLang="en-US">
                <a:sym typeface="+mn-ea"/>
              </a:rPr>
              <a:t>到</a:t>
            </a:r>
            <a:r>
              <a:rPr lang="en-US" altLang="zh-CN">
                <a:sym typeface="+mn-ea"/>
              </a:rPr>
              <a:t>B</a:t>
            </a:r>
            <a:r>
              <a:rPr lang="zh-CN" altLang="en-US">
                <a:sym typeface="+mn-ea"/>
              </a:rPr>
              <a:t>的路径，即在给定</a:t>
            </a:r>
            <a:r>
              <a:rPr lang="en-US" altLang="zh-CN">
                <a:sym typeface="+mn-ea"/>
              </a:rPr>
              <a:t>C</a:t>
            </a:r>
            <a:r>
              <a:rPr lang="zh-CN" altLang="en-US">
                <a:sym typeface="+mn-ea"/>
              </a:rPr>
              <a:t>的</a:t>
            </a:r>
            <a:r>
              <a:rPr lang="zh-CN" altLang="en-US">
                <a:sym typeface="+mn-ea"/>
              </a:rPr>
              <a:t>条件下，</a:t>
            </a:r>
            <a:r>
              <a:rPr lang="en-US" altLang="zh-CN"/>
              <a:t>A</a:t>
            </a:r>
            <a:r>
              <a:rPr lang="zh-CN" altLang="en-US"/>
              <a:t>和</a:t>
            </a:r>
            <a:r>
              <a:rPr lang="en-US" altLang="zh-CN"/>
              <a:t>B</a:t>
            </a:r>
            <a:r>
              <a:rPr lang="zh-CN" altLang="en-US"/>
              <a:t>相互</a:t>
            </a:r>
            <a:r>
              <a:rPr lang="zh-CN" altLang="en-US"/>
              <a:t>依赖</a:t>
            </a:r>
            <a:endParaRPr lang="zh-CN" altLang="en-US"/>
          </a:p>
          <a:p>
            <a:pPr lvl="2" fontAlgn="auto">
              <a:lnSpc>
                <a:spcPct val="120000"/>
              </a:lnSpc>
            </a:pPr>
            <a:r>
              <a:rPr lang="zh-CN" altLang="en-US">
                <a:solidFill>
                  <a:srgbClr val="FF0000"/>
                </a:solidFill>
              </a:rPr>
              <a:t>控制</a:t>
            </a:r>
            <a:r>
              <a:rPr lang="en-US" altLang="zh-CN">
                <a:solidFill>
                  <a:srgbClr val="FF0000"/>
                </a:solidFill>
              </a:rPr>
              <a:t>C</a:t>
            </a:r>
            <a:r>
              <a:rPr lang="zh-CN" altLang="en-US">
                <a:solidFill>
                  <a:srgbClr val="FF0000"/>
                </a:solidFill>
              </a:rPr>
              <a:t>会导致</a:t>
            </a:r>
            <a:r>
              <a:rPr lang="en-US" altLang="zh-CN">
                <a:solidFill>
                  <a:srgbClr val="FF0000"/>
                </a:solidFill>
              </a:rPr>
              <a:t>A</a:t>
            </a:r>
            <a:r>
              <a:rPr lang="zh-CN" altLang="en-US">
                <a:solidFill>
                  <a:srgbClr val="FF0000"/>
                </a:solidFill>
              </a:rPr>
              <a:t>和</a:t>
            </a:r>
            <a:r>
              <a:rPr lang="en-US" altLang="zh-CN">
                <a:solidFill>
                  <a:srgbClr val="FF0000"/>
                </a:solidFill>
              </a:rPr>
              <a:t>B</a:t>
            </a:r>
            <a:r>
              <a:rPr lang="zh-CN" altLang="en-US">
                <a:solidFill>
                  <a:srgbClr val="FF0000"/>
                </a:solidFill>
              </a:rPr>
              <a:t>伪相关（</a:t>
            </a:r>
            <a:r>
              <a:rPr lang="en-US" altLang="zh-CN">
                <a:solidFill>
                  <a:srgbClr val="FF0000"/>
                </a:solidFill>
              </a:rPr>
              <a:t>spurious correlation</a:t>
            </a:r>
            <a:r>
              <a:rPr lang="zh-CN" altLang="en-US">
                <a:solidFill>
                  <a:srgbClr val="FF0000"/>
                </a:solidFill>
              </a:rPr>
              <a:t>）</a:t>
            </a:r>
            <a:endParaRPr lang="zh-CN" altLang="en-US">
              <a:solidFill>
                <a:srgbClr val="FF0000"/>
              </a:solidFill>
            </a:endParaRPr>
          </a:p>
          <a:p>
            <a:pPr lvl="1" fontAlgn="auto">
              <a:lnSpc>
                <a:spcPct val="120000"/>
              </a:lnSpc>
            </a:pPr>
            <a:endParaRPr lang="zh-CN" altLang="en-US"/>
          </a:p>
          <a:p>
            <a:pPr marL="457200" lvl="1" indent="0" fontAlgn="auto">
              <a:lnSpc>
                <a:spcPct val="120000"/>
              </a:lnSpc>
              <a:buNone/>
            </a:pPr>
            <a:r>
              <a:rPr lang="en-US" altLang="zh-CN"/>
              <a:t> </a:t>
            </a:r>
            <a:endParaRPr lang="en-US" altLang="zh-CN"/>
          </a:p>
        </p:txBody>
      </p:sp>
      <p:pic>
        <p:nvPicPr>
          <p:cNvPr id="4" name="图片 3"/>
          <p:cNvPicPr>
            <a:picLocks noChangeAspect="1"/>
          </p:cNvPicPr>
          <p:nvPr/>
        </p:nvPicPr>
        <p:blipFill>
          <a:blip r:embed="rId2"/>
          <a:stretch>
            <a:fillRect/>
          </a:stretch>
        </p:blipFill>
        <p:spPr>
          <a:xfrm>
            <a:off x="7574280" y="4500245"/>
            <a:ext cx="3002280" cy="1061720"/>
          </a:xfrm>
          <a:prstGeom prst="rect">
            <a:avLst/>
          </a:prstGeom>
        </p:spPr>
      </p:pic>
      <p:pic>
        <p:nvPicPr>
          <p:cNvPr id="5" name="图片 4"/>
          <p:cNvPicPr>
            <a:picLocks noChangeAspect="1"/>
          </p:cNvPicPr>
          <p:nvPr/>
        </p:nvPicPr>
        <p:blipFill>
          <a:blip r:embed="rId3"/>
          <a:stretch>
            <a:fillRect/>
          </a:stretch>
        </p:blipFill>
        <p:spPr>
          <a:xfrm>
            <a:off x="7574915" y="3068955"/>
            <a:ext cx="3002280" cy="1061720"/>
          </a:xfrm>
          <a:prstGeom prst="rect">
            <a:avLst/>
          </a:prstGeom>
        </p:spPr>
      </p:pic>
      <p:pic>
        <p:nvPicPr>
          <p:cNvPr id="6" name="图片 5"/>
          <p:cNvPicPr>
            <a:picLocks noChangeAspect="1"/>
          </p:cNvPicPr>
          <p:nvPr/>
        </p:nvPicPr>
        <p:blipFill>
          <a:blip r:embed="rId4"/>
          <a:stretch>
            <a:fillRect/>
          </a:stretch>
        </p:blipFill>
        <p:spPr>
          <a:xfrm>
            <a:off x="7574280" y="1920875"/>
            <a:ext cx="3002280" cy="459740"/>
          </a:xfrm>
          <a:prstGeom prst="rect">
            <a:avLst/>
          </a:prstGeom>
        </p:spPr>
      </p:pic>
      <p:sp>
        <p:nvSpPr>
          <p:cNvPr id="2" name="文本框 1"/>
          <p:cNvSpPr txBox="1"/>
          <p:nvPr/>
        </p:nvSpPr>
        <p:spPr>
          <a:xfrm>
            <a:off x="8688070" y="2402840"/>
            <a:ext cx="775335" cy="368300"/>
          </a:xfrm>
          <a:prstGeom prst="rect">
            <a:avLst/>
          </a:prstGeom>
          <a:noFill/>
        </p:spPr>
        <p:txBody>
          <a:bodyPr wrap="none" rtlCol="0">
            <a:spAutoFit/>
          </a:bodyPr>
          <a:p>
            <a:pPr algn="ctr"/>
            <a:r>
              <a:rPr lang="en-US" altLang="zh-CN"/>
              <a:t>Chain</a:t>
            </a:r>
            <a:endParaRPr lang="en-US" altLang="zh-CN"/>
          </a:p>
        </p:txBody>
      </p:sp>
      <p:sp>
        <p:nvSpPr>
          <p:cNvPr id="9" name="文本框 8"/>
          <p:cNvSpPr txBox="1"/>
          <p:nvPr/>
        </p:nvSpPr>
        <p:spPr>
          <a:xfrm>
            <a:off x="8754745" y="4043045"/>
            <a:ext cx="640715" cy="368300"/>
          </a:xfrm>
          <a:prstGeom prst="rect">
            <a:avLst/>
          </a:prstGeom>
          <a:noFill/>
        </p:spPr>
        <p:txBody>
          <a:bodyPr wrap="none" rtlCol="0">
            <a:spAutoFit/>
          </a:bodyPr>
          <a:p>
            <a:pPr algn="ctr"/>
            <a:r>
              <a:rPr lang="en-US" altLang="zh-CN"/>
              <a:t>Fork</a:t>
            </a:r>
            <a:endParaRPr lang="en-US" altLang="zh-CN"/>
          </a:p>
        </p:txBody>
      </p:sp>
      <p:sp>
        <p:nvSpPr>
          <p:cNvPr id="10" name="文本框 9"/>
          <p:cNvSpPr txBox="1"/>
          <p:nvPr/>
        </p:nvSpPr>
        <p:spPr>
          <a:xfrm>
            <a:off x="8592185" y="5683250"/>
            <a:ext cx="965835" cy="368300"/>
          </a:xfrm>
          <a:prstGeom prst="rect">
            <a:avLst/>
          </a:prstGeom>
          <a:noFill/>
        </p:spPr>
        <p:txBody>
          <a:bodyPr wrap="none" rtlCol="0">
            <a:spAutoFit/>
          </a:bodyPr>
          <a:p>
            <a:pPr algn="ctr"/>
            <a:r>
              <a:rPr lang="en-US" altLang="zh-CN"/>
              <a:t>Collider</a:t>
            </a:r>
            <a:endParaRPr lang="en-US" altLang="zh-CN"/>
          </a:p>
        </p:txBody>
      </p:sp>
      <p:pic>
        <p:nvPicPr>
          <p:cNvPr id="20" name="图片 19"/>
          <p:cNvPicPr>
            <a:picLocks noChangeAspect="1"/>
          </p:cNvPicPr>
          <p:nvPr/>
        </p:nvPicPr>
        <p:blipFill>
          <a:blip r:embed="rId5"/>
          <a:stretch>
            <a:fillRect/>
          </a:stretch>
        </p:blipFill>
        <p:spPr>
          <a:xfrm>
            <a:off x="1390650" y="2955290"/>
            <a:ext cx="3698240" cy="647065"/>
          </a:xfrm>
          <a:prstGeom prst="rect">
            <a:avLst/>
          </a:prstGeom>
        </p:spPr>
      </p:pic>
      <p:pic>
        <p:nvPicPr>
          <p:cNvPr id="21" name="图片 20"/>
          <p:cNvPicPr>
            <a:picLocks noChangeAspect="1"/>
          </p:cNvPicPr>
          <p:nvPr/>
        </p:nvPicPr>
        <p:blipFill>
          <a:blip r:embed="rId6"/>
          <a:stretch>
            <a:fillRect/>
          </a:stretch>
        </p:blipFill>
        <p:spPr>
          <a:xfrm>
            <a:off x="1390650" y="5288280"/>
            <a:ext cx="3698240" cy="647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因果效应</a:t>
            </a:r>
            <a:r>
              <a:rPr lang="zh-CN" altLang="en-US" sz="3600">
                <a:solidFill>
                  <a:srgbClr val="C00000"/>
                </a:solidFill>
                <a:sym typeface="+mn-ea"/>
              </a:rPr>
              <a:t>识别——后门调整</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711325"/>
            <a:ext cx="7071995" cy="4525010"/>
          </a:xfrm>
        </p:spPr>
        <p:txBody>
          <a:bodyPr>
            <a:normAutofit fontScale="70000"/>
          </a:bodyPr>
          <a:p>
            <a:r>
              <a:rPr lang="zh-CN" altLang="en-US"/>
              <a:t>后门准则：</a:t>
            </a:r>
            <a:endParaRPr lang="zh-CN" altLang="en-US"/>
          </a:p>
          <a:p>
            <a:pPr lvl="1"/>
            <a:r>
              <a:rPr lang="zh-CN" altLang="en-US">
                <a:sym typeface="+mn-ea"/>
              </a:rPr>
              <a:t>在</a:t>
            </a:r>
            <a:r>
              <a:rPr lang="en-US" altLang="zh-CN">
                <a:sym typeface="+mn-ea"/>
              </a:rPr>
              <a:t>DAG</a:t>
            </a:r>
            <a:r>
              <a:rPr lang="zh-CN" altLang="en-US">
                <a:sym typeface="+mn-ea"/>
              </a:rPr>
              <a:t>图</a:t>
            </a:r>
            <a:r>
              <a:rPr lang="en-US" altLang="zh-CN">
                <a:sym typeface="+mn-ea"/>
              </a:rPr>
              <a:t>G</a:t>
            </a:r>
            <a:r>
              <a:rPr lang="zh-CN" altLang="en-US">
                <a:sym typeface="+mn-ea"/>
              </a:rPr>
              <a:t>中，</a:t>
            </a:r>
            <a:r>
              <a:rPr lang="en-US" altLang="zh-CN">
                <a:sym typeface="+mn-ea"/>
              </a:rPr>
              <a:t>X</a:t>
            </a:r>
            <a:r>
              <a:rPr lang="zh-CN" altLang="en-US">
                <a:sym typeface="+mn-ea"/>
              </a:rPr>
              <a:t>与</a:t>
            </a:r>
            <a:r>
              <a:rPr lang="en-US" altLang="zh-CN">
                <a:sym typeface="+mn-ea"/>
              </a:rPr>
              <a:t>Y</a:t>
            </a:r>
            <a:r>
              <a:rPr lang="zh-CN" altLang="en-US">
                <a:sym typeface="+mn-ea"/>
              </a:rPr>
              <a:t>之间的路径中，</a:t>
            </a:r>
            <a:r>
              <a:rPr lang="zh-CN" altLang="en-US">
                <a:sym typeface="+mn-ea"/>
              </a:rPr>
              <a:t>包含指向</a:t>
            </a:r>
            <a:r>
              <a:rPr lang="en-US" altLang="zh-CN">
                <a:sym typeface="+mn-ea"/>
              </a:rPr>
              <a:t>X</a:t>
            </a:r>
            <a:r>
              <a:rPr lang="zh-CN" altLang="en-US">
                <a:sym typeface="+mn-ea"/>
              </a:rPr>
              <a:t>箭头</a:t>
            </a:r>
            <a:r>
              <a:rPr lang="zh-CN" altLang="en-US">
                <a:sym typeface="+mn-ea"/>
              </a:rPr>
              <a:t>的路径称为</a:t>
            </a:r>
            <a:r>
              <a:rPr lang="zh-CN" altLang="en-US">
                <a:solidFill>
                  <a:srgbClr val="FF0000"/>
                </a:solidFill>
                <a:sym typeface="+mn-ea"/>
              </a:rPr>
              <a:t>后门路径</a:t>
            </a:r>
            <a:r>
              <a:rPr lang="en-US" altLang="zh-CN">
                <a:solidFill>
                  <a:srgbClr val="FF0000"/>
                </a:solidFill>
                <a:sym typeface="+mn-ea"/>
              </a:rPr>
              <a:t>.</a:t>
            </a:r>
            <a:endParaRPr lang="en-US" altLang="zh-CN">
              <a:solidFill>
                <a:srgbClr val="FF0000"/>
              </a:solidFill>
              <a:sym typeface="+mn-ea"/>
            </a:endParaRPr>
          </a:p>
          <a:p>
            <a:pPr lvl="1"/>
            <a:r>
              <a:rPr lang="zh-CN" altLang="en-US"/>
              <a:t>如果一组变量</a:t>
            </a:r>
            <a:r>
              <a:rPr lang="en-US" altLang="zh-CN"/>
              <a:t>Z</a:t>
            </a:r>
            <a:r>
              <a:rPr lang="zh-CN" altLang="en-US"/>
              <a:t>阻断了</a:t>
            </a:r>
            <a:r>
              <a:rPr lang="en-US" altLang="zh-CN"/>
              <a:t>X</a:t>
            </a:r>
            <a:r>
              <a:rPr lang="zh-CN" altLang="en-US"/>
              <a:t>与</a:t>
            </a:r>
            <a:r>
              <a:rPr lang="en-US" altLang="zh-CN"/>
              <a:t>Y</a:t>
            </a:r>
            <a:r>
              <a:rPr lang="zh-CN" altLang="en-US"/>
              <a:t>之间所有的</a:t>
            </a:r>
            <a:r>
              <a:rPr lang="zh-CN" altLang="en-US">
                <a:solidFill>
                  <a:srgbClr val="FF0000"/>
                </a:solidFill>
              </a:rPr>
              <a:t>后门路径</a:t>
            </a:r>
            <a:r>
              <a:rPr lang="zh-CN" altLang="en-US"/>
              <a:t>，且</a:t>
            </a:r>
            <a:r>
              <a:rPr lang="en-US" altLang="zh-CN"/>
              <a:t>Z</a:t>
            </a:r>
            <a:r>
              <a:rPr lang="zh-CN" altLang="en-US"/>
              <a:t>中没有</a:t>
            </a:r>
            <a:r>
              <a:rPr lang="en-US" altLang="zh-CN"/>
              <a:t>X</a:t>
            </a:r>
            <a:r>
              <a:rPr lang="zh-CN" altLang="en-US"/>
              <a:t>的子节点，则称</a:t>
            </a:r>
            <a:r>
              <a:rPr lang="en-US" altLang="zh-CN"/>
              <a:t>Z</a:t>
            </a:r>
            <a:r>
              <a:rPr lang="zh-CN" altLang="en-US"/>
              <a:t>满足了</a:t>
            </a:r>
            <a:r>
              <a:rPr lang="en-US" altLang="zh-CN"/>
              <a:t>(X,Y)</a:t>
            </a:r>
            <a:r>
              <a:rPr lang="zh-CN" altLang="en-US"/>
              <a:t>的</a:t>
            </a:r>
            <a:r>
              <a:rPr lang="zh-CN" altLang="en-US">
                <a:solidFill>
                  <a:srgbClr val="FF0000"/>
                </a:solidFill>
              </a:rPr>
              <a:t>后门准则</a:t>
            </a:r>
            <a:r>
              <a:rPr lang="zh-CN" altLang="en-US"/>
              <a:t>。</a:t>
            </a:r>
            <a:endParaRPr lang="en-US" altLang="zh-CN"/>
          </a:p>
          <a:p>
            <a:pPr lvl="1"/>
            <a:r>
              <a:rPr lang="zh-CN" altLang="en-US"/>
              <a:t>满足</a:t>
            </a:r>
            <a:r>
              <a:rPr lang="zh-CN" altLang="en-US">
                <a:solidFill>
                  <a:srgbClr val="FF0000"/>
                </a:solidFill>
                <a:sym typeface="+mn-ea"/>
              </a:rPr>
              <a:t>后门准则</a:t>
            </a:r>
            <a:r>
              <a:rPr lang="zh-CN" altLang="en-US">
                <a:sym typeface="+mn-ea"/>
              </a:rPr>
              <a:t>的</a:t>
            </a:r>
            <a:r>
              <a:rPr lang="en-US" altLang="zh-CN"/>
              <a:t>Z</a:t>
            </a:r>
            <a:r>
              <a:rPr lang="zh-CN" altLang="en-US">
                <a:sym typeface="+mn-ea"/>
              </a:rPr>
              <a:t>被称为</a:t>
            </a:r>
            <a:r>
              <a:rPr lang="zh-CN" altLang="en-US">
                <a:solidFill>
                  <a:srgbClr val="FF0000"/>
                </a:solidFill>
                <a:sym typeface="+mn-ea"/>
              </a:rPr>
              <a:t>混淆变量</a:t>
            </a:r>
            <a:r>
              <a:rPr lang="zh-CN" altLang="en-US">
                <a:sym typeface="+mn-ea"/>
              </a:rPr>
              <a:t>（</a:t>
            </a:r>
            <a:r>
              <a:rPr lang="en-US" altLang="zh-CN">
                <a:sym typeface="+mn-ea"/>
              </a:rPr>
              <a:t>Confounding Variables</a:t>
            </a:r>
            <a:r>
              <a:rPr lang="zh-CN" altLang="en-US">
                <a:sym typeface="+mn-ea"/>
              </a:rPr>
              <a:t>）</a:t>
            </a:r>
            <a:endParaRPr lang="zh-CN" altLang="en-US">
              <a:sym typeface="+mn-ea"/>
            </a:endParaRPr>
          </a:p>
          <a:p>
            <a:pPr lvl="1"/>
            <a:endParaRPr lang="en-US" altLang="zh-CN"/>
          </a:p>
          <a:p>
            <a:pPr lvl="0"/>
            <a:r>
              <a:rPr lang="zh-CN" altLang="en-US"/>
              <a:t>下面的</a:t>
            </a:r>
            <a:r>
              <a:rPr lang="zh-CN" altLang="en-US">
                <a:solidFill>
                  <a:srgbClr val="FF0000"/>
                </a:solidFill>
              </a:rPr>
              <a:t>后门调整公式</a:t>
            </a:r>
            <a:r>
              <a:rPr lang="zh-CN" altLang="en-US"/>
              <a:t>可以计算</a:t>
            </a:r>
            <a:r>
              <a:rPr lang="en-US" altLang="zh-CN"/>
              <a:t>X</a:t>
            </a:r>
            <a:r>
              <a:rPr lang="zh-CN" altLang="en-US"/>
              <a:t>对</a:t>
            </a:r>
            <a:r>
              <a:rPr lang="en-US" altLang="zh-CN"/>
              <a:t>Y</a:t>
            </a:r>
            <a:r>
              <a:rPr lang="zh-CN" altLang="en-US"/>
              <a:t>的</a:t>
            </a:r>
            <a:r>
              <a:rPr lang="zh-CN" altLang="en-US"/>
              <a:t>因果效应：</a:t>
            </a:r>
            <a:endParaRPr lang="zh-CN" altLang="en-US"/>
          </a:p>
          <a:p>
            <a:pPr lvl="0"/>
            <a:endParaRPr lang="zh-CN" altLang="en-US"/>
          </a:p>
          <a:p>
            <a:pPr lvl="0"/>
            <a:endParaRPr lang="zh-CN" altLang="en-US"/>
          </a:p>
          <a:p>
            <a:pPr lvl="0"/>
            <a:endParaRPr lang="zh-CN" altLang="en-US"/>
          </a:p>
          <a:p>
            <a:pPr lvl="0"/>
            <a:endParaRPr lang="zh-CN" altLang="en-US"/>
          </a:p>
          <a:p>
            <a:pPr marL="0" lvl="0" indent="0">
              <a:buNone/>
            </a:pPr>
            <a:endParaRPr lang="zh-CN" altLang="en-US"/>
          </a:p>
          <a:p>
            <a:pPr lvl="0"/>
            <a:r>
              <a:rPr lang="zh-CN" altLang="en-US"/>
              <a:t>更一般地：</a:t>
            </a:r>
            <a:endParaRPr lang="zh-CN" altLang="en-US"/>
          </a:p>
          <a:p>
            <a:pPr marL="0" lvl="0" indent="0">
              <a:buNone/>
            </a:pPr>
            <a:r>
              <a:rPr lang="en-US" altLang="zh-CN"/>
              <a:t> </a:t>
            </a:r>
            <a:endParaRPr lang="en-US" altLang="zh-CN"/>
          </a:p>
          <a:p>
            <a:pPr marL="0" lvl="0" indent="0">
              <a:buNone/>
            </a:pPr>
            <a:endParaRPr lang="en-US" altLang="zh-CN"/>
          </a:p>
        </p:txBody>
      </p:sp>
      <p:pic>
        <p:nvPicPr>
          <p:cNvPr id="13" name="图片 12"/>
          <p:cNvPicPr>
            <a:picLocks noChangeAspect="1"/>
          </p:cNvPicPr>
          <p:nvPr/>
        </p:nvPicPr>
        <p:blipFill>
          <a:blip r:embed="rId2"/>
          <a:stretch>
            <a:fillRect/>
          </a:stretch>
        </p:blipFill>
        <p:spPr>
          <a:xfrm>
            <a:off x="9493885" y="3336925"/>
            <a:ext cx="208280" cy="278130"/>
          </a:xfrm>
          <a:prstGeom prst="rect">
            <a:avLst/>
          </a:prstGeom>
        </p:spPr>
      </p:pic>
      <p:pic>
        <p:nvPicPr>
          <p:cNvPr id="5" name="图片 4"/>
          <p:cNvPicPr>
            <a:picLocks noChangeAspect="1"/>
          </p:cNvPicPr>
          <p:nvPr/>
        </p:nvPicPr>
        <p:blipFill>
          <a:blip r:embed="rId3"/>
          <a:stretch>
            <a:fillRect/>
          </a:stretch>
        </p:blipFill>
        <p:spPr>
          <a:xfrm>
            <a:off x="1257935" y="5874385"/>
            <a:ext cx="5936615" cy="511810"/>
          </a:xfrm>
          <a:prstGeom prst="rect">
            <a:avLst/>
          </a:prstGeom>
        </p:spPr>
      </p:pic>
      <p:pic>
        <p:nvPicPr>
          <p:cNvPr id="15" name="图片 14"/>
          <p:cNvPicPr>
            <a:picLocks noChangeAspect="1"/>
          </p:cNvPicPr>
          <p:nvPr/>
        </p:nvPicPr>
        <p:blipFill>
          <a:blip r:embed="rId4"/>
          <a:stretch>
            <a:fillRect/>
          </a:stretch>
        </p:blipFill>
        <p:spPr>
          <a:xfrm>
            <a:off x="1178560" y="3615055"/>
            <a:ext cx="6096635" cy="1693545"/>
          </a:xfrm>
          <a:prstGeom prst="rect">
            <a:avLst/>
          </a:prstGeom>
        </p:spPr>
      </p:pic>
      <p:sp>
        <p:nvSpPr>
          <p:cNvPr id="6" name="圆角矩形 5"/>
          <p:cNvSpPr/>
          <p:nvPr/>
        </p:nvSpPr>
        <p:spPr>
          <a:xfrm>
            <a:off x="1177925" y="4813300"/>
            <a:ext cx="6097270" cy="484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41"/>
          <p:cNvGrpSpPr/>
          <p:nvPr/>
        </p:nvGrpSpPr>
        <p:grpSpPr>
          <a:xfrm>
            <a:off x="8694420" y="1942465"/>
            <a:ext cx="1842135" cy="1228090"/>
            <a:chOff x="13692" y="3059"/>
            <a:chExt cx="2901" cy="1934"/>
          </a:xfrm>
        </p:grpSpPr>
        <p:sp>
          <p:nvSpPr>
            <p:cNvPr id="10" name="文本框 9"/>
            <p:cNvSpPr txBox="1"/>
            <p:nvPr/>
          </p:nvSpPr>
          <p:spPr>
            <a:xfrm>
              <a:off x="14276" y="3871"/>
              <a:ext cx="508" cy="531"/>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4" name="文本框 13"/>
            <p:cNvSpPr txBox="1"/>
            <p:nvPr/>
          </p:nvSpPr>
          <p:spPr>
            <a:xfrm>
              <a:off x="13692" y="3059"/>
              <a:ext cx="1114" cy="580"/>
            </a:xfrm>
            <a:prstGeom prst="rect">
              <a:avLst/>
            </a:prstGeom>
            <a:noFill/>
          </p:spPr>
          <p:txBody>
            <a:bodyPr wrap="none" rtlCol="0">
              <a:spAutoFit/>
            </a:bodyPr>
            <a:p>
              <a:r>
                <a:rPr lang="en-US" altLang="zh-CN">
                  <a:solidFill>
                    <a:srgbClr val="FF0000"/>
                  </a:solidFill>
                </a:rPr>
                <a:t>do(X)</a:t>
              </a:r>
              <a:endParaRPr lang="en-US" altLang="zh-CN">
                <a:solidFill>
                  <a:srgbClr val="FF0000"/>
                </a:solidFill>
              </a:endParaRPr>
            </a:p>
          </p:txBody>
        </p:sp>
        <p:pic>
          <p:nvPicPr>
            <p:cNvPr id="4" name="图片 3"/>
            <p:cNvPicPr>
              <a:picLocks noChangeAspect="1"/>
            </p:cNvPicPr>
            <p:nvPr/>
          </p:nvPicPr>
          <p:blipFill>
            <a:blip r:embed="rId5"/>
            <a:stretch>
              <a:fillRect/>
            </a:stretch>
          </p:blipFill>
          <p:spPr>
            <a:xfrm>
              <a:off x="14907" y="4115"/>
              <a:ext cx="487" cy="487"/>
            </a:xfrm>
            <a:prstGeom prst="rect">
              <a:avLst/>
            </a:prstGeom>
          </p:spPr>
        </p:pic>
        <p:grpSp>
          <p:nvGrpSpPr>
            <p:cNvPr id="23" name="组合 22"/>
            <p:cNvGrpSpPr/>
            <p:nvPr/>
          </p:nvGrpSpPr>
          <p:grpSpPr>
            <a:xfrm>
              <a:off x="13707" y="3273"/>
              <a:ext cx="2887" cy="1721"/>
              <a:chOff x="13683" y="3856"/>
              <a:chExt cx="2887" cy="1721"/>
            </a:xfrm>
          </p:grpSpPr>
          <p:sp>
            <p:nvSpPr>
              <p:cNvPr id="16" name="椭圆 15"/>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17" name="椭圆 16"/>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18" name="椭圆 17"/>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9" name="直接箭头连接符 18"/>
              <p:cNvCxnSpPr>
                <a:stCxn id="17" idx="6"/>
                <a:endCxn id="18"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7"/>
                <a:endCxn id="16"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6" idx="5"/>
                <a:endCxn id="18"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p:cNvGrpSpPr/>
          <p:nvPr/>
        </p:nvGrpSpPr>
        <p:grpSpPr>
          <a:xfrm>
            <a:off x="8706485" y="4199890"/>
            <a:ext cx="1832610" cy="1092200"/>
            <a:chOff x="13711" y="6614"/>
            <a:chExt cx="2886" cy="1720"/>
          </a:xfrm>
        </p:grpSpPr>
        <p:pic>
          <p:nvPicPr>
            <p:cNvPr id="11" name="图片 10"/>
            <p:cNvPicPr>
              <a:picLocks noChangeAspect="1"/>
            </p:cNvPicPr>
            <p:nvPr/>
          </p:nvPicPr>
          <p:blipFill>
            <a:blip r:embed="rId6"/>
            <a:stretch>
              <a:fillRect/>
            </a:stretch>
          </p:blipFill>
          <p:spPr>
            <a:xfrm>
              <a:off x="14725" y="7483"/>
              <a:ext cx="780" cy="488"/>
            </a:xfrm>
            <a:prstGeom prst="rect">
              <a:avLst/>
            </a:prstGeom>
          </p:spPr>
        </p:pic>
        <p:grpSp>
          <p:nvGrpSpPr>
            <p:cNvPr id="35" name="组合 34"/>
            <p:cNvGrpSpPr/>
            <p:nvPr/>
          </p:nvGrpSpPr>
          <p:grpSpPr>
            <a:xfrm>
              <a:off x="13711" y="6614"/>
              <a:ext cx="2887" cy="1721"/>
              <a:chOff x="13683" y="3856"/>
              <a:chExt cx="2887" cy="1721"/>
            </a:xfrm>
          </p:grpSpPr>
          <p:sp>
            <p:nvSpPr>
              <p:cNvPr id="36" name="椭圆 35"/>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37" name="椭圆 36"/>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38" name="椭圆 37"/>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39" name="直接箭头连接符 38"/>
              <p:cNvCxnSpPr>
                <a:stCxn id="37" idx="6"/>
                <a:endCxn id="38"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5"/>
                <a:endCxn id="38"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8563610" y="5306060"/>
            <a:ext cx="577850" cy="368300"/>
          </a:xfrm>
          <a:prstGeom prst="rect">
            <a:avLst/>
          </a:prstGeom>
          <a:noFill/>
        </p:spPr>
        <p:txBody>
          <a:bodyPr wrap="none" rtlCol="0">
            <a:spAutoFit/>
          </a:bodyPr>
          <a:p>
            <a:r>
              <a:rPr lang="en-US" altLang="zh-CN">
                <a:solidFill>
                  <a:srgbClr val="FF0000"/>
                </a:solidFill>
              </a:rPr>
              <a:t>X=x</a:t>
            </a:r>
            <a:endParaRPr lang="en-US" altLang="zh-CN">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7734300" cy="645160"/>
          </a:xfrm>
          <a:prstGeom prst="rect">
            <a:avLst/>
          </a:prstGeom>
          <a:noFill/>
        </p:spPr>
        <p:txBody>
          <a:bodyPr wrap="square" rtlCol="0">
            <a:spAutoFit/>
          </a:bodyPr>
          <a:lstStyle/>
          <a:p>
            <a:r>
              <a:rPr lang="zh-CN" altLang="en-US" sz="3600">
                <a:solidFill>
                  <a:srgbClr val="C00000"/>
                </a:solidFill>
                <a:sym typeface="+mn-ea"/>
              </a:rPr>
              <a:t>为什么后门调整可以实现</a:t>
            </a:r>
            <a:r>
              <a:rPr lang="en-US" altLang="zh-CN" sz="3600">
                <a:solidFill>
                  <a:srgbClr val="C00000"/>
                </a:solidFill>
                <a:sym typeface="+mn-ea"/>
              </a:rPr>
              <a:t>do</a:t>
            </a:r>
            <a:r>
              <a:rPr lang="zh-CN" altLang="en-US" sz="3600">
                <a:solidFill>
                  <a:srgbClr val="C00000"/>
                </a:solidFill>
                <a:sym typeface="+mn-ea"/>
              </a:rPr>
              <a:t>操作？</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17" name="内容占位符 16"/>
          <p:cNvSpPr>
            <a:spLocks noGrp="1"/>
          </p:cNvSpPr>
          <p:nvPr>
            <p:ph idx="1"/>
          </p:nvPr>
        </p:nvSpPr>
        <p:spPr>
          <a:xfrm>
            <a:off x="647700" y="1509395"/>
            <a:ext cx="10515600" cy="4351338"/>
          </a:xfrm>
        </p:spPr>
        <p:txBody>
          <a:bodyPr>
            <a:normAutofit fontScale="80000"/>
          </a:bodyPr>
          <a:p>
            <a:pPr lvl="0" fontAlgn="auto">
              <a:lnSpc>
                <a:spcPct val="120000"/>
              </a:lnSpc>
            </a:pPr>
            <a:r>
              <a:rPr lang="zh-CN" altLang="en-US"/>
              <a:t>考虑</a:t>
            </a:r>
            <a:r>
              <a:rPr lang="en-US" altLang="zh-CN"/>
              <a:t>G</a:t>
            </a:r>
            <a:r>
              <a:rPr lang="zh-CN" altLang="en-US"/>
              <a:t>和</a:t>
            </a:r>
            <a:r>
              <a:rPr lang="en-US" altLang="zh-CN"/>
              <a:t>Gm</a:t>
            </a:r>
            <a:r>
              <a:rPr lang="zh-CN" altLang="en-US">
                <a:sym typeface="+mn-ea"/>
              </a:rPr>
              <a:t>两个模型</a:t>
            </a:r>
            <a:r>
              <a:rPr lang="zh-CN" altLang="en-US"/>
              <a:t>，对</a:t>
            </a:r>
            <a:r>
              <a:rPr lang="en-US" altLang="zh-CN">
                <a:sym typeface="+mn-ea"/>
              </a:rPr>
              <a:t>G</a:t>
            </a:r>
            <a:r>
              <a:rPr lang="zh-CN" altLang="en-US">
                <a:sym typeface="+mn-ea"/>
              </a:rPr>
              <a:t>执行</a:t>
            </a:r>
            <a:r>
              <a:rPr lang="en-US" altLang="zh-CN"/>
              <a:t>do(x)</a:t>
            </a:r>
            <a:r>
              <a:rPr lang="zh-CN" altLang="en-US"/>
              <a:t>之后得到</a:t>
            </a:r>
            <a:r>
              <a:rPr lang="en-US" altLang="zh-CN">
                <a:sym typeface="+mn-ea"/>
              </a:rPr>
              <a:t>Gm</a:t>
            </a:r>
            <a:r>
              <a:rPr lang="zh-CN" altLang="en-US">
                <a:sym typeface="+mn-ea"/>
              </a:rPr>
              <a:t>。</a:t>
            </a:r>
            <a:r>
              <a:rPr lang="zh-CN" altLang="en-US"/>
              <a:t>它们</a:t>
            </a:r>
            <a:r>
              <a:rPr lang="zh-CN" altLang="en-US"/>
              <a:t>的联合概率分别是：</a:t>
            </a:r>
            <a:endParaRPr lang="zh-CN" altLang="en-US"/>
          </a:p>
          <a:p>
            <a:pPr lvl="0" fontAlgn="auto">
              <a:lnSpc>
                <a:spcPct val="120000"/>
              </a:lnSpc>
            </a:pPr>
            <a:endParaRPr lang="zh-CN" altLang="en-US"/>
          </a:p>
          <a:p>
            <a:pPr marL="0" lvl="0" indent="0" fontAlgn="auto">
              <a:lnSpc>
                <a:spcPct val="120000"/>
              </a:lnSpc>
              <a:buNone/>
            </a:pPr>
            <a:endParaRPr lang="zh-CN" altLang="en-US"/>
          </a:p>
          <a:p>
            <a:pPr lvl="0" fontAlgn="auto">
              <a:lnSpc>
                <a:spcPct val="120000"/>
              </a:lnSpc>
            </a:pPr>
            <a:r>
              <a:rPr lang="en-US" altLang="zh-CN">
                <a:solidFill>
                  <a:srgbClr val="FF0000"/>
                </a:solidFill>
              </a:rPr>
              <a:t>do</a:t>
            </a:r>
            <a:r>
              <a:rPr lang="zh-CN" altLang="en-US">
                <a:solidFill>
                  <a:srgbClr val="FF0000"/>
                </a:solidFill>
              </a:rPr>
              <a:t>操作的定义：</a:t>
            </a:r>
            <a:endParaRPr lang="zh-CN" altLang="en-US"/>
          </a:p>
          <a:p>
            <a:pPr lvl="0" fontAlgn="auto">
              <a:lnSpc>
                <a:spcPct val="120000"/>
              </a:lnSpc>
            </a:pPr>
            <a:endParaRPr lang="zh-CN" altLang="en-US"/>
          </a:p>
          <a:p>
            <a:pPr lvl="0" fontAlgn="auto">
              <a:lnSpc>
                <a:spcPct val="120000"/>
              </a:lnSpc>
            </a:pPr>
            <a:endParaRPr lang="zh-CN" altLang="en-US"/>
          </a:p>
          <a:p>
            <a:pPr lvl="0" fontAlgn="auto">
              <a:lnSpc>
                <a:spcPct val="120000"/>
              </a:lnSpc>
            </a:pPr>
            <a:endParaRPr lang="zh-CN" altLang="en-US"/>
          </a:p>
          <a:p>
            <a:pPr lvl="0" fontAlgn="auto">
              <a:lnSpc>
                <a:spcPct val="120000"/>
              </a:lnSpc>
            </a:pPr>
            <a:endParaRPr lang="zh-CN" altLang="en-US"/>
          </a:p>
          <a:p>
            <a:pPr lvl="1" fontAlgn="auto">
              <a:lnSpc>
                <a:spcPct val="120000"/>
              </a:lnSpc>
            </a:pPr>
            <a:r>
              <a:rPr lang="zh-CN" altLang="en-US"/>
              <a:t>将</a:t>
            </a:r>
            <a:r>
              <a:rPr lang="en-US" altLang="zh-CN"/>
              <a:t>G</a:t>
            </a:r>
            <a:r>
              <a:rPr lang="zh-CN" altLang="en-US"/>
              <a:t>替换为</a:t>
            </a:r>
            <a:r>
              <a:rPr lang="en-US" altLang="zh-CN"/>
              <a:t>Gm</a:t>
            </a:r>
            <a:r>
              <a:rPr lang="zh-CN" altLang="en-US"/>
              <a:t>不改变</a:t>
            </a:r>
            <a:r>
              <a:rPr lang="en-US" altLang="zh-CN"/>
              <a:t>Y</a:t>
            </a:r>
            <a:r>
              <a:rPr lang="zh-CN" altLang="en-US"/>
              <a:t>对</a:t>
            </a:r>
            <a:r>
              <a:rPr lang="en-US" altLang="zh-CN"/>
              <a:t>X</a:t>
            </a:r>
            <a:r>
              <a:rPr lang="zh-CN" altLang="en-US"/>
              <a:t>和</a:t>
            </a:r>
            <a:r>
              <a:rPr lang="en-US" altLang="zh-CN"/>
              <a:t>Z</a:t>
            </a:r>
            <a:r>
              <a:rPr lang="zh-CN" altLang="en-US"/>
              <a:t>的响应函数</a:t>
            </a:r>
            <a:r>
              <a:rPr lang="en-US" altLang="zh-CN"/>
              <a:t>y=f(x,z,uy)</a:t>
            </a:r>
            <a:r>
              <a:rPr lang="zh-CN" altLang="en-US"/>
              <a:t>：</a:t>
            </a:r>
            <a:endParaRPr lang="zh-CN" altLang="en-US"/>
          </a:p>
          <a:p>
            <a:pPr lvl="1" fontAlgn="auto">
              <a:lnSpc>
                <a:spcPct val="120000"/>
              </a:lnSpc>
            </a:pPr>
            <a:r>
              <a:rPr lang="zh-CN" altLang="en-US">
                <a:sym typeface="+mn-ea"/>
              </a:rPr>
              <a:t>将</a:t>
            </a:r>
            <a:r>
              <a:rPr lang="en-US" altLang="zh-CN">
                <a:sym typeface="+mn-ea"/>
              </a:rPr>
              <a:t>G</a:t>
            </a:r>
            <a:r>
              <a:rPr lang="zh-CN" altLang="en-US">
                <a:sym typeface="+mn-ea"/>
              </a:rPr>
              <a:t>替换为</a:t>
            </a:r>
            <a:r>
              <a:rPr lang="en-US" altLang="zh-CN">
                <a:sym typeface="+mn-ea"/>
              </a:rPr>
              <a:t>Gm</a:t>
            </a:r>
            <a:r>
              <a:rPr lang="zh-CN" altLang="en-US">
                <a:sym typeface="+mn-ea"/>
              </a:rPr>
              <a:t>不影响指向</a:t>
            </a:r>
            <a:r>
              <a:rPr lang="en-US" altLang="zh-CN">
                <a:sym typeface="+mn-ea"/>
              </a:rPr>
              <a:t>Z</a:t>
            </a:r>
            <a:r>
              <a:rPr lang="zh-CN" altLang="en-US">
                <a:sym typeface="+mn-ea"/>
              </a:rPr>
              <a:t>的箭头，</a:t>
            </a:r>
            <a:r>
              <a:rPr lang="zh-CN" altLang="en-US">
                <a:sym typeface="+mn-ea"/>
              </a:rPr>
              <a:t>对</a:t>
            </a:r>
            <a:r>
              <a:rPr lang="en-US" altLang="zh-CN">
                <a:sym typeface="+mn-ea"/>
              </a:rPr>
              <a:t>Z</a:t>
            </a:r>
            <a:r>
              <a:rPr lang="zh-CN" altLang="en-US">
                <a:sym typeface="+mn-ea"/>
              </a:rPr>
              <a:t>变量没有影响：</a:t>
            </a:r>
            <a:endParaRPr lang="en-US" altLang="zh-CN"/>
          </a:p>
        </p:txBody>
      </p:sp>
      <p:pic>
        <p:nvPicPr>
          <p:cNvPr id="26" name="图片 25"/>
          <p:cNvPicPr>
            <a:picLocks noChangeAspect="1"/>
          </p:cNvPicPr>
          <p:nvPr/>
        </p:nvPicPr>
        <p:blipFill>
          <a:blip r:embed="rId2"/>
          <a:stretch>
            <a:fillRect/>
          </a:stretch>
        </p:blipFill>
        <p:spPr>
          <a:xfrm>
            <a:off x="9493885" y="3336925"/>
            <a:ext cx="208280" cy="278130"/>
          </a:xfrm>
          <a:prstGeom prst="rect">
            <a:avLst/>
          </a:prstGeom>
        </p:spPr>
      </p:pic>
      <p:pic>
        <p:nvPicPr>
          <p:cNvPr id="28" name="图片 27"/>
          <p:cNvPicPr>
            <a:picLocks noChangeAspect="1"/>
          </p:cNvPicPr>
          <p:nvPr/>
        </p:nvPicPr>
        <p:blipFill>
          <a:blip r:embed="rId3"/>
          <a:stretch>
            <a:fillRect/>
          </a:stretch>
        </p:blipFill>
        <p:spPr>
          <a:xfrm>
            <a:off x="1321435" y="1954530"/>
            <a:ext cx="4408805" cy="588010"/>
          </a:xfrm>
          <a:prstGeom prst="rect">
            <a:avLst/>
          </a:prstGeom>
        </p:spPr>
      </p:pic>
      <p:pic>
        <p:nvPicPr>
          <p:cNvPr id="29" name="图片 28"/>
          <p:cNvPicPr>
            <a:picLocks noChangeAspect="1"/>
          </p:cNvPicPr>
          <p:nvPr/>
        </p:nvPicPr>
        <p:blipFill>
          <a:blip r:embed="rId4"/>
          <a:stretch>
            <a:fillRect/>
          </a:stretch>
        </p:blipFill>
        <p:spPr>
          <a:xfrm>
            <a:off x="5730240" y="5061585"/>
            <a:ext cx="1954530" cy="223520"/>
          </a:xfrm>
          <a:prstGeom prst="rect">
            <a:avLst/>
          </a:prstGeom>
        </p:spPr>
      </p:pic>
      <p:pic>
        <p:nvPicPr>
          <p:cNvPr id="30" name="图片 29"/>
          <p:cNvPicPr>
            <a:picLocks noChangeAspect="1"/>
          </p:cNvPicPr>
          <p:nvPr/>
        </p:nvPicPr>
        <p:blipFill>
          <a:blip r:embed="rId5"/>
          <a:stretch>
            <a:fillRect/>
          </a:stretch>
        </p:blipFill>
        <p:spPr>
          <a:xfrm>
            <a:off x="5730240" y="5369560"/>
            <a:ext cx="1184275" cy="244475"/>
          </a:xfrm>
          <a:prstGeom prst="rect">
            <a:avLst/>
          </a:prstGeom>
        </p:spPr>
      </p:pic>
      <p:sp>
        <p:nvSpPr>
          <p:cNvPr id="31" name="文本框 30"/>
          <p:cNvSpPr txBox="1"/>
          <p:nvPr/>
        </p:nvSpPr>
        <p:spPr>
          <a:xfrm>
            <a:off x="1533525" y="6025515"/>
            <a:ext cx="6160770" cy="368300"/>
          </a:xfrm>
          <a:prstGeom prst="rect">
            <a:avLst/>
          </a:prstGeom>
          <a:noFill/>
        </p:spPr>
        <p:txBody>
          <a:bodyPr wrap="none" rtlCol="0" anchor="t">
            <a:spAutoFit/>
          </a:bodyPr>
          <a:p>
            <a:r>
              <a:rPr lang="en-US" altLang="zh-CN">
                <a:solidFill>
                  <a:srgbClr val="FF0000"/>
                </a:solidFill>
                <a:sym typeface="+mn-ea"/>
              </a:rPr>
              <a:t>do(X=x)</a:t>
            </a:r>
            <a:r>
              <a:rPr lang="zh-CN" altLang="en-US">
                <a:solidFill>
                  <a:srgbClr val="FF0000"/>
                </a:solidFill>
                <a:sym typeface="+mn-ea"/>
              </a:rPr>
              <a:t>意味着对</a:t>
            </a:r>
            <a:r>
              <a:rPr lang="en-US" altLang="zh-CN">
                <a:solidFill>
                  <a:srgbClr val="FF0000"/>
                </a:solidFill>
                <a:sym typeface="+mn-ea"/>
              </a:rPr>
              <a:t>X</a:t>
            </a:r>
            <a:r>
              <a:rPr lang="zh-CN" altLang="en-US">
                <a:solidFill>
                  <a:srgbClr val="FF0000"/>
                </a:solidFill>
                <a:sym typeface="+mn-ea"/>
              </a:rPr>
              <a:t>的后门路径上的变量</a:t>
            </a:r>
            <a:r>
              <a:rPr lang="en-US" altLang="zh-CN">
                <a:solidFill>
                  <a:srgbClr val="FF0000"/>
                </a:solidFill>
                <a:sym typeface="+mn-ea"/>
              </a:rPr>
              <a:t>(Z)</a:t>
            </a:r>
            <a:r>
              <a:rPr lang="zh-CN" altLang="en-US">
                <a:solidFill>
                  <a:srgbClr val="FF0000"/>
                </a:solidFill>
                <a:sym typeface="+mn-ea"/>
              </a:rPr>
              <a:t>实施调整（</a:t>
            </a:r>
            <a:r>
              <a:rPr lang="zh-CN" altLang="en-US">
                <a:solidFill>
                  <a:srgbClr val="FF0000"/>
                </a:solidFill>
                <a:sym typeface="+mn-ea"/>
              </a:rPr>
              <a:t>控制）</a:t>
            </a:r>
            <a:endParaRPr lang="zh-CN" altLang="en-US">
              <a:solidFill>
                <a:srgbClr val="FF0000"/>
              </a:solidFill>
              <a:sym typeface="+mn-ea"/>
            </a:endParaRPr>
          </a:p>
        </p:txBody>
      </p:sp>
      <p:pic>
        <p:nvPicPr>
          <p:cNvPr id="32" name="图片 31"/>
          <p:cNvPicPr>
            <a:picLocks noChangeAspect="1"/>
          </p:cNvPicPr>
          <p:nvPr/>
        </p:nvPicPr>
        <p:blipFill>
          <a:blip r:embed="rId6"/>
          <a:stretch>
            <a:fillRect/>
          </a:stretch>
        </p:blipFill>
        <p:spPr>
          <a:xfrm>
            <a:off x="836930" y="3344545"/>
            <a:ext cx="6640195" cy="1422400"/>
          </a:xfrm>
          <a:prstGeom prst="rect">
            <a:avLst/>
          </a:prstGeom>
        </p:spPr>
      </p:pic>
      <p:pic>
        <p:nvPicPr>
          <p:cNvPr id="33" name="图片 32"/>
          <p:cNvPicPr>
            <a:picLocks noChangeAspect="1"/>
          </p:cNvPicPr>
          <p:nvPr/>
        </p:nvPicPr>
        <p:blipFill>
          <a:blip r:embed="rId7"/>
          <a:stretch>
            <a:fillRect/>
          </a:stretch>
        </p:blipFill>
        <p:spPr>
          <a:xfrm>
            <a:off x="2482850" y="2912745"/>
            <a:ext cx="3903980" cy="316230"/>
          </a:xfrm>
          <a:prstGeom prst="rect">
            <a:avLst/>
          </a:prstGeom>
        </p:spPr>
      </p:pic>
      <p:grpSp>
        <p:nvGrpSpPr>
          <p:cNvPr id="42" name="组合 41"/>
          <p:cNvGrpSpPr/>
          <p:nvPr/>
        </p:nvGrpSpPr>
        <p:grpSpPr>
          <a:xfrm>
            <a:off x="8694420" y="1942465"/>
            <a:ext cx="1842135" cy="1228090"/>
            <a:chOff x="13692" y="3059"/>
            <a:chExt cx="2901" cy="1934"/>
          </a:xfrm>
        </p:grpSpPr>
        <p:sp>
          <p:nvSpPr>
            <p:cNvPr id="10" name="文本框 9"/>
            <p:cNvSpPr txBox="1"/>
            <p:nvPr/>
          </p:nvSpPr>
          <p:spPr>
            <a:xfrm>
              <a:off x="14276" y="3871"/>
              <a:ext cx="508" cy="531"/>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4" name="文本框 13"/>
            <p:cNvSpPr txBox="1"/>
            <p:nvPr/>
          </p:nvSpPr>
          <p:spPr>
            <a:xfrm>
              <a:off x="13692" y="3059"/>
              <a:ext cx="1114" cy="580"/>
            </a:xfrm>
            <a:prstGeom prst="rect">
              <a:avLst/>
            </a:prstGeom>
            <a:noFill/>
          </p:spPr>
          <p:txBody>
            <a:bodyPr wrap="none" rtlCol="0">
              <a:spAutoFit/>
            </a:bodyPr>
            <a:p>
              <a:r>
                <a:rPr lang="en-US" altLang="zh-CN">
                  <a:solidFill>
                    <a:srgbClr val="FF0000"/>
                  </a:solidFill>
                </a:rPr>
                <a:t>do(X)</a:t>
              </a:r>
              <a:endParaRPr lang="en-US" altLang="zh-CN">
                <a:solidFill>
                  <a:srgbClr val="FF0000"/>
                </a:solidFill>
              </a:endParaRPr>
            </a:p>
          </p:txBody>
        </p:sp>
        <p:pic>
          <p:nvPicPr>
            <p:cNvPr id="4" name="图片 3"/>
            <p:cNvPicPr>
              <a:picLocks noChangeAspect="1"/>
            </p:cNvPicPr>
            <p:nvPr/>
          </p:nvPicPr>
          <p:blipFill>
            <a:blip r:embed="rId8"/>
            <a:stretch>
              <a:fillRect/>
            </a:stretch>
          </p:blipFill>
          <p:spPr>
            <a:xfrm>
              <a:off x="14907" y="4115"/>
              <a:ext cx="487" cy="487"/>
            </a:xfrm>
            <a:prstGeom prst="rect">
              <a:avLst/>
            </a:prstGeom>
          </p:spPr>
        </p:pic>
        <p:grpSp>
          <p:nvGrpSpPr>
            <p:cNvPr id="2" name="组合 1"/>
            <p:cNvGrpSpPr/>
            <p:nvPr/>
          </p:nvGrpSpPr>
          <p:grpSpPr>
            <a:xfrm>
              <a:off x="13707" y="3273"/>
              <a:ext cx="2887" cy="1721"/>
              <a:chOff x="13683" y="3856"/>
              <a:chExt cx="2887" cy="1721"/>
            </a:xfrm>
          </p:grpSpPr>
          <p:sp>
            <p:nvSpPr>
              <p:cNvPr id="16" name="椭圆 15"/>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3" name="椭圆 2"/>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5" name="椭圆 4"/>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6" name="直接箭头连接符 5"/>
              <p:cNvCxnSpPr>
                <a:stCxn id="3" idx="6"/>
                <a:endCxn id="5"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7"/>
                <a:endCxn id="16"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6" idx="5"/>
                <a:endCxn id="5"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p:cNvGrpSpPr/>
          <p:nvPr/>
        </p:nvGrpSpPr>
        <p:grpSpPr>
          <a:xfrm>
            <a:off x="8706485" y="4199890"/>
            <a:ext cx="1832610" cy="1092200"/>
            <a:chOff x="13711" y="6614"/>
            <a:chExt cx="2886" cy="1720"/>
          </a:xfrm>
        </p:grpSpPr>
        <p:pic>
          <p:nvPicPr>
            <p:cNvPr id="11" name="图片 10"/>
            <p:cNvPicPr>
              <a:picLocks noChangeAspect="1"/>
            </p:cNvPicPr>
            <p:nvPr/>
          </p:nvPicPr>
          <p:blipFill>
            <a:blip r:embed="rId9"/>
            <a:stretch>
              <a:fillRect/>
            </a:stretch>
          </p:blipFill>
          <p:spPr>
            <a:xfrm>
              <a:off x="14725" y="7483"/>
              <a:ext cx="780" cy="488"/>
            </a:xfrm>
            <a:prstGeom prst="rect">
              <a:avLst/>
            </a:prstGeom>
          </p:spPr>
        </p:pic>
        <p:grpSp>
          <p:nvGrpSpPr>
            <p:cNvPr id="35" name="组合 34"/>
            <p:cNvGrpSpPr/>
            <p:nvPr/>
          </p:nvGrpSpPr>
          <p:grpSpPr>
            <a:xfrm>
              <a:off x="13711" y="6614"/>
              <a:ext cx="2887" cy="1721"/>
              <a:chOff x="13683" y="3856"/>
              <a:chExt cx="2887" cy="1721"/>
            </a:xfrm>
          </p:grpSpPr>
          <p:sp>
            <p:nvSpPr>
              <p:cNvPr id="36" name="椭圆 35"/>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37" name="椭圆 36"/>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38" name="椭圆 37"/>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39" name="直接箭头连接符 38"/>
              <p:cNvCxnSpPr>
                <a:stCxn id="37" idx="6"/>
                <a:endCxn id="38"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5"/>
                <a:endCxn id="38"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8563610" y="5306060"/>
            <a:ext cx="577850" cy="368300"/>
          </a:xfrm>
          <a:prstGeom prst="rect">
            <a:avLst/>
          </a:prstGeom>
          <a:noFill/>
        </p:spPr>
        <p:txBody>
          <a:bodyPr wrap="none" rtlCol="0">
            <a:spAutoFit/>
          </a:bodyPr>
          <a:p>
            <a:r>
              <a:rPr lang="en-US" altLang="zh-CN">
                <a:solidFill>
                  <a:srgbClr val="FF0000"/>
                </a:solidFill>
              </a:rPr>
              <a:t>X=x</a:t>
            </a:r>
            <a:endParaRPr lang="en-US" altLang="zh-CN">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en-US" altLang="zh-CN" sz="3600">
                <a:solidFill>
                  <a:srgbClr val="C00000"/>
                </a:solidFill>
                <a:sym typeface="+mn-ea"/>
              </a:rPr>
              <a:t>do</a:t>
            </a:r>
            <a:r>
              <a:rPr lang="zh-CN" altLang="en-US" sz="3600">
                <a:solidFill>
                  <a:srgbClr val="C00000"/>
                </a:solidFill>
                <a:sym typeface="+mn-ea"/>
              </a:rPr>
              <a:t>操作和条件概率的区别</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10763885" cy="4479925"/>
          </a:xfrm>
        </p:spPr>
        <p:txBody>
          <a:bodyPr/>
          <a:p>
            <a:pPr fontAlgn="auto">
              <a:lnSpc>
                <a:spcPct val="120000"/>
              </a:lnSpc>
            </a:pPr>
            <a:r>
              <a:rPr lang="en-US">
                <a:sym typeface="+mn-ea"/>
              </a:rPr>
              <a:t>P(Y=y|X=x) vs. P(Y=y|do(X)=x)</a:t>
            </a:r>
            <a:endParaRPr lang="en-US">
              <a:sym typeface="+mn-ea"/>
            </a:endParaRPr>
          </a:p>
          <a:p>
            <a:pPr lvl="1" fontAlgn="auto">
              <a:lnSpc>
                <a:spcPct val="120000"/>
              </a:lnSpc>
            </a:pPr>
            <a:endParaRPr lang="en-US" sz="2000"/>
          </a:p>
          <a:p>
            <a:pPr lvl="1" fontAlgn="auto">
              <a:lnSpc>
                <a:spcPct val="120000"/>
              </a:lnSpc>
            </a:pPr>
            <a:r>
              <a:rPr lang="en-US" sz="2000"/>
              <a:t>P(Y=y|X=x)</a:t>
            </a:r>
            <a:r>
              <a:rPr lang="zh-CN" altLang="en-US" sz="2000"/>
              <a:t>：只统计满足</a:t>
            </a:r>
            <a:r>
              <a:rPr lang="en-US" altLang="zh-CN" sz="2000"/>
              <a:t>X=x</a:t>
            </a:r>
            <a:r>
              <a:rPr lang="zh-CN" altLang="en-US" sz="2000"/>
              <a:t>条件的样本</a:t>
            </a:r>
            <a:endParaRPr lang="zh-CN" altLang="en-US" sz="2000"/>
          </a:p>
          <a:p>
            <a:pPr lvl="1" fontAlgn="auto">
              <a:lnSpc>
                <a:spcPct val="120000"/>
              </a:lnSpc>
            </a:pPr>
            <a:endParaRPr lang="en-US" altLang="zh-CN" sz="2000"/>
          </a:p>
          <a:p>
            <a:pPr lvl="1" fontAlgn="auto">
              <a:lnSpc>
                <a:spcPct val="120000"/>
              </a:lnSpc>
            </a:pPr>
            <a:r>
              <a:rPr lang="en-US" altLang="zh-CN" sz="2000"/>
              <a:t>P(Y=y|do(X)=x)</a:t>
            </a:r>
            <a:r>
              <a:rPr lang="zh-CN" altLang="en-US" sz="2000"/>
              <a:t>：针对全部样本，但是让</a:t>
            </a:r>
            <a:r>
              <a:rPr lang="en-US" altLang="zh-CN" sz="2000"/>
              <a:t>X=x</a:t>
            </a:r>
            <a:endParaRPr lang="en-US" altLang="zh-CN" sz="2000"/>
          </a:p>
          <a:p>
            <a:pPr lvl="1" fontAlgn="auto">
              <a:lnSpc>
                <a:spcPct val="120000"/>
              </a:lnSpc>
            </a:pPr>
            <a:endParaRPr lang="zh-CN" altLang="en-US" sz="1995"/>
          </a:p>
        </p:txBody>
      </p:sp>
      <p:pic>
        <p:nvPicPr>
          <p:cNvPr id="26" name="图片 25"/>
          <p:cNvPicPr>
            <a:picLocks noChangeAspect="1"/>
          </p:cNvPicPr>
          <p:nvPr/>
        </p:nvPicPr>
        <p:blipFill>
          <a:blip r:embed="rId2"/>
          <a:stretch>
            <a:fillRect/>
          </a:stretch>
        </p:blipFill>
        <p:spPr>
          <a:xfrm>
            <a:off x="9493885" y="3336925"/>
            <a:ext cx="208280" cy="278130"/>
          </a:xfrm>
          <a:prstGeom prst="rect">
            <a:avLst/>
          </a:prstGeom>
        </p:spPr>
      </p:pic>
      <p:grpSp>
        <p:nvGrpSpPr>
          <p:cNvPr id="42" name="组合 41"/>
          <p:cNvGrpSpPr/>
          <p:nvPr/>
        </p:nvGrpSpPr>
        <p:grpSpPr>
          <a:xfrm>
            <a:off x="8694420" y="1942465"/>
            <a:ext cx="1842135" cy="1228090"/>
            <a:chOff x="13692" y="3059"/>
            <a:chExt cx="2901" cy="1934"/>
          </a:xfrm>
        </p:grpSpPr>
        <p:sp>
          <p:nvSpPr>
            <p:cNvPr id="10" name="文本框 9"/>
            <p:cNvSpPr txBox="1"/>
            <p:nvPr/>
          </p:nvSpPr>
          <p:spPr>
            <a:xfrm>
              <a:off x="14276" y="3871"/>
              <a:ext cx="508" cy="531"/>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1" name="文本框 10"/>
            <p:cNvSpPr txBox="1"/>
            <p:nvPr/>
          </p:nvSpPr>
          <p:spPr>
            <a:xfrm>
              <a:off x="13692" y="3059"/>
              <a:ext cx="1114" cy="580"/>
            </a:xfrm>
            <a:prstGeom prst="rect">
              <a:avLst/>
            </a:prstGeom>
            <a:noFill/>
          </p:spPr>
          <p:txBody>
            <a:bodyPr wrap="none" rtlCol="0">
              <a:spAutoFit/>
            </a:bodyPr>
            <a:p>
              <a:r>
                <a:rPr lang="en-US" altLang="zh-CN">
                  <a:solidFill>
                    <a:srgbClr val="FF0000"/>
                  </a:solidFill>
                </a:rPr>
                <a:t>do(X)</a:t>
              </a:r>
              <a:endParaRPr lang="en-US" altLang="zh-CN">
                <a:solidFill>
                  <a:srgbClr val="FF0000"/>
                </a:solidFill>
              </a:endParaRPr>
            </a:p>
          </p:txBody>
        </p:sp>
        <p:pic>
          <p:nvPicPr>
            <p:cNvPr id="15" name="图片 14"/>
            <p:cNvPicPr>
              <a:picLocks noChangeAspect="1"/>
            </p:cNvPicPr>
            <p:nvPr/>
          </p:nvPicPr>
          <p:blipFill>
            <a:blip r:embed="rId3"/>
            <a:stretch>
              <a:fillRect/>
            </a:stretch>
          </p:blipFill>
          <p:spPr>
            <a:xfrm>
              <a:off x="14907" y="4115"/>
              <a:ext cx="487" cy="487"/>
            </a:xfrm>
            <a:prstGeom prst="rect">
              <a:avLst/>
            </a:prstGeom>
          </p:spPr>
        </p:pic>
        <p:grpSp>
          <p:nvGrpSpPr>
            <p:cNvPr id="16" name="组合 15"/>
            <p:cNvGrpSpPr/>
            <p:nvPr/>
          </p:nvGrpSpPr>
          <p:grpSpPr>
            <a:xfrm>
              <a:off x="13707" y="3273"/>
              <a:ext cx="2887" cy="1721"/>
              <a:chOff x="13683" y="3856"/>
              <a:chExt cx="2887" cy="1721"/>
            </a:xfrm>
          </p:grpSpPr>
          <p:sp>
            <p:nvSpPr>
              <p:cNvPr id="17" name="椭圆 16"/>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18" name="椭圆 17"/>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19" name="椭圆 18"/>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20" name="直接箭头连接符 19"/>
              <p:cNvCxnSpPr>
                <a:stCxn id="18" idx="6"/>
                <a:endCxn id="19"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7"/>
                <a:endCxn id="17"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5"/>
                <a:endCxn id="19"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p:cNvGrpSpPr/>
          <p:nvPr/>
        </p:nvGrpSpPr>
        <p:grpSpPr>
          <a:xfrm>
            <a:off x="8706485" y="4199890"/>
            <a:ext cx="1832610" cy="1092200"/>
            <a:chOff x="13711" y="6614"/>
            <a:chExt cx="2886" cy="1720"/>
          </a:xfrm>
        </p:grpSpPr>
        <p:pic>
          <p:nvPicPr>
            <p:cNvPr id="23" name="图片 22"/>
            <p:cNvPicPr>
              <a:picLocks noChangeAspect="1"/>
            </p:cNvPicPr>
            <p:nvPr/>
          </p:nvPicPr>
          <p:blipFill>
            <a:blip r:embed="rId4"/>
            <a:stretch>
              <a:fillRect/>
            </a:stretch>
          </p:blipFill>
          <p:spPr>
            <a:xfrm>
              <a:off x="14725" y="7483"/>
              <a:ext cx="780" cy="488"/>
            </a:xfrm>
            <a:prstGeom prst="rect">
              <a:avLst/>
            </a:prstGeom>
          </p:spPr>
        </p:pic>
        <p:grpSp>
          <p:nvGrpSpPr>
            <p:cNvPr id="35" name="组合 34"/>
            <p:cNvGrpSpPr/>
            <p:nvPr/>
          </p:nvGrpSpPr>
          <p:grpSpPr>
            <a:xfrm>
              <a:off x="13711" y="6614"/>
              <a:ext cx="2887" cy="1721"/>
              <a:chOff x="13683" y="3856"/>
              <a:chExt cx="2887" cy="1721"/>
            </a:xfrm>
          </p:grpSpPr>
          <p:sp>
            <p:nvSpPr>
              <p:cNvPr id="36" name="椭圆 35"/>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37" name="椭圆 36"/>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38" name="椭圆 37"/>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39" name="直接箭头连接符 38"/>
              <p:cNvCxnSpPr>
                <a:stCxn id="37" idx="6"/>
                <a:endCxn id="38"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5"/>
                <a:endCxn id="38"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8563610" y="5306060"/>
            <a:ext cx="577850" cy="368300"/>
          </a:xfrm>
          <a:prstGeom prst="rect">
            <a:avLst/>
          </a:prstGeom>
          <a:noFill/>
        </p:spPr>
        <p:txBody>
          <a:bodyPr wrap="none" rtlCol="0">
            <a:spAutoFit/>
          </a:bodyPr>
          <a:p>
            <a:r>
              <a:rPr lang="en-US" altLang="zh-CN">
                <a:solidFill>
                  <a:srgbClr val="FF0000"/>
                </a:solidFill>
              </a:rPr>
              <a:t>X=x</a:t>
            </a:r>
            <a:endParaRPr lang="en-US" altLang="zh-CN">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应用逆概率加权实现</a:t>
            </a:r>
            <a:r>
              <a:rPr lang="en-US" altLang="zh-CN" sz="3600">
                <a:solidFill>
                  <a:srgbClr val="C00000"/>
                </a:solidFill>
                <a:sym typeface="+mn-ea"/>
              </a:rPr>
              <a:t>do</a:t>
            </a:r>
            <a:r>
              <a:rPr lang="zh-CN" altLang="en-US" sz="3600">
                <a:solidFill>
                  <a:srgbClr val="C00000"/>
                </a:solidFill>
                <a:sym typeface="+mn-ea"/>
              </a:rPr>
              <a:t>操作</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7343775" cy="4479925"/>
          </a:xfrm>
        </p:spPr>
        <p:txBody>
          <a:bodyPr/>
          <a:p>
            <a:r>
              <a:rPr lang="zh-CN" altLang="en-US" sz="2000">
                <a:sym typeface="+mn-ea"/>
              </a:rPr>
              <a:t>后门调整（</a:t>
            </a:r>
            <a:r>
              <a:rPr lang="en-US" altLang="zh-CN" sz="2000">
                <a:sym typeface="+mn-ea"/>
              </a:rPr>
              <a:t>Backdoor Adjustment</a:t>
            </a:r>
            <a:r>
              <a:rPr lang="zh-CN" altLang="en-US" sz="2000">
                <a:sym typeface="+mn-ea"/>
              </a:rPr>
              <a:t>）和逆概率加权</a:t>
            </a:r>
            <a:r>
              <a:rPr lang="en-US" altLang="zh-CN" sz="2000">
                <a:sym typeface="+mn-ea"/>
              </a:rPr>
              <a:t>IPW</a:t>
            </a:r>
            <a:r>
              <a:rPr lang="zh-CN" altLang="en-US" sz="2000">
                <a:sym typeface="+mn-ea"/>
              </a:rPr>
              <a:t>（</a:t>
            </a:r>
            <a:r>
              <a:rPr lang="en-US" altLang="zh-CN" sz="2000">
                <a:sym typeface="+mn-ea"/>
              </a:rPr>
              <a:t>Inversed Probability Weighting</a:t>
            </a:r>
            <a:r>
              <a:rPr lang="zh-CN" altLang="en-US" sz="2000">
                <a:sym typeface="+mn-ea"/>
              </a:rPr>
              <a:t>）的等价性</a:t>
            </a:r>
            <a:endParaRPr lang="zh-CN" altLang="en-US" sz="2000"/>
          </a:p>
          <a:p>
            <a:endParaRPr lang="zh-CN" altLang="en-US" sz="2000"/>
          </a:p>
        </p:txBody>
      </p:sp>
      <p:sp>
        <p:nvSpPr>
          <p:cNvPr id="19" name="文本框 18"/>
          <p:cNvSpPr txBox="1"/>
          <p:nvPr/>
        </p:nvSpPr>
        <p:spPr>
          <a:xfrm>
            <a:off x="3088005" y="5808980"/>
            <a:ext cx="1938655" cy="368300"/>
          </a:xfrm>
          <a:prstGeom prst="rect">
            <a:avLst/>
          </a:prstGeom>
          <a:noFill/>
        </p:spPr>
        <p:txBody>
          <a:bodyPr wrap="none" rtlCol="0">
            <a:spAutoFit/>
          </a:bodyPr>
          <a:p>
            <a:r>
              <a:rPr lang="en-US" altLang="zh-CN">
                <a:solidFill>
                  <a:srgbClr val="FF0000"/>
                </a:solidFill>
              </a:rPr>
              <a:t>Propensity Score</a:t>
            </a:r>
            <a:endParaRPr lang="en-US" altLang="zh-CN">
              <a:solidFill>
                <a:srgbClr val="FF0000"/>
              </a:solidFill>
            </a:endParaRPr>
          </a:p>
        </p:txBody>
      </p:sp>
      <p:sp>
        <p:nvSpPr>
          <p:cNvPr id="20" name="上箭头 19"/>
          <p:cNvSpPr/>
          <p:nvPr/>
        </p:nvSpPr>
        <p:spPr>
          <a:xfrm>
            <a:off x="3988435" y="5382895"/>
            <a:ext cx="137160" cy="367665"/>
          </a:xfrm>
          <a:prstGeom prst="upArrow">
            <a:avLst/>
          </a:prstGeom>
          <a:gradFill>
            <a:gsLst>
              <a:gs pos="10000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a:picLocks noChangeAspect="1"/>
          </p:cNvPicPr>
          <p:nvPr/>
        </p:nvPicPr>
        <p:blipFill>
          <a:blip r:embed="rId2"/>
          <a:stretch>
            <a:fillRect/>
          </a:stretch>
        </p:blipFill>
        <p:spPr>
          <a:xfrm>
            <a:off x="976630" y="3206750"/>
            <a:ext cx="6685915" cy="2117725"/>
          </a:xfrm>
          <a:prstGeom prst="rect">
            <a:avLst/>
          </a:prstGeom>
        </p:spPr>
      </p:pic>
      <p:grpSp>
        <p:nvGrpSpPr>
          <p:cNvPr id="42" name="组合 41"/>
          <p:cNvGrpSpPr/>
          <p:nvPr/>
        </p:nvGrpSpPr>
        <p:grpSpPr>
          <a:xfrm>
            <a:off x="8780780" y="3206750"/>
            <a:ext cx="1842135" cy="1228090"/>
            <a:chOff x="13692" y="3059"/>
            <a:chExt cx="2901" cy="1934"/>
          </a:xfrm>
        </p:grpSpPr>
        <p:sp>
          <p:nvSpPr>
            <p:cNvPr id="4" name="文本框 3"/>
            <p:cNvSpPr txBox="1"/>
            <p:nvPr/>
          </p:nvSpPr>
          <p:spPr>
            <a:xfrm>
              <a:off x="14276" y="3871"/>
              <a:ext cx="508" cy="531"/>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1" name="文本框 10"/>
            <p:cNvSpPr txBox="1"/>
            <p:nvPr/>
          </p:nvSpPr>
          <p:spPr>
            <a:xfrm>
              <a:off x="13692" y="3059"/>
              <a:ext cx="1114" cy="580"/>
            </a:xfrm>
            <a:prstGeom prst="rect">
              <a:avLst/>
            </a:prstGeom>
            <a:noFill/>
          </p:spPr>
          <p:txBody>
            <a:bodyPr wrap="none" rtlCol="0">
              <a:spAutoFit/>
            </a:bodyPr>
            <a:p>
              <a:r>
                <a:rPr lang="en-US" altLang="zh-CN">
                  <a:solidFill>
                    <a:srgbClr val="FF0000"/>
                  </a:solidFill>
                </a:rPr>
                <a:t>do(X)</a:t>
              </a:r>
              <a:endParaRPr lang="en-US" altLang="zh-CN">
                <a:solidFill>
                  <a:srgbClr val="FF0000"/>
                </a:solidFill>
              </a:endParaRPr>
            </a:p>
          </p:txBody>
        </p:sp>
        <p:pic>
          <p:nvPicPr>
            <p:cNvPr id="15" name="图片 14"/>
            <p:cNvPicPr>
              <a:picLocks noChangeAspect="1"/>
            </p:cNvPicPr>
            <p:nvPr/>
          </p:nvPicPr>
          <p:blipFill>
            <a:blip r:embed="rId3"/>
            <a:stretch>
              <a:fillRect/>
            </a:stretch>
          </p:blipFill>
          <p:spPr>
            <a:xfrm>
              <a:off x="14907" y="4115"/>
              <a:ext cx="487" cy="487"/>
            </a:xfrm>
            <a:prstGeom prst="rect">
              <a:avLst/>
            </a:prstGeom>
          </p:spPr>
        </p:pic>
        <p:grpSp>
          <p:nvGrpSpPr>
            <p:cNvPr id="16" name="组合 15"/>
            <p:cNvGrpSpPr/>
            <p:nvPr/>
          </p:nvGrpSpPr>
          <p:grpSpPr>
            <a:xfrm>
              <a:off x="13707" y="3273"/>
              <a:ext cx="2887" cy="1721"/>
              <a:chOff x="13683" y="3856"/>
              <a:chExt cx="2887" cy="1721"/>
            </a:xfrm>
          </p:grpSpPr>
          <p:sp>
            <p:nvSpPr>
              <p:cNvPr id="17" name="椭圆 16"/>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18" name="椭圆 17"/>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5" name="椭圆 4"/>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6" name="直接箭头连接符 5"/>
              <p:cNvCxnSpPr>
                <a:stCxn id="18" idx="6"/>
                <a:endCxn id="5"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7"/>
                <a:endCxn id="17"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7" idx="5"/>
                <a:endCxn id="5"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8205470" cy="645160"/>
          </a:xfrm>
          <a:prstGeom prst="rect">
            <a:avLst/>
          </a:prstGeom>
          <a:noFill/>
        </p:spPr>
        <p:txBody>
          <a:bodyPr wrap="square" rtlCol="0">
            <a:spAutoFit/>
          </a:bodyPr>
          <a:lstStyle/>
          <a:p>
            <a:r>
              <a:rPr lang="zh-CN" altLang="en-US" sz="3600">
                <a:solidFill>
                  <a:srgbClr val="C00000"/>
                </a:solidFill>
                <a:sym typeface="+mn-ea"/>
              </a:rPr>
              <a:t>因果效应</a:t>
            </a:r>
            <a:r>
              <a:rPr lang="zh-CN" altLang="en-US" sz="3600">
                <a:solidFill>
                  <a:srgbClr val="C00000"/>
                </a:solidFill>
                <a:sym typeface="+mn-ea"/>
              </a:rPr>
              <a:t>识别</a:t>
            </a:r>
            <a:r>
              <a:rPr lang="zh-CN" altLang="en-US" sz="3600">
                <a:solidFill>
                  <a:srgbClr val="C00000"/>
                </a:solidFill>
                <a:sym typeface="+mn-ea"/>
              </a:rPr>
              <a:t>——不可观测变量</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726565"/>
            <a:ext cx="7461885" cy="4450715"/>
          </a:xfrm>
        </p:spPr>
        <p:txBody>
          <a:bodyPr>
            <a:normAutofit fontScale="80000"/>
          </a:bodyPr>
          <a:p>
            <a:pPr fontAlgn="auto">
              <a:lnSpc>
                <a:spcPct val="120000"/>
              </a:lnSpc>
            </a:pPr>
            <a:r>
              <a:rPr lang="zh-CN" altLang="en-US" sz="2000">
                <a:sym typeface="+mn-ea"/>
              </a:rPr>
              <a:t>更一般地，如果图中</a:t>
            </a:r>
            <a:r>
              <a:rPr lang="zh-CN" altLang="en-US" sz="2000">
                <a:solidFill>
                  <a:srgbClr val="FF0000"/>
                </a:solidFill>
                <a:sym typeface="+mn-ea"/>
              </a:rPr>
              <a:t>存在不可观测的混淆变量</a:t>
            </a:r>
            <a:r>
              <a:rPr lang="en-US" altLang="zh-CN" sz="2000">
                <a:solidFill>
                  <a:srgbClr val="FF0000"/>
                </a:solidFill>
                <a:sym typeface="+mn-ea"/>
              </a:rPr>
              <a:t>U</a:t>
            </a:r>
            <a:r>
              <a:rPr lang="zh-CN" altLang="en-US" sz="2000">
                <a:sym typeface="+mn-ea"/>
              </a:rPr>
              <a:t>，则无法</a:t>
            </a:r>
            <a:r>
              <a:rPr lang="zh-CN" altLang="en-US" sz="2000">
                <a:sym typeface="+mn-ea"/>
              </a:rPr>
              <a:t>直接应用后门</a:t>
            </a:r>
            <a:r>
              <a:rPr lang="zh-CN" altLang="en-US" sz="2000">
                <a:sym typeface="+mn-ea"/>
              </a:rPr>
              <a:t>调整</a:t>
            </a:r>
            <a:endParaRPr lang="zh-CN" altLang="en-US" sz="2000">
              <a:sym typeface="+mn-ea"/>
            </a:endParaRPr>
          </a:p>
          <a:p>
            <a:pPr fontAlgn="auto">
              <a:lnSpc>
                <a:spcPct val="120000"/>
              </a:lnSpc>
            </a:pPr>
            <a:r>
              <a:rPr lang="zh-CN" altLang="en-US" sz="2000">
                <a:sym typeface="+mn-ea"/>
              </a:rPr>
              <a:t>如果能找到</a:t>
            </a:r>
            <a:r>
              <a:rPr lang="zh-CN" altLang="en-US" sz="2000">
                <a:solidFill>
                  <a:srgbClr val="FF0000"/>
                </a:solidFill>
                <a:sym typeface="+mn-ea"/>
              </a:rPr>
              <a:t>和</a:t>
            </a:r>
            <a:r>
              <a:rPr lang="en-US" altLang="zh-CN" sz="2000">
                <a:solidFill>
                  <a:srgbClr val="FF0000"/>
                </a:solidFill>
                <a:sym typeface="+mn-ea"/>
              </a:rPr>
              <a:t>U</a:t>
            </a:r>
            <a:r>
              <a:rPr lang="zh-CN" altLang="en-US" sz="2000">
                <a:solidFill>
                  <a:srgbClr val="FF0000"/>
                </a:solidFill>
                <a:sym typeface="+mn-ea"/>
              </a:rPr>
              <a:t>无关的可观测中介变量</a:t>
            </a:r>
            <a:r>
              <a:rPr lang="en-US" altLang="zh-CN" sz="2000">
                <a:solidFill>
                  <a:srgbClr val="FF0000"/>
                </a:solidFill>
                <a:sym typeface="+mn-ea"/>
              </a:rPr>
              <a:t>Z</a:t>
            </a:r>
            <a:r>
              <a:rPr lang="zh-CN" altLang="en-US" sz="2000">
                <a:sym typeface="+mn-ea"/>
              </a:rPr>
              <a:t>，则可</a:t>
            </a:r>
            <a:r>
              <a:rPr lang="zh-CN" altLang="en-US" sz="2000">
                <a:sym typeface="+mn-ea"/>
              </a:rPr>
              <a:t>用下面方法计算</a:t>
            </a:r>
            <a:r>
              <a:rPr lang="en-US" altLang="zh-CN" sz="2000">
                <a:sym typeface="+mn-ea"/>
              </a:rPr>
              <a:t>X</a:t>
            </a:r>
            <a:r>
              <a:rPr lang="zh-CN" altLang="en-US" sz="2000">
                <a:sym typeface="+mn-ea"/>
              </a:rPr>
              <a:t>对</a:t>
            </a:r>
            <a:r>
              <a:rPr lang="en-US" altLang="zh-CN" sz="2000">
                <a:sym typeface="+mn-ea"/>
              </a:rPr>
              <a:t>Y</a:t>
            </a:r>
            <a:r>
              <a:rPr lang="zh-CN" altLang="en-US" sz="2000">
                <a:sym typeface="+mn-ea"/>
              </a:rPr>
              <a:t>的因果</a:t>
            </a:r>
            <a:r>
              <a:rPr lang="zh-CN" altLang="en-US" sz="2000">
                <a:sym typeface="+mn-ea"/>
              </a:rPr>
              <a:t>效应：</a:t>
            </a:r>
            <a:endParaRPr lang="zh-CN" altLang="en-US" sz="2000">
              <a:sym typeface="+mn-ea"/>
            </a:endParaRPr>
          </a:p>
          <a:p>
            <a:pPr fontAlgn="auto">
              <a:lnSpc>
                <a:spcPct val="120000"/>
              </a:lnSpc>
            </a:pPr>
            <a:endParaRPr lang="zh-CN" altLang="en-US" sz="2000">
              <a:sym typeface="+mn-ea"/>
            </a:endParaRPr>
          </a:p>
          <a:p>
            <a:pPr marL="544195" lvl="1" indent="-342900" fontAlgn="auto">
              <a:lnSpc>
                <a:spcPct val="120000"/>
              </a:lnSpc>
              <a:buAutoNum type="arabicPeriod"/>
            </a:pPr>
            <a:r>
              <a:rPr lang="en-US" altLang="zh-CN" sz="1710">
                <a:sym typeface="+mn-ea"/>
              </a:rPr>
              <a:t>X</a:t>
            </a:r>
            <a:r>
              <a:rPr lang="zh-CN" altLang="en-US" sz="1710">
                <a:sym typeface="+mn-ea"/>
              </a:rPr>
              <a:t>到</a:t>
            </a:r>
            <a:r>
              <a:rPr lang="en-US" altLang="zh-CN" sz="1710">
                <a:sym typeface="+mn-ea"/>
              </a:rPr>
              <a:t>Z</a:t>
            </a:r>
            <a:r>
              <a:rPr lang="zh-CN" altLang="en-US" sz="1710">
                <a:sym typeface="+mn-ea"/>
              </a:rPr>
              <a:t>之间没有后门路径（</a:t>
            </a:r>
            <a:r>
              <a:rPr lang="en-US" altLang="zh-CN" sz="1710">
                <a:sym typeface="+mn-ea"/>
              </a:rPr>
              <a:t>Y</a:t>
            </a:r>
            <a:r>
              <a:rPr lang="zh-CN" altLang="en-US" sz="1710">
                <a:sym typeface="+mn-ea"/>
              </a:rPr>
              <a:t>的对撞结构阻断了路径），可用直接用条件概率计算</a:t>
            </a:r>
            <a:r>
              <a:rPr lang="en-US" altLang="zh-CN" sz="1710">
                <a:sym typeface="+mn-ea"/>
              </a:rPr>
              <a:t>X</a:t>
            </a:r>
            <a:r>
              <a:rPr lang="zh-CN" altLang="en-US" sz="1710">
                <a:sym typeface="+mn-ea"/>
              </a:rPr>
              <a:t>对</a:t>
            </a:r>
            <a:r>
              <a:rPr lang="en-US" altLang="zh-CN" sz="1710">
                <a:sym typeface="+mn-ea"/>
              </a:rPr>
              <a:t>Z</a:t>
            </a:r>
            <a:r>
              <a:rPr lang="zh-CN" altLang="en-US" sz="1710">
                <a:sym typeface="+mn-ea"/>
              </a:rPr>
              <a:t>的因果效应：</a:t>
            </a:r>
            <a:endParaRPr lang="zh-CN" altLang="en-US" sz="1710">
              <a:sym typeface="+mn-ea"/>
            </a:endParaRPr>
          </a:p>
          <a:p>
            <a:pPr marL="544195" lvl="1" indent="-342900" fontAlgn="auto">
              <a:lnSpc>
                <a:spcPct val="120000"/>
              </a:lnSpc>
              <a:buAutoNum type="arabicPeriod"/>
            </a:pPr>
            <a:endParaRPr lang="zh-CN" altLang="en-US" sz="1710">
              <a:sym typeface="+mn-ea"/>
            </a:endParaRPr>
          </a:p>
          <a:p>
            <a:pPr marL="544195" lvl="1" indent="-342900" fontAlgn="auto">
              <a:lnSpc>
                <a:spcPct val="120000"/>
              </a:lnSpc>
              <a:buAutoNum type="arabicPeriod"/>
            </a:pPr>
            <a:r>
              <a:rPr lang="en-US" altLang="zh-CN" sz="1710">
                <a:sym typeface="+mn-ea"/>
              </a:rPr>
              <a:t>X</a:t>
            </a:r>
            <a:r>
              <a:rPr lang="zh-CN" altLang="en-US" sz="1710">
                <a:sym typeface="+mn-ea"/>
              </a:rPr>
              <a:t>在</a:t>
            </a:r>
            <a:r>
              <a:rPr lang="en-US" altLang="zh-CN" sz="1710">
                <a:sym typeface="+mn-ea"/>
              </a:rPr>
              <a:t>Z</a:t>
            </a:r>
            <a:r>
              <a:rPr lang="zh-CN" altLang="en-US" sz="1710">
                <a:sym typeface="+mn-ea"/>
              </a:rPr>
              <a:t>到</a:t>
            </a:r>
            <a:r>
              <a:rPr lang="en-US" altLang="zh-CN" sz="1710">
                <a:sym typeface="+mn-ea"/>
              </a:rPr>
              <a:t>Y</a:t>
            </a:r>
            <a:r>
              <a:rPr lang="zh-CN" altLang="en-US" sz="1710">
                <a:sym typeface="+mn-ea"/>
              </a:rPr>
              <a:t>的后门路径上，Z←X←U→Y。</a:t>
            </a:r>
            <a:r>
              <a:rPr lang="zh-CN" altLang="en-US" sz="1710">
                <a:sym typeface="+mn-ea"/>
              </a:rPr>
              <a:t>因此可用后门调整公式计算</a:t>
            </a:r>
            <a:r>
              <a:rPr lang="en-US" altLang="zh-CN" sz="1710">
                <a:sym typeface="+mn-ea"/>
              </a:rPr>
              <a:t>Z</a:t>
            </a:r>
            <a:r>
              <a:rPr lang="zh-CN" altLang="en-US" sz="1710">
                <a:sym typeface="+mn-ea"/>
              </a:rPr>
              <a:t>到</a:t>
            </a:r>
            <a:r>
              <a:rPr lang="en-US" altLang="zh-CN" sz="1710">
                <a:sym typeface="+mn-ea"/>
              </a:rPr>
              <a:t>Y</a:t>
            </a:r>
            <a:r>
              <a:rPr lang="zh-CN" altLang="en-US" sz="1710">
                <a:sym typeface="+mn-ea"/>
              </a:rPr>
              <a:t>的</a:t>
            </a:r>
            <a:r>
              <a:rPr lang="zh-CN" altLang="en-US" sz="1710">
                <a:sym typeface="+mn-ea"/>
              </a:rPr>
              <a:t>因果效应：</a:t>
            </a:r>
            <a:endParaRPr lang="zh-CN" altLang="en-US" sz="1710">
              <a:sym typeface="+mn-ea"/>
            </a:endParaRPr>
          </a:p>
          <a:p>
            <a:pPr marL="544195" lvl="1" indent="-342900" fontAlgn="auto">
              <a:lnSpc>
                <a:spcPct val="120000"/>
              </a:lnSpc>
              <a:buAutoNum type="arabicPeriod"/>
            </a:pPr>
            <a:endParaRPr lang="zh-CN" altLang="en-US" sz="1710">
              <a:sym typeface="+mn-ea"/>
            </a:endParaRPr>
          </a:p>
          <a:p>
            <a:pPr marL="544195" lvl="1" indent="-342900" fontAlgn="auto">
              <a:lnSpc>
                <a:spcPct val="120000"/>
              </a:lnSpc>
              <a:buAutoNum type="arabicPeriod"/>
            </a:pPr>
            <a:endParaRPr lang="zh-CN" altLang="en-US" sz="1710">
              <a:sym typeface="+mn-ea"/>
            </a:endParaRPr>
          </a:p>
          <a:p>
            <a:pPr marL="544195" lvl="1" indent="-342900" fontAlgn="auto">
              <a:lnSpc>
                <a:spcPct val="120000"/>
              </a:lnSpc>
              <a:buAutoNum type="arabicPeriod"/>
            </a:pPr>
            <a:r>
              <a:rPr lang="zh-CN" altLang="en-US" sz="1710">
                <a:sym typeface="+mn-ea"/>
              </a:rPr>
              <a:t>将</a:t>
            </a:r>
            <a:r>
              <a:rPr lang="en-US" altLang="zh-CN" sz="1710">
                <a:sym typeface="+mn-ea"/>
              </a:rPr>
              <a:t>X</a:t>
            </a:r>
            <a:r>
              <a:rPr lang="zh-CN" altLang="en-US" sz="1710">
                <a:sym typeface="+mn-ea"/>
              </a:rPr>
              <a:t>到</a:t>
            </a:r>
            <a:r>
              <a:rPr lang="en-US" altLang="zh-CN" sz="1710">
                <a:sym typeface="+mn-ea"/>
              </a:rPr>
              <a:t>Z</a:t>
            </a:r>
            <a:r>
              <a:rPr lang="zh-CN" altLang="en-US" sz="1710">
                <a:sym typeface="+mn-ea"/>
              </a:rPr>
              <a:t>的因果效应和</a:t>
            </a:r>
            <a:r>
              <a:rPr lang="en-US" altLang="zh-CN" sz="1710">
                <a:sym typeface="+mn-ea"/>
              </a:rPr>
              <a:t>Z</a:t>
            </a:r>
            <a:r>
              <a:rPr lang="zh-CN" altLang="en-US" sz="1710">
                <a:sym typeface="+mn-ea"/>
              </a:rPr>
              <a:t>到</a:t>
            </a:r>
            <a:r>
              <a:rPr lang="en-US" altLang="zh-CN" sz="1710">
                <a:sym typeface="+mn-ea"/>
              </a:rPr>
              <a:t>Y</a:t>
            </a:r>
            <a:r>
              <a:rPr lang="zh-CN" altLang="en-US" sz="1710">
                <a:sym typeface="+mn-ea"/>
              </a:rPr>
              <a:t>的因果效应连接起来，即可得到</a:t>
            </a:r>
            <a:r>
              <a:rPr lang="en-US" altLang="zh-CN" sz="1710">
                <a:sym typeface="+mn-ea"/>
              </a:rPr>
              <a:t>X</a:t>
            </a:r>
            <a:r>
              <a:rPr lang="zh-CN" altLang="en-US" sz="1710">
                <a:sym typeface="+mn-ea"/>
              </a:rPr>
              <a:t>到</a:t>
            </a:r>
            <a:r>
              <a:rPr lang="en-US" altLang="zh-CN" sz="1710">
                <a:sym typeface="+mn-ea"/>
              </a:rPr>
              <a:t>Y</a:t>
            </a:r>
            <a:r>
              <a:rPr lang="zh-CN" altLang="en-US" sz="1710">
                <a:sym typeface="+mn-ea"/>
              </a:rPr>
              <a:t>的</a:t>
            </a:r>
            <a:r>
              <a:rPr lang="zh-CN" altLang="en-US" sz="1710">
                <a:sym typeface="+mn-ea"/>
              </a:rPr>
              <a:t>因果效应：</a:t>
            </a:r>
            <a:endParaRPr lang="zh-CN" altLang="en-US" sz="1710">
              <a:sym typeface="+mn-ea"/>
            </a:endParaRPr>
          </a:p>
          <a:p>
            <a:pPr marL="800100" lvl="1" indent="-342900" fontAlgn="auto">
              <a:lnSpc>
                <a:spcPct val="120000"/>
              </a:lnSpc>
              <a:buNone/>
            </a:pPr>
            <a:r>
              <a:rPr lang="en-US" altLang="zh-CN" sz="1710">
                <a:sym typeface="+mn-ea"/>
              </a:rPr>
              <a:t>  </a:t>
            </a:r>
            <a:endParaRPr lang="zh-CN" altLang="en-US" sz="1710">
              <a:sym typeface="+mn-ea"/>
            </a:endParaRPr>
          </a:p>
          <a:p>
            <a:pPr fontAlgn="auto">
              <a:lnSpc>
                <a:spcPct val="120000"/>
              </a:lnSpc>
            </a:pPr>
            <a:endParaRPr lang="zh-CN" altLang="en-US" sz="2000"/>
          </a:p>
          <a:p>
            <a:endParaRPr lang="zh-CN" altLang="en-US" sz="2000"/>
          </a:p>
        </p:txBody>
      </p:sp>
      <p:pic>
        <p:nvPicPr>
          <p:cNvPr id="4" name="图片 3"/>
          <p:cNvPicPr>
            <a:picLocks noChangeAspect="1"/>
          </p:cNvPicPr>
          <p:nvPr/>
        </p:nvPicPr>
        <p:blipFill>
          <a:blip r:embed="rId2"/>
          <a:stretch>
            <a:fillRect/>
          </a:stretch>
        </p:blipFill>
        <p:spPr>
          <a:xfrm>
            <a:off x="8181975" y="1726565"/>
            <a:ext cx="3342640" cy="1462405"/>
          </a:xfrm>
          <a:prstGeom prst="rect">
            <a:avLst/>
          </a:prstGeom>
        </p:spPr>
      </p:pic>
      <p:pic>
        <p:nvPicPr>
          <p:cNvPr id="5" name="图片 4"/>
          <p:cNvPicPr>
            <a:picLocks noChangeAspect="1"/>
          </p:cNvPicPr>
          <p:nvPr/>
        </p:nvPicPr>
        <p:blipFill>
          <a:blip r:embed="rId3"/>
          <a:stretch>
            <a:fillRect/>
          </a:stretch>
        </p:blipFill>
        <p:spPr>
          <a:xfrm>
            <a:off x="8181975" y="4243070"/>
            <a:ext cx="3342640" cy="1462405"/>
          </a:xfrm>
          <a:prstGeom prst="rect">
            <a:avLst/>
          </a:prstGeom>
        </p:spPr>
      </p:pic>
      <p:pic>
        <p:nvPicPr>
          <p:cNvPr id="6" name="图片 5"/>
          <p:cNvPicPr>
            <a:picLocks noChangeAspect="1"/>
          </p:cNvPicPr>
          <p:nvPr/>
        </p:nvPicPr>
        <p:blipFill>
          <a:blip r:embed="rId4"/>
          <a:stretch>
            <a:fillRect/>
          </a:stretch>
        </p:blipFill>
        <p:spPr>
          <a:xfrm>
            <a:off x="2682875" y="3716020"/>
            <a:ext cx="3392170" cy="282575"/>
          </a:xfrm>
          <a:prstGeom prst="rect">
            <a:avLst/>
          </a:prstGeom>
        </p:spPr>
      </p:pic>
      <p:pic>
        <p:nvPicPr>
          <p:cNvPr id="9" name="图片 8"/>
          <p:cNvPicPr>
            <a:picLocks noChangeAspect="1"/>
          </p:cNvPicPr>
          <p:nvPr/>
        </p:nvPicPr>
        <p:blipFill>
          <a:blip r:embed="rId5"/>
          <a:stretch>
            <a:fillRect/>
          </a:stretch>
        </p:blipFill>
        <p:spPr>
          <a:xfrm>
            <a:off x="2106295" y="4551680"/>
            <a:ext cx="5181600" cy="471170"/>
          </a:xfrm>
          <a:prstGeom prst="rect">
            <a:avLst/>
          </a:prstGeom>
        </p:spPr>
      </p:pic>
      <p:pic>
        <p:nvPicPr>
          <p:cNvPr id="11" name="图片 10"/>
          <p:cNvPicPr>
            <a:picLocks noChangeAspect="1"/>
          </p:cNvPicPr>
          <p:nvPr/>
        </p:nvPicPr>
        <p:blipFill>
          <a:blip r:embed="rId6"/>
          <a:stretch>
            <a:fillRect/>
          </a:stretch>
        </p:blipFill>
        <p:spPr>
          <a:xfrm>
            <a:off x="1682750" y="5479415"/>
            <a:ext cx="6029325" cy="8261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9171940" cy="645160"/>
          </a:xfrm>
          <a:prstGeom prst="rect">
            <a:avLst/>
          </a:prstGeom>
          <a:noFill/>
        </p:spPr>
        <p:txBody>
          <a:bodyPr wrap="square" rtlCol="0">
            <a:spAutoFit/>
          </a:bodyPr>
          <a:lstStyle/>
          <a:p>
            <a:r>
              <a:rPr lang="zh-CN" altLang="en-US" sz="3600">
                <a:solidFill>
                  <a:srgbClr val="C00000"/>
                </a:solidFill>
                <a:sym typeface="+mn-ea"/>
              </a:rPr>
              <a:t>因果效应识别——</a:t>
            </a:r>
            <a:r>
              <a:rPr lang="en-US" altLang="zh-CN" sz="3600">
                <a:solidFill>
                  <a:srgbClr val="C00000"/>
                </a:solidFill>
                <a:sym typeface="+mn-ea"/>
              </a:rPr>
              <a:t>do</a:t>
            </a:r>
            <a:r>
              <a:rPr lang="zh-CN" altLang="en-US" sz="3600">
                <a:solidFill>
                  <a:srgbClr val="C00000"/>
                </a:solidFill>
                <a:sym typeface="+mn-ea"/>
              </a:rPr>
              <a:t>演算</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726565"/>
            <a:ext cx="10169525" cy="4450715"/>
          </a:xfrm>
        </p:spPr>
        <p:txBody>
          <a:bodyPr>
            <a:normAutofit fontScale="80000"/>
          </a:bodyPr>
          <a:p>
            <a:pPr fontAlgn="auto">
              <a:lnSpc>
                <a:spcPct val="120000"/>
              </a:lnSpc>
            </a:pPr>
            <a:r>
              <a:rPr lang="zh-CN" altLang="en-US">
                <a:solidFill>
                  <a:srgbClr val="FF0000"/>
                </a:solidFill>
                <a:sym typeface="+mn-ea"/>
              </a:rPr>
              <a:t>因果效应识别</a:t>
            </a:r>
            <a:r>
              <a:rPr lang="zh-CN" altLang="en-US">
                <a:sym typeface="+mn-ea"/>
              </a:rPr>
              <a:t>：根据</a:t>
            </a:r>
            <a:r>
              <a:rPr lang="zh-CN" altLang="en-US">
                <a:solidFill>
                  <a:srgbClr val="FF0000"/>
                </a:solidFill>
                <a:sym typeface="+mn-ea"/>
              </a:rPr>
              <a:t>图假设</a:t>
            </a:r>
            <a:r>
              <a:rPr lang="zh-CN" altLang="en-US">
                <a:sym typeface="+mn-ea"/>
              </a:rPr>
              <a:t>利用</a:t>
            </a:r>
            <a:r>
              <a:rPr lang="zh-CN" altLang="en-US">
                <a:solidFill>
                  <a:srgbClr val="FF0000"/>
                </a:solidFill>
                <a:sym typeface="+mn-ea"/>
              </a:rPr>
              <a:t>观测</a:t>
            </a:r>
            <a:r>
              <a:rPr lang="zh-CN" altLang="en-US">
                <a:solidFill>
                  <a:srgbClr val="FF0000"/>
                </a:solidFill>
                <a:sym typeface="+mn-ea"/>
              </a:rPr>
              <a:t>数据</a:t>
            </a:r>
            <a:r>
              <a:rPr lang="zh-CN" altLang="en-US">
                <a:sym typeface="+mn-ea"/>
              </a:rPr>
              <a:t>的</a:t>
            </a:r>
            <a:r>
              <a:rPr lang="zh-CN" altLang="en-US">
                <a:solidFill>
                  <a:srgbClr val="FF0000"/>
                </a:solidFill>
                <a:sym typeface="+mn-ea"/>
              </a:rPr>
              <a:t>相关关系</a:t>
            </a:r>
            <a:r>
              <a:rPr lang="zh-CN" altLang="en-US">
                <a:sym typeface="+mn-ea"/>
              </a:rPr>
              <a:t>估计</a:t>
            </a:r>
            <a:r>
              <a:rPr lang="zh-CN" altLang="en-US">
                <a:solidFill>
                  <a:srgbClr val="FF0000"/>
                </a:solidFill>
                <a:sym typeface="+mn-ea"/>
              </a:rPr>
              <a:t>因果效应</a:t>
            </a:r>
            <a:endParaRPr lang="zh-CN" altLang="en-US">
              <a:sym typeface="+mn-ea"/>
            </a:endParaRPr>
          </a:p>
          <a:p>
            <a:pPr fontAlgn="auto">
              <a:lnSpc>
                <a:spcPct val="120000"/>
              </a:lnSpc>
            </a:pPr>
            <a:r>
              <a:rPr lang="zh-CN" altLang="en-US">
                <a:sym typeface="+mn-ea"/>
              </a:rPr>
              <a:t>观察性研究的核心任务是从将“</a:t>
            </a:r>
            <a:r>
              <a:rPr lang="zh-CN" altLang="en-US">
                <a:solidFill>
                  <a:srgbClr val="FF0000"/>
                </a:solidFill>
                <a:sym typeface="+mn-ea"/>
              </a:rPr>
              <a:t>干预</a:t>
            </a:r>
            <a:r>
              <a:rPr lang="zh-CN" altLang="en-US">
                <a:sym typeface="+mn-ea"/>
              </a:rPr>
              <a:t>”问题转化为“</a:t>
            </a:r>
            <a:r>
              <a:rPr lang="zh-CN" altLang="en-US">
                <a:solidFill>
                  <a:srgbClr val="FF0000"/>
                </a:solidFill>
                <a:sym typeface="+mn-ea"/>
              </a:rPr>
              <a:t>相关</a:t>
            </a:r>
            <a:r>
              <a:rPr lang="zh-CN" altLang="en-US">
                <a:sym typeface="+mn-ea"/>
              </a:rPr>
              <a:t>”问题，以便</a:t>
            </a:r>
            <a:r>
              <a:rPr lang="zh-CN" altLang="en-US">
                <a:sym typeface="+mn-ea"/>
              </a:rPr>
              <a:t>于使用传统的贝叶斯网络求解因果效应</a:t>
            </a:r>
            <a:endParaRPr lang="en-US" altLang="zh-CN">
              <a:sym typeface="+mn-ea"/>
            </a:endParaRPr>
          </a:p>
          <a:p>
            <a:pPr fontAlgn="auto">
              <a:lnSpc>
                <a:spcPct val="120000"/>
              </a:lnSpc>
            </a:pPr>
            <a:r>
              <a:rPr lang="en-US" altLang="zh-CN">
                <a:solidFill>
                  <a:srgbClr val="FF0000"/>
                </a:solidFill>
                <a:sym typeface="+mn-ea"/>
              </a:rPr>
              <a:t>do</a:t>
            </a:r>
            <a:r>
              <a:rPr lang="zh-CN" altLang="en-US">
                <a:solidFill>
                  <a:srgbClr val="FF0000"/>
                </a:solidFill>
                <a:sym typeface="+mn-ea"/>
              </a:rPr>
              <a:t>演算</a:t>
            </a:r>
            <a:r>
              <a:rPr lang="en-US" altLang="zh-CN">
                <a:sym typeface="+mn-ea"/>
              </a:rPr>
              <a:t>(do-calculus)</a:t>
            </a:r>
            <a:r>
              <a:rPr lang="zh-CN" altLang="en-US">
                <a:sym typeface="+mn-ea"/>
              </a:rPr>
              <a:t>给出将</a:t>
            </a:r>
            <a:r>
              <a:rPr lang="en-US" altLang="zh-CN">
                <a:solidFill>
                  <a:srgbClr val="FF0000"/>
                </a:solidFill>
                <a:sym typeface="+mn-ea"/>
              </a:rPr>
              <a:t>do</a:t>
            </a:r>
            <a:r>
              <a:rPr lang="zh-CN" altLang="en-US">
                <a:solidFill>
                  <a:srgbClr val="FF0000"/>
                </a:solidFill>
                <a:sym typeface="+mn-ea"/>
              </a:rPr>
              <a:t>操作</a:t>
            </a:r>
            <a:r>
              <a:rPr lang="en-US" altLang="zh-CN">
                <a:sym typeface="+mn-ea"/>
              </a:rPr>
              <a:t>(do-operator)</a:t>
            </a:r>
            <a:r>
              <a:rPr lang="zh-CN" altLang="en-US">
                <a:sym typeface="+mn-ea"/>
              </a:rPr>
              <a:t>转化为</a:t>
            </a:r>
            <a:r>
              <a:rPr lang="zh-CN" altLang="en-US">
                <a:solidFill>
                  <a:srgbClr val="FF0000"/>
                </a:solidFill>
                <a:sym typeface="+mn-ea"/>
              </a:rPr>
              <a:t>条件概率</a:t>
            </a:r>
            <a:r>
              <a:rPr lang="zh-CN" altLang="en-US">
                <a:sym typeface="+mn-ea"/>
              </a:rPr>
              <a:t>的一般性方法：</a:t>
            </a:r>
            <a:endParaRPr lang="zh-CN" altLang="en-US">
              <a:sym typeface="+mn-ea"/>
            </a:endParaRPr>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en-US" altLang="zh-CN" sz="2000"/>
              <a:t> </a:t>
            </a:r>
            <a:endParaRPr lang="en-US" altLang="zh-CN" sz="2000"/>
          </a:p>
        </p:txBody>
      </p:sp>
      <p:pic>
        <p:nvPicPr>
          <p:cNvPr id="2" name="图片 1"/>
          <p:cNvPicPr>
            <a:picLocks noChangeAspect="1"/>
          </p:cNvPicPr>
          <p:nvPr/>
        </p:nvPicPr>
        <p:blipFill>
          <a:blip r:embed="rId2"/>
          <a:stretch>
            <a:fillRect/>
          </a:stretch>
        </p:blipFill>
        <p:spPr>
          <a:xfrm>
            <a:off x="1087120" y="3197860"/>
            <a:ext cx="5920105" cy="2114550"/>
          </a:xfrm>
          <a:prstGeom prst="rect">
            <a:avLst/>
          </a:prstGeom>
        </p:spPr>
      </p:pic>
      <p:pic>
        <p:nvPicPr>
          <p:cNvPr id="4" name="图片 3"/>
          <p:cNvPicPr>
            <a:picLocks noChangeAspect="1"/>
          </p:cNvPicPr>
          <p:nvPr/>
        </p:nvPicPr>
        <p:blipFill>
          <a:blip r:embed="rId3"/>
          <a:stretch>
            <a:fillRect/>
          </a:stretch>
        </p:blipFill>
        <p:spPr>
          <a:xfrm>
            <a:off x="1403350" y="5312410"/>
            <a:ext cx="5494020" cy="830580"/>
          </a:xfrm>
          <a:prstGeom prst="rect">
            <a:avLst/>
          </a:prstGeom>
        </p:spPr>
      </p:pic>
      <p:pic>
        <p:nvPicPr>
          <p:cNvPr id="10" name="图片 9"/>
          <p:cNvPicPr>
            <a:picLocks noChangeAspect="1"/>
          </p:cNvPicPr>
          <p:nvPr/>
        </p:nvPicPr>
        <p:blipFill>
          <a:blip r:embed="rId4"/>
          <a:stretch>
            <a:fillRect/>
          </a:stretch>
        </p:blipFill>
        <p:spPr>
          <a:xfrm>
            <a:off x="7524115" y="3112770"/>
            <a:ext cx="4381500" cy="2790190"/>
          </a:xfrm>
          <a:prstGeom prst="rect">
            <a:avLst/>
          </a:prstGeom>
        </p:spPr>
      </p:pic>
      <p:sp>
        <p:nvSpPr>
          <p:cNvPr id="5" name="文本框 4"/>
          <p:cNvSpPr txBox="1"/>
          <p:nvPr/>
        </p:nvSpPr>
        <p:spPr>
          <a:xfrm>
            <a:off x="0" y="6489700"/>
            <a:ext cx="2214880" cy="368300"/>
          </a:xfrm>
          <a:prstGeom prst="rect">
            <a:avLst/>
          </a:prstGeom>
          <a:noFill/>
        </p:spPr>
        <p:txBody>
          <a:bodyPr wrap="none" rtlCol="0">
            <a:spAutoFit/>
          </a:bodyPr>
          <a:p>
            <a:r>
              <a:rPr lang="en-US" altLang="zh-CN" i="1"/>
              <a:t>Ref: Causality, 2009</a:t>
            </a:r>
            <a:endParaRPr lang="en-US" altLang="zh-CN"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因果阶梯</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2" name="内容占位符 1"/>
          <p:cNvSpPr>
            <a:spLocks noGrp="1"/>
          </p:cNvSpPr>
          <p:nvPr>
            <p:ph sz="half" idx="1"/>
          </p:nvPr>
        </p:nvSpPr>
        <p:spPr>
          <a:xfrm>
            <a:off x="647700" y="1825625"/>
            <a:ext cx="6558915" cy="4351655"/>
          </a:xfrm>
        </p:spPr>
        <p:txBody>
          <a:bodyPr>
            <a:normAutofit fontScale="70000"/>
          </a:bodyPr>
          <a:p>
            <a:pPr fontAlgn="auto">
              <a:lnSpc>
                <a:spcPct val="120000"/>
              </a:lnSpc>
            </a:pPr>
            <a:r>
              <a:rPr lang="en-US" altLang="zh-CN"/>
              <a:t>Judea Pearl </a:t>
            </a:r>
            <a:r>
              <a:rPr lang="zh-CN" altLang="en-US"/>
              <a:t>在《为什么》一书中提出三层认知因果模型</a:t>
            </a:r>
            <a:r>
              <a:rPr lang="en-US" altLang="zh-CN"/>
              <a:t>PCH</a:t>
            </a:r>
            <a:r>
              <a:rPr lang="zh-CN" altLang="en-US"/>
              <a:t>（</a:t>
            </a:r>
            <a:r>
              <a:rPr lang="en-US" altLang="zh-CN"/>
              <a:t>Pearl Causal Hierarchy</a:t>
            </a:r>
            <a:r>
              <a:rPr lang="zh-CN" altLang="en-US"/>
              <a:t>），也称为</a:t>
            </a:r>
            <a:r>
              <a:rPr lang="zh-CN" altLang="en-US">
                <a:sym typeface="+mn-ea"/>
              </a:rPr>
              <a:t>因果阶梯（</a:t>
            </a:r>
            <a:r>
              <a:rPr lang="en-US" altLang="zh-CN">
                <a:sym typeface="+mn-ea"/>
              </a:rPr>
              <a:t>Causal Ladder</a:t>
            </a:r>
            <a:r>
              <a:rPr lang="zh-CN" altLang="en-US">
                <a:sym typeface="+mn-ea"/>
              </a:rPr>
              <a:t>）</a:t>
            </a:r>
            <a:endParaRPr lang="zh-CN" altLang="en-US">
              <a:sym typeface="+mn-ea"/>
            </a:endParaRPr>
          </a:p>
          <a:p>
            <a:pPr fontAlgn="auto">
              <a:lnSpc>
                <a:spcPct val="120000"/>
              </a:lnSpc>
            </a:pPr>
            <a:endParaRPr lang="zh-CN" altLang="en-US"/>
          </a:p>
          <a:p>
            <a:pPr lvl="0" fontAlgn="auto">
              <a:lnSpc>
                <a:spcPct val="120000"/>
              </a:lnSpc>
            </a:pPr>
            <a:r>
              <a:rPr lang="zh-CN" altLang="en-US">
                <a:sym typeface="+mn-ea"/>
              </a:rPr>
              <a:t>观察：回答</a:t>
            </a:r>
            <a:r>
              <a:rPr lang="zh-CN" altLang="en-US" b="1">
                <a:solidFill>
                  <a:srgbClr val="FF0000"/>
                </a:solidFill>
                <a:sym typeface="+mn-ea"/>
              </a:rPr>
              <a:t>相关性</a:t>
            </a:r>
            <a:r>
              <a:rPr lang="zh-CN" altLang="en-US" b="1">
                <a:solidFill>
                  <a:srgbClr val="FF0000"/>
                </a:solidFill>
              </a:rPr>
              <a:t>（</a:t>
            </a:r>
            <a:r>
              <a:rPr lang="en-US" altLang="zh-CN" b="1">
                <a:solidFill>
                  <a:srgbClr val="FF0000"/>
                </a:solidFill>
              </a:rPr>
              <a:t>assosiation</a:t>
            </a:r>
            <a:r>
              <a:rPr lang="zh-CN" altLang="en-US" b="1">
                <a:solidFill>
                  <a:srgbClr val="FF0000"/>
                </a:solidFill>
              </a:rPr>
              <a:t>）</a:t>
            </a:r>
            <a:r>
              <a:rPr lang="zh-CN" altLang="en-US">
                <a:sym typeface="+mn-ea"/>
              </a:rPr>
              <a:t>问题</a:t>
            </a:r>
            <a:endParaRPr lang="zh-CN" altLang="en-US"/>
          </a:p>
          <a:p>
            <a:pPr lvl="1" fontAlgn="auto">
              <a:lnSpc>
                <a:spcPct val="120000"/>
              </a:lnSpc>
            </a:pPr>
            <a:r>
              <a:rPr lang="zh-CN" altLang="en-US" sz="1855"/>
              <a:t>如果观测到</a:t>
            </a:r>
            <a:r>
              <a:rPr lang="en-US" altLang="zh-CN" sz="1855"/>
              <a:t>X</a:t>
            </a:r>
            <a:r>
              <a:rPr lang="zh-CN" altLang="en-US" sz="1855"/>
              <a:t>发生，</a:t>
            </a:r>
            <a:r>
              <a:rPr lang="en-US" altLang="zh-CN" sz="1855"/>
              <a:t>Y</a:t>
            </a:r>
            <a:r>
              <a:rPr lang="zh-CN" altLang="en-US" sz="1855"/>
              <a:t>会发生吗？</a:t>
            </a:r>
            <a:endParaRPr lang="zh-CN" altLang="en-US" sz="1855"/>
          </a:p>
          <a:p>
            <a:pPr lvl="1" fontAlgn="auto">
              <a:lnSpc>
                <a:spcPct val="120000"/>
              </a:lnSpc>
            </a:pPr>
            <a:r>
              <a:rPr lang="zh-CN" altLang="en-US" sz="1855"/>
              <a:t>输入：数据</a:t>
            </a:r>
            <a:endParaRPr lang="zh-CN" altLang="en-US" sz="1855"/>
          </a:p>
          <a:p>
            <a:pPr lvl="0" fontAlgn="auto">
              <a:lnSpc>
                <a:spcPct val="120000"/>
              </a:lnSpc>
            </a:pPr>
            <a:r>
              <a:rPr lang="zh-CN" altLang="en-US"/>
              <a:t>干预：回答</a:t>
            </a:r>
            <a:r>
              <a:rPr lang="zh-CN" altLang="en-US" b="1">
                <a:solidFill>
                  <a:srgbClr val="FF0000"/>
                </a:solidFill>
              </a:rPr>
              <a:t>干预</a:t>
            </a:r>
            <a:r>
              <a:rPr lang="zh-CN" altLang="en-US" b="1">
                <a:solidFill>
                  <a:srgbClr val="FF0000"/>
                </a:solidFill>
                <a:sym typeface="+mn-ea"/>
              </a:rPr>
              <a:t>（</a:t>
            </a:r>
            <a:r>
              <a:rPr lang="en-US" altLang="zh-CN" b="1">
                <a:solidFill>
                  <a:srgbClr val="FF0000"/>
                </a:solidFill>
                <a:sym typeface="+mn-ea"/>
              </a:rPr>
              <a:t>intervention</a:t>
            </a:r>
            <a:r>
              <a:rPr lang="zh-CN" altLang="en-US" b="1">
                <a:solidFill>
                  <a:srgbClr val="FF0000"/>
                </a:solidFill>
                <a:sym typeface="+mn-ea"/>
              </a:rPr>
              <a:t>）</a:t>
            </a:r>
            <a:r>
              <a:rPr lang="zh-CN" altLang="en-US">
                <a:sym typeface="+mn-ea"/>
              </a:rPr>
              <a:t>问题</a:t>
            </a:r>
            <a:endParaRPr lang="zh-CN" altLang="en-US"/>
          </a:p>
          <a:p>
            <a:pPr lvl="1" fontAlgn="auto">
              <a:lnSpc>
                <a:spcPct val="120000"/>
              </a:lnSpc>
            </a:pPr>
            <a:r>
              <a:rPr lang="zh-CN" altLang="en-US"/>
              <a:t>如果</a:t>
            </a:r>
            <a:r>
              <a:rPr lang="zh-CN" altLang="en-US"/>
              <a:t>让</a:t>
            </a:r>
            <a:r>
              <a:rPr lang="en-US" altLang="zh-CN"/>
              <a:t>X</a:t>
            </a:r>
            <a:r>
              <a:rPr lang="zh-CN" altLang="en-US">
                <a:sym typeface="+mn-ea"/>
              </a:rPr>
              <a:t>发生</a:t>
            </a:r>
            <a:r>
              <a:rPr lang="zh-CN" altLang="en-US"/>
              <a:t>，</a:t>
            </a:r>
            <a:r>
              <a:rPr lang="en-US" altLang="zh-CN"/>
              <a:t>Y</a:t>
            </a:r>
            <a:r>
              <a:rPr lang="zh-CN" altLang="en-US"/>
              <a:t>会发生</a:t>
            </a:r>
            <a:r>
              <a:rPr lang="zh-CN" altLang="en-US"/>
              <a:t>吗？</a:t>
            </a:r>
            <a:endParaRPr lang="zh-CN" altLang="en-US"/>
          </a:p>
          <a:p>
            <a:pPr lvl="1" fontAlgn="auto">
              <a:lnSpc>
                <a:spcPct val="120000"/>
              </a:lnSpc>
            </a:pPr>
            <a:r>
              <a:rPr lang="zh-CN" altLang="en-US"/>
              <a:t>输入：数据，因果图（</a:t>
            </a:r>
            <a:r>
              <a:rPr lang="en-US" altLang="zh-CN"/>
              <a:t>DAG</a:t>
            </a:r>
            <a:r>
              <a:rPr lang="zh-CN" altLang="en-US"/>
              <a:t>）</a:t>
            </a:r>
            <a:endParaRPr lang="zh-CN" altLang="en-US"/>
          </a:p>
          <a:p>
            <a:pPr lvl="0" fontAlgn="auto">
              <a:lnSpc>
                <a:spcPct val="120000"/>
              </a:lnSpc>
            </a:pPr>
            <a:r>
              <a:rPr lang="zh-CN" altLang="en-US"/>
              <a:t>想象：回答</a:t>
            </a:r>
            <a:r>
              <a:rPr lang="zh-CN" altLang="en-US" b="1">
                <a:solidFill>
                  <a:srgbClr val="FF0000"/>
                </a:solidFill>
              </a:rPr>
              <a:t>反事实（</a:t>
            </a:r>
            <a:r>
              <a:rPr lang="en-US" altLang="zh-CN" b="1">
                <a:solidFill>
                  <a:srgbClr val="FF0000"/>
                </a:solidFill>
              </a:rPr>
              <a:t>counterfactuals</a:t>
            </a:r>
            <a:r>
              <a:rPr lang="zh-CN" altLang="en-US" b="1">
                <a:solidFill>
                  <a:srgbClr val="FF0000"/>
                </a:solidFill>
              </a:rPr>
              <a:t>）</a:t>
            </a:r>
            <a:r>
              <a:rPr lang="zh-CN" altLang="en-US">
                <a:sym typeface="+mn-ea"/>
              </a:rPr>
              <a:t>问题</a:t>
            </a:r>
            <a:endParaRPr lang="zh-CN" altLang="en-US"/>
          </a:p>
          <a:p>
            <a:pPr lvl="1" fontAlgn="auto">
              <a:lnSpc>
                <a:spcPct val="120000"/>
              </a:lnSpc>
            </a:pPr>
            <a:r>
              <a:rPr lang="zh-CN" altLang="en-US"/>
              <a:t>事实：</a:t>
            </a:r>
            <a:r>
              <a:rPr lang="en-US" altLang="zh-CN"/>
              <a:t>X</a:t>
            </a:r>
            <a:r>
              <a:rPr lang="zh-CN" altLang="en-US"/>
              <a:t>导致了</a:t>
            </a:r>
            <a:r>
              <a:rPr lang="en-US" altLang="zh-CN"/>
              <a:t>Y</a:t>
            </a:r>
            <a:r>
              <a:rPr lang="zh-CN" altLang="en-US"/>
              <a:t>。反事实：</a:t>
            </a:r>
            <a:r>
              <a:rPr lang="zh-CN" altLang="en-US">
                <a:sym typeface="+mn-ea"/>
              </a:rPr>
              <a:t>假设</a:t>
            </a:r>
            <a:r>
              <a:rPr lang="en-US" altLang="zh-CN"/>
              <a:t>X</a:t>
            </a:r>
            <a:r>
              <a:rPr lang="zh-CN" altLang="en-US"/>
              <a:t>没</a:t>
            </a:r>
            <a:r>
              <a:rPr lang="zh-CN" altLang="en-US">
                <a:sym typeface="+mn-ea"/>
              </a:rPr>
              <a:t>发生</a:t>
            </a:r>
            <a:r>
              <a:rPr lang="zh-CN" altLang="en-US"/>
              <a:t>，</a:t>
            </a:r>
            <a:r>
              <a:rPr lang="zh-CN" altLang="en-US"/>
              <a:t>而是</a:t>
            </a:r>
            <a:r>
              <a:rPr lang="en-US" altLang="zh-CN"/>
              <a:t>X’</a:t>
            </a:r>
            <a:r>
              <a:rPr lang="zh-CN" altLang="en-US">
                <a:sym typeface="+mn-ea"/>
              </a:rPr>
              <a:t>发生</a:t>
            </a:r>
            <a:r>
              <a:rPr lang="zh-CN" altLang="en-US"/>
              <a:t>，</a:t>
            </a:r>
            <a:r>
              <a:rPr lang="en-US" altLang="zh-CN"/>
              <a:t>Y’</a:t>
            </a:r>
            <a:r>
              <a:rPr lang="zh-CN" altLang="en-US"/>
              <a:t>会是</a:t>
            </a:r>
            <a:r>
              <a:rPr lang="zh-CN" altLang="en-US"/>
              <a:t>什么？</a:t>
            </a:r>
            <a:endParaRPr lang="zh-CN" altLang="en-US"/>
          </a:p>
          <a:p>
            <a:pPr lvl="1" fontAlgn="auto">
              <a:lnSpc>
                <a:spcPct val="120000"/>
              </a:lnSpc>
            </a:pPr>
            <a:r>
              <a:rPr lang="zh-CN" altLang="en-US"/>
              <a:t>输入：数据，因果图，</a:t>
            </a:r>
            <a:r>
              <a:rPr lang="en-US" altLang="zh-CN"/>
              <a:t>SCM</a:t>
            </a:r>
            <a:r>
              <a:rPr lang="zh-CN" altLang="en-US"/>
              <a:t>（</a:t>
            </a:r>
            <a:r>
              <a:rPr lang="zh-CN" altLang="en-US"/>
              <a:t>隐含因果图）</a:t>
            </a:r>
            <a:endParaRPr lang="zh-CN" altLang="en-US"/>
          </a:p>
        </p:txBody>
      </p:sp>
      <p:pic>
        <p:nvPicPr>
          <p:cNvPr id="10" name="内容占位符 9"/>
          <p:cNvPicPr>
            <a:picLocks noChangeAspect="1"/>
          </p:cNvPicPr>
          <p:nvPr>
            <p:ph sz="half" idx="2"/>
          </p:nvPr>
        </p:nvPicPr>
        <p:blipFill>
          <a:blip r:embed="rId2"/>
          <a:stretch>
            <a:fillRect/>
          </a:stretch>
        </p:blipFill>
        <p:spPr>
          <a:xfrm>
            <a:off x="7211060" y="708660"/>
            <a:ext cx="3952240" cy="55321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8724900" cy="645160"/>
          </a:xfrm>
          <a:prstGeom prst="rect">
            <a:avLst/>
          </a:prstGeom>
          <a:noFill/>
        </p:spPr>
        <p:txBody>
          <a:bodyPr wrap="square" rtlCol="0">
            <a:spAutoFit/>
          </a:bodyPr>
          <a:lstStyle/>
          <a:p>
            <a:r>
              <a:rPr lang="zh-CN" altLang="en-US" sz="3600">
                <a:solidFill>
                  <a:srgbClr val="C00000"/>
                </a:solidFill>
                <a:sym typeface="+mn-ea"/>
              </a:rPr>
              <a:t>因果效应识别——</a:t>
            </a:r>
            <a:r>
              <a:rPr lang="en-US" altLang="zh-CN" sz="3600">
                <a:solidFill>
                  <a:srgbClr val="C00000"/>
                </a:solidFill>
                <a:sym typeface="+mn-ea"/>
              </a:rPr>
              <a:t>do</a:t>
            </a:r>
            <a:r>
              <a:rPr lang="zh-CN" altLang="en-US" sz="3600">
                <a:solidFill>
                  <a:srgbClr val="C00000"/>
                </a:solidFill>
                <a:sym typeface="+mn-ea"/>
              </a:rPr>
              <a:t>演算的</a:t>
            </a:r>
            <a:r>
              <a:rPr lang="zh-CN" altLang="en-US" sz="3600">
                <a:solidFill>
                  <a:srgbClr val="C00000"/>
                </a:solidFill>
                <a:sym typeface="+mn-ea"/>
              </a:rPr>
              <a:t>应用</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481455"/>
            <a:ext cx="10942320" cy="4695825"/>
          </a:xfrm>
        </p:spPr>
        <p:txBody>
          <a:bodyPr>
            <a:normAutofit/>
          </a:bodyPr>
          <a:p>
            <a:pPr fontAlgn="auto">
              <a:lnSpc>
                <a:spcPct val="120000"/>
              </a:lnSpc>
            </a:pPr>
            <a:r>
              <a:rPr lang="zh-CN" altLang="en-US" sz="2000">
                <a:sym typeface="+mn-ea"/>
              </a:rPr>
              <a:t>一个更复杂的例子，有</a:t>
            </a:r>
            <a:r>
              <a:rPr lang="zh-CN" altLang="en-US">
                <a:sym typeface="+mn-ea"/>
              </a:rPr>
              <a:t>两个不可观测变量</a:t>
            </a:r>
            <a:r>
              <a:rPr lang="en-US" altLang="zh-CN">
                <a:sym typeface="+mn-ea"/>
              </a:rPr>
              <a:t>U1</a:t>
            </a:r>
            <a:r>
              <a:rPr lang="zh-CN" altLang="en-US">
                <a:sym typeface="+mn-ea"/>
              </a:rPr>
              <a:t>，</a:t>
            </a:r>
            <a:r>
              <a:rPr lang="en-US" altLang="zh-CN">
                <a:sym typeface="+mn-ea"/>
              </a:rPr>
              <a:t>U2</a:t>
            </a:r>
            <a:r>
              <a:rPr lang="zh-CN" altLang="en-US">
                <a:sym typeface="+mn-ea"/>
              </a:rPr>
              <a:t>：</a:t>
            </a:r>
            <a:endParaRPr lang="zh-CN" altLang="en-US" sz="2000">
              <a:sym typeface="+mn-ea"/>
            </a:endParaRPr>
          </a:p>
          <a:p>
            <a:endParaRPr lang="zh-CN" altLang="en-US" sz="2000"/>
          </a:p>
        </p:txBody>
      </p:sp>
      <p:pic>
        <p:nvPicPr>
          <p:cNvPr id="13" name="图片 12"/>
          <p:cNvPicPr>
            <a:picLocks noChangeAspect="1"/>
          </p:cNvPicPr>
          <p:nvPr/>
        </p:nvPicPr>
        <p:blipFill>
          <a:blip r:embed="rId2"/>
          <a:stretch>
            <a:fillRect/>
          </a:stretch>
        </p:blipFill>
        <p:spPr>
          <a:xfrm>
            <a:off x="1965960" y="2066925"/>
            <a:ext cx="7948295" cy="4110355"/>
          </a:xfrm>
          <a:prstGeom prst="rect">
            <a:avLst/>
          </a:prstGeom>
        </p:spPr>
      </p:pic>
      <p:sp>
        <p:nvSpPr>
          <p:cNvPr id="2" name="矩形 1"/>
          <p:cNvSpPr/>
          <p:nvPr/>
        </p:nvSpPr>
        <p:spPr>
          <a:xfrm>
            <a:off x="3270885" y="5577205"/>
            <a:ext cx="1778000" cy="600075"/>
          </a:xfrm>
          <a:prstGeom prst="rect">
            <a:avLst/>
          </a:prstGeom>
          <a:noFill/>
          <a:ln w="28575" cmpd="sng">
            <a:solidFill>
              <a:srgbClr val="FF33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946275" y="3389630"/>
            <a:ext cx="945515" cy="430530"/>
          </a:xfrm>
          <a:prstGeom prst="rect">
            <a:avLst/>
          </a:prstGeom>
          <a:noFill/>
          <a:ln w="28575" cmpd="sng">
            <a:solidFill>
              <a:srgbClr val="FF33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03900" y="5693410"/>
            <a:ext cx="4564380" cy="368300"/>
          </a:xfrm>
          <a:prstGeom prst="rect">
            <a:avLst/>
          </a:prstGeom>
          <a:noFill/>
        </p:spPr>
        <p:txBody>
          <a:bodyPr wrap="none" rtlCol="0" anchor="t">
            <a:spAutoFit/>
          </a:bodyPr>
          <a:p>
            <a:pPr algn="l"/>
            <a:r>
              <a:rPr lang="zh-CN" altLang="en-US">
                <a:solidFill>
                  <a:srgbClr val="FF0000"/>
                </a:solidFill>
                <a:sym typeface="+mn-ea"/>
              </a:rPr>
              <a:t>全部是可观测数据的条件概率，</a:t>
            </a:r>
            <a:r>
              <a:rPr lang="zh-CN" altLang="en-US">
                <a:solidFill>
                  <a:srgbClr val="FF0000"/>
                </a:solidFill>
                <a:sym typeface="+mn-ea"/>
              </a:rPr>
              <a:t>没有</a:t>
            </a:r>
            <a:r>
              <a:rPr lang="en-US" altLang="zh-CN">
                <a:solidFill>
                  <a:srgbClr val="FF0000"/>
                </a:solidFill>
                <a:sym typeface="+mn-ea"/>
              </a:rPr>
              <a:t>do</a:t>
            </a:r>
            <a:r>
              <a:rPr lang="zh-CN" altLang="en-US">
                <a:solidFill>
                  <a:srgbClr val="FF0000"/>
                </a:solidFill>
                <a:sym typeface="+mn-ea"/>
              </a:rPr>
              <a:t>操作</a:t>
            </a:r>
            <a:endParaRPr lang="zh-CN" altLang="en-US">
              <a:solidFill>
                <a:srgbClr val="FF0000"/>
              </a:solidFill>
              <a:sym typeface="+mn-ea"/>
            </a:endParaRPr>
          </a:p>
        </p:txBody>
      </p:sp>
      <p:sp>
        <p:nvSpPr>
          <p:cNvPr id="10" name="文本框 9"/>
          <p:cNvSpPr txBox="1"/>
          <p:nvPr/>
        </p:nvSpPr>
        <p:spPr>
          <a:xfrm>
            <a:off x="1965960" y="2439670"/>
            <a:ext cx="906780" cy="368300"/>
          </a:xfrm>
          <a:prstGeom prst="rect">
            <a:avLst/>
          </a:prstGeom>
          <a:noFill/>
        </p:spPr>
        <p:txBody>
          <a:bodyPr wrap="none" rtlCol="0" anchor="t">
            <a:spAutoFit/>
          </a:bodyPr>
          <a:p>
            <a:r>
              <a:rPr lang="en-US" altLang="zh-CN">
                <a:solidFill>
                  <a:srgbClr val="FF0000"/>
                </a:solidFill>
                <a:sym typeface="+mn-ea"/>
              </a:rPr>
              <a:t>do</a:t>
            </a:r>
            <a:r>
              <a:rPr lang="zh-CN" altLang="en-US">
                <a:solidFill>
                  <a:srgbClr val="FF0000"/>
                </a:solidFill>
                <a:sym typeface="+mn-ea"/>
              </a:rPr>
              <a:t>操作</a:t>
            </a:r>
            <a:endParaRPr lang="zh-CN" altLang="en-US">
              <a:solidFill>
                <a:srgbClr val="FF0000"/>
              </a:solidFill>
              <a:sym typeface="+mn-ea"/>
            </a:endParaRPr>
          </a:p>
        </p:txBody>
      </p:sp>
      <p:cxnSp>
        <p:nvCxnSpPr>
          <p:cNvPr id="11" name="直接箭头连接符 10"/>
          <p:cNvCxnSpPr>
            <a:stCxn id="10" idx="2"/>
            <a:endCxn id="4" idx="0"/>
          </p:cNvCxnSpPr>
          <p:nvPr/>
        </p:nvCxnSpPr>
        <p:spPr>
          <a:xfrm>
            <a:off x="2419350" y="2807970"/>
            <a:ext cx="0" cy="58166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9" idx="1"/>
            <a:endCxn id="2" idx="3"/>
          </p:cNvCxnSpPr>
          <p:nvPr/>
        </p:nvCxnSpPr>
        <p:spPr>
          <a:xfrm flipH="1">
            <a:off x="5048885" y="5877560"/>
            <a:ext cx="755015" cy="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10250170" cy="645160"/>
          </a:xfrm>
          <a:prstGeom prst="rect">
            <a:avLst/>
          </a:prstGeom>
          <a:noFill/>
        </p:spPr>
        <p:txBody>
          <a:bodyPr wrap="square" rtlCol="0">
            <a:spAutoFit/>
          </a:bodyPr>
          <a:lstStyle/>
          <a:p>
            <a:r>
              <a:rPr lang="zh-CN" altLang="en-US" sz="3600">
                <a:solidFill>
                  <a:srgbClr val="C00000"/>
                </a:solidFill>
                <a:sym typeface="+mn-ea"/>
              </a:rPr>
              <a:t>因果可识别性</a:t>
            </a:r>
            <a:r>
              <a:rPr lang="en-US" altLang="zh-CN" sz="3600">
                <a:solidFill>
                  <a:srgbClr val="C00000"/>
                </a:solidFill>
                <a:sym typeface="+mn-ea"/>
              </a:rPr>
              <a:t>(Identifiability)</a:t>
            </a:r>
            <a:r>
              <a:rPr lang="zh-CN" altLang="en-US" sz="3600">
                <a:solidFill>
                  <a:srgbClr val="C00000"/>
                </a:solidFill>
                <a:sym typeface="+mn-ea"/>
              </a:rPr>
              <a:t>——</a:t>
            </a:r>
            <a:r>
              <a:rPr lang="zh-CN" altLang="en-US" sz="3600">
                <a:solidFill>
                  <a:srgbClr val="C00000"/>
                </a:solidFill>
                <a:sym typeface="+mn-ea"/>
              </a:rPr>
              <a:t>马尔科夫等价类</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10880090" cy="4670425"/>
          </a:xfrm>
        </p:spPr>
        <p:txBody>
          <a:bodyPr>
            <a:normAutofit fontScale="90000"/>
          </a:bodyPr>
          <a:p>
            <a:pPr lvl="0" fontAlgn="auto">
              <a:lnSpc>
                <a:spcPct val="120000"/>
              </a:lnSpc>
            </a:pPr>
            <a:r>
              <a:rPr lang="zh-CN" altLang="en-US">
                <a:solidFill>
                  <a:srgbClr val="FF0000"/>
                </a:solidFill>
                <a:sym typeface="+mn-ea"/>
              </a:rPr>
              <a:t>马尔科夫等价类</a:t>
            </a:r>
            <a:r>
              <a:rPr lang="zh-CN" altLang="en-US">
                <a:sym typeface="+mn-ea"/>
              </a:rPr>
              <a:t>：</a:t>
            </a:r>
            <a:endParaRPr lang="zh-CN" altLang="en-US">
              <a:sym typeface="+mn-ea"/>
            </a:endParaRPr>
          </a:p>
          <a:p>
            <a:pPr lvl="1" fontAlgn="auto">
              <a:lnSpc>
                <a:spcPct val="120000"/>
              </a:lnSpc>
            </a:pPr>
            <a:r>
              <a:rPr lang="zh-CN" altLang="en-US">
                <a:sym typeface="+mn-ea"/>
              </a:rPr>
              <a:t>具有相同</a:t>
            </a:r>
            <a:r>
              <a:rPr lang="zh-CN" altLang="en-US">
                <a:solidFill>
                  <a:srgbClr val="FF0000"/>
                </a:solidFill>
                <a:sym typeface="+mn-ea"/>
              </a:rPr>
              <a:t>条件独立性</a:t>
            </a:r>
            <a:r>
              <a:rPr lang="zh-CN" altLang="en-US">
                <a:sym typeface="+mn-ea"/>
              </a:rPr>
              <a:t>（或者相同</a:t>
            </a:r>
            <a:r>
              <a:rPr lang="en-US" altLang="zh-CN">
                <a:solidFill>
                  <a:srgbClr val="FF0000"/>
                </a:solidFill>
                <a:sym typeface="+mn-ea"/>
              </a:rPr>
              <a:t>v-</a:t>
            </a:r>
            <a:r>
              <a:rPr lang="zh-CN" altLang="en-US">
                <a:solidFill>
                  <a:srgbClr val="FF0000"/>
                </a:solidFill>
                <a:sym typeface="+mn-ea"/>
              </a:rPr>
              <a:t>结构</a:t>
            </a:r>
            <a:r>
              <a:rPr lang="zh-CN" altLang="en-US">
                <a:sym typeface="+mn-ea"/>
              </a:rPr>
              <a:t>）特征的一组具有相同</a:t>
            </a:r>
            <a:r>
              <a:rPr lang="zh-CN" altLang="en-US">
                <a:solidFill>
                  <a:srgbClr val="FF0000"/>
                </a:solidFill>
                <a:sym typeface="+mn-ea"/>
              </a:rPr>
              <a:t>骨架结构</a:t>
            </a:r>
            <a:r>
              <a:rPr lang="zh-CN" altLang="en-US">
                <a:sym typeface="+mn-ea"/>
              </a:rPr>
              <a:t>的因果图，它们被称为是马尔科夫等价</a:t>
            </a:r>
            <a:r>
              <a:rPr lang="zh-CN" altLang="en-US">
                <a:sym typeface="+mn-ea"/>
              </a:rPr>
              <a:t>的。</a:t>
            </a:r>
            <a:endParaRPr lang="zh-CN" altLang="en-US">
              <a:sym typeface="+mn-ea"/>
            </a:endParaRPr>
          </a:p>
          <a:p>
            <a:pPr lvl="1" fontAlgn="auto">
              <a:lnSpc>
                <a:spcPct val="120000"/>
              </a:lnSpc>
            </a:pPr>
            <a:r>
              <a:rPr lang="zh-CN" altLang="en-US">
                <a:sym typeface="+mn-ea"/>
              </a:rPr>
              <a:t>如图中的</a:t>
            </a:r>
            <a:r>
              <a:rPr lang="en-US" altLang="zh-CN">
                <a:sym typeface="+mn-ea"/>
              </a:rPr>
              <a:t>(a)(b)(c)</a:t>
            </a:r>
            <a:r>
              <a:rPr lang="zh-CN" altLang="en-US">
                <a:sym typeface="+mn-ea"/>
              </a:rPr>
              <a:t>三个图：</a:t>
            </a: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r>
              <a:rPr lang="zh-CN" altLang="en-US">
                <a:sym typeface="+mn-ea"/>
              </a:rPr>
              <a:t>在</a:t>
            </a:r>
            <a:r>
              <a:rPr lang="en-US" altLang="zh-CN">
                <a:sym typeface="+mn-ea"/>
              </a:rPr>
              <a:t>(a)(b)(c)</a:t>
            </a:r>
            <a:r>
              <a:rPr lang="zh-CN" altLang="en-US">
                <a:sym typeface="+mn-ea"/>
              </a:rPr>
              <a:t>三个因果图中，</a:t>
            </a:r>
            <a:r>
              <a:rPr lang="en-US" altLang="zh-CN">
                <a:sym typeface="+mn-ea"/>
              </a:rPr>
              <a:t>ABC</a:t>
            </a:r>
            <a:r>
              <a:rPr lang="zh-CN" altLang="en-US">
                <a:sym typeface="+mn-ea"/>
              </a:rPr>
              <a:t>三个变量的关系</a:t>
            </a:r>
            <a:r>
              <a:rPr lang="zh-CN" altLang="en-US">
                <a:sym typeface="+mn-ea"/>
              </a:rPr>
              <a:t>结构不同</a:t>
            </a:r>
            <a:endParaRPr lang="zh-CN" altLang="en-US">
              <a:sym typeface="+mn-ea"/>
            </a:endParaRPr>
          </a:p>
          <a:p>
            <a:pPr lvl="1" fontAlgn="auto">
              <a:lnSpc>
                <a:spcPct val="120000"/>
              </a:lnSpc>
            </a:pPr>
            <a:r>
              <a:rPr lang="zh-CN" altLang="en-US">
                <a:sym typeface="+mn-ea"/>
              </a:rPr>
              <a:t>它们的不同之处是，</a:t>
            </a:r>
            <a:r>
              <a:rPr lang="en-US" altLang="zh-CN">
                <a:sym typeface="+mn-ea"/>
              </a:rPr>
              <a:t>B-A-C</a:t>
            </a:r>
            <a:r>
              <a:rPr lang="zh-CN" altLang="en-US">
                <a:sym typeface="+mn-ea"/>
              </a:rPr>
              <a:t>或者是</a:t>
            </a:r>
            <a:r>
              <a:rPr lang="en-US" altLang="zh-CN">
                <a:sym typeface="+mn-ea"/>
              </a:rPr>
              <a:t>chain</a:t>
            </a:r>
            <a:r>
              <a:rPr lang="zh-CN" altLang="en-US">
                <a:sym typeface="+mn-ea"/>
              </a:rPr>
              <a:t>结构，或者是</a:t>
            </a:r>
            <a:r>
              <a:rPr lang="en-US" altLang="zh-CN">
                <a:sym typeface="+mn-ea"/>
              </a:rPr>
              <a:t>fork</a:t>
            </a:r>
            <a:r>
              <a:rPr lang="zh-CN" altLang="en-US">
                <a:sym typeface="+mn-ea"/>
              </a:rPr>
              <a:t>结构。但是它们都满足相同的</a:t>
            </a:r>
            <a:r>
              <a:rPr lang="zh-CN" altLang="en-US">
                <a:solidFill>
                  <a:srgbClr val="FF0000"/>
                </a:solidFill>
                <a:sym typeface="+mn-ea"/>
              </a:rPr>
              <a:t>条件独立性，即</a:t>
            </a:r>
            <a:r>
              <a:rPr lang="zh-CN" altLang="en-US">
                <a:sym typeface="+mn-ea"/>
              </a:rPr>
              <a:t>：</a:t>
            </a:r>
            <a:endParaRPr lang="zh-CN" altLang="en-US">
              <a:sym typeface="+mn-ea"/>
            </a:endParaRPr>
          </a:p>
          <a:p>
            <a:pPr lvl="1" fontAlgn="auto">
              <a:lnSpc>
                <a:spcPct val="120000"/>
              </a:lnSpc>
            </a:pPr>
            <a:r>
              <a:rPr lang="zh-CN" altLang="en-US">
                <a:sym typeface="+mn-ea"/>
              </a:rPr>
              <a:t>它们的共同特征是，</a:t>
            </a:r>
            <a:r>
              <a:rPr lang="en-US" altLang="zh-CN">
                <a:sym typeface="+mn-ea"/>
              </a:rPr>
              <a:t>B-&gt;D&lt;-C</a:t>
            </a:r>
            <a:r>
              <a:rPr lang="zh-CN" altLang="en-US">
                <a:sym typeface="+mn-ea"/>
              </a:rPr>
              <a:t>都是</a:t>
            </a:r>
            <a:r>
              <a:rPr lang="en-US" altLang="zh-CN">
                <a:sym typeface="+mn-ea"/>
              </a:rPr>
              <a:t>collider</a:t>
            </a:r>
            <a:r>
              <a:rPr lang="zh-CN" altLang="en-US">
                <a:sym typeface="+mn-ea"/>
              </a:rPr>
              <a:t>结构，也称为“</a:t>
            </a:r>
            <a:r>
              <a:rPr lang="en-US" altLang="zh-CN">
                <a:solidFill>
                  <a:srgbClr val="FF0000"/>
                </a:solidFill>
                <a:sym typeface="+mn-ea"/>
              </a:rPr>
              <a:t>v-</a:t>
            </a:r>
            <a:r>
              <a:rPr lang="zh-CN" altLang="en-US">
                <a:solidFill>
                  <a:srgbClr val="FF0000"/>
                </a:solidFill>
                <a:sym typeface="+mn-ea"/>
              </a:rPr>
              <a:t>结构</a:t>
            </a:r>
            <a:r>
              <a:rPr lang="zh-CN" altLang="en-US">
                <a:sym typeface="+mn-ea"/>
              </a:rPr>
              <a:t>”。</a:t>
            </a:r>
            <a:r>
              <a:rPr lang="en-US" altLang="zh-CN">
                <a:sym typeface="+mn-ea"/>
              </a:rPr>
              <a:t>v-</a:t>
            </a:r>
            <a:r>
              <a:rPr lang="en-US" altLang="zh-CN">
                <a:solidFill>
                  <a:schemeClr val="tx1"/>
                </a:solidFill>
                <a:sym typeface="+mn-ea"/>
              </a:rPr>
              <a:t>结构代表</a:t>
            </a:r>
            <a:r>
              <a:rPr lang="en-US" altLang="zh-CN">
                <a:solidFill>
                  <a:srgbClr val="FF0000"/>
                </a:solidFill>
                <a:sym typeface="+mn-ea"/>
              </a:rPr>
              <a:t>条件依赖</a:t>
            </a:r>
            <a:r>
              <a:rPr lang="zh-CN" altLang="en-US">
                <a:sym typeface="+mn-ea"/>
              </a:rPr>
              <a:t>。</a:t>
            </a:r>
            <a:endParaRPr lang="zh-CN" altLang="en-US">
              <a:sym typeface="+mn-ea"/>
            </a:endParaRPr>
          </a:p>
          <a:p>
            <a:pPr lvl="0" fontAlgn="auto">
              <a:lnSpc>
                <a:spcPct val="120000"/>
              </a:lnSpc>
            </a:pPr>
            <a:endParaRPr lang="zh-CN" altLang="en-US">
              <a:solidFill>
                <a:srgbClr val="FF0000"/>
              </a:solidFill>
              <a:sym typeface="+mn-ea"/>
            </a:endParaRPr>
          </a:p>
        </p:txBody>
      </p:sp>
      <p:pic>
        <p:nvPicPr>
          <p:cNvPr id="10" name="图片 9"/>
          <p:cNvPicPr>
            <a:picLocks noChangeAspect="1"/>
          </p:cNvPicPr>
          <p:nvPr/>
        </p:nvPicPr>
        <p:blipFill>
          <a:blip r:embed="rId2"/>
          <a:stretch>
            <a:fillRect/>
          </a:stretch>
        </p:blipFill>
        <p:spPr>
          <a:xfrm>
            <a:off x="10292080" y="5430520"/>
            <a:ext cx="887095" cy="221615"/>
          </a:xfrm>
          <a:prstGeom prst="rect">
            <a:avLst/>
          </a:prstGeom>
        </p:spPr>
      </p:pic>
      <p:pic>
        <p:nvPicPr>
          <p:cNvPr id="11" name="图片 10"/>
          <p:cNvPicPr>
            <a:picLocks noChangeAspect="1"/>
          </p:cNvPicPr>
          <p:nvPr/>
        </p:nvPicPr>
        <p:blipFill>
          <a:blip r:embed="rId3"/>
          <a:stretch>
            <a:fillRect/>
          </a:stretch>
        </p:blipFill>
        <p:spPr>
          <a:xfrm>
            <a:off x="1026160" y="2863850"/>
            <a:ext cx="6778625" cy="1731010"/>
          </a:xfrm>
          <a:prstGeom prst="rect">
            <a:avLst/>
          </a:prstGeom>
        </p:spPr>
      </p:pic>
      <p:sp>
        <p:nvSpPr>
          <p:cNvPr id="2" name="椭圆 1"/>
          <p:cNvSpPr/>
          <p:nvPr/>
        </p:nvSpPr>
        <p:spPr>
          <a:xfrm>
            <a:off x="1740535" y="3672205"/>
            <a:ext cx="241300" cy="184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2893695" y="3672205"/>
            <a:ext cx="241300" cy="184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046855" y="3672205"/>
            <a:ext cx="241300" cy="184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324850" y="3476625"/>
            <a:ext cx="241300" cy="184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66150" y="3384550"/>
            <a:ext cx="2474595" cy="922020"/>
          </a:xfrm>
          <a:prstGeom prst="rect">
            <a:avLst/>
          </a:prstGeom>
          <a:noFill/>
        </p:spPr>
        <p:txBody>
          <a:bodyPr wrap="square" rtlCol="0">
            <a:spAutoFit/>
          </a:bodyPr>
          <a:p>
            <a:r>
              <a:rPr lang="en-US" altLang="zh-CN">
                <a:solidFill>
                  <a:srgbClr val="FF0000"/>
                </a:solidFill>
              </a:rPr>
              <a:t>v-</a:t>
            </a:r>
            <a:r>
              <a:rPr lang="zh-CN" altLang="en-US">
                <a:solidFill>
                  <a:srgbClr val="FF0000"/>
                </a:solidFill>
              </a:rPr>
              <a:t>结构：</a:t>
            </a:r>
            <a:r>
              <a:rPr lang="zh-CN" altLang="en-US">
                <a:solidFill>
                  <a:srgbClr val="FF0000"/>
                </a:solidFill>
                <a:sym typeface="+mn-ea"/>
              </a:rPr>
              <a:t>一个子节点有两个不相邻的父节点的局部图结构</a:t>
            </a:r>
            <a:endParaRPr lang="zh-CN" altLang="en-US">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10250170" cy="645160"/>
          </a:xfrm>
          <a:prstGeom prst="rect">
            <a:avLst/>
          </a:prstGeom>
          <a:noFill/>
        </p:spPr>
        <p:txBody>
          <a:bodyPr wrap="square" rtlCol="0">
            <a:spAutoFit/>
          </a:bodyPr>
          <a:lstStyle/>
          <a:p>
            <a:r>
              <a:rPr lang="zh-CN" altLang="en-US" sz="3600">
                <a:solidFill>
                  <a:srgbClr val="C00000"/>
                </a:solidFill>
                <a:sym typeface="+mn-ea"/>
              </a:rPr>
              <a:t>因果可识别性</a:t>
            </a:r>
            <a:r>
              <a:rPr lang="en-US" altLang="zh-CN" sz="3600">
                <a:solidFill>
                  <a:srgbClr val="C00000"/>
                </a:solidFill>
                <a:sym typeface="+mn-ea"/>
              </a:rPr>
              <a:t>(Identifiability)</a:t>
            </a:r>
            <a:r>
              <a:rPr lang="zh-CN" altLang="en-US" sz="3600">
                <a:solidFill>
                  <a:srgbClr val="C00000"/>
                </a:solidFill>
                <a:sym typeface="+mn-ea"/>
              </a:rPr>
              <a:t>——</a:t>
            </a:r>
            <a:r>
              <a:rPr lang="zh-CN" altLang="en-US" sz="3600">
                <a:solidFill>
                  <a:srgbClr val="C00000"/>
                </a:solidFill>
                <a:sym typeface="+mn-ea"/>
              </a:rPr>
              <a:t>马尔科夫等价类</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10880090" cy="4479925"/>
          </a:xfrm>
        </p:spPr>
        <p:txBody>
          <a:bodyPr>
            <a:normAutofit fontScale="80000"/>
          </a:bodyPr>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r>
              <a:rPr lang="en-US" altLang="zh-CN">
                <a:sym typeface="+mn-ea"/>
              </a:rPr>
              <a:t>(d)</a:t>
            </a:r>
            <a:r>
              <a:rPr lang="zh-CN" altLang="en-US">
                <a:sym typeface="+mn-ea"/>
              </a:rPr>
              <a:t>图中将双向边表示为无箭头边，可视为马尔科夫等价类的图表式</a:t>
            </a:r>
            <a:r>
              <a:rPr lang="zh-CN" altLang="en-US">
                <a:sym typeface="+mn-ea"/>
              </a:rPr>
              <a:t>形式。</a:t>
            </a:r>
            <a:endParaRPr lang="zh-CN" altLang="en-US">
              <a:sym typeface="+mn-ea"/>
            </a:endParaRPr>
          </a:p>
          <a:p>
            <a:pPr lvl="0" fontAlgn="auto">
              <a:lnSpc>
                <a:spcPct val="120000"/>
              </a:lnSpc>
            </a:pPr>
            <a:r>
              <a:rPr lang="zh-CN" altLang="en-US">
                <a:sym typeface="+mn-ea"/>
              </a:rPr>
              <a:t>根据</a:t>
            </a:r>
            <a:r>
              <a:rPr lang="en-US" altLang="zh-CN">
                <a:sym typeface="+mn-ea"/>
              </a:rPr>
              <a:t>(d)</a:t>
            </a:r>
            <a:r>
              <a:rPr lang="zh-CN" altLang="en-US">
                <a:sym typeface="+mn-ea"/>
              </a:rPr>
              <a:t>图中“</a:t>
            </a:r>
            <a:r>
              <a:rPr lang="en-US" altLang="zh-CN">
                <a:sym typeface="+mn-ea"/>
              </a:rPr>
              <a:t>v-</a:t>
            </a:r>
            <a:r>
              <a:rPr lang="zh-CN" altLang="en-US">
                <a:sym typeface="+mn-ea"/>
              </a:rPr>
              <a:t>结构”的约束条件，可以确定，</a:t>
            </a:r>
            <a:r>
              <a:rPr lang="en-US" altLang="zh-CN">
                <a:sym typeface="+mn-ea"/>
              </a:rPr>
              <a:t>DE</a:t>
            </a:r>
            <a:r>
              <a:rPr lang="zh-CN" altLang="en-US">
                <a:sym typeface="+mn-ea"/>
              </a:rPr>
              <a:t>的因果方向只能是</a:t>
            </a:r>
            <a:r>
              <a:rPr lang="en-US" altLang="zh-CN">
                <a:sym typeface="+mn-ea"/>
              </a:rPr>
              <a:t>D-&gt;E</a:t>
            </a:r>
            <a:r>
              <a:rPr lang="zh-CN" altLang="en-US">
                <a:sym typeface="+mn-ea"/>
              </a:rPr>
              <a:t>，如</a:t>
            </a:r>
            <a:r>
              <a:rPr lang="en-US" altLang="zh-CN">
                <a:sym typeface="+mn-ea"/>
              </a:rPr>
              <a:t>(e)</a:t>
            </a:r>
            <a:r>
              <a:rPr lang="zh-CN" altLang="en-US">
                <a:sym typeface="+mn-ea"/>
              </a:rPr>
              <a:t>所示。</a:t>
            </a:r>
            <a:endParaRPr lang="zh-CN" altLang="en-US">
              <a:sym typeface="+mn-ea"/>
            </a:endParaRPr>
          </a:p>
          <a:p>
            <a:pPr lvl="1" fontAlgn="auto">
              <a:lnSpc>
                <a:spcPct val="120000"/>
              </a:lnSpc>
            </a:pPr>
            <a:r>
              <a:rPr lang="zh-CN" altLang="en-US">
                <a:sym typeface="+mn-ea"/>
              </a:rPr>
              <a:t>如果允许箭头方向为</a:t>
            </a:r>
            <a:r>
              <a:rPr lang="en-US" altLang="zh-CN">
                <a:sym typeface="+mn-ea"/>
              </a:rPr>
              <a:t>E-&gt;D</a:t>
            </a:r>
            <a:r>
              <a:rPr lang="zh-CN" altLang="en-US">
                <a:sym typeface="+mn-ea"/>
              </a:rPr>
              <a:t>的话，会引入另外两个</a:t>
            </a:r>
            <a:r>
              <a:rPr lang="en-US" altLang="zh-CN">
                <a:sym typeface="+mn-ea"/>
              </a:rPr>
              <a:t>v-</a:t>
            </a:r>
            <a:r>
              <a:rPr lang="zh-CN" altLang="en-US">
                <a:sym typeface="+mn-ea"/>
              </a:rPr>
              <a:t>结构：</a:t>
            </a:r>
            <a:r>
              <a:rPr lang="en-US" altLang="zh-CN">
                <a:sym typeface="+mn-ea"/>
              </a:rPr>
              <a:t>B-&gt;D&lt;-E</a:t>
            </a:r>
            <a:r>
              <a:rPr lang="zh-CN" altLang="en-US">
                <a:sym typeface="+mn-ea"/>
              </a:rPr>
              <a:t>和</a:t>
            </a:r>
            <a:r>
              <a:rPr lang="en-US" altLang="zh-CN">
                <a:sym typeface="+mn-ea"/>
              </a:rPr>
              <a:t>C-&gt;D&lt;-E</a:t>
            </a:r>
            <a:r>
              <a:rPr lang="zh-CN" altLang="en-US">
                <a:sym typeface="+mn-ea"/>
              </a:rPr>
              <a:t>，</a:t>
            </a:r>
            <a:r>
              <a:rPr lang="zh-CN" altLang="en-US">
                <a:sym typeface="+mn-ea"/>
              </a:rPr>
              <a:t>则不再和原图</a:t>
            </a:r>
            <a:r>
              <a:rPr lang="zh-CN" altLang="en-US">
                <a:sym typeface="+mn-ea"/>
              </a:rPr>
              <a:t>是同一</a:t>
            </a:r>
            <a:r>
              <a:rPr lang="zh-CN" altLang="en-US">
                <a:sym typeface="+mn-ea"/>
              </a:rPr>
              <a:t>等价类。</a:t>
            </a:r>
            <a:endParaRPr lang="zh-CN" altLang="en-US">
              <a:sym typeface="+mn-ea"/>
            </a:endParaRPr>
          </a:p>
          <a:p>
            <a:pPr lvl="0" fontAlgn="auto">
              <a:lnSpc>
                <a:spcPct val="120000"/>
              </a:lnSpc>
            </a:pPr>
            <a:r>
              <a:rPr lang="en-US" altLang="zh-CN">
                <a:solidFill>
                  <a:srgbClr val="FF0000"/>
                </a:solidFill>
                <a:sym typeface="+mn-ea"/>
              </a:rPr>
              <a:t>(e)</a:t>
            </a:r>
            <a:r>
              <a:rPr lang="zh-CN" altLang="en-US">
                <a:solidFill>
                  <a:srgbClr val="FF0000"/>
                </a:solidFill>
                <a:sym typeface="+mn-ea"/>
              </a:rPr>
              <a:t>图代表了基于数据内在的条件独立性特征所能获得的因果结构的最好</a:t>
            </a:r>
            <a:r>
              <a:rPr lang="zh-CN" altLang="en-US">
                <a:solidFill>
                  <a:srgbClr val="FF0000"/>
                </a:solidFill>
                <a:sym typeface="+mn-ea"/>
              </a:rPr>
              <a:t>结果。</a:t>
            </a:r>
            <a:endParaRPr lang="zh-CN" altLang="en-US">
              <a:sym typeface="+mn-ea"/>
            </a:endParaRPr>
          </a:p>
          <a:p>
            <a:pPr lvl="1" fontAlgn="auto">
              <a:lnSpc>
                <a:spcPct val="120000"/>
              </a:lnSpc>
            </a:pPr>
            <a:r>
              <a:rPr lang="zh-CN" altLang="en-US">
                <a:sym typeface="+mn-ea"/>
              </a:rPr>
              <a:t>根据</a:t>
            </a:r>
            <a:r>
              <a:rPr lang="en-US" altLang="zh-CN">
                <a:sym typeface="+mn-ea"/>
              </a:rPr>
              <a:t>(e)</a:t>
            </a:r>
            <a:r>
              <a:rPr lang="zh-CN" altLang="en-US">
                <a:sym typeface="+mn-ea"/>
              </a:rPr>
              <a:t>图结构可知哪些因果关系可以从观测数据获得，哪些因果关系只能通过随机控制实验确定。</a:t>
            </a:r>
            <a:r>
              <a:rPr lang="zh-CN" altLang="en-US">
                <a:sym typeface="+mn-ea"/>
              </a:rPr>
              <a:t>例如：</a:t>
            </a:r>
            <a:endParaRPr lang="zh-CN" altLang="en-US">
              <a:sym typeface="+mn-ea"/>
            </a:endParaRPr>
          </a:p>
          <a:p>
            <a:pPr lvl="2" fontAlgn="auto">
              <a:lnSpc>
                <a:spcPct val="120000"/>
              </a:lnSpc>
            </a:pPr>
            <a:r>
              <a:rPr lang="en-US" altLang="zh-CN">
                <a:sym typeface="+mn-ea"/>
              </a:rPr>
              <a:t>B-&gt;D</a:t>
            </a:r>
            <a:r>
              <a:rPr lang="zh-CN" altLang="en-US">
                <a:sym typeface="+mn-ea"/>
              </a:rPr>
              <a:t>，</a:t>
            </a:r>
            <a:r>
              <a:rPr lang="en-US" altLang="zh-CN">
                <a:sym typeface="+mn-ea"/>
              </a:rPr>
              <a:t>C-&gt;D</a:t>
            </a:r>
            <a:r>
              <a:rPr lang="zh-CN" altLang="en-US">
                <a:sym typeface="+mn-ea"/>
              </a:rPr>
              <a:t>的直接因果关系，以及</a:t>
            </a:r>
            <a:r>
              <a:rPr lang="en-US" altLang="zh-CN">
                <a:sym typeface="+mn-ea"/>
              </a:rPr>
              <a:t>D-&gt;E</a:t>
            </a:r>
            <a:r>
              <a:rPr lang="zh-CN" altLang="en-US">
                <a:sym typeface="+mn-ea"/>
              </a:rPr>
              <a:t>的因果关系可以从观测数据中</a:t>
            </a:r>
            <a:r>
              <a:rPr lang="zh-CN" altLang="en-US">
                <a:sym typeface="+mn-ea"/>
              </a:rPr>
              <a:t>获得</a:t>
            </a:r>
            <a:endParaRPr lang="zh-CN" altLang="en-US">
              <a:sym typeface="+mn-ea"/>
            </a:endParaRPr>
          </a:p>
          <a:p>
            <a:pPr lvl="2" fontAlgn="auto">
              <a:lnSpc>
                <a:spcPct val="120000"/>
              </a:lnSpc>
            </a:pPr>
            <a:r>
              <a:rPr lang="en-US" altLang="zh-CN">
                <a:sym typeface="+mn-ea"/>
              </a:rPr>
              <a:t>A-B</a:t>
            </a:r>
            <a:r>
              <a:rPr lang="zh-CN" altLang="en-US">
                <a:sym typeface="+mn-ea"/>
              </a:rPr>
              <a:t>，</a:t>
            </a:r>
            <a:r>
              <a:rPr lang="en-US" altLang="zh-CN">
                <a:sym typeface="+mn-ea"/>
              </a:rPr>
              <a:t>A-C</a:t>
            </a:r>
            <a:r>
              <a:rPr lang="zh-CN" altLang="en-US">
                <a:sym typeface="+mn-ea"/>
              </a:rPr>
              <a:t>的直接因果关系需要设计随机控制实验才能</a:t>
            </a:r>
            <a:r>
              <a:rPr lang="zh-CN" altLang="en-US">
                <a:sym typeface="+mn-ea"/>
              </a:rPr>
              <a:t>确定</a:t>
            </a:r>
            <a:endParaRPr lang="zh-CN" altLang="en-US">
              <a:sym typeface="+mn-ea"/>
            </a:endParaRPr>
          </a:p>
        </p:txBody>
      </p:sp>
      <p:pic>
        <p:nvPicPr>
          <p:cNvPr id="11" name="图片 10"/>
          <p:cNvPicPr>
            <a:picLocks noChangeAspect="1"/>
          </p:cNvPicPr>
          <p:nvPr/>
        </p:nvPicPr>
        <p:blipFill>
          <a:blip r:embed="rId2"/>
          <a:stretch>
            <a:fillRect/>
          </a:stretch>
        </p:blipFill>
        <p:spPr>
          <a:xfrm>
            <a:off x="814070" y="1697355"/>
            <a:ext cx="6778625" cy="1731010"/>
          </a:xfrm>
          <a:prstGeom prst="rect">
            <a:avLst/>
          </a:prstGeom>
        </p:spPr>
      </p:pic>
      <p:sp>
        <p:nvSpPr>
          <p:cNvPr id="13" name="椭圆 12"/>
          <p:cNvSpPr/>
          <p:nvPr/>
        </p:nvSpPr>
        <p:spPr>
          <a:xfrm>
            <a:off x="5725795" y="2508885"/>
            <a:ext cx="241300" cy="184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5337175" y="1776095"/>
            <a:ext cx="993775" cy="13093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10250170" cy="645160"/>
          </a:xfrm>
          <a:prstGeom prst="rect">
            <a:avLst/>
          </a:prstGeom>
          <a:noFill/>
        </p:spPr>
        <p:txBody>
          <a:bodyPr wrap="square" rtlCol="0">
            <a:spAutoFit/>
          </a:bodyPr>
          <a:lstStyle/>
          <a:p>
            <a:r>
              <a:rPr lang="zh-CN" altLang="en-US" sz="3600">
                <a:solidFill>
                  <a:srgbClr val="C00000"/>
                </a:solidFill>
                <a:sym typeface="+mn-ea"/>
              </a:rPr>
              <a:t>因果可识别性</a:t>
            </a:r>
            <a:r>
              <a:rPr lang="en-US" altLang="zh-CN" sz="3600">
                <a:solidFill>
                  <a:srgbClr val="C00000"/>
                </a:solidFill>
                <a:sym typeface="+mn-ea"/>
              </a:rPr>
              <a:t>(Identifiability)</a:t>
            </a:r>
            <a:r>
              <a:rPr lang="zh-CN" altLang="en-US" sz="3600">
                <a:solidFill>
                  <a:srgbClr val="C00000"/>
                </a:solidFill>
                <a:sym typeface="+mn-ea"/>
              </a:rPr>
              <a:t>——</a:t>
            </a:r>
            <a:r>
              <a:rPr lang="zh-CN" altLang="en-US" sz="3600">
                <a:solidFill>
                  <a:srgbClr val="C00000"/>
                </a:solidFill>
                <a:sym typeface="+mn-ea"/>
              </a:rPr>
              <a:t>马尔科夫等价类</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10880090" cy="4479925"/>
          </a:xfrm>
        </p:spPr>
        <p:txBody>
          <a:bodyPr>
            <a:normAutofit fontScale="90000" lnSpcReduction="20000"/>
          </a:bodyPr>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r>
              <a:rPr lang="en-US" altLang="zh-CN">
                <a:sym typeface="+mn-ea"/>
              </a:rPr>
              <a:t>(a)(b)(c)</a:t>
            </a:r>
            <a:r>
              <a:rPr lang="zh-CN" altLang="en-US">
                <a:sym typeface="+mn-ea"/>
              </a:rPr>
              <a:t>图</a:t>
            </a:r>
            <a:r>
              <a:rPr lang="zh-CN" altLang="en-US">
                <a:sym typeface="+mn-ea"/>
              </a:rPr>
              <a:t>的联合概率分解</a:t>
            </a:r>
            <a:r>
              <a:rPr lang="zh-CN" altLang="en-US">
                <a:sym typeface="+mn-ea"/>
              </a:rPr>
              <a:t>公式：</a:t>
            </a:r>
            <a:endParaRPr lang="zh-CN" altLang="en-US">
              <a:sym typeface="+mn-ea"/>
            </a:endParaRPr>
          </a:p>
          <a:p>
            <a:pPr lvl="0" fontAlgn="auto">
              <a:lnSpc>
                <a:spcPct val="120000"/>
              </a:lnSpc>
            </a:pPr>
            <a:endParaRPr lang="zh-CN" altLang="en-US">
              <a:sym typeface="+mn-ea"/>
            </a:endParaRPr>
          </a:p>
          <a:p>
            <a:pPr lvl="0" fontAlgn="auto">
              <a:lnSpc>
                <a:spcPct val="120000"/>
              </a:lnSpc>
            </a:pPr>
            <a:endParaRPr lang="zh-CN" altLang="en-US">
              <a:sym typeface="+mn-ea"/>
            </a:endParaRPr>
          </a:p>
          <a:p>
            <a:pPr lvl="0" fontAlgn="auto">
              <a:lnSpc>
                <a:spcPct val="120000"/>
              </a:lnSpc>
            </a:pPr>
            <a:r>
              <a:rPr lang="zh-CN" altLang="en-US">
                <a:sym typeface="+mn-ea"/>
              </a:rPr>
              <a:t>红色部分概率分布</a:t>
            </a:r>
            <a:r>
              <a:rPr lang="zh-CN" altLang="en-US">
                <a:sym typeface="+mn-ea"/>
              </a:rPr>
              <a:t>相等：</a:t>
            </a:r>
            <a:endParaRPr lang="zh-CN" altLang="en-US">
              <a:sym typeface="+mn-ea"/>
            </a:endParaRPr>
          </a:p>
          <a:p>
            <a:pPr lvl="0" fontAlgn="auto">
              <a:lnSpc>
                <a:spcPct val="120000"/>
              </a:lnSpc>
            </a:pPr>
            <a:r>
              <a:rPr lang="en-US" altLang="zh-CN">
                <a:sym typeface="+mn-ea"/>
              </a:rPr>
              <a:t> </a:t>
            </a:r>
            <a:endParaRPr lang="en-US" altLang="zh-CN">
              <a:sym typeface="+mn-ea"/>
            </a:endParaRPr>
          </a:p>
          <a:p>
            <a:pPr lvl="0" fontAlgn="auto">
              <a:lnSpc>
                <a:spcPct val="120000"/>
              </a:lnSpc>
            </a:pPr>
            <a:r>
              <a:rPr lang="zh-CN" altLang="en-US">
                <a:sym typeface="+mn-ea"/>
              </a:rPr>
              <a:t>所以</a:t>
            </a:r>
            <a:r>
              <a:rPr lang="en-US" altLang="zh-CN">
                <a:sym typeface="+mn-ea"/>
              </a:rPr>
              <a:t>(a)(b)(c)</a:t>
            </a:r>
            <a:r>
              <a:rPr lang="zh-CN" altLang="en-US">
                <a:sym typeface="+mn-ea"/>
              </a:rPr>
              <a:t>三个图的联合概率是相同的，即属于同一个马尔科夫等价</a:t>
            </a:r>
            <a:r>
              <a:rPr lang="zh-CN" altLang="en-US">
                <a:sym typeface="+mn-ea"/>
              </a:rPr>
              <a:t>类。</a:t>
            </a:r>
            <a:endParaRPr lang="zh-CN" altLang="en-US">
              <a:sym typeface="+mn-ea"/>
            </a:endParaRPr>
          </a:p>
        </p:txBody>
      </p:sp>
      <p:pic>
        <p:nvPicPr>
          <p:cNvPr id="11" name="图片 10"/>
          <p:cNvPicPr>
            <a:picLocks noChangeAspect="1"/>
          </p:cNvPicPr>
          <p:nvPr/>
        </p:nvPicPr>
        <p:blipFill>
          <a:blip r:embed="rId2"/>
          <a:stretch>
            <a:fillRect/>
          </a:stretch>
        </p:blipFill>
        <p:spPr>
          <a:xfrm>
            <a:off x="814070" y="1697355"/>
            <a:ext cx="6778625" cy="1731010"/>
          </a:xfrm>
          <a:prstGeom prst="rect">
            <a:avLst/>
          </a:prstGeom>
        </p:spPr>
      </p:pic>
      <p:pic>
        <p:nvPicPr>
          <p:cNvPr id="4" name="图片 3"/>
          <p:cNvPicPr>
            <a:picLocks noChangeAspect="1"/>
          </p:cNvPicPr>
          <p:nvPr/>
        </p:nvPicPr>
        <p:blipFill>
          <a:blip r:embed="rId3"/>
          <a:stretch>
            <a:fillRect/>
          </a:stretch>
        </p:blipFill>
        <p:spPr>
          <a:xfrm>
            <a:off x="941705" y="3921125"/>
            <a:ext cx="3970655" cy="847090"/>
          </a:xfrm>
          <a:prstGeom prst="rect">
            <a:avLst/>
          </a:prstGeom>
        </p:spPr>
      </p:pic>
      <p:pic>
        <p:nvPicPr>
          <p:cNvPr id="5" name="图片 4"/>
          <p:cNvPicPr>
            <a:picLocks noChangeAspect="1"/>
          </p:cNvPicPr>
          <p:nvPr/>
        </p:nvPicPr>
        <p:blipFill>
          <a:blip r:embed="rId4"/>
          <a:stretch>
            <a:fillRect/>
          </a:stretch>
        </p:blipFill>
        <p:spPr>
          <a:xfrm>
            <a:off x="1026160" y="5260340"/>
            <a:ext cx="5913755" cy="31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10250170" cy="645160"/>
          </a:xfrm>
          <a:prstGeom prst="rect">
            <a:avLst/>
          </a:prstGeom>
          <a:noFill/>
        </p:spPr>
        <p:txBody>
          <a:bodyPr wrap="square" rtlCol="0">
            <a:spAutoFit/>
          </a:bodyPr>
          <a:lstStyle/>
          <a:p>
            <a:r>
              <a:rPr lang="zh-CN" altLang="en-US" sz="3600">
                <a:solidFill>
                  <a:srgbClr val="C00000"/>
                </a:solidFill>
                <a:sym typeface="+mn-ea"/>
              </a:rPr>
              <a:t>基于</a:t>
            </a:r>
            <a:r>
              <a:rPr lang="zh-CN" altLang="en-US" sz="3600">
                <a:solidFill>
                  <a:srgbClr val="C00000"/>
                </a:solidFill>
                <a:sym typeface="+mn-ea"/>
              </a:rPr>
              <a:t>图约束的因果</a:t>
            </a:r>
            <a:r>
              <a:rPr lang="zh-CN" altLang="en-US" sz="3600">
                <a:solidFill>
                  <a:srgbClr val="C00000"/>
                </a:solidFill>
                <a:sym typeface="+mn-ea"/>
              </a:rPr>
              <a:t>发现</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10880090" cy="4670425"/>
          </a:xfrm>
        </p:spPr>
        <p:txBody>
          <a:bodyPr>
            <a:normAutofit/>
          </a:bodyPr>
          <a:p>
            <a:pPr lvl="0" fontAlgn="auto">
              <a:lnSpc>
                <a:spcPct val="120000"/>
              </a:lnSpc>
            </a:pPr>
            <a:r>
              <a:rPr lang="zh-CN" altLang="en-US">
                <a:solidFill>
                  <a:schemeClr val="tx1"/>
                </a:solidFill>
                <a:sym typeface="+mn-ea"/>
              </a:rPr>
              <a:t>步骤</a:t>
            </a:r>
            <a:r>
              <a:rPr lang="zh-CN" altLang="en-US">
                <a:sym typeface="+mn-ea"/>
              </a:rPr>
              <a:t>：</a:t>
            </a:r>
            <a:endParaRPr lang="zh-CN" altLang="en-US">
              <a:sym typeface="+mn-ea"/>
            </a:endParaRPr>
          </a:p>
          <a:p>
            <a:pPr marL="544195" lvl="1" indent="-342900" fontAlgn="auto">
              <a:lnSpc>
                <a:spcPct val="120000"/>
              </a:lnSpc>
              <a:buAutoNum type="arabicPeriod"/>
            </a:pPr>
            <a:r>
              <a:rPr lang="zh-CN" altLang="en-US">
                <a:sym typeface="+mn-ea"/>
              </a:rPr>
              <a:t>对</a:t>
            </a:r>
            <a:r>
              <a:rPr lang="zh-CN" altLang="en-US">
                <a:sym typeface="+mn-ea"/>
              </a:rPr>
              <a:t>观察数据</a:t>
            </a:r>
            <a:r>
              <a:rPr lang="zh-CN" altLang="en-US">
                <a:sym typeface="+mn-ea"/>
              </a:rPr>
              <a:t>的变量做条件独立性检验，识别出所有变量之间的</a:t>
            </a:r>
            <a:r>
              <a:rPr lang="zh-CN" altLang="en-US">
                <a:solidFill>
                  <a:srgbClr val="FF0000"/>
                </a:solidFill>
                <a:sym typeface="+mn-ea"/>
              </a:rPr>
              <a:t>条件独立性</a:t>
            </a:r>
            <a:r>
              <a:rPr lang="zh-CN" altLang="en-US">
                <a:sym typeface="+mn-ea"/>
              </a:rPr>
              <a:t>，以及</a:t>
            </a:r>
            <a:r>
              <a:rPr lang="zh-CN" altLang="en-US">
                <a:solidFill>
                  <a:srgbClr val="FF0000"/>
                </a:solidFill>
                <a:sym typeface="+mn-ea"/>
              </a:rPr>
              <a:t>条件依赖性</a:t>
            </a:r>
            <a:endParaRPr lang="zh-CN" altLang="en-US">
              <a:sym typeface="+mn-ea"/>
            </a:endParaRPr>
          </a:p>
          <a:p>
            <a:pPr marL="544195" lvl="1" indent="-342900" fontAlgn="auto">
              <a:lnSpc>
                <a:spcPct val="120000"/>
              </a:lnSpc>
              <a:buAutoNum type="arabicPeriod"/>
            </a:pPr>
            <a:r>
              <a:rPr lang="zh-CN" altLang="en-US">
                <a:sym typeface="+mn-ea"/>
              </a:rPr>
              <a:t>根据</a:t>
            </a:r>
            <a:r>
              <a:rPr lang="zh-CN" altLang="en-US">
                <a:solidFill>
                  <a:srgbClr val="FF0000"/>
                </a:solidFill>
                <a:sym typeface="+mn-ea"/>
              </a:rPr>
              <a:t>条件独立性</a:t>
            </a:r>
            <a:r>
              <a:rPr lang="zh-CN" altLang="en-US">
                <a:sym typeface="+mn-ea"/>
              </a:rPr>
              <a:t>去掉所有变量的全连接无向图中的连边，得到变量间关系的</a:t>
            </a:r>
            <a:r>
              <a:rPr lang="zh-CN" altLang="en-US">
                <a:solidFill>
                  <a:srgbClr val="FF0000"/>
                </a:solidFill>
                <a:sym typeface="+mn-ea"/>
              </a:rPr>
              <a:t>图骨架</a:t>
            </a:r>
            <a:endParaRPr lang="zh-CN" altLang="en-US">
              <a:sym typeface="+mn-ea"/>
            </a:endParaRPr>
          </a:p>
          <a:p>
            <a:pPr marL="544195" lvl="1" indent="-342900" fontAlgn="auto">
              <a:lnSpc>
                <a:spcPct val="120000"/>
              </a:lnSpc>
              <a:buAutoNum type="arabicPeriod"/>
            </a:pPr>
            <a:r>
              <a:rPr lang="en-US" altLang="zh-CN">
                <a:solidFill>
                  <a:schemeClr val="tx1"/>
                </a:solidFill>
                <a:sym typeface="+mn-ea"/>
              </a:rPr>
              <a:t>根据</a:t>
            </a:r>
            <a:r>
              <a:rPr lang="en-US" altLang="zh-CN">
                <a:solidFill>
                  <a:srgbClr val="FF0000"/>
                </a:solidFill>
                <a:sym typeface="+mn-ea"/>
              </a:rPr>
              <a:t>条件依赖性</a:t>
            </a:r>
            <a:r>
              <a:rPr lang="zh-CN" altLang="en-US">
                <a:sym typeface="+mn-ea"/>
              </a:rPr>
              <a:t>在图骨架中标记出</a:t>
            </a:r>
            <a:r>
              <a:rPr lang="en-US" altLang="zh-CN">
                <a:solidFill>
                  <a:srgbClr val="FF0000"/>
                </a:solidFill>
                <a:sym typeface="+mn-ea"/>
              </a:rPr>
              <a:t>v-</a:t>
            </a:r>
            <a:r>
              <a:rPr lang="zh-CN" altLang="en-US">
                <a:solidFill>
                  <a:srgbClr val="FF0000"/>
                </a:solidFill>
                <a:sym typeface="+mn-ea"/>
              </a:rPr>
              <a:t>结构</a:t>
            </a:r>
            <a:r>
              <a:rPr lang="zh-CN" altLang="en-US">
                <a:sym typeface="+mn-ea"/>
              </a:rPr>
              <a:t>，得到马尔科夫等价</a:t>
            </a:r>
            <a:r>
              <a:rPr lang="zh-CN" altLang="en-US">
                <a:sym typeface="+mn-ea"/>
              </a:rPr>
              <a:t>类图</a:t>
            </a:r>
            <a:r>
              <a:rPr lang="zh-CN" altLang="en-US">
                <a:sym typeface="+mn-ea"/>
              </a:rPr>
              <a:t>结构</a:t>
            </a:r>
            <a:endParaRPr lang="zh-CN" altLang="en-US">
              <a:sym typeface="+mn-ea"/>
            </a:endParaRPr>
          </a:p>
          <a:p>
            <a:pPr marL="544195" lvl="1" indent="-342900" fontAlgn="auto">
              <a:lnSpc>
                <a:spcPct val="120000"/>
              </a:lnSpc>
              <a:buAutoNum type="arabicPeriod"/>
            </a:pPr>
            <a:r>
              <a:rPr lang="zh-CN" altLang="en-US">
                <a:sym typeface="+mn-ea"/>
              </a:rPr>
              <a:t>根据</a:t>
            </a:r>
            <a:r>
              <a:rPr lang="en-US" altLang="zh-CN">
                <a:sym typeface="+mn-ea"/>
              </a:rPr>
              <a:t>v-</a:t>
            </a:r>
            <a:r>
              <a:rPr lang="zh-CN" altLang="en-US">
                <a:sym typeface="+mn-ea"/>
              </a:rPr>
              <a:t>结构的约束，标记出</a:t>
            </a:r>
            <a:r>
              <a:rPr lang="zh-CN" altLang="en-US">
                <a:sym typeface="+mn-ea"/>
              </a:rPr>
              <a:t>其他可唯一确定方向的连边</a:t>
            </a:r>
            <a:endParaRPr lang="zh-CN" altLang="en-US">
              <a:sym typeface="+mn-ea"/>
            </a:endParaRPr>
          </a:p>
          <a:p>
            <a:pPr marL="544195" lvl="1" indent="-342900" fontAlgn="auto">
              <a:lnSpc>
                <a:spcPct val="120000"/>
              </a:lnSpc>
            </a:pPr>
            <a:endParaRPr lang="zh-CN" altLang="en-US">
              <a:sym typeface="+mn-ea"/>
            </a:endParaRPr>
          </a:p>
          <a:p>
            <a:pPr marL="201295" lvl="1" indent="0" fontAlgn="auto">
              <a:lnSpc>
                <a:spcPct val="120000"/>
              </a:lnSpc>
              <a:buNone/>
            </a:pPr>
            <a:r>
              <a:rPr lang="zh-CN" altLang="en-US" sz="2000">
                <a:solidFill>
                  <a:schemeClr val="tx1"/>
                </a:solidFill>
                <a:sym typeface="+mn-ea"/>
              </a:rPr>
              <a:t>应用</a:t>
            </a:r>
            <a:r>
              <a:rPr lang="zh-CN" altLang="en-US" sz="2000">
                <a:sym typeface="+mn-ea"/>
              </a:rPr>
              <a:t>：</a:t>
            </a:r>
            <a:endParaRPr lang="zh-CN" altLang="en-US">
              <a:sym typeface="+mn-ea"/>
            </a:endParaRPr>
          </a:p>
          <a:p>
            <a:pPr lvl="1" fontAlgn="auto">
              <a:lnSpc>
                <a:spcPct val="120000"/>
              </a:lnSpc>
            </a:pPr>
            <a:r>
              <a:rPr lang="zh-CN" altLang="en-US">
                <a:sym typeface="+mn-ea"/>
              </a:rPr>
              <a:t>如果感兴趣节点</a:t>
            </a:r>
            <a:r>
              <a:rPr lang="zh-CN" altLang="en-US">
                <a:sym typeface="+mn-ea"/>
              </a:rPr>
              <a:t>间的因果关系有方向标记，说明该因果关系可以从观测数据中</a:t>
            </a:r>
            <a:r>
              <a:rPr lang="zh-CN" altLang="en-US">
                <a:sym typeface="+mn-ea"/>
              </a:rPr>
              <a:t>取得</a:t>
            </a:r>
            <a:endParaRPr lang="zh-CN" altLang="en-US">
              <a:sym typeface="+mn-ea"/>
            </a:endParaRPr>
          </a:p>
          <a:p>
            <a:pPr lvl="1" fontAlgn="auto">
              <a:lnSpc>
                <a:spcPct val="120000"/>
              </a:lnSpc>
            </a:pPr>
            <a:r>
              <a:rPr lang="zh-CN" altLang="en-US">
                <a:sym typeface="+mn-ea"/>
              </a:rPr>
              <a:t>如果</a:t>
            </a:r>
            <a:r>
              <a:rPr lang="zh-CN" altLang="en-US">
                <a:sym typeface="+mn-ea"/>
              </a:rPr>
              <a:t>感兴趣节点间的因果关系没有方向标记，则该因果关系需要</a:t>
            </a:r>
            <a:r>
              <a:rPr lang="zh-CN" altLang="en-US">
                <a:sym typeface="+mn-ea"/>
              </a:rPr>
              <a:t>通过随机控制实验（</a:t>
            </a:r>
            <a:r>
              <a:rPr lang="en-US" altLang="zh-CN">
                <a:sym typeface="+mn-ea"/>
              </a:rPr>
              <a:t>RCT</a:t>
            </a:r>
            <a:r>
              <a:rPr lang="zh-CN" altLang="en-US">
                <a:sym typeface="+mn-ea"/>
              </a:rPr>
              <a:t>）才能确定</a:t>
            </a:r>
            <a:endParaRPr lang="zh-CN" altLang="en-US">
              <a:sym typeface="+mn-ea"/>
            </a:endParaRPr>
          </a:p>
          <a:p>
            <a:pPr lvl="1" fontAlgn="auto">
              <a:lnSpc>
                <a:spcPct val="120000"/>
              </a:lnSpc>
            </a:pPr>
            <a:endParaRPr lang="zh-CN" altLang="en-US">
              <a:sym typeface="+mn-ea"/>
            </a:endParaRPr>
          </a:p>
          <a:p>
            <a:pPr lvl="0" fontAlgn="auto">
              <a:lnSpc>
                <a:spcPct val="120000"/>
              </a:lnSpc>
            </a:pPr>
            <a:endParaRPr lang="zh-CN" altLang="en-US">
              <a:solidFill>
                <a:srgbClr val="FF000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马尔科夫毯</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6" name="图片 5"/>
          <p:cNvPicPr>
            <a:picLocks noChangeAspect="1"/>
          </p:cNvPicPr>
          <p:nvPr/>
        </p:nvPicPr>
        <p:blipFill>
          <a:blip r:embed="rId2"/>
          <a:stretch>
            <a:fillRect/>
          </a:stretch>
        </p:blipFill>
        <p:spPr>
          <a:xfrm>
            <a:off x="7173595" y="4721860"/>
            <a:ext cx="3573145" cy="1489710"/>
          </a:xfrm>
          <a:prstGeom prst="rect">
            <a:avLst/>
          </a:prstGeom>
        </p:spPr>
      </p:pic>
      <p:grpSp>
        <p:nvGrpSpPr>
          <p:cNvPr id="33" name="组合 32"/>
          <p:cNvGrpSpPr/>
          <p:nvPr/>
        </p:nvGrpSpPr>
        <p:grpSpPr>
          <a:xfrm>
            <a:off x="7173595" y="1400810"/>
            <a:ext cx="2829560" cy="3321050"/>
            <a:chOff x="11020" y="3333"/>
            <a:chExt cx="4456" cy="5230"/>
          </a:xfrm>
        </p:grpSpPr>
        <p:grpSp>
          <p:nvGrpSpPr>
            <p:cNvPr id="31" name="组合 30"/>
            <p:cNvGrpSpPr/>
            <p:nvPr/>
          </p:nvGrpSpPr>
          <p:grpSpPr>
            <a:xfrm>
              <a:off x="11020" y="3333"/>
              <a:ext cx="4456" cy="5230"/>
              <a:chOff x="11020" y="3333"/>
              <a:chExt cx="4456" cy="5230"/>
            </a:xfrm>
          </p:grpSpPr>
          <p:pic>
            <p:nvPicPr>
              <p:cNvPr id="5" name="图片 4" descr="IMG_CC7506515570-1"/>
              <p:cNvPicPr>
                <a:picLocks noChangeAspect="1"/>
              </p:cNvPicPr>
              <p:nvPr/>
            </p:nvPicPr>
            <p:blipFill>
              <a:blip r:embed="rId3"/>
              <a:stretch>
                <a:fillRect/>
              </a:stretch>
            </p:blipFill>
            <p:spPr>
              <a:xfrm>
                <a:off x="11143" y="3333"/>
                <a:ext cx="4333" cy="5230"/>
              </a:xfrm>
              <a:prstGeom prst="rect">
                <a:avLst/>
              </a:prstGeom>
            </p:spPr>
          </p:pic>
          <p:pic>
            <p:nvPicPr>
              <p:cNvPr id="2" name="图片 1"/>
              <p:cNvPicPr>
                <a:picLocks noChangeAspect="1"/>
              </p:cNvPicPr>
              <p:nvPr/>
            </p:nvPicPr>
            <p:blipFill>
              <a:blip r:embed="rId4"/>
              <a:stretch>
                <a:fillRect/>
              </a:stretch>
            </p:blipFill>
            <p:spPr>
              <a:xfrm>
                <a:off x="12947" y="5819"/>
                <a:ext cx="259" cy="259"/>
              </a:xfrm>
              <a:prstGeom prst="rect">
                <a:avLst/>
              </a:prstGeom>
            </p:spPr>
          </p:pic>
          <p:pic>
            <p:nvPicPr>
              <p:cNvPr id="3" name="图片 2"/>
              <p:cNvPicPr>
                <a:picLocks noChangeAspect="1"/>
              </p:cNvPicPr>
              <p:nvPr/>
            </p:nvPicPr>
            <p:blipFill>
              <a:blip r:embed="rId5"/>
              <a:stretch>
                <a:fillRect/>
              </a:stretch>
            </p:blipFill>
            <p:spPr>
              <a:xfrm>
                <a:off x="12167" y="4715"/>
                <a:ext cx="441" cy="286"/>
              </a:xfrm>
              <a:prstGeom prst="rect">
                <a:avLst/>
              </a:prstGeom>
            </p:spPr>
          </p:pic>
          <p:pic>
            <p:nvPicPr>
              <p:cNvPr id="9" name="图片 8"/>
              <p:cNvPicPr>
                <a:picLocks noChangeAspect="1"/>
              </p:cNvPicPr>
              <p:nvPr/>
            </p:nvPicPr>
            <p:blipFill>
              <a:blip r:embed="rId6"/>
              <a:stretch>
                <a:fillRect/>
              </a:stretch>
            </p:blipFill>
            <p:spPr>
              <a:xfrm>
                <a:off x="13310" y="4715"/>
                <a:ext cx="493" cy="286"/>
              </a:xfrm>
              <a:prstGeom prst="rect">
                <a:avLst/>
              </a:prstGeom>
            </p:spPr>
          </p:pic>
          <p:pic>
            <p:nvPicPr>
              <p:cNvPr id="10" name="图片 9"/>
              <p:cNvPicPr>
                <a:picLocks noChangeAspect="1"/>
              </p:cNvPicPr>
              <p:nvPr/>
            </p:nvPicPr>
            <p:blipFill>
              <a:blip r:embed="rId7"/>
              <a:stretch>
                <a:fillRect/>
              </a:stretch>
            </p:blipFill>
            <p:spPr>
              <a:xfrm>
                <a:off x="12193" y="6947"/>
                <a:ext cx="441" cy="286"/>
              </a:xfrm>
              <a:prstGeom prst="rect">
                <a:avLst/>
              </a:prstGeom>
            </p:spPr>
          </p:pic>
          <p:pic>
            <p:nvPicPr>
              <p:cNvPr id="11" name="图片 10"/>
              <p:cNvPicPr>
                <a:picLocks noChangeAspect="1"/>
              </p:cNvPicPr>
              <p:nvPr/>
            </p:nvPicPr>
            <p:blipFill>
              <a:blip r:embed="rId8"/>
              <a:stretch>
                <a:fillRect/>
              </a:stretch>
            </p:blipFill>
            <p:spPr>
              <a:xfrm>
                <a:off x="13362" y="6947"/>
                <a:ext cx="441" cy="286"/>
              </a:xfrm>
              <a:prstGeom prst="rect">
                <a:avLst/>
              </a:prstGeom>
            </p:spPr>
          </p:pic>
          <p:pic>
            <p:nvPicPr>
              <p:cNvPr id="4" name="图片 3"/>
              <p:cNvPicPr>
                <a:picLocks noChangeAspect="1"/>
              </p:cNvPicPr>
              <p:nvPr/>
            </p:nvPicPr>
            <p:blipFill>
              <a:blip r:embed="rId9"/>
              <a:stretch>
                <a:fillRect/>
              </a:stretch>
            </p:blipFill>
            <p:spPr>
              <a:xfrm>
                <a:off x="11548" y="5819"/>
                <a:ext cx="441" cy="286"/>
              </a:xfrm>
              <a:prstGeom prst="rect">
                <a:avLst/>
              </a:prstGeom>
            </p:spPr>
          </p:pic>
          <p:pic>
            <p:nvPicPr>
              <p:cNvPr id="13" name="图片 12"/>
              <p:cNvPicPr>
                <a:picLocks noChangeAspect="1"/>
              </p:cNvPicPr>
              <p:nvPr/>
            </p:nvPicPr>
            <p:blipFill>
              <a:blip r:embed="rId10"/>
              <a:stretch>
                <a:fillRect/>
              </a:stretch>
            </p:blipFill>
            <p:spPr>
              <a:xfrm>
                <a:off x="13986" y="5819"/>
                <a:ext cx="441" cy="286"/>
              </a:xfrm>
              <a:prstGeom prst="rect">
                <a:avLst/>
              </a:prstGeom>
            </p:spPr>
          </p:pic>
          <p:pic>
            <p:nvPicPr>
              <p:cNvPr id="23" name="图片 22"/>
              <p:cNvPicPr>
                <a:picLocks noChangeAspect="1"/>
              </p:cNvPicPr>
              <p:nvPr/>
            </p:nvPicPr>
            <p:blipFill>
              <a:blip r:embed="rId11"/>
              <a:stretch>
                <a:fillRect/>
              </a:stretch>
            </p:blipFill>
            <p:spPr>
              <a:xfrm>
                <a:off x="11544" y="3539"/>
                <a:ext cx="445" cy="288"/>
              </a:xfrm>
              <a:prstGeom prst="rect">
                <a:avLst/>
              </a:prstGeom>
            </p:spPr>
          </p:pic>
          <p:pic>
            <p:nvPicPr>
              <p:cNvPr id="24" name="图片 23"/>
              <p:cNvPicPr>
                <a:picLocks noChangeAspect="1"/>
              </p:cNvPicPr>
              <p:nvPr/>
            </p:nvPicPr>
            <p:blipFill>
              <a:blip r:embed="rId11"/>
              <a:stretch>
                <a:fillRect/>
              </a:stretch>
            </p:blipFill>
            <p:spPr>
              <a:xfrm>
                <a:off x="12761" y="3539"/>
                <a:ext cx="445" cy="288"/>
              </a:xfrm>
              <a:prstGeom prst="rect">
                <a:avLst/>
              </a:prstGeom>
            </p:spPr>
          </p:pic>
          <p:pic>
            <p:nvPicPr>
              <p:cNvPr id="25" name="图片 24"/>
              <p:cNvPicPr>
                <a:picLocks noChangeAspect="1"/>
              </p:cNvPicPr>
              <p:nvPr/>
            </p:nvPicPr>
            <p:blipFill>
              <a:blip r:embed="rId11"/>
              <a:stretch>
                <a:fillRect/>
              </a:stretch>
            </p:blipFill>
            <p:spPr>
              <a:xfrm>
                <a:off x="13803" y="3539"/>
                <a:ext cx="445" cy="288"/>
              </a:xfrm>
              <a:prstGeom prst="rect">
                <a:avLst/>
              </a:prstGeom>
            </p:spPr>
          </p:pic>
          <p:pic>
            <p:nvPicPr>
              <p:cNvPr id="26" name="图片 25"/>
              <p:cNvPicPr>
                <a:picLocks noChangeAspect="1"/>
              </p:cNvPicPr>
              <p:nvPr/>
            </p:nvPicPr>
            <p:blipFill>
              <a:blip r:embed="rId11"/>
              <a:stretch>
                <a:fillRect/>
              </a:stretch>
            </p:blipFill>
            <p:spPr>
              <a:xfrm>
                <a:off x="11020" y="4715"/>
                <a:ext cx="445" cy="288"/>
              </a:xfrm>
              <a:prstGeom prst="rect">
                <a:avLst/>
              </a:prstGeom>
            </p:spPr>
          </p:pic>
          <p:pic>
            <p:nvPicPr>
              <p:cNvPr id="27" name="图片 26"/>
              <p:cNvPicPr>
                <a:picLocks noChangeAspect="1"/>
              </p:cNvPicPr>
              <p:nvPr/>
            </p:nvPicPr>
            <p:blipFill>
              <a:blip r:embed="rId11"/>
              <a:stretch>
                <a:fillRect/>
              </a:stretch>
            </p:blipFill>
            <p:spPr>
              <a:xfrm>
                <a:off x="14505" y="4713"/>
                <a:ext cx="445" cy="288"/>
              </a:xfrm>
              <a:prstGeom prst="rect">
                <a:avLst/>
              </a:prstGeom>
            </p:spPr>
          </p:pic>
          <p:pic>
            <p:nvPicPr>
              <p:cNvPr id="28" name="图片 27"/>
              <p:cNvPicPr>
                <a:picLocks noChangeAspect="1"/>
              </p:cNvPicPr>
              <p:nvPr/>
            </p:nvPicPr>
            <p:blipFill>
              <a:blip r:embed="rId11"/>
              <a:stretch>
                <a:fillRect/>
              </a:stretch>
            </p:blipFill>
            <p:spPr>
              <a:xfrm>
                <a:off x="11730" y="8159"/>
                <a:ext cx="445" cy="288"/>
              </a:xfrm>
              <a:prstGeom prst="rect">
                <a:avLst/>
              </a:prstGeom>
            </p:spPr>
          </p:pic>
          <p:pic>
            <p:nvPicPr>
              <p:cNvPr id="29" name="图片 28"/>
              <p:cNvPicPr>
                <a:picLocks noChangeAspect="1"/>
              </p:cNvPicPr>
              <p:nvPr/>
            </p:nvPicPr>
            <p:blipFill>
              <a:blip r:embed="rId11"/>
              <a:stretch>
                <a:fillRect/>
              </a:stretch>
            </p:blipFill>
            <p:spPr>
              <a:xfrm>
                <a:off x="12816" y="8159"/>
                <a:ext cx="445" cy="288"/>
              </a:xfrm>
              <a:prstGeom prst="rect">
                <a:avLst/>
              </a:prstGeom>
            </p:spPr>
          </p:pic>
          <p:pic>
            <p:nvPicPr>
              <p:cNvPr id="30" name="图片 29"/>
              <p:cNvPicPr>
                <a:picLocks noChangeAspect="1"/>
              </p:cNvPicPr>
              <p:nvPr/>
            </p:nvPicPr>
            <p:blipFill>
              <a:blip r:embed="rId11"/>
              <a:stretch>
                <a:fillRect/>
              </a:stretch>
            </p:blipFill>
            <p:spPr>
              <a:xfrm>
                <a:off x="13989" y="8159"/>
                <a:ext cx="445" cy="288"/>
              </a:xfrm>
              <a:prstGeom prst="rect">
                <a:avLst/>
              </a:prstGeom>
            </p:spPr>
          </p:pic>
        </p:grpSp>
        <p:sp>
          <p:nvSpPr>
            <p:cNvPr id="32" name="椭圆 31"/>
            <p:cNvSpPr/>
            <p:nvPr/>
          </p:nvSpPr>
          <p:spPr>
            <a:xfrm>
              <a:off x="11465" y="4322"/>
              <a:ext cx="3408" cy="3252"/>
            </a:xfrm>
            <a:prstGeom prst="ellipse">
              <a:avLst/>
            </a:prstGeom>
            <a:solidFill>
              <a:srgbClr val="FF33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内容占位符 33"/>
          <p:cNvSpPr>
            <a:spLocks noGrp="1"/>
          </p:cNvSpPr>
          <p:nvPr>
            <p:ph idx="1"/>
          </p:nvPr>
        </p:nvSpPr>
        <p:spPr>
          <a:xfrm>
            <a:off x="814070" y="1754505"/>
            <a:ext cx="6161405" cy="4351655"/>
          </a:xfrm>
        </p:spPr>
        <p:txBody>
          <a:bodyPr>
            <a:normAutofit fontScale="90000"/>
          </a:bodyPr>
          <a:p>
            <a:pPr fontAlgn="auto">
              <a:lnSpc>
                <a:spcPct val="140000"/>
              </a:lnSpc>
            </a:pPr>
            <a:r>
              <a:rPr lang="zh-CN" altLang="en-US" sz="2000">
                <a:sym typeface="+mn-ea"/>
              </a:rPr>
              <a:t>性质：</a:t>
            </a:r>
            <a:endParaRPr lang="zh-CN" altLang="en-US" sz="2000"/>
          </a:p>
          <a:p>
            <a:pPr lvl="1" fontAlgn="auto">
              <a:lnSpc>
                <a:spcPct val="140000"/>
              </a:lnSpc>
            </a:pPr>
            <a:r>
              <a:rPr lang="zh-CN" altLang="en-US" sz="2000">
                <a:sym typeface="+mn-ea"/>
              </a:rPr>
              <a:t>给定</a:t>
            </a:r>
            <a:r>
              <a:rPr lang="zh-CN" altLang="en-US" sz="2000">
                <a:sym typeface="+mn-ea"/>
              </a:rPr>
              <a:t>马尔科夫毯中的变量</a:t>
            </a:r>
            <a:r>
              <a:rPr lang="en-US" altLang="zh-CN" sz="2000">
                <a:sym typeface="+mn-ea"/>
              </a:rPr>
              <a:t>X</a:t>
            </a:r>
            <a:r>
              <a:rPr lang="zh-CN" altLang="en-US" sz="2000">
                <a:sym typeface="+mn-ea"/>
              </a:rPr>
              <a:t>的条件下，</a:t>
            </a:r>
            <a:r>
              <a:rPr lang="en-US" altLang="zh-CN" sz="2000">
                <a:sym typeface="+mn-ea"/>
              </a:rPr>
              <a:t>Y</a:t>
            </a:r>
            <a:r>
              <a:rPr lang="zh-CN" altLang="en-US" sz="2000">
                <a:sym typeface="+mn-ea"/>
              </a:rPr>
              <a:t>和其他所有变量</a:t>
            </a:r>
            <a:r>
              <a:rPr lang="en-US" altLang="zh-CN" sz="2000">
                <a:sym typeface="+mn-ea"/>
              </a:rPr>
              <a:t>U</a:t>
            </a:r>
            <a:r>
              <a:rPr lang="zh-CN" altLang="en-US" sz="2000">
                <a:sym typeface="+mn-ea"/>
              </a:rPr>
              <a:t>关于</a:t>
            </a:r>
            <a:r>
              <a:rPr lang="en-US" altLang="zh-CN" sz="2000">
                <a:sym typeface="+mn-ea"/>
              </a:rPr>
              <a:t>X</a:t>
            </a:r>
            <a:r>
              <a:rPr lang="zh-CN" altLang="en-US" sz="2000">
                <a:sym typeface="+mn-ea"/>
              </a:rPr>
              <a:t>条件独立</a:t>
            </a:r>
            <a:endParaRPr lang="zh-CN" altLang="en-US" sz="2000"/>
          </a:p>
          <a:p>
            <a:pPr lvl="1" fontAlgn="auto">
              <a:lnSpc>
                <a:spcPct val="140000"/>
              </a:lnSpc>
            </a:pPr>
            <a:r>
              <a:rPr lang="zh-CN" altLang="en-US" sz="2000">
                <a:sym typeface="+mn-ea"/>
              </a:rPr>
              <a:t>马尔科夫毯是预测</a:t>
            </a:r>
            <a:r>
              <a:rPr lang="en-US" altLang="zh-CN" sz="2000">
                <a:sym typeface="+mn-ea"/>
              </a:rPr>
              <a:t>Y</a:t>
            </a:r>
            <a:r>
              <a:rPr lang="zh-CN" altLang="en-US" sz="2000">
                <a:sym typeface="+mn-ea"/>
              </a:rPr>
              <a:t>的最小信息集合</a:t>
            </a:r>
            <a:endParaRPr lang="en-US" altLang="zh-CN" sz="2000"/>
          </a:p>
          <a:p>
            <a:pPr fontAlgn="auto">
              <a:lnSpc>
                <a:spcPct val="140000"/>
              </a:lnSpc>
            </a:pPr>
            <a:endParaRPr lang="zh-CN" altLang="en-US" sz="2000">
              <a:sym typeface="+mn-ea"/>
            </a:endParaRPr>
          </a:p>
          <a:p>
            <a:pPr fontAlgn="auto">
              <a:lnSpc>
                <a:spcPct val="140000"/>
              </a:lnSpc>
            </a:pPr>
            <a:r>
              <a:rPr lang="zh-CN" altLang="en-US" sz="2000">
                <a:sym typeface="+mn-ea"/>
              </a:rPr>
              <a:t>定义：</a:t>
            </a:r>
            <a:endParaRPr lang="zh-CN" altLang="en-US" sz="2000"/>
          </a:p>
          <a:p>
            <a:pPr lvl="1" fontAlgn="auto">
              <a:lnSpc>
                <a:spcPct val="140000"/>
              </a:lnSpc>
            </a:pPr>
            <a:r>
              <a:rPr lang="zh-CN" altLang="en-US">
                <a:sym typeface="+mn-ea"/>
              </a:rPr>
              <a:t>给定变量</a:t>
            </a:r>
            <a:r>
              <a:rPr lang="en-US" altLang="zh-CN">
                <a:sym typeface="+mn-ea"/>
              </a:rPr>
              <a:t>Y</a:t>
            </a:r>
            <a:r>
              <a:rPr lang="zh-CN" altLang="en-US">
                <a:sym typeface="+mn-ea"/>
              </a:rPr>
              <a:t>，</a:t>
            </a:r>
            <a:r>
              <a:rPr lang="en-US" altLang="zh-CN">
                <a:sym typeface="+mn-ea"/>
              </a:rPr>
              <a:t>Y</a:t>
            </a:r>
            <a:r>
              <a:rPr lang="zh-CN" altLang="en-US">
                <a:sym typeface="+mn-ea"/>
              </a:rPr>
              <a:t>的所有</a:t>
            </a:r>
            <a:r>
              <a:rPr lang="zh-CN" altLang="en-US">
                <a:solidFill>
                  <a:srgbClr val="FF0000"/>
                </a:solidFill>
                <a:sym typeface="+mn-ea"/>
              </a:rPr>
              <a:t>父节点</a:t>
            </a:r>
            <a:r>
              <a:rPr lang="en-US" altLang="zh-CN">
                <a:solidFill>
                  <a:srgbClr val="FF0000"/>
                </a:solidFill>
                <a:sym typeface="+mn-ea"/>
              </a:rPr>
              <a:t>(parents)</a:t>
            </a:r>
            <a:r>
              <a:rPr lang="zh-CN" altLang="en-US">
                <a:sym typeface="+mn-ea"/>
              </a:rPr>
              <a:t>，</a:t>
            </a:r>
            <a:r>
              <a:rPr lang="zh-CN" altLang="en-US">
                <a:solidFill>
                  <a:srgbClr val="FF0000"/>
                </a:solidFill>
                <a:sym typeface="+mn-ea"/>
              </a:rPr>
              <a:t>子节点</a:t>
            </a:r>
            <a:r>
              <a:rPr lang="en-US" altLang="zh-CN">
                <a:solidFill>
                  <a:srgbClr val="FF0000"/>
                </a:solidFill>
                <a:sym typeface="+mn-ea"/>
              </a:rPr>
              <a:t>(children)</a:t>
            </a:r>
            <a:r>
              <a:rPr lang="zh-CN" altLang="en-US">
                <a:sym typeface="+mn-ea"/>
              </a:rPr>
              <a:t>，以及</a:t>
            </a:r>
            <a:r>
              <a:rPr lang="zh-CN" altLang="en-US">
                <a:solidFill>
                  <a:srgbClr val="FF0000"/>
                </a:solidFill>
                <a:sym typeface="+mn-ea"/>
              </a:rPr>
              <a:t>子节点的父节点</a:t>
            </a:r>
            <a:r>
              <a:rPr lang="en-US" altLang="zh-CN">
                <a:solidFill>
                  <a:srgbClr val="FF0000"/>
                </a:solidFill>
                <a:sym typeface="+mn-ea"/>
              </a:rPr>
              <a:t>(siblings)</a:t>
            </a:r>
            <a:r>
              <a:rPr lang="zh-CN" altLang="en-US">
                <a:sym typeface="+mn-ea"/>
              </a:rPr>
              <a:t>构成的变量集合叫做</a:t>
            </a:r>
            <a:r>
              <a:rPr lang="en-US" altLang="zh-CN">
                <a:sym typeface="+mn-ea"/>
              </a:rPr>
              <a:t>Y</a:t>
            </a:r>
            <a:r>
              <a:rPr lang="zh-CN" altLang="en-US">
                <a:sym typeface="+mn-ea"/>
              </a:rPr>
              <a:t>的</a:t>
            </a:r>
            <a:r>
              <a:rPr lang="zh-CN" altLang="en-US">
                <a:sym typeface="+mn-ea"/>
              </a:rPr>
              <a:t>马尔科夫毯毯</a:t>
            </a:r>
            <a:endParaRPr lang="zh-CN" altLang="en-US"/>
          </a:p>
          <a:p>
            <a:pPr fontAlgn="auto">
              <a:lnSpc>
                <a:spcPct val="140000"/>
              </a:lnSpc>
            </a:pPr>
            <a:endParaRPr lang="zh-CN" altLang="en-US" sz="2000"/>
          </a:p>
          <a:p>
            <a:endParaRPr lang="en-US" altLang="zh-CN"/>
          </a:p>
        </p:txBody>
      </p:sp>
      <p:pic>
        <p:nvPicPr>
          <p:cNvPr id="35" name="图片 34"/>
          <p:cNvPicPr>
            <a:picLocks noChangeAspect="1"/>
          </p:cNvPicPr>
          <p:nvPr/>
        </p:nvPicPr>
        <p:blipFill>
          <a:blip r:embed="rId12"/>
          <a:stretch>
            <a:fillRect/>
          </a:stretch>
        </p:blipFill>
        <p:spPr>
          <a:xfrm>
            <a:off x="9178925" y="5979160"/>
            <a:ext cx="76200" cy="11430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标题 4"/>
          <p:cNvSpPr>
            <a:spLocks noGrp="1"/>
          </p:cNvSpPr>
          <p:nvPr>
            <p:ph type="title"/>
          </p:nvPr>
        </p:nvSpPr>
        <p:spPr>
          <a:xfrm>
            <a:off x="3905885" y="1215390"/>
            <a:ext cx="6730365" cy="4325620"/>
          </a:xfrm>
        </p:spPr>
        <p:txBody>
          <a:bodyPr>
            <a:normAutofit fontScale="90000"/>
          </a:bodyPr>
          <a:p>
            <a:r>
              <a:rPr lang="zh-CN" altLang="en-US">
                <a:solidFill>
                  <a:schemeClr val="bg1">
                    <a:lumMod val="65000"/>
                  </a:schemeClr>
                </a:solidFill>
              </a:rPr>
              <a:t>第一层：相关性</a:t>
            </a:r>
            <a:br>
              <a:rPr lang="zh-CN" altLang="en-US">
                <a:solidFill>
                  <a:schemeClr val="bg1">
                    <a:lumMod val="85000"/>
                  </a:schemeClr>
                </a:solidFill>
              </a:rPr>
            </a:br>
            <a:br>
              <a:rPr lang="zh-CN" altLang="en-US"/>
            </a:br>
            <a:r>
              <a:rPr lang="zh-CN" altLang="en-US">
                <a:solidFill>
                  <a:schemeClr val="bg1">
                    <a:lumMod val="65000"/>
                  </a:schemeClr>
                </a:solidFill>
              </a:rPr>
              <a:t>第二层：干预</a:t>
            </a:r>
            <a:br>
              <a:rPr lang="zh-CN" altLang="en-US">
                <a:solidFill>
                  <a:schemeClr val="bg1">
                    <a:lumMod val="65000"/>
                  </a:schemeClr>
                </a:solidFill>
              </a:rPr>
            </a:br>
            <a:br>
              <a:rPr lang="zh-CN" altLang="en-US">
                <a:solidFill>
                  <a:schemeClr val="bg1">
                    <a:lumMod val="85000"/>
                  </a:schemeClr>
                </a:solidFill>
              </a:rPr>
            </a:br>
            <a:r>
              <a:rPr lang="zh-CN" altLang="en-US">
                <a:solidFill>
                  <a:srgbClr val="C00000"/>
                </a:solidFill>
              </a:rPr>
              <a:t>第三层：反事实</a:t>
            </a:r>
            <a:br>
              <a:rPr lang="zh-CN" altLang="en-US">
                <a:solidFill>
                  <a:srgbClr val="C00000"/>
                </a:solidFill>
              </a:rPr>
            </a:br>
            <a:br>
              <a:rPr lang="zh-CN" altLang="en-US">
                <a:solidFill>
                  <a:srgbClr val="C00000"/>
                </a:solidFill>
              </a:rPr>
            </a:br>
            <a:r>
              <a:rPr lang="zh-CN" altLang="en-US">
                <a:solidFill>
                  <a:schemeClr val="bg1">
                    <a:lumMod val="75000"/>
                  </a:schemeClr>
                </a:solidFill>
              </a:rPr>
              <a:t>线性模型的因果推断</a:t>
            </a:r>
            <a:endParaRPr lang="zh-CN" altLang="en-US">
              <a:solidFill>
                <a:schemeClr val="bg1">
                  <a:lumMod val="7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什么</a:t>
            </a:r>
            <a:r>
              <a:rPr lang="zh-CN" altLang="en-US" sz="3600">
                <a:solidFill>
                  <a:srgbClr val="C00000"/>
                </a:solidFill>
                <a:sym typeface="+mn-ea"/>
              </a:rPr>
              <a:t>是反事实</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4" name="内容占位符 33"/>
          <p:cNvSpPr>
            <a:spLocks noGrp="1"/>
          </p:cNvSpPr>
          <p:nvPr>
            <p:ph idx="1"/>
          </p:nvPr>
        </p:nvSpPr>
        <p:spPr>
          <a:xfrm>
            <a:off x="814070" y="1754505"/>
            <a:ext cx="10876280" cy="4351655"/>
          </a:xfrm>
        </p:spPr>
        <p:txBody>
          <a:bodyPr>
            <a:normAutofit fontScale="90000"/>
          </a:bodyPr>
          <a:p>
            <a:pPr lvl="0" fontAlgn="auto">
              <a:lnSpc>
                <a:spcPct val="140000"/>
              </a:lnSpc>
            </a:pPr>
            <a:r>
              <a:rPr lang="zh-CN" altLang="en-US" sz="2000">
                <a:solidFill>
                  <a:srgbClr val="FF0000"/>
                </a:solidFill>
                <a:sym typeface="+mn-ea"/>
              </a:rPr>
              <a:t>反事实（Counterfactual）</a:t>
            </a:r>
            <a:r>
              <a:rPr lang="zh-CN" altLang="en-US" sz="2000">
                <a:sym typeface="+mn-ea"/>
              </a:rPr>
              <a:t>是一种假设性的情况，它描述的是在实际情况的对立面下可能发生的事情。</a:t>
            </a:r>
            <a:endParaRPr lang="zh-CN" altLang="en-US" sz="2000">
              <a:sym typeface="+mn-ea"/>
            </a:endParaRPr>
          </a:p>
          <a:p>
            <a:pPr lvl="1" fontAlgn="auto">
              <a:lnSpc>
                <a:spcPct val="140000"/>
              </a:lnSpc>
            </a:pPr>
            <a:endParaRPr lang="zh-CN" altLang="en-US" sz="1800">
              <a:sym typeface="+mn-ea"/>
            </a:endParaRPr>
          </a:p>
          <a:p>
            <a:pPr lvl="0" fontAlgn="auto">
              <a:lnSpc>
                <a:spcPct val="140000"/>
              </a:lnSpc>
            </a:pPr>
            <a:r>
              <a:rPr lang="zh-CN" altLang="en-US" sz="2000">
                <a:sym typeface="+mn-ea"/>
              </a:rPr>
              <a:t>反事实</a:t>
            </a:r>
            <a:r>
              <a:rPr lang="zh-CN" altLang="en-US" sz="2000">
                <a:sym typeface="+mn-ea"/>
              </a:rPr>
              <a:t>问题的</a:t>
            </a:r>
            <a:r>
              <a:rPr lang="zh-CN" altLang="en-US" sz="2000">
                <a:sym typeface="+mn-ea"/>
              </a:rPr>
              <a:t>例子：</a:t>
            </a:r>
            <a:endParaRPr lang="zh-CN" altLang="en-US" sz="2000">
              <a:sym typeface="+mn-ea"/>
            </a:endParaRPr>
          </a:p>
          <a:p>
            <a:pPr lvl="1" fontAlgn="auto">
              <a:lnSpc>
                <a:spcPct val="140000"/>
              </a:lnSpc>
            </a:pPr>
            <a:r>
              <a:rPr lang="zh-CN" altLang="en-US">
                <a:sym typeface="+mn-ea"/>
              </a:rPr>
              <a:t>科学问题：“如果地球更接近太阳，生命会如何发展？”（事实是地球和太阳之间的距离基本</a:t>
            </a:r>
            <a:r>
              <a:rPr lang="zh-CN" altLang="en-US">
                <a:sym typeface="+mn-ea"/>
              </a:rPr>
              <a:t>保持恒定）</a:t>
            </a:r>
            <a:endParaRPr lang="zh-CN" altLang="en-US">
              <a:sym typeface="+mn-ea"/>
            </a:endParaRPr>
          </a:p>
          <a:p>
            <a:pPr lvl="1" fontAlgn="auto">
              <a:lnSpc>
                <a:spcPct val="140000"/>
              </a:lnSpc>
            </a:pPr>
            <a:r>
              <a:rPr lang="zh-CN" altLang="en-US">
                <a:sym typeface="+mn-ea"/>
              </a:rPr>
              <a:t>医学问题：“如果病人没有接受化疗，他们的健康状况会是什么样子？”（事实是病人已经接受了化疗）</a:t>
            </a:r>
            <a:endParaRPr lang="zh-CN" altLang="en-US">
              <a:sym typeface="+mn-ea"/>
            </a:endParaRPr>
          </a:p>
          <a:p>
            <a:pPr lvl="1" fontAlgn="auto">
              <a:lnSpc>
                <a:spcPct val="140000"/>
              </a:lnSpc>
            </a:pPr>
            <a:r>
              <a:rPr lang="zh-CN" altLang="en-US" sz="1800">
                <a:sym typeface="+mn-ea"/>
              </a:rPr>
              <a:t>经济问题：“如果政府没有提高最低工资，工人的收入会是什么样子？”（事实是已经提高了</a:t>
            </a:r>
            <a:r>
              <a:rPr lang="zh-CN" altLang="en-US" sz="1800">
                <a:sym typeface="+mn-ea"/>
              </a:rPr>
              <a:t>最低工资）</a:t>
            </a:r>
            <a:endParaRPr lang="zh-CN" altLang="en-US" sz="1800">
              <a:sym typeface="+mn-ea"/>
            </a:endParaRPr>
          </a:p>
          <a:p>
            <a:pPr lvl="1" fontAlgn="auto">
              <a:lnSpc>
                <a:spcPct val="140000"/>
              </a:lnSpc>
            </a:pPr>
            <a:r>
              <a:rPr lang="zh-CN" altLang="en-US">
                <a:sym typeface="+mn-ea"/>
              </a:rPr>
              <a:t>社会问题：“如果没有互联网，人们的生活会是什么样子？”（事实是互联网已经深度介入人们</a:t>
            </a:r>
            <a:r>
              <a:rPr lang="zh-CN" altLang="en-US">
                <a:sym typeface="+mn-ea"/>
              </a:rPr>
              <a:t>的生活）</a:t>
            </a:r>
            <a:endParaRPr lang="zh-CN" altLang="en-US">
              <a:sym typeface="+mn-ea"/>
            </a:endParaRPr>
          </a:p>
          <a:p>
            <a:pPr lvl="1" fontAlgn="auto">
              <a:lnSpc>
                <a:spcPct val="140000"/>
              </a:lnSpc>
            </a:pPr>
            <a:r>
              <a:rPr lang="zh-CN" altLang="en-US" sz="1800">
                <a:sym typeface="+mn-ea"/>
              </a:rPr>
              <a:t>历史问题：“如果希特勒在二战中赢得了胜利，世界会是什么样子？”（事实是希特勒输掉了</a:t>
            </a:r>
            <a:r>
              <a:rPr lang="zh-CN" altLang="en-US" sz="1800">
                <a:sym typeface="+mn-ea"/>
              </a:rPr>
              <a:t>二战）</a:t>
            </a:r>
            <a:endParaRPr lang="zh-CN" altLang="en-US" sz="1800">
              <a:sym typeface="+mn-ea"/>
            </a:endParaRPr>
          </a:p>
          <a:p>
            <a:pPr lvl="1"/>
            <a:endParaRPr lang="zh-CN" altLang="en-US" sz="2000">
              <a:sym typeface="+mn-ea"/>
            </a:endParaRPr>
          </a:p>
          <a:p>
            <a:pPr lvl="0"/>
            <a:r>
              <a:rPr lang="zh-CN" altLang="en-US">
                <a:sym typeface="+mn-ea"/>
              </a:rPr>
              <a:t>反事实推断试图预测的是现实中不曾发生的事情的</a:t>
            </a:r>
            <a:r>
              <a:rPr lang="zh-CN" altLang="en-US">
                <a:sym typeface="+mn-ea"/>
              </a:rPr>
              <a:t>结果</a:t>
            </a:r>
            <a:endParaRPr lang="zh-CN" altLang="en-US">
              <a:sym typeface="+mn-ea"/>
            </a:endParaRPr>
          </a:p>
        </p:txBody>
      </p:sp>
      <p:pic>
        <p:nvPicPr>
          <p:cNvPr id="35" name="图片 34"/>
          <p:cNvPicPr>
            <a:picLocks noChangeAspect="1"/>
          </p:cNvPicPr>
          <p:nvPr/>
        </p:nvPicPr>
        <p:blipFill>
          <a:blip r:embed="rId2"/>
          <a:stretch>
            <a:fillRect/>
          </a:stretch>
        </p:blipFill>
        <p:spPr>
          <a:xfrm>
            <a:off x="9178925" y="5979160"/>
            <a:ext cx="76200" cy="114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7118350" cy="645160"/>
          </a:xfrm>
          <a:prstGeom prst="rect">
            <a:avLst/>
          </a:prstGeom>
          <a:noFill/>
        </p:spPr>
        <p:txBody>
          <a:bodyPr wrap="square" rtlCol="0">
            <a:spAutoFit/>
          </a:bodyPr>
          <a:lstStyle/>
          <a:p>
            <a:r>
              <a:rPr lang="zh-CN" altLang="en-US" sz="3600">
                <a:solidFill>
                  <a:srgbClr val="C00000"/>
                </a:solidFill>
                <a:sym typeface="+mn-ea"/>
              </a:rPr>
              <a:t>反事实问题</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4" name="内容占位符 33"/>
          <p:cNvSpPr>
            <a:spLocks noGrp="1"/>
          </p:cNvSpPr>
          <p:nvPr>
            <p:ph idx="1"/>
          </p:nvPr>
        </p:nvSpPr>
        <p:spPr>
          <a:xfrm>
            <a:off x="814070" y="1754505"/>
            <a:ext cx="10876280" cy="4351655"/>
          </a:xfrm>
        </p:spPr>
        <p:txBody>
          <a:bodyPr>
            <a:normAutofit/>
          </a:bodyPr>
          <a:p>
            <a:pPr lvl="1"/>
            <a:r>
              <a:rPr lang="zh-CN" altLang="en-US" sz="1995">
                <a:sym typeface="+mn-ea"/>
              </a:rPr>
              <a:t>场景：</a:t>
            </a:r>
            <a:endParaRPr lang="zh-CN" altLang="en-US" sz="1995">
              <a:sym typeface="+mn-ea"/>
            </a:endParaRPr>
          </a:p>
          <a:p>
            <a:pPr lvl="2"/>
            <a:r>
              <a:rPr lang="en-US" altLang="zh-CN" sz="1550">
                <a:sym typeface="+mn-ea"/>
              </a:rPr>
              <a:t>X</a:t>
            </a:r>
            <a:r>
              <a:rPr lang="zh-CN" altLang="en-US" sz="1550">
                <a:sym typeface="+mn-ea"/>
              </a:rPr>
              <a:t>：</a:t>
            </a:r>
            <a:r>
              <a:rPr lang="en-US" altLang="zh-CN" sz="1550">
                <a:sym typeface="+mn-ea"/>
              </a:rPr>
              <a:t>1</a:t>
            </a:r>
            <a:r>
              <a:rPr lang="zh-CN" altLang="en-US" sz="1550">
                <a:sym typeface="+mn-ea"/>
              </a:rPr>
              <a:t>表示上过</a:t>
            </a:r>
            <a:r>
              <a:rPr lang="zh-CN" altLang="en-US" sz="1550">
                <a:sym typeface="+mn-ea"/>
              </a:rPr>
              <a:t>大学，</a:t>
            </a:r>
            <a:r>
              <a:rPr lang="en-US" altLang="zh-CN" sz="1550">
                <a:sym typeface="+mn-ea"/>
              </a:rPr>
              <a:t>0</a:t>
            </a:r>
            <a:r>
              <a:rPr lang="zh-CN" altLang="en-US" sz="1550">
                <a:sym typeface="+mn-ea"/>
              </a:rPr>
              <a:t>表示没有</a:t>
            </a:r>
            <a:endParaRPr lang="zh-CN" altLang="en-US" sz="1550">
              <a:sym typeface="+mn-ea"/>
            </a:endParaRPr>
          </a:p>
          <a:p>
            <a:pPr lvl="2"/>
            <a:r>
              <a:rPr lang="en-US" altLang="zh-CN" sz="1550">
                <a:sym typeface="+mn-ea"/>
              </a:rPr>
              <a:t>U</a:t>
            </a:r>
            <a:r>
              <a:rPr lang="en-US" altLang="zh-CN" sz="1500" baseline="-25000">
                <a:solidFill>
                  <a:schemeClr val="tx1">
                    <a:lumMod val="75000"/>
                    <a:lumOff val="25000"/>
                  </a:schemeClr>
                </a:solidFill>
                <a:uFillTx/>
                <a:sym typeface="+mn-ea"/>
              </a:rPr>
              <a:t>Z</a:t>
            </a:r>
            <a:r>
              <a:rPr lang="zh-CN" altLang="en-US" sz="1550">
                <a:sym typeface="+mn-ea"/>
              </a:rPr>
              <a:t>：</a:t>
            </a:r>
            <a:r>
              <a:rPr lang="en-US" altLang="zh-CN" sz="1550">
                <a:sym typeface="+mn-ea"/>
              </a:rPr>
              <a:t>1</a:t>
            </a:r>
            <a:r>
              <a:rPr lang="zh-CN" altLang="en-US" sz="1550">
                <a:sym typeface="+mn-ea"/>
              </a:rPr>
              <a:t>表示有工作经验，</a:t>
            </a:r>
            <a:r>
              <a:rPr lang="en-US" altLang="zh-CN" sz="1550">
                <a:sym typeface="+mn-ea"/>
              </a:rPr>
              <a:t>0</a:t>
            </a:r>
            <a:r>
              <a:rPr lang="zh-CN" altLang="en-US" sz="1550">
                <a:sym typeface="+mn-ea"/>
              </a:rPr>
              <a:t>表示</a:t>
            </a:r>
            <a:r>
              <a:rPr lang="zh-CN" altLang="en-US" sz="1550">
                <a:sym typeface="+mn-ea"/>
              </a:rPr>
              <a:t>没有</a:t>
            </a:r>
            <a:endParaRPr lang="zh-CN" altLang="en-US" sz="1550">
              <a:sym typeface="+mn-ea"/>
            </a:endParaRPr>
          </a:p>
          <a:p>
            <a:pPr lvl="2"/>
            <a:r>
              <a:rPr lang="en-US" altLang="zh-CN" sz="1550">
                <a:sym typeface="+mn-ea"/>
              </a:rPr>
              <a:t>Z</a:t>
            </a:r>
            <a:r>
              <a:rPr lang="zh-CN" altLang="en-US" sz="1550">
                <a:sym typeface="+mn-ea"/>
              </a:rPr>
              <a:t>：</a:t>
            </a:r>
            <a:r>
              <a:rPr lang="en-US" altLang="zh-CN" sz="1550">
                <a:sym typeface="+mn-ea"/>
              </a:rPr>
              <a:t>1</a:t>
            </a:r>
            <a:r>
              <a:rPr lang="zh-CN" altLang="en-US" sz="1550">
                <a:sym typeface="+mn-ea"/>
              </a:rPr>
              <a:t>表示有必要的工作技能，</a:t>
            </a:r>
            <a:r>
              <a:rPr lang="en-US" altLang="zh-CN" sz="1550">
                <a:sym typeface="+mn-ea"/>
              </a:rPr>
              <a:t>0</a:t>
            </a:r>
            <a:r>
              <a:rPr lang="zh-CN" altLang="en-US" sz="1550">
                <a:sym typeface="+mn-ea"/>
              </a:rPr>
              <a:t>表示没有</a:t>
            </a:r>
            <a:endParaRPr lang="zh-CN" altLang="en-US" sz="1550">
              <a:sym typeface="+mn-ea"/>
            </a:endParaRPr>
          </a:p>
          <a:p>
            <a:pPr lvl="2"/>
            <a:r>
              <a:rPr lang="en-US" altLang="zh-CN" sz="1550">
                <a:sym typeface="+mn-ea"/>
              </a:rPr>
              <a:t>Y</a:t>
            </a:r>
            <a:r>
              <a:rPr lang="zh-CN" altLang="en-US" sz="1550">
                <a:sym typeface="+mn-ea"/>
              </a:rPr>
              <a:t>：代表薪资水平</a:t>
            </a:r>
            <a:endParaRPr lang="zh-CN" altLang="en-US" sz="1550">
              <a:sym typeface="+mn-ea"/>
            </a:endParaRPr>
          </a:p>
          <a:p>
            <a:pPr lvl="2"/>
            <a:endParaRPr lang="zh-CN" altLang="en-US" sz="1550">
              <a:sym typeface="+mn-ea"/>
            </a:endParaRPr>
          </a:p>
          <a:p>
            <a:pPr lvl="1"/>
            <a:r>
              <a:rPr lang="zh-CN" altLang="en-US" sz="1990">
                <a:sym typeface="+mn-ea"/>
              </a:rPr>
              <a:t>反事实</a:t>
            </a:r>
            <a:r>
              <a:rPr lang="zh-CN" altLang="en-US" sz="1990">
                <a:sym typeface="+mn-ea"/>
              </a:rPr>
              <a:t>问题：</a:t>
            </a:r>
            <a:endParaRPr lang="zh-CN" altLang="en-US" sz="1990">
              <a:sym typeface="+mn-ea"/>
            </a:endParaRPr>
          </a:p>
          <a:p>
            <a:pPr lvl="2"/>
            <a:r>
              <a:rPr lang="zh-CN" altLang="en-US" sz="1545">
                <a:sym typeface="+mn-ea"/>
              </a:rPr>
              <a:t>一个没上过大学的人，假设</a:t>
            </a:r>
            <a:r>
              <a:rPr lang="zh-CN" altLang="en-US" sz="1545">
                <a:sym typeface="+mn-ea"/>
              </a:rPr>
              <a:t>他当初上了大学，对当前的薪资</a:t>
            </a:r>
            <a:r>
              <a:rPr lang="zh-CN" altLang="en-US" sz="1545">
                <a:sym typeface="+mn-ea"/>
              </a:rPr>
              <a:t>会有什么影响？</a:t>
            </a:r>
            <a:endParaRPr lang="zh-CN" altLang="en-US" sz="1545">
              <a:sym typeface="+mn-ea"/>
            </a:endParaRPr>
          </a:p>
          <a:p>
            <a:pPr lvl="3"/>
            <a:r>
              <a:rPr lang="zh-CN" altLang="en-US" sz="1545">
                <a:sym typeface="+mn-ea"/>
              </a:rPr>
              <a:t>问题要求是保持当前的</a:t>
            </a:r>
            <a:r>
              <a:rPr lang="en-US" altLang="zh-CN" sz="1545">
                <a:sym typeface="+mn-ea"/>
              </a:rPr>
              <a:t>Z</a:t>
            </a:r>
            <a:r>
              <a:rPr lang="zh-CN" altLang="en-US" sz="1545">
                <a:sym typeface="+mn-ea"/>
              </a:rPr>
              <a:t>不变。因此不能直接</a:t>
            </a:r>
            <a:r>
              <a:rPr lang="en-US" altLang="zh-CN" sz="1545">
                <a:sym typeface="+mn-ea"/>
              </a:rPr>
              <a:t>do(X)</a:t>
            </a:r>
            <a:r>
              <a:rPr lang="zh-CN" altLang="en-US" sz="1545">
                <a:sym typeface="+mn-ea"/>
              </a:rPr>
              <a:t>。如果</a:t>
            </a:r>
            <a:r>
              <a:rPr lang="en-US" altLang="zh-CN" sz="1545">
                <a:sym typeface="+mn-ea"/>
              </a:rPr>
              <a:t>do(X)</a:t>
            </a:r>
            <a:r>
              <a:rPr lang="zh-CN" altLang="en-US" sz="1545">
                <a:sym typeface="+mn-ea"/>
              </a:rPr>
              <a:t>，会对</a:t>
            </a:r>
            <a:r>
              <a:rPr lang="en-US" altLang="zh-CN" sz="1545">
                <a:sym typeface="+mn-ea"/>
              </a:rPr>
              <a:t>Z</a:t>
            </a:r>
            <a:r>
              <a:rPr lang="zh-CN" altLang="en-US" sz="1545">
                <a:sym typeface="+mn-ea"/>
              </a:rPr>
              <a:t>造成影响</a:t>
            </a:r>
            <a:endParaRPr lang="zh-CN" altLang="en-US" sz="1545">
              <a:sym typeface="+mn-ea"/>
            </a:endParaRPr>
          </a:p>
          <a:p>
            <a:pPr lvl="3"/>
            <a:r>
              <a:rPr lang="zh-CN" altLang="en-US" sz="1545">
                <a:sym typeface="+mn-ea"/>
              </a:rPr>
              <a:t>问题的实质是，希望用过去（上大学的</a:t>
            </a:r>
            <a:r>
              <a:rPr lang="zh-CN" altLang="en-US" sz="1545">
                <a:sym typeface="+mn-ea"/>
              </a:rPr>
              <a:t>时刻）</a:t>
            </a:r>
            <a:r>
              <a:rPr lang="zh-CN" altLang="en-US" sz="1545">
                <a:sym typeface="+mn-ea"/>
              </a:rPr>
              <a:t>不同</a:t>
            </a:r>
            <a:r>
              <a:rPr lang="en-US" altLang="zh-CN" sz="1545">
                <a:sym typeface="+mn-ea"/>
              </a:rPr>
              <a:t>X</a:t>
            </a:r>
            <a:r>
              <a:rPr lang="zh-CN" altLang="en-US" sz="1545">
                <a:sym typeface="+mn-ea"/>
              </a:rPr>
              <a:t>和现实的</a:t>
            </a:r>
            <a:r>
              <a:rPr lang="en-US" altLang="zh-CN" sz="1545">
                <a:sym typeface="+mn-ea"/>
              </a:rPr>
              <a:t>Z</a:t>
            </a:r>
            <a:r>
              <a:rPr lang="zh-CN" altLang="en-US" sz="1545">
                <a:sym typeface="+mn-ea"/>
              </a:rPr>
              <a:t>，共同预测</a:t>
            </a:r>
            <a:r>
              <a:rPr lang="en-US" altLang="zh-CN" sz="1545">
                <a:sym typeface="+mn-ea"/>
              </a:rPr>
              <a:t>Y</a:t>
            </a:r>
            <a:endParaRPr lang="en-US" altLang="zh-CN" sz="1545">
              <a:sym typeface="+mn-ea"/>
            </a:endParaRPr>
          </a:p>
          <a:p>
            <a:pPr lvl="2"/>
            <a:endParaRPr lang="zh-CN" altLang="en-US" sz="1545">
              <a:sym typeface="+mn-ea"/>
            </a:endParaRPr>
          </a:p>
          <a:p>
            <a:pPr lvl="2"/>
            <a:r>
              <a:rPr lang="zh-CN" altLang="en-US" sz="1545">
                <a:sym typeface="+mn-ea"/>
              </a:rPr>
              <a:t>反事实问题</a:t>
            </a:r>
            <a:r>
              <a:rPr lang="zh-CN" altLang="en-US" sz="1545">
                <a:sym typeface="+mn-ea"/>
              </a:rPr>
              <a:t>的符号表示：</a:t>
            </a:r>
            <a:endParaRPr lang="zh-CN" altLang="en-US" sz="1545">
              <a:sym typeface="+mn-ea"/>
            </a:endParaRPr>
          </a:p>
        </p:txBody>
      </p:sp>
      <p:pic>
        <p:nvPicPr>
          <p:cNvPr id="35" name="图片 34"/>
          <p:cNvPicPr>
            <a:picLocks noChangeAspect="1"/>
          </p:cNvPicPr>
          <p:nvPr/>
        </p:nvPicPr>
        <p:blipFill>
          <a:blip r:embed="rId2"/>
          <a:stretch>
            <a:fillRect/>
          </a:stretch>
        </p:blipFill>
        <p:spPr>
          <a:xfrm>
            <a:off x="9178925" y="5979160"/>
            <a:ext cx="76200" cy="114300"/>
          </a:xfrm>
          <a:prstGeom prst="rect">
            <a:avLst/>
          </a:prstGeom>
        </p:spPr>
      </p:pic>
      <p:grpSp>
        <p:nvGrpSpPr>
          <p:cNvPr id="4" name="组合 3"/>
          <p:cNvGrpSpPr/>
          <p:nvPr/>
        </p:nvGrpSpPr>
        <p:grpSpPr>
          <a:xfrm>
            <a:off x="9178925" y="2385695"/>
            <a:ext cx="1219200" cy="2552700"/>
            <a:chOff x="14455" y="3757"/>
            <a:chExt cx="1920" cy="4020"/>
          </a:xfrm>
        </p:grpSpPr>
        <p:sp>
          <p:nvSpPr>
            <p:cNvPr id="25" name="椭圆 24"/>
            <p:cNvSpPr/>
            <p:nvPr/>
          </p:nvSpPr>
          <p:spPr>
            <a:xfrm>
              <a:off x="14685" y="5985"/>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26" name="椭圆 25"/>
            <p:cNvSpPr/>
            <p:nvPr/>
          </p:nvSpPr>
          <p:spPr>
            <a:xfrm>
              <a:off x="14685" y="454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27" name="椭圆 26"/>
            <p:cNvSpPr/>
            <p:nvPr/>
          </p:nvSpPr>
          <p:spPr>
            <a:xfrm>
              <a:off x="14685" y="7423"/>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29" name="直接箭头连接符 28"/>
            <p:cNvCxnSpPr>
              <a:stCxn id="26" idx="4"/>
              <a:endCxn id="25" idx="0"/>
            </p:cNvCxnSpPr>
            <p:nvPr/>
          </p:nvCxnSpPr>
          <p:spPr>
            <a:xfrm>
              <a:off x="14862" y="4902"/>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4"/>
              <a:endCxn id="27" idx="0"/>
            </p:cNvCxnSpPr>
            <p:nvPr/>
          </p:nvCxnSpPr>
          <p:spPr>
            <a:xfrm>
              <a:off x="14862" y="6340"/>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6021" y="524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Z</a:t>
              </a:r>
              <a:endParaRPr lang="en-US" altLang="zh-CN" sz="1000" baseline="-25000">
                <a:solidFill>
                  <a:schemeClr val="tx1"/>
                </a:solidFill>
                <a:uFillTx/>
              </a:endParaRPr>
            </a:p>
          </p:txBody>
        </p:sp>
        <p:sp>
          <p:nvSpPr>
            <p:cNvPr id="33" name="椭圆 32"/>
            <p:cNvSpPr/>
            <p:nvPr/>
          </p:nvSpPr>
          <p:spPr>
            <a:xfrm>
              <a:off x="16021" y="375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sym typeface="+mn-ea"/>
                </a:rPr>
                <a:t>U</a:t>
              </a:r>
              <a:r>
                <a:rPr lang="en-US" altLang="zh-CN" sz="1000" baseline="-25000">
                  <a:solidFill>
                    <a:schemeClr val="tx1"/>
                  </a:solidFill>
                  <a:uFillTx/>
                  <a:sym typeface="+mn-ea"/>
                </a:rPr>
                <a:t>X</a:t>
              </a:r>
              <a:endParaRPr lang="en-US" altLang="zh-CN" sz="1000" baseline="-25000">
                <a:solidFill>
                  <a:schemeClr val="tx1"/>
                </a:solidFill>
                <a:uFillTx/>
              </a:endParaRPr>
            </a:p>
          </p:txBody>
        </p:sp>
        <p:cxnSp>
          <p:nvCxnSpPr>
            <p:cNvPr id="37" name="直接箭头连接符 36"/>
            <p:cNvCxnSpPr>
              <a:stCxn id="31" idx="3"/>
              <a:endCxn id="25" idx="7"/>
            </p:cNvCxnSpPr>
            <p:nvPr/>
          </p:nvCxnSpPr>
          <p:spPr>
            <a:xfrm flipH="1">
              <a:off x="14987" y="5550"/>
              <a:ext cx="1086" cy="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4987" y="4053"/>
              <a:ext cx="1086" cy="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455" y="6688"/>
              <a:ext cx="407" cy="386"/>
            </a:xfrm>
            <a:prstGeom prst="rect">
              <a:avLst/>
            </a:prstGeom>
            <a:noFill/>
          </p:spPr>
          <p:txBody>
            <a:bodyPr wrap="none" rtlCol="0">
              <a:spAutoFit/>
            </a:bodyPr>
            <a:p>
              <a:pPr algn="ctr"/>
              <a:r>
                <a:rPr lang="en-US" altLang="zh-CN" sz="1000"/>
                <a:t>b</a:t>
              </a:r>
              <a:endParaRPr lang="en-US" altLang="zh-CN" sz="1000"/>
            </a:p>
          </p:txBody>
        </p:sp>
        <p:sp>
          <p:nvSpPr>
            <p:cNvPr id="5" name="文本框 4"/>
            <p:cNvSpPr txBox="1"/>
            <p:nvPr/>
          </p:nvSpPr>
          <p:spPr>
            <a:xfrm>
              <a:off x="14461" y="5282"/>
              <a:ext cx="395" cy="386"/>
            </a:xfrm>
            <a:prstGeom prst="rect">
              <a:avLst/>
            </a:prstGeom>
            <a:noFill/>
          </p:spPr>
          <p:txBody>
            <a:bodyPr wrap="none" rtlCol="0">
              <a:spAutoFit/>
            </a:bodyPr>
            <a:p>
              <a:pPr algn="ctr"/>
              <a:r>
                <a:rPr lang="en-US" altLang="zh-CN" sz="1000"/>
                <a:t>a</a:t>
              </a:r>
              <a:endParaRPr lang="en-US" altLang="zh-CN" sz="1000"/>
            </a:p>
          </p:txBody>
        </p:sp>
        <p:sp>
          <p:nvSpPr>
            <p:cNvPr id="6" name="椭圆 5"/>
            <p:cNvSpPr/>
            <p:nvPr/>
          </p:nvSpPr>
          <p:spPr>
            <a:xfrm>
              <a:off x="16017" y="6684"/>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9" name="直接箭头连接符 8"/>
            <p:cNvCxnSpPr>
              <a:endCxn id="27" idx="7"/>
            </p:cNvCxnSpPr>
            <p:nvPr/>
          </p:nvCxnSpPr>
          <p:spPr>
            <a:xfrm flipH="1">
              <a:off x="14987" y="6995"/>
              <a:ext cx="1007" cy="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3"/>
          <a:stretch>
            <a:fillRect/>
          </a:stretch>
        </p:blipFill>
        <p:spPr>
          <a:xfrm>
            <a:off x="3572510" y="5015230"/>
            <a:ext cx="3119755" cy="380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内容占位符 17"/>
          <p:cNvSpPr>
            <a:spLocks noGrp="1"/>
          </p:cNvSpPr>
          <p:nvPr>
            <p:ph idx="1"/>
          </p:nvPr>
        </p:nvSpPr>
        <p:spPr>
          <a:xfrm>
            <a:off x="814070" y="1754505"/>
            <a:ext cx="7543800" cy="4351655"/>
          </a:xfrm>
        </p:spPr>
        <p:txBody>
          <a:bodyPr>
            <a:normAutofit/>
          </a:bodyPr>
          <a:p>
            <a:pPr lvl="0" fontAlgn="auto">
              <a:lnSpc>
                <a:spcPct val="120000"/>
              </a:lnSpc>
            </a:pPr>
            <a:r>
              <a:rPr lang="zh-CN" altLang="en-US" sz="2215">
                <a:sym typeface="+mn-ea"/>
              </a:rPr>
              <a:t>结构因果方程</a:t>
            </a:r>
            <a:r>
              <a:rPr lang="en-US" altLang="zh-CN" sz="2215">
                <a:sym typeface="+mn-ea"/>
              </a:rPr>
              <a:t> (Structural Causal Model)</a:t>
            </a:r>
            <a:endParaRPr lang="en-US" altLang="zh-CN" sz="2215">
              <a:sym typeface="+mn-ea"/>
            </a:endParaRPr>
          </a:p>
          <a:p>
            <a:pPr lvl="1" fontAlgn="auto">
              <a:lnSpc>
                <a:spcPct val="120000"/>
              </a:lnSpc>
            </a:pPr>
            <a:r>
              <a:rPr lang="zh-CN" altLang="en-US" sz="1990">
                <a:sym typeface="+mn-ea"/>
              </a:rPr>
              <a:t>在因果图的基础上，</a:t>
            </a:r>
            <a:r>
              <a:rPr lang="zh-CN" altLang="en-US" sz="1990">
                <a:sym typeface="+mn-ea"/>
              </a:rPr>
              <a:t>规定每个变量的生成函数式。果变量是因变量和</a:t>
            </a:r>
            <a:r>
              <a:rPr lang="zh-CN" altLang="en-US" sz="1990">
                <a:sym typeface="+mn-ea"/>
              </a:rPr>
              <a:t>个体变量</a:t>
            </a:r>
            <a:r>
              <a:rPr lang="en-US" altLang="zh-CN" sz="1990">
                <a:sym typeface="+mn-ea"/>
              </a:rPr>
              <a:t>U</a:t>
            </a:r>
            <a:r>
              <a:rPr lang="zh-CN" altLang="en-US" sz="1990">
                <a:sym typeface="+mn-ea"/>
              </a:rPr>
              <a:t>的函数：</a:t>
            </a:r>
            <a:endParaRPr lang="zh-CN" altLang="en-US" sz="1990">
              <a:sym typeface="+mn-ea"/>
            </a:endParaRPr>
          </a:p>
          <a:p>
            <a:pPr lvl="2" fontAlgn="auto">
              <a:lnSpc>
                <a:spcPct val="120000"/>
              </a:lnSpc>
            </a:pPr>
            <a:r>
              <a:rPr lang="en-US" altLang="zh-CN" sz="1545">
                <a:sym typeface="+mn-ea"/>
              </a:rPr>
              <a:t>X = fx (U</a:t>
            </a:r>
            <a:r>
              <a:rPr lang="en-US" altLang="zh-CN" sz="1545" baseline="-25000">
                <a:uFillTx/>
                <a:sym typeface="+mn-ea"/>
              </a:rPr>
              <a:t>X</a:t>
            </a:r>
            <a:r>
              <a:rPr lang="en-US" altLang="zh-CN" sz="1545">
                <a:sym typeface="+mn-ea"/>
              </a:rPr>
              <a:t>)</a:t>
            </a:r>
            <a:endParaRPr lang="en-US" altLang="zh-CN" sz="1545">
              <a:sym typeface="+mn-ea"/>
            </a:endParaRPr>
          </a:p>
          <a:p>
            <a:pPr lvl="2" fontAlgn="auto">
              <a:lnSpc>
                <a:spcPct val="120000"/>
              </a:lnSpc>
            </a:pPr>
            <a:r>
              <a:rPr lang="en-US" altLang="zh-CN" sz="1545">
                <a:sym typeface="+mn-ea"/>
              </a:rPr>
              <a:t>Z = fz (</a:t>
            </a:r>
            <a:r>
              <a:rPr lang="en-US" sz="1545">
                <a:sym typeface="+mn-ea"/>
              </a:rPr>
              <a:t>X, U</a:t>
            </a:r>
            <a:r>
              <a:rPr lang="en-US" sz="1500" baseline="-25000">
                <a:solidFill>
                  <a:schemeClr val="tx1">
                    <a:lumMod val="75000"/>
                    <a:lumOff val="25000"/>
                  </a:schemeClr>
                </a:solidFill>
                <a:uFillTx/>
                <a:sym typeface="+mn-ea"/>
              </a:rPr>
              <a:t>Z</a:t>
            </a:r>
            <a:r>
              <a:rPr lang="en-US" altLang="zh-CN" sz="1545">
                <a:sym typeface="+mn-ea"/>
              </a:rPr>
              <a:t>)</a:t>
            </a:r>
            <a:endParaRPr lang="en-US" sz="1545">
              <a:sym typeface="+mn-ea"/>
            </a:endParaRPr>
          </a:p>
          <a:p>
            <a:pPr lvl="2" fontAlgn="auto">
              <a:lnSpc>
                <a:spcPct val="120000"/>
              </a:lnSpc>
            </a:pPr>
            <a:r>
              <a:rPr lang="en-US" sz="1545">
                <a:sym typeface="+mn-ea"/>
              </a:rPr>
              <a:t>Y = fz (Z, U</a:t>
            </a:r>
            <a:r>
              <a:rPr lang="en-US" sz="1500" baseline="-25000">
                <a:solidFill>
                  <a:schemeClr val="tx1">
                    <a:lumMod val="75000"/>
                    <a:lumOff val="25000"/>
                  </a:schemeClr>
                </a:solidFill>
                <a:uFillTx/>
                <a:sym typeface="+mn-ea"/>
              </a:rPr>
              <a:t>Y</a:t>
            </a:r>
            <a:r>
              <a:rPr lang="en-US" altLang="zh-CN" sz="1500">
                <a:sym typeface="+mn-ea"/>
              </a:rPr>
              <a:t>)</a:t>
            </a:r>
            <a:endParaRPr lang="en-US" sz="1500" baseline="-25000">
              <a:solidFill>
                <a:schemeClr val="tx1">
                  <a:lumMod val="75000"/>
                  <a:lumOff val="25000"/>
                </a:schemeClr>
              </a:solidFill>
              <a:uFillTx/>
              <a:sym typeface="+mn-ea"/>
            </a:endParaRPr>
          </a:p>
          <a:p>
            <a:pPr lvl="1" fontAlgn="auto">
              <a:lnSpc>
                <a:spcPct val="120000"/>
              </a:lnSpc>
            </a:pPr>
            <a:endParaRPr lang="zh-CN" altLang="en-US" sz="1985">
              <a:sym typeface="+mn-ea"/>
            </a:endParaRPr>
          </a:p>
          <a:p>
            <a:pPr lvl="1" fontAlgn="auto">
              <a:lnSpc>
                <a:spcPct val="120000"/>
              </a:lnSpc>
            </a:pPr>
            <a:r>
              <a:rPr lang="zh-CN" altLang="en-US" sz="1985">
                <a:sym typeface="+mn-ea"/>
              </a:rPr>
              <a:t>不同的</a:t>
            </a:r>
            <a:r>
              <a:rPr lang="en-US" altLang="zh-CN" sz="1985">
                <a:sym typeface="+mn-ea"/>
              </a:rPr>
              <a:t>U</a:t>
            </a:r>
            <a:r>
              <a:rPr lang="zh-CN" altLang="en-US" sz="1985">
                <a:sym typeface="+mn-ea"/>
              </a:rPr>
              <a:t>代表了个体的独特属性。</a:t>
            </a:r>
            <a:r>
              <a:rPr lang="en-US" altLang="zh-CN" sz="1985">
                <a:sym typeface="+mn-ea"/>
              </a:rPr>
              <a:t>U</a:t>
            </a:r>
            <a:r>
              <a:rPr lang="en-US" altLang="zh-CN" sz="1985" baseline="-25000">
                <a:uFillTx/>
                <a:sym typeface="+mn-ea"/>
              </a:rPr>
              <a:t>X</a:t>
            </a:r>
            <a:r>
              <a:rPr lang="zh-CN" altLang="en-US" sz="1985">
                <a:sym typeface="+mn-ea"/>
              </a:rPr>
              <a:t>，</a:t>
            </a:r>
            <a:r>
              <a:rPr lang="en-US" sz="1985">
                <a:sym typeface="+mn-ea"/>
              </a:rPr>
              <a:t>U</a:t>
            </a:r>
            <a:r>
              <a:rPr lang="en-US" sz="1985" baseline="-25000">
                <a:uFillTx/>
                <a:sym typeface="+mn-ea"/>
              </a:rPr>
              <a:t>Z</a:t>
            </a:r>
            <a:r>
              <a:rPr lang="zh-CN" altLang="en-US" sz="1985">
                <a:sym typeface="+mn-ea"/>
              </a:rPr>
              <a:t>，</a:t>
            </a:r>
            <a:r>
              <a:rPr lang="en-US" sz="1985">
                <a:sym typeface="+mn-ea"/>
              </a:rPr>
              <a:t>U</a:t>
            </a:r>
            <a:r>
              <a:rPr lang="en-US" sz="1985" baseline="-25000">
                <a:uFillTx/>
                <a:sym typeface="+mn-ea"/>
              </a:rPr>
              <a:t>Y</a:t>
            </a:r>
            <a:r>
              <a:rPr lang="zh-CN" altLang="en-US" sz="1985">
                <a:sym typeface="+mn-ea"/>
              </a:rPr>
              <a:t>互相独立。</a:t>
            </a:r>
            <a:endParaRPr lang="zh-CN" altLang="en-US" sz="1985">
              <a:sym typeface="+mn-ea"/>
            </a:endParaRPr>
          </a:p>
          <a:p>
            <a:pPr lvl="1" fontAlgn="auto">
              <a:lnSpc>
                <a:spcPct val="120000"/>
              </a:lnSpc>
            </a:pPr>
            <a:endParaRPr lang="en-US" altLang="zh-CN" sz="1500" baseline="-25000">
              <a:solidFill>
                <a:schemeClr val="tx1">
                  <a:lumMod val="75000"/>
                  <a:lumOff val="25000"/>
                </a:schemeClr>
              </a:solidFill>
              <a:uFillTx/>
              <a:sym typeface="+mn-ea"/>
            </a:endParaRPr>
          </a:p>
        </p:txBody>
      </p:sp>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结构因果方程（</a:t>
            </a:r>
            <a:r>
              <a:rPr lang="en-US" altLang="zh-CN" sz="3600">
                <a:solidFill>
                  <a:srgbClr val="C00000"/>
                </a:solidFill>
                <a:sym typeface="+mn-ea"/>
              </a:rPr>
              <a:t>SCM)</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35" name="图片 34"/>
          <p:cNvPicPr>
            <a:picLocks noChangeAspect="1"/>
          </p:cNvPicPr>
          <p:nvPr/>
        </p:nvPicPr>
        <p:blipFill>
          <a:blip r:embed="rId2"/>
          <a:stretch>
            <a:fillRect/>
          </a:stretch>
        </p:blipFill>
        <p:spPr>
          <a:xfrm>
            <a:off x="9178925" y="5979160"/>
            <a:ext cx="76200" cy="114300"/>
          </a:xfrm>
          <a:prstGeom prst="rect">
            <a:avLst/>
          </a:prstGeom>
        </p:spPr>
      </p:pic>
      <p:grpSp>
        <p:nvGrpSpPr>
          <p:cNvPr id="5" name="组合 4"/>
          <p:cNvGrpSpPr/>
          <p:nvPr/>
        </p:nvGrpSpPr>
        <p:grpSpPr>
          <a:xfrm>
            <a:off x="9178925" y="2385695"/>
            <a:ext cx="1219200" cy="2552700"/>
            <a:chOff x="14455" y="3757"/>
            <a:chExt cx="1920" cy="4020"/>
          </a:xfrm>
        </p:grpSpPr>
        <p:sp>
          <p:nvSpPr>
            <p:cNvPr id="25" name="椭圆 24"/>
            <p:cNvSpPr/>
            <p:nvPr/>
          </p:nvSpPr>
          <p:spPr>
            <a:xfrm>
              <a:off x="14685" y="5985"/>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26" name="椭圆 25"/>
            <p:cNvSpPr/>
            <p:nvPr/>
          </p:nvSpPr>
          <p:spPr>
            <a:xfrm>
              <a:off x="14685" y="454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27" name="椭圆 26"/>
            <p:cNvSpPr/>
            <p:nvPr/>
          </p:nvSpPr>
          <p:spPr>
            <a:xfrm>
              <a:off x="14685" y="7423"/>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29" name="直接箭头连接符 28"/>
            <p:cNvCxnSpPr>
              <a:stCxn id="26" idx="4"/>
              <a:endCxn id="25" idx="0"/>
            </p:cNvCxnSpPr>
            <p:nvPr/>
          </p:nvCxnSpPr>
          <p:spPr>
            <a:xfrm>
              <a:off x="14862" y="4902"/>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4"/>
              <a:endCxn id="27" idx="0"/>
            </p:cNvCxnSpPr>
            <p:nvPr/>
          </p:nvCxnSpPr>
          <p:spPr>
            <a:xfrm>
              <a:off x="14862" y="6340"/>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6021" y="524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Z</a:t>
              </a:r>
              <a:endParaRPr lang="en-US" altLang="zh-CN" sz="1000" baseline="-25000">
                <a:solidFill>
                  <a:schemeClr val="tx1"/>
                </a:solidFill>
                <a:uFillTx/>
              </a:endParaRPr>
            </a:p>
          </p:txBody>
        </p:sp>
        <p:sp>
          <p:nvSpPr>
            <p:cNvPr id="33" name="椭圆 32"/>
            <p:cNvSpPr/>
            <p:nvPr/>
          </p:nvSpPr>
          <p:spPr>
            <a:xfrm>
              <a:off x="16021" y="375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sym typeface="+mn-ea"/>
                </a:rPr>
                <a:t>U</a:t>
              </a:r>
              <a:r>
                <a:rPr lang="en-US" altLang="zh-CN" sz="1000" baseline="-25000">
                  <a:solidFill>
                    <a:schemeClr val="tx1"/>
                  </a:solidFill>
                  <a:uFillTx/>
                  <a:sym typeface="+mn-ea"/>
                </a:rPr>
                <a:t>X</a:t>
              </a:r>
              <a:endParaRPr lang="en-US" altLang="zh-CN" sz="1000" baseline="-25000">
                <a:solidFill>
                  <a:schemeClr val="tx1"/>
                </a:solidFill>
                <a:uFillTx/>
              </a:endParaRPr>
            </a:p>
          </p:txBody>
        </p:sp>
        <p:cxnSp>
          <p:nvCxnSpPr>
            <p:cNvPr id="37" name="直接箭头连接符 36"/>
            <p:cNvCxnSpPr>
              <a:stCxn id="31" idx="3"/>
              <a:endCxn id="25" idx="7"/>
            </p:cNvCxnSpPr>
            <p:nvPr/>
          </p:nvCxnSpPr>
          <p:spPr>
            <a:xfrm flipH="1">
              <a:off x="14987" y="5550"/>
              <a:ext cx="1086" cy="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4987" y="4053"/>
              <a:ext cx="1086" cy="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455" y="6688"/>
              <a:ext cx="407" cy="386"/>
            </a:xfrm>
            <a:prstGeom prst="rect">
              <a:avLst/>
            </a:prstGeom>
            <a:noFill/>
          </p:spPr>
          <p:txBody>
            <a:bodyPr wrap="none" rtlCol="0">
              <a:spAutoFit/>
            </a:bodyPr>
            <a:p>
              <a:pPr algn="ctr"/>
              <a:r>
                <a:rPr lang="en-US" altLang="zh-CN" sz="1000"/>
                <a:t>b</a:t>
              </a:r>
              <a:endParaRPr lang="en-US" altLang="zh-CN" sz="1000"/>
            </a:p>
          </p:txBody>
        </p:sp>
        <p:sp>
          <p:nvSpPr>
            <p:cNvPr id="21" name="文本框 20"/>
            <p:cNvSpPr txBox="1"/>
            <p:nvPr/>
          </p:nvSpPr>
          <p:spPr>
            <a:xfrm>
              <a:off x="14461" y="5282"/>
              <a:ext cx="395" cy="386"/>
            </a:xfrm>
            <a:prstGeom prst="rect">
              <a:avLst/>
            </a:prstGeom>
            <a:noFill/>
          </p:spPr>
          <p:txBody>
            <a:bodyPr wrap="none" rtlCol="0">
              <a:spAutoFit/>
            </a:bodyPr>
            <a:p>
              <a:pPr algn="ctr"/>
              <a:r>
                <a:rPr lang="en-US" altLang="zh-CN" sz="1000"/>
                <a:t>a</a:t>
              </a:r>
              <a:endParaRPr lang="en-US" altLang="zh-CN" sz="1000"/>
            </a:p>
          </p:txBody>
        </p:sp>
        <p:sp>
          <p:nvSpPr>
            <p:cNvPr id="24" name="椭圆 23"/>
            <p:cNvSpPr/>
            <p:nvPr/>
          </p:nvSpPr>
          <p:spPr>
            <a:xfrm>
              <a:off x="16017" y="6684"/>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28" name="直接箭头连接符 27"/>
            <p:cNvCxnSpPr>
              <a:endCxn id="27" idx="7"/>
            </p:cNvCxnSpPr>
            <p:nvPr/>
          </p:nvCxnSpPr>
          <p:spPr>
            <a:xfrm flipH="1">
              <a:off x="14987" y="6995"/>
              <a:ext cx="1007" cy="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标题 4"/>
          <p:cNvSpPr>
            <a:spLocks noGrp="1"/>
          </p:cNvSpPr>
          <p:nvPr>
            <p:ph type="title"/>
          </p:nvPr>
        </p:nvSpPr>
        <p:spPr>
          <a:xfrm>
            <a:off x="3905885" y="1215390"/>
            <a:ext cx="6730365" cy="4325620"/>
          </a:xfrm>
        </p:spPr>
        <p:txBody>
          <a:bodyPr>
            <a:normAutofit fontScale="90000"/>
          </a:bodyPr>
          <a:p>
            <a:r>
              <a:rPr lang="zh-CN" altLang="en-US">
                <a:solidFill>
                  <a:srgbClr val="C00000"/>
                </a:solidFill>
              </a:rPr>
              <a:t>第一层：相关性</a:t>
            </a:r>
            <a:br>
              <a:rPr lang="zh-CN" altLang="en-US">
                <a:solidFill>
                  <a:srgbClr val="C00000"/>
                </a:solidFill>
              </a:rPr>
            </a:br>
            <a:br>
              <a:rPr lang="zh-CN" altLang="en-US"/>
            </a:br>
            <a:r>
              <a:rPr lang="zh-CN" altLang="en-US">
                <a:solidFill>
                  <a:schemeClr val="bg1">
                    <a:lumMod val="65000"/>
                  </a:schemeClr>
                </a:solidFill>
              </a:rPr>
              <a:t>第二层：干预</a:t>
            </a:r>
            <a:br>
              <a:rPr lang="zh-CN" altLang="en-US">
                <a:solidFill>
                  <a:schemeClr val="bg1">
                    <a:lumMod val="65000"/>
                  </a:schemeClr>
                </a:solidFill>
              </a:rPr>
            </a:br>
            <a:br>
              <a:rPr lang="zh-CN" altLang="en-US">
                <a:solidFill>
                  <a:schemeClr val="bg1">
                    <a:lumMod val="85000"/>
                  </a:schemeClr>
                </a:solidFill>
              </a:rPr>
            </a:br>
            <a:r>
              <a:rPr lang="zh-CN" altLang="en-US">
                <a:solidFill>
                  <a:schemeClr val="bg1">
                    <a:lumMod val="65000"/>
                  </a:schemeClr>
                </a:solidFill>
              </a:rPr>
              <a:t>第三层：反事实</a:t>
            </a:r>
            <a:br>
              <a:rPr lang="zh-CN" altLang="en-US">
                <a:solidFill>
                  <a:schemeClr val="bg1">
                    <a:lumMod val="65000"/>
                  </a:schemeClr>
                </a:solidFill>
              </a:rPr>
            </a:br>
            <a:br>
              <a:rPr lang="zh-CN" altLang="en-US">
                <a:solidFill>
                  <a:srgbClr val="C00000"/>
                </a:solidFill>
              </a:rPr>
            </a:br>
            <a:r>
              <a:rPr lang="zh-CN" altLang="en-US">
                <a:solidFill>
                  <a:schemeClr val="bg1">
                    <a:lumMod val="65000"/>
                  </a:schemeClr>
                </a:solidFill>
              </a:rPr>
              <a:t>线性模型的因果推断</a:t>
            </a:r>
            <a:endParaRPr lang="zh-CN" altLang="en-US">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7118350" cy="645160"/>
          </a:xfrm>
          <a:prstGeom prst="rect">
            <a:avLst/>
          </a:prstGeom>
          <a:noFill/>
        </p:spPr>
        <p:txBody>
          <a:bodyPr wrap="square" rtlCol="0">
            <a:spAutoFit/>
          </a:bodyPr>
          <a:lstStyle/>
          <a:p>
            <a:r>
              <a:rPr lang="zh-CN" altLang="en-US" sz="3600">
                <a:solidFill>
                  <a:srgbClr val="C00000"/>
                </a:solidFill>
                <a:sym typeface="+mn-ea"/>
              </a:rPr>
              <a:t>能否用</a:t>
            </a:r>
            <a:r>
              <a:rPr lang="en-US" altLang="zh-CN" sz="3600">
                <a:solidFill>
                  <a:srgbClr val="C00000"/>
                </a:solidFill>
                <a:sym typeface="+mn-ea"/>
              </a:rPr>
              <a:t>do</a:t>
            </a:r>
            <a:r>
              <a:rPr lang="zh-CN" altLang="en-US" sz="3600">
                <a:solidFill>
                  <a:srgbClr val="C00000"/>
                </a:solidFill>
                <a:sym typeface="+mn-ea"/>
              </a:rPr>
              <a:t>回答反事实</a:t>
            </a:r>
            <a:r>
              <a:rPr lang="zh-CN" altLang="en-US" sz="3600">
                <a:solidFill>
                  <a:srgbClr val="C00000"/>
                </a:solidFill>
                <a:sym typeface="+mn-ea"/>
              </a:rPr>
              <a:t>问题？</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4" name="内容占位符 33"/>
          <p:cNvSpPr>
            <a:spLocks noGrp="1"/>
          </p:cNvSpPr>
          <p:nvPr>
            <p:ph idx="1"/>
          </p:nvPr>
        </p:nvSpPr>
        <p:spPr>
          <a:xfrm>
            <a:off x="814070" y="1754505"/>
            <a:ext cx="10876280" cy="4351655"/>
          </a:xfrm>
        </p:spPr>
        <p:txBody>
          <a:bodyPr>
            <a:normAutofit/>
          </a:bodyPr>
          <a:p>
            <a:pPr lvl="1" fontAlgn="auto">
              <a:lnSpc>
                <a:spcPct val="120000"/>
              </a:lnSpc>
            </a:pPr>
            <a:r>
              <a:rPr lang="en-US" altLang="zh-CN" sz="1995">
                <a:sym typeface="+mn-ea"/>
              </a:rPr>
              <a:t>P(Y|Z, do(x))</a:t>
            </a:r>
            <a:r>
              <a:rPr lang="zh-CN" altLang="en-US" sz="1995">
                <a:sym typeface="+mn-ea"/>
              </a:rPr>
              <a:t>能否回答</a:t>
            </a:r>
            <a:r>
              <a:rPr lang="zh-CN" altLang="en-US" sz="1995">
                <a:sym typeface="+mn-ea"/>
              </a:rPr>
              <a:t>上述问题？</a:t>
            </a:r>
            <a:endParaRPr lang="zh-CN" altLang="en-US" sz="1995">
              <a:sym typeface="+mn-ea"/>
            </a:endParaRPr>
          </a:p>
          <a:p>
            <a:pPr lvl="2" fontAlgn="auto">
              <a:lnSpc>
                <a:spcPct val="120000"/>
              </a:lnSpc>
            </a:pPr>
            <a:endParaRPr lang="zh-CN" altLang="en-US" sz="1550">
              <a:sym typeface="+mn-ea"/>
            </a:endParaRPr>
          </a:p>
          <a:p>
            <a:pPr lvl="1" fontAlgn="auto">
              <a:lnSpc>
                <a:spcPct val="120000"/>
              </a:lnSpc>
            </a:pPr>
            <a:r>
              <a:rPr lang="en-US" altLang="zh-CN" sz="1990">
                <a:sym typeface="+mn-ea"/>
              </a:rPr>
              <a:t>X</a:t>
            </a:r>
            <a:r>
              <a:rPr lang="zh-CN" altLang="en-US" sz="1990">
                <a:sym typeface="+mn-ea"/>
              </a:rPr>
              <a:t>的箭头指向</a:t>
            </a:r>
            <a:r>
              <a:rPr lang="en-US" altLang="zh-CN" sz="1990">
                <a:sym typeface="+mn-ea"/>
              </a:rPr>
              <a:t>Z</a:t>
            </a:r>
            <a:r>
              <a:rPr lang="zh-CN" altLang="en-US" sz="1990">
                <a:sym typeface="+mn-ea"/>
              </a:rPr>
              <a:t>，</a:t>
            </a:r>
            <a:r>
              <a:rPr lang="en-US" altLang="zh-CN" sz="1990">
                <a:sym typeface="+mn-ea"/>
              </a:rPr>
              <a:t>do(X)</a:t>
            </a:r>
            <a:r>
              <a:rPr lang="zh-CN" altLang="en-US" sz="1990">
                <a:sym typeface="+mn-ea"/>
              </a:rPr>
              <a:t>的同时，</a:t>
            </a:r>
            <a:r>
              <a:rPr lang="en-US" altLang="zh-CN" sz="1990">
                <a:sym typeface="+mn-ea"/>
              </a:rPr>
              <a:t>Z</a:t>
            </a:r>
            <a:r>
              <a:rPr lang="zh-CN" altLang="en-US" sz="1990">
                <a:sym typeface="+mn-ea"/>
              </a:rPr>
              <a:t>会受到影响</a:t>
            </a:r>
            <a:endParaRPr lang="zh-CN" altLang="en-US" sz="1990">
              <a:sym typeface="+mn-ea"/>
            </a:endParaRPr>
          </a:p>
          <a:p>
            <a:pPr lvl="2" fontAlgn="auto">
              <a:lnSpc>
                <a:spcPct val="120000"/>
              </a:lnSpc>
            </a:pPr>
            <a:r>
              <a:rPr lang="en-US" altLang="zh-CN" sz="1545">
                <a:sym typeface="+mn-ea"/>
              </a:rPr>
              <a:t>P(Y|Z, do(x))</a:t>
            </a:r>
            <a:r>
              <a:rPr lang="zh-CN" altLang="en-US" sz="1545">
                <a:sym typeface="+mn-ea"/>
              </a:rPr>
              <a:t>中的</a:t>
            </a:r>
            <a:r>
              <a:rPr lang="en-US" altLang="zh-CN" sz="1545">
                <a:sym typeface="+mn-ea"/>
              </a:rPr>
              <a:t>Z</a:t>
            </a:r>
            <a:r>
              <a:rPr lang="zh-CN" altLang="en-US" sz="1545">
                <a:sym typeface="+mn-ea"/>
              </a:rPr>
              <a:t>是受</a:t>
            </a:r>
            <a:r>
              <a:rPr lang="en-US" altLang="zh-CN" sz="1545">
                <a:sym typeface="+mn-ea"/>
              </a:rPr>
              <a:t>do(X)</a:t>
            </a:r>
            <a:r>
              <a:rPr lang="zh-CN" altLang="en-US" sz="1545">
                <a:sym typeface="+mn-ea"/>
              </a:rPr>
              <a:t>影响的</a:t>
            </a:r>
            <a:r>
              <a:rPr lang="en-US" altLang="zh-CN" sz="1545">
                <a:sym typeface="+mn-ea"/>
              </a:rPr>
              <a:t>Z</a:t>
            </a:r>
            <a:r>
              <a:rPr lang="zh-CN" altLang="en-US" sz="1545">
                <a:sym typeface="+mn-ea"/>
              </a:rPr>
              <a:t>（假设世界</a:t>
            </a:r>
            <a:r>
              <a:rPr lang="zh-CN" altLang="en-US" sz="1545">
                <a:sym typeface="+mn-ea"/>
              </a:rPr>
              <a:t>的</a:t>
            </a:r>
            <a:r>
              <a:rPr lang="en-US" altLang="zh-CN" sz="1545">
                <a:sym typeface="+mn-ea"/>
              </a:rPr>
              <a:t>Z</a:t>
            </a:r>
            <a:r>
              <a:rPr lang="zh-CN" altLang="en-US" sz="1545">
                <a:sym typeface="+mn-ea"/>
              </a:rPr>
              <a:t>）</a:t>
            </a:r>
            <a:endParaRPr lang="en-US" altLang="zh-CN" sz="1545">
              <a:sym typeface="+mn-ea"/>
            </a:endParaRPr>
          </a:p>
          <a:p>
            <a:pPr lvl="2" fontAlgn="auto">
              <a:lnSpc>
                <a:spcPct val="120000"/>
              </a:lnSpc>
            </a:pPr>
            <a:r>
              <a:rPr lang="en-US" altLang="zh-CN" sz="1545">
                <a:sym typeface="+mn-ea"/>
              </a:rPr>
              <a:t>P(Yx|Z)</a:t>
            </a:r>
            <a:r>
              <a:rPr lang="zh-CN" altLang="en-US" sz="1545">
                <a:sym typeface="+mn-ea"/>
              </a:rPr>
              <a:t>中的</a:t>
            </a:r>
            <a:r>
              <a:rPr lang="en-US" altLang="zh-CN" sz="1545">
                <a:sym typeface="+mn-ea"/>
              </a:rPr>
              <a:t>Z</a:t>
            </a:r>
            <a:r>
              <a:rPr lang="zh-CN" altLang="en-US" sz="1545">
                <a:sym typeface="+mn-ea"/>
              </a:rPr>
              <a:t>是没有</a:t>
            </a:r>
            <a:r>
              <a:rPr lang="en-US" altLang="zh-CN" sz="1545">
                <a:sym typeface="+mn-ea"/>
              </a:rPr>
              <a:t>do(X)</a:t>
            </a:r>
            <a:r>
              <a:rPr lang="zh-CN" altLang="en-US" sz="1545">
                <a:sym typeface="+mn-ea"/>
              </a:rPr>
              <a:t>的</a:t>
            </a:r>
            <a:r>
              <a:rPr lang="en-US" altLang="zh-CN" sz="1545">
                <a:sym typeface="+mn-ea"/>
              </a:rPr>
              <a:t>Z</a:t>
            </a:r>
            <a:r>
              <a:rPr lang="zh-CN" altLang="en-US" sz="1545">
                <a:sym typeface="+mn-ea"/>
              </a:rPr>
              <a:t>（现实世界的</a:t>
            </a:r>
            <a:r>
              <a:rPr lang="en-US" altLang="zh-CN" sz="1545">
                <a:sym typeface="+mn-ea"/>
              </a:rPr>
              <a:t>Z</a:t>
            </a:r>
            <a:r>
              <a:rPr lang="zh-CN" altLang="en-US" sz="1545">
                <a:sym typeface="+mn-ea"/>
              </a:rPr>
              <a:t>）</a:t>
            </a:r>
            <a:endParaRPr lang="zh-CN" altLang="en-US" sz="1545">
              <a:sym typeface="+mn-ea"/>
            </a:endParaRPr>
          </a:p>
          <a:p>
            <a:pPr lvl="2" fontAlgn="auto">
              <a:lnSpc>
                <a:spcPct val="120000"/>
              </a:lnSpc>
            </a:pPr>
            <a:endParaRPr lang="zh-CN" altLang="en-US" sz="1545">
              <a:sym typeface="+mn-ea"/>
            </a:endParaRPr>
          </a:p>
          <a:p>
            <a:pPr lvl="1" fontAlgn="auto">
              <a:lnSpc>
                <a:spcPct val="120000"/>
              </a:lnSpc>
            </a:pPr>
            <a:r>
              <a:rPr lang="zh-CN" altLang="en-US" sz="1985">
                <a:sym typeface="+mn-ea"/>
              </a:rPr>
              <a:t>因此，不能用</a:t>
            </a:r>
            <a:r>
              <a:rPr lang="en-US" altLang="zh-CN" sz="1985">
                <a:sym typeface="+mn-ea"/>
              </a:rPr>
              <a:t>P(Y|Z, do(x))</a:t>
            </a:r>
            <a:r>
              <a:rPr lang="zh-CN" altLang="en-US" sz="1985">
                <a:sym typeface="+mn-ea"/>
              </a:rPr>
              <a:t>代替</a:t>
            </a:r>
            <a:r>
              <a:rPr lang="en-US" altLang="zh-CN" sz="1985">
                <a:sym typeface="+mn-ea"/>
              </a:rPr>
              <a:t>P(Yx|Z)</a:t>
            </a:r>
            <a:endParaRPr lang="en-US" altLang="zh-CN" sz="1985">
              <a:sym typeface="+mn-ea"/>
            </a:endParaRPr>
          </a:p>
        </p:txBody>
      </p:sp>
      <p:pic>
        <p:nvPicPr>
          <p:cNvPr id="35" name="图片 34"/>
          <p:cNvPicPr>
            <a:picLocks noChangeAspect="1"/>
          </p:cNvPicPr>
          <p:nvPr/>
        </p:nvPicPr>
        <p:blipFill>
          <a:blip r:embed="rId2"/>
          <a:stretch>
            <a:fillRect/>
          </a:stretch>
        </p:blipFill>
        <p:spPr>
          <a:xfrm>
            <a:off x="9178925" y="5979160"/>
            <a:ext cx="76200" cy="114300"/>
          </a:xfrm>
          <a:prstGeom prst="rect">
            <a:avLst/>
          </a:prstGeom>
        </p:spPr>
      </p:pic>
      <p:grpSp>
        <p:nvGrpSpPr>
          <p:cNvPr id="4" name="组合 3"/>
          <p:cNvGrpSpPr/>
          <p:nvPr/>
        </p:nvGrpSpPr>
        <p:grpSpPr>
          <a:xfrm>
            <a:off x="9178925" y="2385695"/>
            <a:ext cx="1219200" cy="2552700"/>
            <a:chOff x="14455" y="3757"/>
            <a:chExt cx="1920" cy="4020"/>
          </a:xfrm>
        </p:grpSpPr>
        <p:sp>
          <p:nvSpPr>
            <p:cNvPr id="25" name="椭圆 24"/>
            <p:cNvSpPr/>
            <p:nvPr/>
          </p:nvSpPr>
          <p:spPr>
            <a:xfrm>
              <a:off x="14685" y="5985"/>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26" name="椭圆 25"/>
            <p:cNvSpPr/>
            <p:nvPr/>
          </p:nvSpPr>
          <p:spPr>
            <a:xfrm>
              <a:off x="14685" y="454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27" name="椭圆 26"/>
            <p:cNvSpPr/>
            <p:nvPr/>
          </p:nvSpPr>
          <p:spPr>
            <a:xfrm>
              <a:off x="14685" y="7423"/>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29" name="直接箭头连接符 28"/>
            <p:cNvCxnSpPr>
              <a:stCxn id="26" idx="4"/>
              <a:endCxn id="25" idx="0"/>
            </p:cNvCxnSpPr>
            <p:nvPr/>
          </p:nvCxnSpPr>
          <p:spPr>
            <a:xfrm>
              <a:off x="14862" y="4902"/>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4"/>
              <a:endCxn id="27" idx="0"/>
            </p:cNvCxnSpPr>
            <p:nvPr/>
          </p:nvCxnSpPr>
          <p:spPr>
            <a:xfrm>
              <a:off x="14862" y="6340"/>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6021" y="524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Z</a:t>
              </a:r>
              <a:endParaRPr lang="en-US" altLang="zh-CN" sz="1000" baseline="-25000">
                <a:solidFill>
                  <a:schemeClr val="tx1"/>
                </a:solidFill>
                <a:uFillTx/>
              </a:endParaRPr>
            </a:p>
          </p:txBody>
        </p:sp>
        <p:sp>
          <p:nvSpPr>
            <p:cNvPr id="33" name="椭圆 32"/>
            <p:cNvSpPr/>
            <p:nvPr/>
          </p:nvSpPr>
          <p:spPr>
            <a:xfrm>
              <a:off x="16021" y="375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sym typeface="+mn-ea"/>
                </a:rPr>
                <a:t>U</a:t>
              </a:r>
              <a:r>
                <a:rPr lang="en-US" altLang="zh-CN" sz="1000" baseline="-25000">
                  <a:solidFill>
                    <a:schemeClr val="tx1"/>
                  </a:solidFill>
                  <a:uFillTx/>
                  <a:sym typeface="+mn-ea"/>
                </a:rPr>
                <a:t>X</a:t>
              </a:r>
              <a:endParaRPr lang="en-US" altLang="zh-CN" sz="1000" baseline="-25000">
                <a:solidFill>
                  <a:schemeClr val="tx1"/>
                </a:solidFill>
                <a:uFillTx/>
              </a:endParaRPr>
            </a:p>
          </p:txBody>
        </p:sp>
        <p:cxnSp>
          <p:nvCxnSpPr>
            <p:cNvPr id="37" name="直接箭头连接符 36"/>
            <p:cNvCxnSpPr>
              <a:stCxn id="31" idx="3"/>
              <a:endCxn id="25" idx="7"/>
            </p:cNvCxnSpPr>
            <p:nvPr/>
          </p:nvCxnSpPr>
          <p:spPr>
            <a:xfrm flipH="1">
              <a:off x="14987" y="5550"/>
              <a:ext cx="1086" cy="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4987" y="4053"/>
              <a:ext cx="1086" cy="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455" y="6688"/>
              <a:ext cx="407" cy="386"/>
            </a:xfrm>
            <a:prstGeom prst="rect">
              <a:avLst/>
            </a:prstGeom>
            <a:noFill/>
          </p:spPr>
          <p:txBody>
            <a:bodyPr wrap="none" rtlCol="0">
              <a:spAutoFit/>
            </a:bodyPr>
            <a:p>
              <a:pPr algn="ctr"/>
              <a:r>
                <a:rPr lang="en-US" altLang="zh-CN" sz="1000"/>
                <a:t>b</a:t>
              </a:r>
              <a:endParaRPr lang="en-US" altLang="zh-CN" sz="1000"/>
            </a:p>
          </p:txBody>
        </p:sp>
        <p:sp>
          <p:nvSpPr>
            <p:cNvPr id="5" name="文本框 4"/>
            <p:cNvSpPr txBox="1"/>
            <p:nvPr/>
          </p:nvSpPr>
          <p:spPr>
            <a:xfrm>
              <a:off x="14461" y="5282"/>
              <a:ext cx="395" cy="386"/>
            </a:xfrm>
            <a:prstGeom prst="rect">
              <a:avLst/>
            </a:prstGeom>
            <a:noFill/>
          </p:spPr>
          <p:txBody>
            <a:bodyPr wrap="none" rtlCol="0">
              <a:spAutoFit/>
            </a:bodyPr>
            <a:p>
              <a:pPr algn="ctr"/>
              <a:r>
                <a:rPr lang="en-US" altLang="zh-CN" sz="1000"/>
                <a:t>a</a:t>
              </a:r>
              <a:endParaRPr lang="en-US" altLang="zh-CN" sz="1000"/>
            </a:p>
          </p:txBody>
        </p:sp>
        <p:sp>
          <p:nvSpPr>
            <p:cNvPr id="6" name="椭圆 5"/>
            <p:cNvSpPr/>
            <p:nvPr/>
          </p:nvSpPr>
          <p:spPr>
            <a:xfrm>
              <a:off x="16017" y="6684"/>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9" name="直接箭头连接符 8"/>
            <p:cNvCxnSpPr>
              <a:endCxn id="27" idx="7"/>
            </p:cNvCxnSpPr>
            <p:nvPr/>
          </p:nvCxnSpPr>
          <p:spPr>
            <a:xfrm flipH="1">
              <a:off x="14987" y="6995"/>
              <a:ext cx="1007" cy="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9698990" y="2574925"/>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 name="内容占位符 33"/>
          <p:cNvSpPr>
            <a:spLocks noGrp="1"/>
          </p:cNvSpPr>
          <p:nvPr>
            <p:ph idx="1"/>
          </p:nvPr>
        </p:nvSpPr>
        <p:spPr>
          <a:xfrm>
            <a:off x="814070" y="1754505"/>
            <a:ext cx="10876280" cy="4351655"/>
          </a:xfrm>
        </p:spPr>
        <p:txBody>
          <a:bodyPr>
            <a:normAutofit/>
          </a:bodyPr>
          <a:p>
            <a:pPr lvl="1"/>
            <a:r>
              <a:rPr lang="zh-CN" altLang="en-US" sz="1995">
                <a:sym typeface="+mn-ea"/>
              </a:rPr>
              <a:t>孪生网络将两个平行世界的变量同时展示在一个</a:t>
            </a:r>
            <a:r>
              <a:rPr lang="zh-CN" altLang="en-US" sz="1995">
                <a:sym typeface="+mn-ea"/>
              </a:rPr>
              <a:t>因果图中：</a:t>
            </a:r>
            <a:endParaRPr lang="zh-CN" altLang="en-US" sz="1995">
              <a:sym typeface="+mn-ea"/>
            </a:endParaRPr>
          </a:p>
          <a:p>
            <a:pPr lvl="2"/>
            <a:r>
              <a:rPr lang="en-US" altLang="zh-CN" sz="1550">
                <a:sym typeface="+mn-ea"/>
              </a:rPr>
              <a:t>X</a:t>
            </a:r>
            <a:r>
              <a:rPr lang="zh-CN" sz="1550">
                <a:sym typeface="+mn-ea"/>
              </a:rPr>
              <a:t>，</a:t>
            </a:r>
            <a:r>
              <a:rPr lang="en-US" altLang="zh-CN" sz="1550">
                <a:sym typeface="+mn-ea"/>
              </a:rPr>
              <a:t>Y</a:t>
            </a:r>
            <a:r>
              <a:rPr lang="zh-CN" altLang="en-US" sz="1550">
                <a:sym typeface="+mn-ea"/>
              </a:rPr>
              <a:t>，</a:t>
            </a:r>
            <a:r>
              <a:rPr lang="en-US" altLang="zh-CN" sz="1550">
                <a:sym typeface="+mn-ea"/>
              </a:rPr>
              <a:t>Z</a:t>
            </a:r>
            <a:r>
              <a:rPr lang="zh-CN" altLang="en-US" sz="1550">
                <a:sym typeface="+mn-ea"/>
              </a:rPr>
              <a:t>：现实</a:t>
            </a:r>
            <a:r>
              <a:rPr lang="zh-CN" altLang="en-US" sz="1550">
                <a:sym typeface="+mn-ea"/>
              </a:rPr>
              <a:t>世界（事实）</a:t>
            </a:r>
            <a:endParaRPr lang="zh-CN" altLang="en-US" sz="1550">
              <a:sym typeface="+mn-ea"/>
            </a:endParaRPr>
          </a:p>
          <a:p>
            <a:pPr lvl="2"/>
            <a:r>
              <a:rPr lang="en-US" altLang="zh-CN" sz="1550">
                <a:sym typeface="+mn-ea"/>
              </a:rPr>
              <a:t>X*</a:t>
            </a:r>
            <a:r>
              <a:rPr lang="zh-CN" altLang="en-US" sz="1550">
                <a:sym typeface="+mn-ea"/>
              </a:rPr>
              <a:t>，</a:t>
            </a:r>
            <a:r>
              <a:rPr lang="en-US" altLang="zh-CN" sz="1550">
                <a:sym typeface="+mn-ea"/>
              </a:rPr>
              <a:t>Y*</a:t>
            </a:r>
            <a:r>
              <a:rPr lang="zh-CN" altLang="en-US" sz="1550">
                <a:sym typeface="+mn-ea"/>
              </a:rPr>
              <a:t>，</a:t>
            </a:r>
            <a:r>
              <a:rPr lang="en-US" altLang="zh-CN" sz="1550">
                <a:sym typeface="+mn-ea"/>
              </a:rPr>
              <a:t>Z*</a:t>
            </a:r>
            <a:r>
              <a:rPr lang="zh-CN" altLang="en-US" sz="1550">
                <a:sym typeface="+mn-ea"/>
              </a:rPr>
              <a:t>：假设世界（</a:t>
            </a:r>
            <a:r>
              <a:rPr lang="zh-CN" altLang="en-US" sz="1550">
                <a:sym typeface="+mn-ea"/>
              </a:rPr>
              <a:t>反事实）</a:t>
            </a:r>
            <a:endParaRPr lang="zh-CN" altLang="en-US" sz="1550">
              <a:sym typeface="+mn-ea"/>
            </a:endParaRPr>
          </a:p>
          <a:p>
            <a:pPr lvl="2"/>
            <a:r>
              <a:rPr lang="zh-CN" altLang="en-US" sz="1550">
                <a:sym typeface="+mn-ea"/>
              </a:rPr>
              <a:t>现实世界和假设世界共享</a:t>
            </a:r>
            <a:r>
              <a:rPr lang="en-US" altLang="zh-CN" sz="1550">
                <a:sym typeface="+mn-ea"/>
              </a:rPr>
              <a:t>U</a:t>
            </a:r>
            <a:r>
              <a:rPr lang="zh-CN" altLang="en-US" sz="1550">
                <a:sym typeface="+mn-ea"/>
              </a:rPr>
              <a:t>，因为两个世界中唯一相同的是个体的属性</a:t>
            </a:r>
            <a:endParaRPr lang="zh-CN" altLang="en-US" sz="1550">
              <a:sym typeface="+mn-ea"/>
            </a:endParaRPr>
          </a:p>
          <a:p>
            <a:pPr lvl="2"/>
            <a:endParaRPr lang="zh-CN" altLang="en-US" sz="1550">
              <a:sym typeface="+mn-ea"/>
            </a:endParaRPr>
          </a:p>
          <a:p>
            <a:pPr lvl="1"/>
            <a:r>
              <a:rPr lang="en-US" altLang="zh-CN" sz="1545">
                <a:sym typeface="+mn-ea"/>
              </a:rPr>
              <a:t>P(Yx|,Z) = P(Y*|Z, do(X*)) = P(Y*|Z)</a:t>
            </a:r>
            <a:endParaRPr lang="en-US" altLang="zh-CN" sz="1545">
              <a:sym typeface="+mn-ea"/>
            </a:endParaRPr>
          </a:p>
          <a:p>
            <a:pPr lvl="1"/>
            <a:endParaRPr lang="en-US" altLang="zh-CN" sz="1545">
              <a:sym typeface="+mn-ea"/>
            </a:endParaRPr>
          </a:p>
          <a:p>
            <a:pPr lvl="1"/>
            <a:r>
              <a:rPr lang="en-US" altLang="zh-CN" sz="1545">
                <a:sym typeface="+mn-ea"/>
              </a:rPr>
              <a:t>P(Y|Z, do(X)) = P(Y|</a:t>
            </a:r>
            <a:r>
              <a:rPr lang="en-US" altLang="zh-CN" sz="1545">
                <a:sym typeface="+mn-ea"/>
              </a:rPr>
              <a:t>Z)</a:t>
            </a:r>
            <a:endParaRPr lang="en-US" altLang="zh-CN" sz="1545">
              <a:sym typeface="+mn-ea"/>
            </a:endParaRPr>
          </a:p>
        </p:txBody>
      </p:sp>
      <p:grpSp>
        <p:nvGrpSpPr>
          <p:cNvPr id="23" name="组合 22"/>
          <p:cNvGrpSpPr/>
          <p:nvPr/>
        </p:nvGrpSpPr>
        <p:grpSpPr>
          <a:xfrm>
            <a:off x="9178925" y="2372995"/>
            <a:ext cx="2219960" cy="2565400"/>
            <a:chOff x="14455" y="3737"/>
            <a:chExt cx="3496" cy="4040"/>
          </a:xfrm>
        </p:grpSpPr>
        <p:grpSp>
          <p:nvGrpSpPr>
            <p:cNvPr id="4" name="组合 3"/>
            <p:cNvGrpSpPr/>
            <p:nvPr/>
          </p:nvGrpSpPr>
          <p:grpSpPr>
            <a:xfrm flipH="1">
              <a:off x="16031" y="3737"/>
              <a:ext cx="1920" cy="4021"/>
              <a:chOff x="14455" y="3757"/>
              <a:chExt cx="1920" cy="4021"/>
            </a:xfrm>
          </p:grpSpPr>
          <p:sp>
            <p:nvSpPr>
              <p:cNvPr id="25" name="椭圆 24"/>
              <p:cNvSpPr/>
              <p:nvPr/>
            </p:nvSpPr>
            <p:spPr>
              <a:xfrm>
                <a:off x="14685" y="5985"/>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200">
                    <a:solidFill>
                      <a:schemeClr val="tx1"/>
                    </a:solidFill>
                  </a:rPr>
                  <a:t>Z*</a:t>
                </a:r>
                <a:endParaRPr lang="en-US" altLang="zh-CN" sz="1200">
                  <a:solidFill>
                    <a:schemeClr val="tx1"/>
                  </a:solidFill>
                </a:endParaRPr>
              </a:p>
            </p:txBody>
          </p:sp>
          <p:sp>
            <p:nvSpPr>
              <p:cNvPr id="26" name="椭圆 25"/>
              <p:cNvSpPr/>
              <p:nvPr/>
            </p:nvSpPr>
            <p:spPr>
              <a:xfrm>
                <a:off x="14685" y="454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200">
                    <a:solidFill>
                      <a:schemeClr val="tx1"/>
                    </a:solidFill>
                  </a:rPr>
                  <a:t>X*</a:t>
                </a:r>
                <a:endParaRPr lang="en-US" altLang="zh-CN" sz="1200">
                  <a:solidFill>
                    <a:schemeClr val="tx1"/>
                  </a:solidFill>
                </a:endParaRPr>
              </a:p>
            </p:txBody>
          </p:sp>
          <p:sp>
            <p:nvSpPr>
              <p:cNvPr id="27" name="椭圆 26"/>
              <p:cNvSpPr/>
              <p:nvPr/>
            </p:nvSpPr>
            <p:spPr>
              <a:xfrm>
                <a:off x="14685" y="7423"/>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200">
                    <a:solidFill>
                      <a:schemeClr val="tx1"/>
                    </a:solidFill>
                  </a:rPr>
                  <a:t>Y*</a:t>
                </a:r>
                <a:endParaRPr lang="en-US" altLang="zh-CN" sz="1200">
                  <a:solidFill>
                    <a:schemeClr val="tx1"/>
                  </a:solidFill>
                </a:endParaRPr>
              </a:p>
            </p:txBody>
          </p:sp>
          <p:cxnSp>
            <p:nvCxnSpPr>
              <p:cNvPr id="29" name="直接箭头连接符 28"/>
              <p:cNvCxnSpPr>
                <a:stCxn id="26" idx="4"/>
                <a:endCxn id="25" idx="0"/>
              </p:cNvCxnSpPr>
              <p:nvPr/>
            </p:nvCxnSpPr>
            <p:spPr>
              <a:xfrm>
                <a:off x="14862" y="4902"/>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4"/>
                <a:endCxn id="27" idx="0"/>
              </p:cNvCxnSpPr>
              <p:nvPr/>
            </p:nvCxnSpPr>
            <p:spPr>
              <a:xfrm>
                <a:off x="14862" y="6340"/>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6021" y="524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Z</a:t>
                </a:r>
                <a:endParaRPr lang="en-US" altLang="zh-CN" sz="1000" baseline="-25000">
                  <a:solidFill>
                    <a:schemeClr val="tx1"/>
                  </a:solidFill>
                  <a:uFillTx/>
                </a:endParaRPr>
              </a:p>
            </p:txBody>
          </p:sp>
          <p:sp>
            <p:nvSpPr>
              <p:cNvPr id="33" name="椭圆 32"/>
              <p:cNvSpPr/>
              <p:nvPr/>
            </p:nvSpPr>
            <p:spPr>
              <a:xfrm>
                <a:off x="16021" y="375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sym typeface="+mn-ea"/>
                  </a:rPr>
                  <a:t>U</a:t>
                </a:r>
                <a:r>
                  <a:rPr lang="en-US" altLang="zh-CN" sz="1000" baseline="-25000">
                    <a:solidFill>
                      <a:schemeClr val="tx1"/>
                    </a:solidFill>
                    <a:uFillTx/>
                    <a:sym typeface="+mn-ea"/>
                  </a:rPr>
                  <a:t>X</a:t>
                </a:r>
                <a:endParaRPr lang="en-US" altLang="zh-CN" sz="1000" baseline="-25000">
                  <a:solidFill>
                    <a:schemeClr val="tx1"/>
                  </a:solidFill>
                  <a:uFillTx/>
                </a:endParaRPr>
              </a:p>
            </p:txBody>
          </p:sp>
          <p:cxnSp>
            <p:nvCxnSpPr>
              <p:cNvPr id="37" name="直接箭头连接符 36"/>
              <p:cNvCxnSpPr>
                <a:stCxn id="31" idx="3"/>
                <a:endCxn id="25" idx="7"/>
              </p:cNvCxnSpPr>
              <p:nvPr/>
            </p:nvCxnSpPr>
            <p:spPr>
              <a:xfrm flipH="1">
                <a:off x="14987" y="5550"/>
                <a:ext cx="1086" cy="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455" y="6688"/>
                <a:ext cx="407" cy="386"/>
              </a:xfrm>
              <a:prstGeom prst="rect">
                <a:avLst/>
              </a:prstGeom>
              <a:noFill/>
            </p:spPr>
            <p:txBody>
              <a:bodyPr wrap="none" rtlCol="0">
                <a:spAutoFit/>
              </a:bodyPr>
              <a:p>
                <a:pPr algn="ctr"/>
                <a:r>
                  <a:rPr lang="en-US" altLang="zh-CN" sz="1000"/>
                  <a:t>b</a:t>
                </a:r>
                <a:endParaRPr lang="en-US" altLang="zh-CN" sz="1000"/>
              </a:p>
            </p:txBody>
          </p:sp>
          <p:sp>
            <p:nvSpPr>
              <p:cNvPr id="5" name="文本框 4"/>
              <p:cNvSpPr txBox="1"/>
              <p:nvPr/>
            </p:nvSpPr>
            <p:spPr>
              <a:xfrm>
                <a:off x="14461" y="5282"/>
                <a:ext cx="395" cy="386"/>
              </a:xfrm>
              <a:prstGeom prst="rect">
                <a:avLst/>
              </a:prstGeom>
              <a:noFill/>
            </p:spPr>
            <p:txBody>
              <a:bodyPr wrap="none" rtlCol="0">
                <a:spAutoFit/>
              </a:bodyPr>
              <a:p>
                <a:pPr algn="ctr"/>
                <a:r>
                  <a:rPr lang="en-US" altLang="zh-CN" sz="1000"/>
                  <a:t>a</a:t>
                </a:r>
                <a:endParaRPr lang="en-US" altLang="zh-CN" sz="1000"/>
              </a:p>
            </p:txBody>
          </p:sp>
          <p:sp>
            <p:nvSpPr>
              <p:cNvPr id="6" name="椭圆 5"/>
              <p:cNvSpPr/>
              <p:nvPr/>
            </p:nvSpPr>
            <p:spPr>
              <a:xfrm>
                <a:off x="16017" y="6684"/>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9" name="直接箭头连接符 8"/>
              <p:cNvCxnSpPr>
                <a:endCxn id="27" idx="7"/>
              </p:cNvCxnSpPr>
              <p:nvPr/>
            </p:nvCxnSpPr>
            <p:spPr>
              <a:xfrm flipH="1">
                <a:off x="14987" y="6995"/>
                <a:ext cx="1007" cy="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14685" y="5985"/>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8" name="椭圆 7"/>
            <p:cNvSpPr/>
            <p:nvPr/>
          </p:nvSpPr>
          <p:spPr>
            <a:xfrm>
              <a:off x="14685" y="454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10" name="椭圆 9"/>
            <p:cNvSpPr/>
            <p:nvPr/>
          </p:nvSpPr>
          <p:spPr>
            <a:xfrm>
              <a:off x="14685" y="7423"/>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1" name="直接箭头连接符 10"/>
            <p:cNvCxnSpPr>
              <a:stCxn id="8" idx="4"/>
              <a:endCxn id="7" idx="0"/>
            </p:cNvCxnSpPr>
            <p:nvPr/>
          </p:nvCxnSpPr>
          <p:spPr>
            <a:xfrm>
              <a:off x="14862" y="4902"/>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4"/>
              <a:endCxn id="10" idx="0"/>
            </p:cNvCxnSpPr>
            <p:nvPr/>
          </p:nvCxnSpPr>
          <p:spPr>
            <a:xfrm>
              <a:off x="14862" y="6340"/>
              <a:ext cx="0" cy="10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6021" y="524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Z</a:t>
              </a:r>
              <a:endParaRPr lang="en-US" altLang="zh-CN" sz="1000" baseline="-25000">
                <a:solidFill>
                  <a:schemeClr val="tx1"/>
                </a:solidFill>
                <a:uFillTx/>
              </a:endParaRPr>
            </a:p>
          </p:txBody>
        </p:sp>
        <p:sp>
          <p:nvSpPr>
            <p:cNvPr id="14" name="椭圆 13"/>
            <p:cNvSpPr/>
            <p:nvPr/>
          </p:nvSpPr>
          <p:spPr>
            <a:xfrm>
              <a:off x="16021" y="3757"/>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sym typeface="+mn-ea"/>
                </a:rPr>
                <a:t>U</a:t>
              </a:r>
              <a:r>
                <a:rPr lang="en-US" altLang="zh-CN" sz="1000" baseline="-25000">
                  <a:solidFill>
                    <a:schemeClr val="tx1"/>
                  </a:solidFill>
                  <a:uFillTx/>
                  <a:sym typeface="+mn-ea"/>
                </a:rPr>
                <a:t>X</a:t>
              </a:r>
              <a:endParaRPr lang="en-US" altLang="zh-CN" sz="1000" baseline="-25000">
                <a:solidFill>
                  <a:schemeClr val="tx1"/>
                </a:solidFill>
                <a:uFillTx/>
              </a:endParaRPr>
            </a:p>
          </p:txBody>
        </p:sp>
        <p:cxnSp>
          <p:nvCxnSpPr>
            <p:cNvPr id="15" name="直接箭头连接符 14"/>
            <p:cNvCxnSpPr>
              <a:stCxn id="13" idx="3"/>
              <a:endCxn id="7" idx="7"/>
            </p:cNvCxnSpPr>
            <p:nvPr/>
          </p:nvCxnSpPr>
          <p:spPr>
            <a:xfrm flipH="1">
              <a:off x="14987" y="5550"/>
              <a:ext cx="1086" cy="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3"/>
              <a:endCxn id="8" idx="7"/>
            </p:cNvCxnSpPr>
            <p:nvPr/>
          </p:nvCxnSpPr>
          <p:spPr>
            <a:xfrm flipH="1">
              <a:off x="14987" y="4060"/>
              <a:ext cx="1086" cy="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4455" y="6688"/>
              <a:ext cx="407" cy="386"/>
            </a:xfrm>
            <a:prstGeom prst="rect">
              <a:avLst/>
            </a:prstGeom>
            <a:noFill/>
          </p:spPr>
          <p:txBody>
            <a:bodyPr wrap="none" rtlCol="0">
              <a:spAutoFit/>
            </a:bodyPr>
            <a:p>
              <a:pPr algn="ctr"/>
              <a:r>
                <a:rPr lang="en-US" altLang="zh-CN" sz="1000"/>
                <a:t>b</a:t>
              </a:r>
              <a:endParaRPr lang="en-US" altLang="zh-CN" sz="1000"/>
            </a:p>
          </p:txBody>
        </p:sp>
        <p:sp>
          <p:nvSpPr>
            <p:cNvPr id="18" name="文本框 17"/>
            <p:cNvSpPr txBox="1"/>
            <p:nvPr/>
          </p:nvSpPr>
          <p:spPr>
            <a:xfrm>
              <a:off x="14461" y="5282"/>
              <a:ext cx="395" cy="386"/>
            </a:xfrm>
            <a:prstGeom prst="rect">
              <a:avLst/>
            </a:prstGeom>
            <a:noFill/>
          </p:spPr>
          <p:txBody>
            <a:bodyPr wrap="none" rtlCol="0">
              <a:spAutoFit/>
            </a:bodyPr>
            <a:p>
              <a:pPr algn="ctr"/>
              <a:r>
                <a:rPr lang="en-US" altLang="zh-CN" sz="1000"/>
                <a:t>a</a:t>
              </a:r>
              <a:endParaRPr lang="en-US" altLang="zh-CN" sz="1000"/>
            </a:p>
          </p:txBody>
        </p:sp>
        <p:sp>
          <p:nvSpPr>
            <p:cNvPr id="19" name="椭圆 18"/>
            <p:cNvSpPr/>
            <p:nvPr/>
          </p:nvSpPr>
          <p:spPr>
            <a:xfrm>
              <a:off x="16017" y="6684"/>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20" name="直接箭头连接符 19"/>
            <p:cNvCxnSpPr>
              <a:endCxn id="10" idx="7"/>
            </p:cNvCxnSpPr>
            <p:nvPr/>
          </p:nvCxnSpPr>
          <p:spPr>
            <a:xfrm flipH="1">
              <a:off x="14987" y="6995"/>
              <a:ext cx="1007" cy="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25912" y="436469"/>
            <a:ext cx="6567080" cy="645160"/>
          </a:xfrm>
          <a:prstGeom prst="rect">
            <a:avLst/>
          </a:prstGeom>
          <a:noFill/>
        </p:spPr>
        <p:txBody>
          <a:bodyPr wrap="square" rtlCol="0">
            <a:spAutoFit/>
          </a:bodyPr>
          <a:p>
            <a:r>
              <a:rPr lang="zh-CN" altLang="en-US" sz="3600">
                <a:solidFill>
                  <a:srgbClr val="C00000"/>
                </a:solidFill>
                <a:sym typeface="+mn-ea"/>
              </a:rPr>
              <a:t>使用孪生网络做反事实</a:t>
            </a:r>
            <a:r>
              <a:rPr lang="zh-CN" altLang="en-US" sz="3600">
                <a:solidFill>
                  <a:srgbClr val="C00000"/>
                </a:solidFill>
                <a:sym typeface="+mn-ea"/>
              </a:rPr>
              <a:t>推断</a:t>
            </a:r>
            <a:endParaRPr lang="zh-CN" altLang="en-US" sz="3600">
              <a:solidFill>
                <a:srgbClr val="C00000"/>
              </a:solidFill>
              <a:sym typeface="+mn-ea"/>
            </a:endParaRPr>
          </a:p>
        </p:txBody>
      </p:sp>
      <p:sp>
        <p:nvSpPr>
          <p:cNvPr id="22" name="矩形 21"/>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标题 4"/>
          <p:cNvSpPr>
            <a:spLocks noGrp="1"/>
          </p:cNvSpPr>
          <p:nvPr>
            <p:ph type="title"/>
          </p:nvPr>
        </p:nvSpPr>
        <p:spPr>
          <a:xfrm>
            <a:off x="3905885" y="1215390"/>
            <a:ext cx="6730365" cy="4325620"/>
          </a:xfrm>
        </p:spPr>
        <p:txBody>
          <a:bodyPr>
            <a:normAutofit fontScale="90000"/>
          </a:bodyPr>
          <a:p>
            <a:r>
              <a:rPr lang="zh-CN" altLang="en-US">
                <a:solidFill>
                  <a:schemeClr val="bg1">
                    <a:lumMod val="65000"/>
                  </a:schemeClr>
                </a:solidFill>
              </a:rPr>
              <a:t>第一层：相关性</a:t>
            </a:r>
            <a:br>
              <a:rPr lang="zh-CN" altLang="en-US">
                <a:solidFill>
                  <a:schemeClr val="bg1">
                    <a:lumMod val="85000"/>
                  </a:schemeClr>
                </a:solidFill>
              </a:rPr>
            </a:br>
            <a:br>
              <a:rPr lang="zh-CN" altLang="en-US"/>
            </a:br>
            <a:r>
              <a:rPr lang="zh-CN" altLang="en-US">
                <a:solidFill>
                  <a:schemeClr val="bg1">
                    <a:lumMod val="65000"/>
                  </a:schemeClr>
                </a:solidFill>
              </a:rPr>
              <a:t>第二层：干预</a:t>
            </a:r>
            <a:br>
              <a:rPr lang="zh-CN" altLang="en-US">
                <a:solidFill>
                  <a:schemeClr val="bg1">
                    <a:lumMod val="65000"/>
                  </a:schemeClr>
                </a:solidFill>
              </a:rPr>
            </a:br>
            <a:br>
              <a:rPr lang="zh-CN" altLang="en-US">
                <a:solidFill>
                  <a:schemeClr val="bg1">
                    <a:lumMod val="85000"/>
                  </a:schemeClr>
                </a:solidFill>
              </a:rPr>
            </a:br>
            <a:r>
              <a:rPr lang="zh-CN" altLang="en-US">
                <a:solidFill>
                  <a:schemeClr val="bg1">
                    <a:lumMod val="65000"/>
                  </a:schemeClr>
                </a:solidFill>
              </a:rPr>
              <a:t>第三层：反事实</a:t>
            </a:r>
            <a:br>
              <a:rPr lang="zh-CN" altLang="en-US">
                <a:solidFill>
                  <a:schemeClr val="bg1">
                    <a:lumMod val="65000"/>
                  </a:schemeClr>
                </a:solidFill>
              </a:rPr>
            </a:br>
            <a:br>
              <a:rPr lang="zh-CN" altLang="en-US">
                <a:solidFill>
                  <a:srgbClr val="C00000"/>
                </a:solidFill>
              </a:rPr>
            </a:br>
            <a:r>
              <a:rPr lang="zh-CN" altLang="en-US">
                <a:solidFill>
                  <a:srgbClr val="C00000"/>
                </a:solidFill>
              </a:rPr>
              <a:t>线性模型的因果推断</a:t>
            </a:r>
            <a:endParaRPr lang="zh-CN" altLang="en-US">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线性模型的</a:t>
            </a:r>
            <a:r>
              <a:rPr lang="zh-CN" altLang="en-US" sz="3600">
                <a:solidFill>
                  <a:srgbClr val="C00000"/>
                </a:solidFill>
                <a:sym typeface="+mn-ea"/>
              </a:rPr>
              <a:t>因果效应</a:t>
            </a:r>
            <a:r>
              <a:rPr lang="zh-CN" altLang="en-US" sz="3600">
                <a:solidFill>
                  <a:srgbClr val="C00000"/>
                </a:solidFill>
                <a:sym typeface="+mn-ea"/>
              </a:rPr>
              <a:t>识别</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p:txBody>
          <a:bodyPr>
            <a:normAutofit fontScale="90000" lnSpcReduction="10000"/>
          </a:bodyPr>
          <a:p>
            <a:pPr fontAlgn="auto">
              <a:lnSpc>
                <a:spcPct val="120000"/>
              </a:lnSpc>
            </a:pPr>
            <a:r>
              <a:rPr lang="zh-CN" altLang="en-US" sz="2000">
                <a:sym typeface="+mn-ea"/>
              </a:rPr>
              <a:t>线性假设</a:t>
            </a:r>
            <a:endParaRPr lang="zh-CN" altLang="en-US" sz="2000"/>
          </a:p>
          <a:p>
            <a:pPr lvl="1" fontAlgn="auto">
              <a:lnSpc>
                <a:spcPct val="120000"/>
              </a:lnSpc>
            </a:pPr>
            <a:r>
              <a:rPr lang="zh-CN" altLang="en-US">
                <a:sym typeface="+mn-ea"/>
              </a:rPr>
              <a:t>变量间的关系是线性的</a:t>
            </a:r>
            <a:endParaRPr lang="zh-CN" altLang="en-US"/>
          </a:p>
          <a:p>
            <a:pPr lvl="1" fontAlgn="auto">
              <a:lnSpc>
                <a:spcPct val="120000"/>
              </a:lnSpc>
            </a:pPr>
            <a:r>
              <a:rPr lang="zh-CN" altLang="en-US">
                <a:sym typeface="+mn-ea"/>
              </a:rPr>
              <a:t>所有误差项服从高斯（正态）分布</a:t>
            </a:r>
            <a:endParaRPr lang="zh-CN" altLang="en-US"/>
          </a:p>
          <a:p>
            <a:pPr lvl="0" fontAlgn="auto">
              <a:lnSpc>
                <a:spcPct val="120000"/>
              </a:lnSpc>
            </a:pPr>
            <a:r>
              <a:rPr lang="zh-CN" altLang="en-US" sz="2000">
                <a:sym typeface="+mn-ea"/>
              </a:rPr>
              <a:t>线性模型的性质</a:t>
            </a:r>
            <a:endParaRPr lang="zh-CN" altLang="en-US" sz="2000"/>
          </a:p>
          <a:p>
            <a:pPr lvl="1" fontAlgn="auto">
              <a:lnSpc>
                <a:spcPct val="120000"/>
              </a:lnSpc>
            </a:pPr>
            <a:r>
              <a:rPr lang="zh-CN" altLang="en-US">
                <a:sym typeface="+mn-ea"/>
              </a:rPr>
              <a:t>可用期望（</a:t>
            </a:r>
            <a:r>
              <a:rPr lang="en-US" altLang="zh-CN">
                <a:sym typeface="+mn-ea"/>
              </a:rPr>
              <a:t>expectation</a:t>
            </a:r>
            <a:r>
              <a:rPr lang="zh-CN" altLang="en-US">
                <a:sym typeface="+mn-ea"/>
              </a:rPr>
              <a:t>）替代概率（</a:t>
            </a:r>
            <a:r>
              <a:rPr lang="en-US" altLang="zh-CN">
                <a:sym typeface="+mn-ea"/>
              </a:rPr>
              <a:t>probability</a:t>
            </a:r>
            <a:r>
              <a:rPr lang="zh-CN" altLang="en-US">
                <a:sym typeface="+mn-ea"/>
              </a:rPr>
              <a:t>）</a:t>
            </a:r>
            <a:endParaRPr lang="zh-CN" altLang="en-US"/>
          </a:p>
          <a:p>
            <a:pPr lvl="2" fontAlgn="auto">
              <a:lnSpc>
                <a:spcPct val="120000"/>
              </a:lnSpc>
            </a:pPr>
            <a:r>
              <a:rPr lang="zh-CN" altLang="en-US" sz="1600">
                <a:sym typeface="+mn-ea"/>
              </a:rPr>
              <a:t>多变量的正态分布完全由期望定义</a:t>
            </a:r>
            <a:endParaRPr lang="zh-CN" altLang="en-US" sz="1600"/>
          </a:p>
          <a:p>
            <a:pPr lvl="1" fontAlgn="auto">
              <a:lnSpc>
                <a:spcPct val="120000"/>
              </a:lnSpc>
            </a:pPr>
            <a:r>
              <a:rPr lang="zh-CN" altLang="en-US">
                <a:sym typeface="+mn-ea"/>
              </a:rPr>
              <a:t>回归系数具有“不变性”</a:t>
            </a:r>
            <a:endParaRPr lang="zh-CN" altLang="en-US"/>
          </a:p>
          <a:p>
            <a:pPr lvl="2" fontAlgn="auto">
              <a:lnSpc>
                <a:spcPct val="120000"/>
              </a:lnSpc>
            </a:pPr>
            <a:r>
              <a:rPr lang="zh-CN" altLang="en-US" sz="1600">
                <a:sym typeface="+mn-ea"/>
              </a:rPr>
              <a:t>例如图中</a:t>
            </a:r>
            <a:r>
              <a:rPr lang="en-US" altLang="zh-CN" sz="1600">
                <a:sym typeface="+mn-ea"/>
              </a:rPr>
              <a:t>Y</a:t>
            </a:r>
            <a:r>
              <a:rPr lang="zh-CN" altLang="en-US" sz="1600">
                <a:sym typeface="+mn-ea"/>
              </a:rPr>
              <a:t>对</a:t>
            </a:r>
            <a:r>
              <a:rPr lang="en-US" altLang="zh-CN" sz="1600">
                <a:sym typeface="+mn-ea"/>
              </a:rPr>
              <a:t>X</a:t>
            </a:r>
            <a:r>
              <a:rPr lang="zh-CN" altLang="en-US" sz="1600">
                <a:sym typeface="+mn-ea"/>
              </a:rPr>
              <a:t>斜率，不会随着</a:t>
            </a:r>
            <a:r>
              <a:rPr lang="en-US" altLang="zh-CN" sz="1600">
                <a:sym typeface="+mn-ea"/>
              </a:rPr>
              <a:t>Age(Z)</a:t>
            </a:r>
            <a:r>
              <a:rPr lang="zh-CN" altLang="en-US" sz="1600">
                <a:sym typeface="+mn-ea"/>
              </a:rPr>
              <a:t>的变化而变化</a:t>
            </a:r>
            <a:endParaRPr lang="zh-CN" altLang="en-US" sz="1600"/>
          </a:p>
          <a:p>
            <a:pPr lvl="1" fontAlgn="auto">
              <a:lnSpc>
                <a:spcPct val="120000"/>
              </a:lnSpc>
            </a:pPr>
            <a:r>
              <a:rPr lang="zh-CN" altLang="en-US">
                <a:sym typeface="+mn-ea"/>
              </a:rPr>
              <a:t>高效的表示，只需要</a:t>
            </a:r>
            <a:r>
              <a:rPr lang="en-US" altLang="zh-CN">
                <a:sym typeface="+mn-ea"/>
              </a:rPr>
              <a:t>2N+N(N-1)/2</a:t>
            </a:r>
            <a:r>
              <a:rPr lang="zh-CN" altLang="en-US">
                <a:sym typeface="+mn-ea"/>
              </a:rPr>
              <a:t>个参数即可表征</a:t>
            </a:r>
            <a:r>
              <a:rPr lang="en-US" altLang="zh-CN">
                <a:sym typeface="+mn-ea"/>
              </a:rPr>
              <a:t>N</a:t>
            </a:r>
            <a:r>
              <a:rPr lang="zh-CN" altLang="en-US">
                <a:sym typeface="+mn-ea"/>
              </a:rPr>
              <a:t>维变量的联合分布</a:t>
            </a:r>
            <a:endParaRPr lang="zh-CN" altLang="en-US"/>
          </a:p>
          <a:p>
            <a:pPr lvl="2" fontAlgn="auto">
              <a:lnSpc>
                <a:spcPct val="120000"/>
              </a:lnSpc>
            </a:pPr>
            <a:r>
              <a:rPr lang="en-US" altLang="zh-CN" sz="1600">
                <a:sym typeface="+mn-ea"/>
              </a:rPr>
              <a:t>N</a:t>
            </a:r>
            <a:r>
              <a:rPr lang="zh-CN" altLang="en-US" sz="1600">
                <a:sym typeface="+mn-ea"/>
              </a:rPr>
              <a:t>个变量的均值和方差：</a:t>
            </a:r>
            <a:r>
              <a:rPr lang="en-US" altLang="zh-CN" sz="1600">
                <a:sym typeface="+mn-ea"/>
              </a:rPr>
              <a:t>2N</a:t>
            </a:r>
            <a:endParaRPr lang="en-US" altLang="zh-CN" sz="1600"/>
          </a:p>
          <a:p>
            <a:pPr lvl="2" fontAlgn="auto">
              <a:lnSpc>
                <a:spcPct val="120000"/>
              </a:lnSpc>
            </a:pPr>
            <a:r>
              <a:rPr lang="en-US" altLang="zh-CN" sz="1600">
                <a:sym typeface="+mn-ea"/>
              </a:rPr>
              <a:t>N</a:t>
            </a:r>
            <a:r>
              <a:rPr lang="zh-CN" altLang="en-US" sz="1600">
                <a:sym typeface="+mn-ea"/>
              </a:rPr>
              <a:t>个变量的两两之间的相关系数：</a:t>
            </a:r>
            <a:r>
              <a:rPr lang="en-US" altLang="zh-CN" sz="1600">
                <a:sym typeface="+mn-ea"/>
              </a:rPr>
              <a:t>N(N-1)/2</a:t>
            </a:r>
            <a:endParaRPr lang="en-US" altLang="zh-CN" sz="1600">
              <a:sym typeface="+mn-ea"/>
            </a:endParaRPr>
          </a:p>
        </p:txBody>
      </p:sp>
      <p:grpSp>
        <p:nvGrpSpPr>
          <p:cNvPr id="2" name="组合 1"/>
          <p:cNvGrpSpPr/>
          <p:nvPr/>
        </p:nvGrpSpPr>
        <p:grpSpPr>
          <a:xfrm>
            <a:off x="8516620" y="1954530"/>
            <a:ext cx="3028950" cy="2153920"/>
            <a:chOff x="9794" y="6059"/>
            <a:chExt cx="4770" cy="3392"/>
          </a:xfrm>
        </p:grpSpPr>
        <p:pic>
          <p:nvPicPr>
            <p:cNvPr id="4" name="图片 3"/>
            <p:cNvPicPr>
              <a:picLocks noChangeAspect="1"/>
            </p:cNvPicPr>
            <p:nvPr/>
          </p:nvPicPr>
          <p:blipFill>
            <a:blip r:embed="rId2"/>
            <a:stretch>
              <a:fillRect/>
            </a:stretch>
          </p:blipFill>
          <p:spPr>
            <a:xfrm>
              <a:off x="9794" y="6059"/>
              <a:ext cx="4770" cy="3392"/>
            </a:xfrm>
            <a:prstGeom prst="rect">
              <a:avLst/>
            </a:prstGeom>
          </p:spPr>
        </p:pic>
        <p:pic>
          <p:nvPicPr>
            <p:cNvPr id="20" name="图片 19"/>
            <p:cNvPicPr>
              <a:picLocks noChangeAspect="1"/>
            </p:cNvPicPr>
            <p:nvPr/>
          </p:nvPicPr>
          <p:blipFill>
            <a:blip r:embed="rId3"/>
            <a:stretch>
              <a:fillRect/>
            </a:stretch>
          </p:blipFill>
          <p:spPr>
            <a:xfrm>
              <a:off x="11720" y="6442"/>
              <a:ext cx="354" cy="216"/>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线性模型——</a:t>
            </a:r>
            <a:r>
              <a:rPr lang="zh-CN" altLang="en-US" sz="3600">
                <a:solidFill>
                  <a:srgbClr val="C00000"/>
                </a:solidFill>
                <a:sym typeface="+mn-ea"/>
              </a:rPr>
              <a:t>用期望代替</a:t>
            </a:r>
            <a:r>
              <a:rPr lang="zh-CN" altLang="en-US" sz="3600">
                <a:solidFill>
                  <a:srgbClr val="C00000"/>
                </a:solidFill>
                <a:sym typeface="+mn-ea"/>
              </a:rPr>
              <a:t>概率</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p:txBody>
          <a:bodyPr>
            <a:normAutofit/>
          </a:bodyPr>
          <a:p>
            <a:pPr fontAlgn="auto">
              <a:lnSpc>
                <a:spcPct val="120000"/>
              </a:lnSpc>
            </a:pPr>
            <a:r>
              <a:rPr lang="zh-CN" altLang="en-US" sz="2000">
                <a:sym typeface="+mn-ea"/>
              </a:rPr>
              <a:t>条件独立在线性模型中可以用条件期望</a:t>
            </a:r>
            <a:r>
              <a:rPr lang="zh-CN" altLang="en-US" sz="2000">
                <a:sym typeface="+mn-ea"/>
              </a:rPr>
              <a:t>来表示：</a:t>
            </a:r>
            <a:endParaRPr lang="zh-CN" altLang="en-US" sz="2000">
              <a:sym typeface="+mn-ea"/>
            </a:endParaRPr>
          </a:p>
          <a:p>
            <a:pPr fontAlgn="auto">
              <a:lnSpc>
                <a:spcPct val="120000"/>
              </a:lnSpc>
            </a:pPr>
            <a:endParaRPr lang="zh-CN" altLang="en-US" sz="2000">
              <a:sym typeface="+mn-ea"/>
            </a:endParaRPr>
          </a:p>
          <a:p>
            <a:pPr fontAlgn="auto">
              <a:lnSpc>
                <a:spcPct val="120000"/>
              </a:lnSpc>
            </a:pPr>
            <a:r>
              <a:rPr lang="zh-CN" altLang="en-US" sz="2000">
                <a:sym typeface="+mn-ea"/>
              </a:rPr>
              <a:t>而条件期望均由条件变量的线性组合</a:t>
            </a:r>
            <a:r>
              <a:rPr lang="zh-CN" altLang="en-US" sz="2000">
                <a:sym typeface="+mn-ea"/>
              </a:rPr>
              <a:t>得出：</a:t>
            </a:r>
            <a:endParaRPr lang="zh-CN" altLang="en-US" sz="2000">
              <a:sym typeface="+mn-ea"/>
            </a:endParaRPr>
          </a:p>
          <a:p>
            <a:pPr fontAlgn="auto">
              <a:lnSpc>
                <a:spcPct val="120000"/>
              </a:lnSpc>
            </a:pPr>
            <a:endParaRPr lang="zh-CN" altLang="en-US" sz="2000"/>
          </a:p>
          <a:p>
            <a:pPr lvl="1" fontAlgn="auto">
              <a:lnSpc>
                <a:spcPct val="120000"/>
              </a:lnSpc>
            </a:pPr>
            <a:r>
              <a:rPr lang="zh-CN" altLang="en-US">
                <a:sym typeface="+mn-ea"/>
              </a:rPr>
              <a:t>条件独立性在线性回归结果中表现为相应变量的回归系数为</a:t>
            </a:r>
            <a:r>
              <a:rPr lang="en-US" altLang="zh-CN">
                <a:sym typeface="+mn-ea"/>
              </a:rPr>
              <a:t>0</a:t>
            </a:r>
            <a:r>
              <a:rPr lang="zh-CN" altLang="en-US">
                <a:sym typeface="+mn-ea"/>
              </a:rPr>
              <a:t>：</a:t>
            </a:r>
            <a:endParaRPr lang="en-US" altLang="zh-CN" sz="1595">
              <a:sym typeface="+mn-ea"/>
            </a:endParaRPr>
          </a:p>
          <a:p>
            <a:pPr lvl="1" fontAlgn="auto">
              <a:lnSpc>
                <a:spcPct val="120000"/>
              </a:lnSpc>
            </a:pPr>
            <a:endParaRPr lang="en-US" altLang="zh-CN" sz="1600">
              <a:sym typeface="+mn-ea"/>
            </a:endParaRPr>
          </a:p>
          <a:p>
            <a:pPr lvl="0" fontAlgn="auto">
              <a:lnSpc>
                <a:spcPct val="120000"/>
              </a:lnSpc>
            </a:pPr>
            <a:endParaRPr lang="en-US" altLang="zh-CN" sz="1775">
              <a:sym typeface="+mn-ea"/>
            </a:endParaRPr>
          </a:p>
        </p:txBody>
      </p:sp>
      <p:grpSp>
        <p:nvGrpSpPr>
          <p:cNvPr id="2" name="组合 1"/>
          <p:cNvGrpSpPr/>
          <p:nvPr/>
        </p:nvGrpSpPr>
        <p:grpSpPr>
          <a:xfrm>
            <a:off x="8516620" y="1954530"/>
            <a:ext cx="3028950" cy="2153920"/>
            <a:chOff x="9794" y="6059"/>
            <a:chExt cx="4770" cy="3392"/>
          </a:xfrm>
        </p:grpSpPr>
        <p:pic>
          <p:nvPicPr>
            <p:cNvPr id="4" name="图片 3"/>
            <p:cNvPicPr>
              <a:picLocks noChangeAspect="1"/>
            </p:cNvPicPr>
            <p:nvPr/>
          </p:nvPicPr>
          <p:blipFill>
            <a:blip r:embed="rId2"/>
            <a:stretch>
              <a:fillRect/>
            </a:stretch>
          </p:blipFill>
          <p:spPr>
            <a:xfrm>
              <a:off x="9794" y="6059"/>
              <a:ext cx="4770" cy="3392"/>
            </a:xfrm>
            <a:prstGeom prst="rect">
              <a:avLst/>
            </a:prstGeom>
          </p:spPr>
        </p:pic>
        <p:pic>
          <p:nvPicPr>
            <p:cNvPr id="20" name="图片 19"/>
            <p:cNvPicPr>
              <a:picLocks noChangeAspect="1"/>
            </p:cNvPicPr>
            <p:nvPr/>
          </p:nvPicPr>
          <p:blipFill>
            <a:blip r:embed="rId3"/>
            <a:stretch>
              <a:fillRect/>
            </a:stretch>
          </p:blipFill>
          <p:spPr>
            <a:xfrm>
              <a:off x="11720" y="6442"/>
              <a:ext cx="354" cy="216"/>
            </a:xfrm>
            <a:prstGeom prst="rect">
              <a:avLst/>
            </a:prstGeom>
          </p:spPr>
        </p:pic>
      </p:grpSp>
      <p:pic>
        <p:nvPicPr>
          <p:cNvPr id="5" name="图片 4"/>
          <p:cNvPicPr>
            <a:picLocks noChangeAspect="1"/>
          </p:cNvPicPr>
          <p:nvPr/>
        </p:nvPicPr>
        <p:blipFill>
          <a:blip r:embed="rId4"/>
          <a:stretch>
            <a:fillRect/>
          </a:stretch>
        </p:blipFill>
        <p:spPr>
          <a:xfrm>
            <a:off x="1383030" y="2414270"/>
            <a:ext cx="6771640" cy="338455"/>
          </a:xfrm>
          <a:prstGeom prst="rect">
            <a:avLst/>
          </a:prstGeom>
        </p:spPr>
      </p:pic>
      <p:pic>
        <p:nvPicPr>
          <p:cNvPr id="6" name="图片 5"/>
          <p:cNvPicPr>
            <a:picLocks noChangeAspect="1"/>
          </p:cNvPicPr>
          <p:nvPr/>
        </p:nvPicPr>
        <p:blipFill>
          <a:blip r:embed="rId5"/>
          <a:stretch>
            <a:fillRect/>
          </a:stretch>
        </p:blipFill>
        <p:spPr>
          <a:xfrm>
            <a:off x="1383030" y="3486150"/>
            <a:ext cx="7110730" cy="338455"/>
          </a:xfrm>
          <a:prstGeom prst="rect">
            <a:avLst/>
          </a:prstGeom>
        </p:spPr>
      </p:pic>
      <p:pic>
        <p:nvPicPr>
          <p:cNvPr id="10" name="图片 9"/>
          <p:cNvPicPr>
            <a:picLocks noChangeAspect="1"/>
          </p:cNvPicPr>
          <p:nvPr/>
        </p:nvPicPr>
        <p:blipFill>
          <a:blip r:embed="rId6"/>
          <a:stretch>
            <a:fillRect/>
          </a:stretch>
        </p:blipFill>
        <p:spPr>
          <a:xfrm>
            <a:off x="1383030" y="4389755"/>
            <a:ext cx="6162040" cy="6845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线性模型——</a:t>
            </a:r>
            <a:r>
              <a:rPr lang="zh-CN" altLang="en-US" sz="3600">
                <a:solidFill>
                  <a:srgbClr val="C00000"/>
                </a:solidFill>
                <a:sym typeface="+mn-ea"/>
              </a:rPr>
              <a:t>示例</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584325"/>
            <a:ext cx="7343775" cy="4592955"/>
          </a:xfrm>
        </p:spPr>
        <p:txBody>
          <a:bodyPr/>
          <a:p>
            <a:r>
              <a:rPr lang="zh-CN" altLang="en-US" sz="2000"/>
              <a:t>右侧为一线性因果模型的</a:t>
            </a:r>
            <a:r>
              <a:rPr lang="en-US" altLang="zh-CN" sz="2000"/>
              <a:t>SCM</a:t>
            </a:r>
            <a:r>
              <a:rPr lang="zh-CN" altLang="en-US" sz="2000"/>
              <a:t>和</a:t>
            </a:r>
            <a:r>
              <a:rPr lang="en-US" altLang="zh-CN" sz="2000"/>
              <a:t>DAG</a:t>
            </a:r>
            <a:endParaRPr lang="en-US" altLang="zh-CN" sz="2000"/>
          </a:p>
          <a:p>
            <a:pPr lvl="1"/>
            <a:r>
              <a:rPr lang="en-US" altLang="zh-CN" sz="1710"/>
              <a:t>SCM</a:t>
            </a:r>
            <a:r>
              <a:rPr lang="zh-CN" altLang="en-US" sz="1710"/>
              <a:t>：</a:t>
            </a:r>
            <a:r>
              <a:rPr lang="en-US" altLang="zh-CN" sz="1710"/>
              <a:t>Structural Causal Model</a:t>
            </a:r>
            <a:r>
              <a:rPr lang="zh-CN" altLang="en-US" sz="1710"/>
              <a:t>，</a:t>
            </a:r>
            <a:r>
              <a:rPr lang="en-US" altLang="zh-CN" sz="1710"/>
              <a:t>U</a:t>
            </a:r>
            <a:r>
              <a:rPr lang="zh-CN" altLang="en-US" sz="1710"/>
              <a:t>是相互独立的正态随机变量</a:t>
            </a:r>
            <a:endParaRPr lang="en-US" altLang="zh-CN" sz="1710"/>
          </a:p>
          <a:p>
            <a:pPr lvl="1"/>
            <a:r>
              <a:rPr lang="zh-CN" altLang="en-US" sz="1710"/>
              <a:t>每条边的数字叫做</a:t>
            </a:r>
            <a:r>
              <a:rPr lang="zh-CN" altLang="en-US" sz="1710">
                <a:solidFill>
                  <a:srgbClr val="FF0000"/>
                </a:solidFill>
              </a:rPr>
              <a:t>结构系数</a:t>
            </a:r>
            <a:r>
              <a:rPr lang="zh-CN" altLang="en-US" sz="1710"/>
              <a:t>，代表箭头方向的</a:t>
            </a:r>
            <a:r>
              <a:rPr lang="zh-CN" altLang="en-US" sz="1710">
                <a:solidFill>
                  <a:srgbClr val="FF0000"/>
                </a:solidFill>
              </a:rPr>
              <a:t>直接因果效应</a:t>
            </a:r>
            <a:endParaRPr lang="en-US" altLang="zh-CN" sz="1710"/>
          </a:p>
          <a:p>
            <a:pPr lvl="0"/>
            <a:endParaRPr lang="zh-CN" altLang="en-US" sz="1995"/>
          </a:p>
          <a:p>
            <a:r>
              <a:rPr lang="zh-CN" altLang="en-US" sz="2000"/>
              <a:t>例如，求</a:t>
            </a:r>
            <a:r>
              <a:rPr lang="en-US" altLang="zh-CN" sz="2000"/>
              <a:t>Z</a:t>
            </a:r>
            <a:r>
              <a:rPr lang="zh-CN" altLang="en-US" sz="2000"/>
              <a:t>到</a:t>
            </a:r>
            <a:r>
              <a:rPr lang="en-US" altLang="zh-CN" sz="2000"/>
              <a:t>Y</a:t>
            </a:r>
            <a:r>
              <a:rPr lang="zh-CN" altLang="en-US" sz="2000"/>
              <a:t>的因果</a:t>
            </a:r>
            <a:r>
              <a:rPr lang="zh-CN" altLang="en-US" sz="2000"/>
              <a:t>效应：</a:t>
            </a:r>
            <a:endParaRPr lang="zh-CN" altLang="en-US" sz="1710"/>
          </a:p>
          <a:p>
            <a:pPr lvl="1"/>
            <a:r>
              <a:rPr lang="zh-CN" altLang="en-US" sz="1710"/>
              <a:t>直接因果效应：</a:t>
            </a:r>
            <a:r>
              <a:rPr lang="en-US" altLang="zh-CN" sz="1710"/>
              <a:t>DE = </a:t>
            </a:r>
            <a:r>
              <a:rPr lang="en-US" altLang="zh-CN" sz="1710"/>
              <a:t>d</a:t>
            </a:r>
            <a:endParaRPr lang="en-US" altLang="zh-CN" sz="1710"/>
          </a:p>
          <a:p>
            <a:pPr lvl="1"/>
            <a:r>
              <a:rPr lang="zh-CN" altLang="en-US" sz="1710"/>
              <a:t>简介因果效应：</a:t>
            </a:r>
            <a:r>
              <a:rPr lang="en-US" altLang="zh-CN" sz="1710"/>
              <a:t>IE = ce</a:t>
            </a:r>
            <a:endParaRPr lang="en-US" altLang="zh-CN" sz="1710"/>
          </a:p>
          <a:p>
            <a:pPr lvl="1"/>
            <a:r>
              <a:rPr lang="zh-CN" altLang="en-US" sz="1710"/>
              <a:t>总因果效应：</a:t>
            </a:r>
            <a:r>
              <a:rPr lang="en-US" altLang="zh-CN" sz="1710"/>
              <a:t>TE = DE + </a:t>
            </a:r>
            <a:r>
              <a:rPr lang="en-US" altLang="zh-CN" sz="1710"/>
              <a:t>IE = d + ce</a:t>
            </a:r>
            <a:endParaRPr lang="en-US" altLang="zh-CN" sz="1710"/>
          </a:p>
          <a:p>
            <a:pPr lvl="1"/>
            <a:endParaRPr lang="en-US" altLang="zh-CN" sz="1710"/>
          </a:p>
          <a:p>
            <a:pPr lvl="0"/>
            <a:r>
              <a:rPr lang="zh-CN" altLang="en-US" sz="1995"/>
              <a:t>问题：</a:t>
            </a:r>
            <a:r>
              <a:rPr lang="zh-CN" altLang="en-US" sz="1995">
                <a:solidFill>
                  <a:srgbClr val="FF0000"/>
                </a:solidFill>
              </a:rPr>
              <a:t>给定观测数据，如何估计结构系数？</a:t>
            </a:r>
            <a:endParaRPr lang="zh-CN" altLang="en-US" sz="1995">
              <a:solidFill>
                <a:srgbClr val="FF0000"/>
              </a:solidFill>
            </a:endParaRPr>
          </a:p>
        </p:txBody>
      </p:sp>
      <p:pic>
        <p:nvPicPr>
          <p:cNvPr id="6" name="图片 5"/>
          <p:cNvPicPr>
            <a:picLocks noChangeAspect="1"/>
          </p:cNvPicPr>
          <p:nvPr/>
        </p:nvPicPr>
        <p:blipFill>
          <a:blip r:embed="rId2"/>
          <a:stretch>
            <a:fillRect/>
          </a:stretch>
        </p:blipFill>
        <p:spPr>
          <a:xfrm>
            <a:off x="7991475" y="2914650"/>
            <a:ext cx="3299460" cy="3299460"/>
          </a:xfrm>
          <a:prstGeom prst="rect">
            <a:avLst/>
          </a:prstGeom>
        </p:spPr>
      </p:pic>
      <p:pic>
        <p:nvPicPr>
          <p:cNvPr id="2" name="图片 1"/>
          <p:cNvPicPr>
            <a:picLocks noChangeAspect="1"/>
          </p:cNvPicPr>
          <p:nvPr/>
        </p:nvPicPr>
        <p:blipFill>
          <a:blip r:embed="rId3"/>
          <a:stretch>
            <a:fillRect/>
          </a:stretch>
        </p:blipFill>
        <p:spPr>
          <a:xfrm>
            <a:off x="7991475" y="1081405"/>
            <a:ext cx="3299460" cy="1833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6812280" cy="645160"/>
          </a:xfrm>
          <a:prstGeom prst="rect">
            <a:avLst/>
          </a:prstGeom>
          <a:noFill/>
        </p:spPr>
        <p:txBody>
          <a:bodyPr wrap="square" rtlCol="0">
            <a:spAutoFit/>
          </a:bodyPr>
          <a:lstStyle/>
          <a:p>
            <a:r>
              <a:rPr lang="zh-CN" altLang="en-US" sz="3600">
                <a:solidFill>
                  <a:srgbClr val="C00000"/>
                </a:solidFill>
                <a:sym typeface="+mn-ea"/>
              </a:rPr>
              <a:t>线性模型——示例</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584325"/>
            <a:ext cx="7343775" cy="4592955"/>
          </a:xfrm>
        </p:spPr>
        <p:txBody>
          <a:bodyPr>
            <a:normAutofit lnSpcReduction="10000"/>
          </a:bodyPr>
          <a:p>
            <a:pPr fontAlgn="auto">
              <a:lnSpc>
                <a:spcPct val="120000"/>
              </a:lnSpc>
            </a:pPr>
            <a:r>
              <a:rPr lang="zh-CN" altLang="en-US" sz="2000"/>
              <a:t>估计</a:t>
            </a:r>
            <a:r>
              <a:rPr lang="en-US" altLang="zh-CN" sz="2000"/>
              <a:t>Z</a:t>
            </a:r>
            <a:r>
              <a:rPr lang="zh-CN" altLang="en-US" sz="2000"/>
              <a:t>对</a:t>
            </a:r>
            <a:r>
              <a:rPr lang="en-US" altLang="zh-CN" sz="2000"/>
              <a:t>Y</a:t>
            </a:r>
            <a:r>
              <a:rPr lang="zh-CN" altLang="en-US" sz="2000"/>
              <a:t>的直接因果效应</a:t>
            </a:r>
            <a:r>
              <a:rPr lang="en-US" altLang="zh-CN" sz="2000"/>
              <a:t>DE</a:t>
            </a:r>
            <a:endParaRPr lang="zh-CN" altLang="en-US" sz="1710"/>
          </a:p>
          <a:p>
            <a:pPr lvl="1" fontAlgn="auto">
              <a:lnSpc>
                <a:spcPct val="120000"/>
              </a:lnSpc>
            </a:pPr>
            <a:r>
              <a:rPr lang="zh-CN" altLang="en-US" sz="1600">
                <a:sym typeface="+mn-ea"/>
              </a:rPr>
              <a:t>切断进入</a:t>
            </a:r>
            <a:r>
              <a:rPr lang="en-US" altLang="zh-CN" sz="1600">
                <a:sym typeface="+mn-ea"/>
              </a:rPr>
              <a:t>Z</a:t>
            </a:r>
            <a:r>
              <a:rPr lang="zh-CN" altLang="en-US" sz="1600">
                <a:sym typeface="+mn-ea"/>
              </a:rPr>
              <a:t>和</a:t>
            </a:r>
            <a:r>
              <a:rPr lang="en-US" altLang="zh-CN" sz="1600">
                <a:sym typeface="+mn-ea"/>
              </a:rPr>
              <a:t>Y</a:t>
            </a:r>
            <a:r>
              <a:rPr lang="zh-CN" altLang="en-US" sz="1600">
                <a:sym typeface="+mn-ea"/>
              </a:rPr>
              <a:t>之间的所有路径（进出</a:t>
            </a:r>
            <a:r>
              <a:rPr lang="en-US" altLang="zh-CN" sz="1600">
                <a:sym typeface="+mn-ea"/>
              </a:rPr>
              <a:t>Z</a:t>
            </a:r>
            <a:r>
              <a:rPr lang="zh-CN" altLang="en-US" sz="1600">
                <a:sym typeface="+mn-ea"/>
              </a:rPr>
              <a:t>的路径），即需要控制</a:t>
            </a:r>
            <a:r>
              <a:rPr lang="en-US" altLang="zh-CN" sz="1600">
                <a:sym typeface="+mn-ea"/>
              </a:rPr>
              <a:t>X</a:t>
            </a:r>
            <a:r>
              <a:rPr lang="zh-CN" altLang="en-US" sz="1600">
                <a:sym typeface="+mn-ea"/>
              </a:rPr>
              <a:t>，</a:t>
            </a:r>
            <a:r>
              <a:rPr lang="en-US" altLang="zh-CN" sz="1600">
                <a:sym typeface="+mn-ea"/>
              </a:rPr>
              <a:t>W</a:t>
            </a:r>
            <a:r>
              <a:rPr lang="zh-CN" altLang="en-US" sz="1600">
                <a:sym typeface="+mn-ea"/>
              </a:rPr>
              <a:t>，但是</a:t>
            </a:r>
            <a:r>
              <a:rPr lang="en-US" altLang="zh-CN" sz="1600">
                <a:sym typeface="+mn-ea"/>
              </a:rPr>
              <a:t>X</a:t>
            </a:r>
            <a:r>
              <a:rPr lang="zh-CN" altLang="en-US" sz="1600">
                <a:sym typeface="+mn-ea"/>
              </a:rPr>
              <a:t>已经被</a:t>
            </a:r>
            <a:r>
              <a:rPr lang="en-US" altLang="zh-CN" sz="1600">
                <a:sym typeface="+mn-ea"/>
              </a:rPr>
              <a:t>W</a:t>
            </a:r>
            <a:r>
              <a:rPr lang="zh-CN" altLang="en-US" sz="1600">
                <a:sym typeface="+mn-ea"/>
              </a:rPr>
              <a:t>阻断</a:t>
            </a:r>
            <a:endParaRPr lang="zh-CN" altLang="en-US" sz="1600"/>
          </a:p>
          <a:p>
            <a:pPr lvl="1" fontAlgn="auto">
              <a:lnSpc>
                <a:spcPct val="120000"/>
              </a:lnSpc>
            </a:pPr>
            <a:r>
              <a:rPr lang="zh-CN" altLang="en-US" sz="1600">
                <a:sym typeface="+mn-ea"/>
              </a:rPr>
              <a:t>用</a:t>
            </a:r>
            <a:r>
              <a:rPr lang="en-US" altLang="zh-CN" sz="1600">
                <a:sym typeface="+mn-ea"/>
              </a:rPr>
              <a:t>X</a:t>
            </a:r>
            <a:r>
              <a:rPr lang="zh-CN" altLang="en-US" sz="1600">
                <a:sym typeface="+mn-ea"/>
              </a:rPr>
              <a:t>，</a:t>
            </a:r>
            <a:r>
              <a:rPr lang="en-US" altLang="zh-CN" sz="1600">
                <a:sym typeface="+mn-ea"/>
              </a:rPr>
              <a:t>W</a:t>
            </a:r>
            <a:r>
              <a:rPr lang="zh-CN" altLang="en-US" sz="1600">
                <a:sym typeface="+mn-ea"/>
              </a:rPr>
              <a:t>，</a:t>
            </a:r>
            <a:r>
              <a:rPr lang="en-US" altLang="zh-CN" sz="1600">
                <a:sym typeface="+mn-ea"/>
              </a:rPr>
              <a:t>Z</a:t>
            </a:r>
            <a:r>
              <a:rPr lang="zh-CN" altLang="en-US" sz="1600">
                <a:sym typeface="+mn-ea"/>
              </a:rPr>
              <a:t>对</a:t>
            </a:r>
            <a:r>
              <a:rPr lang="en-US" altLang="zh-CN" sz="1600">
                <a:sym typeface="+mn-ea"/>
              </a:rPr>
              <a:t>Y</a:t>
            </a:r>
            <a:r>
              <a:rPr lang="zh-CN" altLang="en-US" sz="1600">
                <a:sym typeface="+mn-ea"/>
              </a:rPr>
              <a:t>做回归：</a:t>
            </a:r>
            <a:r>
              <a:rPr lang="en-US" altLang="zh-CN" sz="1600">
                <a:solidFill>
                  <a:srgbClr val="FF0000"/>
                </a:solidFill>
                <a:sym typeface="+mn-ea"/>
              </a:rPr>
              <a:t>Y = dZ + eW + intercept</a:t>
            </a:r>
            <a:endParaRPr lang="en-US" altLang="zh-CN" sz="1600"/>
          </a:p>
          <a:p>
            <a:pPr lvl="1" fontAlgn="auto">
              <a:lnSpc>
                <a:spcPct val="120000"/>
              </a:lnSpc>
            </a:pPr>
            <a:r>
              <a:rPr lang="en-US" altLang="zh-CN" sz="1600">
                <a:sym typeface="+mn-ea"/>
              </a:rPr>
              <a:t>Z</a:t>
            </a:r>
            <a:r>
              <a:rPr lang="zh-CN" altLang="en-US" sz="1600">
                <a:sym typeface="+mn-ea"/>
              </a:rPr>
              <a:t>的系数</a:t>
            </a:r>
            <a:r>
              <a:rPr lang="en-US" altLang="zh-CN" sz="1600">
                <a:sym typeface="+mn-ea"/>
              </a:rPr>
              <a:t> d </a:t>
            </a:r>
            <a:r>
              <a:rPr lang="zh-CN" altLang="en-US" sz="1600">
                <a:sym typeface="+mn-ea"/>
              </a:rPr>
              <a:t>即为</a:t>
            </a:r>
            <a:r>
              <a:rPr lang="en-US" altLang="zh-CN" sz="1600">
                <a:sym typeface="+mn-ea"/>
              </a:rPr>
              <a:t>Z</a:t>
            </a:r>
            <a:r>
              <a:rPr lang="zh-CN" altLang="en-US" sz="1600">
                <a:sym typeface="+mn-ea"/>
              </a:rPr>
              <a:t>到</a:t>
            </a:r>
            <a:r>
              <a:rPr lang="en-US" altLang="zh-CN" sz="1600">
                <a:sym typeface="+mn-ea"/>
              </a:rPr>
              <a:t>Y</a:t>
            </a:r>
            <a:r>
              <a:rPr lang="zh-CN" altLang="en-US" sz="1600">
                <a:sym typeface="+mn-ea"/>
              </a:rPr>
              <a:t>的</a:t>
            </a:r>
            <a:r>
              <a:rPr lang="en-US" altLang="zh-CN" sz="1600">
                <a:sym typeface="+mn-ea"/>
              </a:rPr>
              <a:t>TE</a:t>
            </a:r>
            <a:endParaRPr lang="en-US" altLang="zh-CN" sz="1600"/>
          </a:p>
          <a:p>
            <a:pPr lvl="1" fontAlgn="auto">
              <a:lnSpc>
                <a:spcPct val="120000"/>
              </a:lnSpc>
            </a:pPr>
            <a:endParaRPr lang="en-US" altLang="zh-CN" sz="1710"/>
          </a:p>
          <a:p>
            <a:pPr lvl="0" fontAlgn="auto">
              <a:lnSpc>
                <a:spcPct val="120000"/>
              </a:lnSpc>
            </a:pPr>
            <a:r>
              <a:rPr lang="zh-CN" altLang="en-US" sz="1995">
                <a:sym typeface="+mn-ea"/>
              </a:rPr>
              <a:t>估计</a:t>
            </a:r>
            <a:r>
              <a:rPr lang="en-US" altLang="zh-CN" sz="1995">
                <a:sym typeface="+mn-ea"/>
              </a:rPr>
              <a:t>Z</a:t>
            </a:r>
            <a:r>
              <a:rPr lang="zh-CN" altLang="en-US" sz="1995">
                <a:sym typeface="+mn-ea"/>
              </a:rPr>
              <a:t>对</a:t>
            </a:r>
            <a:r>
              <a:rPr lang="en-US" altLang="zh-CN" sz="1995">
                <a:sym typeface="+mn-ea"/>
              </a:rPr>
              <a:t>Y</a:t>
            </a:r>
            <a:r>
              <a:rPr lang="zh-CN" altLang="en-US" sz="1995">
                <a:sym typeface="+mn-ea"/>
              </a:rPr>
              <a:t>的总因果效应</a:t>
            </a:r>
            <a:r>
              <a:rPr lang="en-US" altLang="zh-CN" sz="1995">
                <a:sym typeface="+mn-ea"/>
              </a:rPr>
              <a:t>TE</a:t>
            </a:r>
            <a:endParaRPr lang="en-US" altLang="zh-CN" sz="1995"/>
          </a:p>
          <a:p>
            <a:pPr lvl="1" fontAlgn="auto">
              <a:lnSpc>
                <a:spcPct val="120000"/>
              </a:lnSpc>
            </a:pPr>
            <a:r>
              <a:rPr lang="zh-CN" altLang="en-US" sz="1600">
                <a:sym typeface="+mn-ea"/>
              </a:rPr>
              <a:t>切断进入</a:t>
            </a:r>
            <a:r>
              <a:rPr lang="en-US" altLang="zh-CN" sz="1600">
                <a:sym typeface="+mn-ea"/>
              </a:rPr>
              <a:t>Z</a:t>
            </a:r>
            <a:r>
              <a:rPr lang="zh-CN" altLang="en-US" sz="1600">
                <a:sym typeface="+mn-ea"/>
              </a:rPr>
              <a:t>和</a:t>
            </a:r>
            <a:r>
              <a:rPr lang="en-US" altLang="zh-CN" sz="1600">
                <a:sym typeface="+mn-ea"/>
              </a:rPr>
              <a:t>Y</a:t>
            </a:r>
            <a:r>
              <a:rPr lang="zh-CN" altLang="en-US" sz="1600">
                <a:sym typeface="+mn-ea"/>
              </a:rPr>
              <a:t>之间的后门路径（进入</a:t>
            </a:r>
            <a:r>
              <a:rPr lang="en-US" altLang="zh-CN" sz="1600">
                <a:sym typeface="+mn-ea"/>
              </a:rPr>
              <a:t>Z</a:t>
            </a:r>
            <a:r>
              <a:rPr lang="zh-CN" altLang="en-US" sz="1600">
                <a:sym typeface="+mn-ea"/>
              </a:rPr>
              <a:t>的路径），即需要控制</a:t>
            </a:r>
            <a:r>
              <a:rPr lang="en-US" altLang="zh-CN" sz="1600">
                <a:sym typeface="+mn-ea"/>
              </a:rPr>
              <a:t>X</a:t>
            </a:r>
            <a:endParaRPr lang="zh-CN" altLang="en-US" sz="1600"/>
          </a:p>
          <a:p>
            <a:pPr lvl="1" fontAlgn="auto">
              <a:lnSpc>
                <a:spcPct val="120000"/>
              </a:lnSpc>
            </a:pPr>
            <a:r>
              <a:rPr lang="zh-CN" altLang="en-US" sz="1600">
                <a:sym typeface="+mn-ea"/>
              </a:rPr>
              <a:t>用</a:t>
            </a:r>
            <a:r>
              <a:rPr lang="en-US" altLang="zh-CN" sz="1600">
                <a:sym typeface="+mn-ea"/>
              </a:rPr>
              <a:t>X</a:t>
            </a:r>
            <a:r>
              <a:rPr lang="zh-CN" altLang="en-US" sz="1600">
                <a:sym typeface="+mn-ea"/>
              </a:rPr>
              <a:t>，</a:t>
            </a:r>
            <a:r>
              <a:rPr lang="en-US" altLang="zh-CN" sz="1600">
                <a:sym typeface="+mn-ea"/>
              </a:rPr>
              <a:t>Z</a:t>
            </a:r>
            <a:r>
              <a:rPr lang="zh-CN" altLang="en-US" sz="1600">
                <a:sym typeface="+mn-ea"/>
              </a:rPr>
              <a:t>对</a:t>
            </a:r>
            <a:r>
              <a:rPr lang="en-US" altLang="zh-CN" sz="1600">
                <a:sym typeface="+mn-ea"/>
              </a:rPr>
              <a:t>Y</a:t>
            </a:r>
            <a:r>
              <a:rPr lang="zh-CN" altLang="en-US" sz="1600">
                <a:sym typeface="+mn-ea"/>
              </a:rPr>
              <a:t>做回归：</a:t>
            </a:r>
            <a:r>
              <a:rPr lang="en-US" altLang="zh-CN" sz="1600">
                <a:solidFill>
                  <a:srgbClr val="FF0000"/>
                </a:solidFill>
                <a:sym typeface="+mn-ea"/>
              </a:rPr>
              <a:t>Y = tZ + rX + intercept</a:t>
            </a:r>
            <a:endParaRPr lang="en-US" altLang="zh-CN" sz="1600"/>
          </a:p>
          <a:p>
            <a:pPr lvl="1" fontAlgn="auto">
              <a:lnSpc>
                <a:spcPct val="120000"/>
              </a:lnSpc>
            </a:pPr>
            <a:r>
              <a:rPr lang="en-US" altLang="zh-CN" sz="1600">
                <a:sym typeface="+mn-ea"/>
              </a:rPr>
              <a:t>Z</a:t>
            </a:r>
            <a:r>
              <a:rPr lang="zh-CN" altLang="en-US" sz="1600">
                <a:sym typeface="+mn-ea"/>
              </a:rPr>
              <a:t>的系数</a:t>
            </a:r>
            <a:r>
              <a:rPr lang="en-US" altLang="zh-CN" sz="1600">
                <a:sym typeface="+mn-ea"/>
              </a:rPr>
              <a:t> t </a:t>
            </a:r>
            <a:r>
              <a:rPr lang="zh-CN" altLang="en-US" sz="1600">
                <a:sym typeface="+mn-ea"/>
              </a:rPr>
              <a:t>即为</a:t>
            </a:r>
            <a:r>
              <a:rPr lang="en-US" altLang="zh-CN" sz="1600">
                <a:sym typeface="+mn-ea"/>
              </a:rPr>
              <a:t>Z</a:t>
            </a:r>
            <a:r>
              <a:rPr lang="zh-CN" altLang="en-US" sz="1600">
                <a:sym typeface="+mn-ea"/>
              </a:rPr>
              <a:t>到</a:t>
            </a:r>
            <a:r>
              <a:rPr lang="en-US" altLang="zh-CN" sz="1600">
                <a:sym typeface="+mn-ea"/>
              </a:rPr>
              <a:t>Y</a:t>
            </a:r>
            <a:r>
              <a:rPr lang="zh-CN" altLang="en-US" sz="1600">
                <a:sym typeface="+mn-ea"/>
              </a:rPr>
              <a:t>的</a:t>
            </a:r>
            <a:r>
              <a:rPr lang="en-US" altLang="zh-CN" sz="1600">
                <a:sym typeface="+mn-ea"/>
              </a:rPr>
              <a:t>TE</a:t>
            </a:r>
            <a:r>
              <a:rPr lang="zh-CN" altLang="en-US" sz="1600">
                <a:sym typeface="+mn-ea"/>
              </a:rPr>
              <a:t>。理论上：</a:t>
            </a:r>
            <a:r>
              <a:rPr lang="en-US" altLang="zh-CN" sz="1600">
                <a:sym typeface="+mn-ea"/>
              </a:rPr>
              <a:t>t = d + ce</a:t>
            </a:r>
            <a:endParaRPr lang="en-US" altLang="zh-CN" sz="1600"/>
          </a:p>
          <a:p>
            <a:pPr lvl="1" fontAlgn="auto">
              <a:lnSpc>
                <a:spcPct val="120000"/>
              </a:lnSpc>
            </a:pPr>
            <a:endParaRPr lang="zh-CN" altLang="en-US" sz="1995"/>
          </a:p>
          <a:p>
            <a:pPr lvl="0"/>
            <a:endParaRPr lang="zh-CN" altLang="en-US" sz="1995"/>
          </a:p>
        </p:txBody>
      </p:sp>
      <p:pic>
        <p:nvPicPr>
          <p:cNvPr id="6" name="图片 5"/>
          <p:cNvPicPr>
            <a:picLocks noChangeAspect="1"/>
          </p:cNvPicPr>
          <p:nvPr/>
        </p:nvPicPr>
        <p:blipFill>
          <a:blip r:embed="rId2"/>
          <a:stretch>
            <a:fillRect/>
          </a:stretch>
        </p:blipFill>
        <p:spPr>
          <a:xfrm>
            <a:off x="8983345" y="3419475"/>
            <a:ext cx="2307590" cy="2307590"/>
          </a:xfrm>
          <a:prstGeom prst="rect">
            <a:avLst/>
          </a:prstGeom>
        </p:spPr>
      </p:pic>
      <p:pic>
        <p:nvPicPr>
          <p:cNvPr id="9" name="图片 8"/>
          <p:cNvPicPr>
            <a:picLocks noChangeAspect="1"/>
          </p:cNvPicPr>
          <p:nvPr/>
        </p:nvPicPr>
        <p:blipFill>
          <a:blip r:embed="rId2"/>
          <a:stretch>
            <a:fillRect/>
          </a:stretch>
        </p:blipFill>
        <p:spPr>
          <a:xfrm>
            <a:off x="8983345" y="639445"/>
            <a:ext cx="2307590" cy="2307590"/>
          </a:xfrm>
          <a:prstGeom prst="rect">
            <a:avLst/>
          </a:prstGeom>
        </p:spPr>
      </p:pic>
      <p:sp>
        <p:nvSpPr>
          <p:cNvPr id="11" name="文本框 10"/>
          <p:cNvSpPr txBox="1"/>
          <p:nvPr/>
        </p:nvSpPr>
        <p:spPr>
          <a:xfrm>
            <a:off x="10421620" y="166624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4" name="文本框 13"/>
          <p:cNvSpPr txBox="1"/>
          <p:nvPr/>
        </p:nvSpPr>
        <p:spPr>
          <a:xfrm>
            <a:off x="10362565" y="1123950"/>
            <a:ext cx="707390" cy="368300"/>
          </a:xfrm>
          <a:prstGeom prst="rect">
            <a:avLst/>
          </a:prstGeom>
          <a:noFill/>
        </p:spPr>
        <p:txBody>
          <a:bodyPr wrap="none" rtlCol="0">
            <a:spAutoFit/>
          </a:bodyPr>
          <a:p>
            <a:r>
              <a:rPr lang="en-US" altLang="zh-CN">
                <a:solidFill>
                  <a:srgbClr val="FF0000"/>
                </a:solidFill>
              </a:rPr>
              <a:t>do(Z)</a:t>
            </a:r>
            <a:endParaRPr lang="en-US" altLang="zh-CN">
              <a:solidFill>
                <a:srgbClr val="FF0000"/>
              </a:solidFill>
            </a:endParaRPr>
          </a:p>
        </p:txBody>
      </p:sp>
      <p:sp>
        <p:nvSpPr>
          <p:cNvPr id="2" name="文本框 1"/>
          <p:cNvSpPr txBox="1"/>
          <p:nvPr/>
        </p:nvSpPr>
        <p:spPr>
          <a:xfrm>
            <a:off x="9732645" y="187198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3" name="文本框 12"/>
          <p:cNvSpPr txBox="1"/>
          <p:nvPr/>
        </p:nvSpPr>
        <p:spPr>
          <a:xfrm>
            <a:off x="9079230" y="1123950"/>
            <a:ext cx="779145" cy="368300"/>
          </a:xfrm>
          <a:prstGeom prst="rect">
            <a:avLst/>
          </a:prstGeom>
          <a:noFill/>
        </p:spPr>
        <p:txBody>
          <a:bodyPr wrap="none" rtlCol="0">
            <a:spAutoFit/>
          </a:bodyPr>
          <a:p>
            <a:r>
              <a:rPr lang="en-US" altLang="zh-CN">
                <a:solidFill>
                  <a:srgbClr val="FF0000"/>
                </a:solidFill>
              </a:rPr>
              <a:t>do(W)</a:t>
            </a:r>
            <a:endParaRPr lang="en-US" altLang="zh-CN">
              <a:solidFill>
                <a:srgbClr val="FF0000"/>
              </a:solidFill>
            </a:endParaRPr>
          </a:p>
        </p:txBody>
      </p:sp>
      <p:sp>
        <p:nvSpPr>
          <p:cNvPr id="15" name="文本框 14"/>
          <p:cNvSpPr txBox="1"/>
          <p:nvPr/>
        </p:nvSpPr>
        <p:spPr>
          <a:xfrm>
            <a:off x="9535795" y="165100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6" name="文本框 15"/>
          <p:cNvSpPr txBox="1"/>
          <p:nvPr/>
        </p:nvSpPr>
        <p:spPr>
          <a:xfrm>
            <a:off x="10421620" y="444754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sp>
        <p:nvSpPr>
          <p:cNvPr id="17" name="文本框 16"/>
          <p:cNvSpPr txBox="1"/>
          <p:nvPr/>
        </p:nvSpPr>
        <p:spPr>
          <a:xfrm>
            <a:off x="10362565" y="3905250"/>
            <a:ext cx="707390" cy="368300"/>
          </a:xfrm>
          <a:prstGeom prst="rect">
            <a:avLst/>
          </a:prstGeom>
          <a:noFill/>
        </p:spPr>
        <p:txBody>
          <a:bodyPr wrap="none" rtlCol="0">
            <a:spAutoFit/>
          </a:bodyPr>
          <a:p>
            <a:r>
              <a:rPr lang="en-US" altLang="zh-CN">
                <a:solidFill>
                  <a:srgbClr val="FF0000"/>
                </a:solidFill>
              </a:rPr>
              <a:t>do(Z)</a:t>
            </a:r>
            <a:endParaRPr lang="en-US" altLang="zh-CN">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因果效应</a:t>
            </a:r>
            <a:r>
              <a:rPr lang="zh-CN" altLang="en-US" sz="3600">
                <a:solidFill>
                  <a:srgbClr val="C00000"/>
                </a:solidFill>
                <a:sym typeface="+mn-ea"/>
              </a:rPr>
              <a:t>识别</a:t>
            </a:r>
            <a:r>
              <a:rPr lang="zh-CN" altLang="en-US" sz="3600">
                <a:solidFill>
                  <a:srgbClr val="C00000"/>
                </a:solidFill>
                <a:sym typeface="+mn-ea"/>
              </a:rPr>
              <a:t>——工具变量</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 name="内容占位符 2"/>
          <p:cNvSpPr>
            <a:spLocks noGrp="1"/>
          </p:cNvSpPr>
          <p:nvPr>
            <p:ph idx="1"/>
          </p:nvPr>
        </p:nvSpPr>
        <p:spPr>
          <a:xfrm>
            <a:off x="647700" y="1697355"/>
            <a:ext cx="7343775" cy="4479925"/>
          </a:xfrm>
        </p:spPr>
        <p:txBody>
          <a:bodyPr/>
          <a:p>
            <a:pPr fontAlgn="auto">
              <a:lnSpc>
                <a:spcPct val="120000"/>
              </a:lnSpc>
            </a:pPr>
            <a:r>
              <a:rPr lang="zh-CN" altLang="en-US" sz="2000"/>
              <a:t>工具变量：</a:t>
            </a:r>
            <a:endParaRPr lang="zh-CN" altLang="en-US" sz="2000"/>
          </a:p>
          <a:p>
            <a:pPr lvl="1" fontAlgn="auto">
              <a:lnSpc>
                <a:spcPct val="120000"/>
              </a:lnSpc>
            </a:pPr>
            <a:r>
              <a:rPr lang="en-US" altLang="zh-CN" sz="1600"/>
              <a:t>Z</a:t>
            </a:r>
            <a:r>
              <a:rPr lang="zh-CN" altLang="en-US" sz="1600"/>
              <a:t>是</a:t>
            </a:r>
            <a:r>
              <a:rPr lang="en-US" altLang="zh-CN" sz="1600"/>
              <a:t>X</a:t>
            </a:r>
            <a:r>
              <a:rPr lang="zh-CN" altLang="en-US" sz="1600"/>
              <a:t>到</a:t>
            </a:r>
            <a:r>
              <a:rPr lang="en-US" altLang="zh-CN" sz="1600"/>
              <a:t>Y</a:t>
            </a:r>
            <a:r>
              <a:rPr lang="zh-CN" altLang="en-US" sz="1600"/>
              <a:t>因果关系的混淆变量，如果</a:t>
            </a:r>
            <a:r>
              <a:rPr lang="en-US" altLang="zh-CN" sz="1600"/>
              <a:t>X</a:t>
            </a:r>
            <a:r>
              <a:rPr lang="zh-CN" altLang="en-US" sz="1600"/>
              <a:t>阻断了</a:t>
            </a:r>
            <a:r>
              <a:rPr lang="en-US" altLang="zh-CN" sz="1600"/>
              <a:t>I</a:t>
            </a:r>
            <a:r>
              <a:rPr lang="zh-CN" altLang="en-US" sz="1600"/>
              <a:t>到</a:t>
            </a:r>
            <a:r>
              <a:rPr lang="en-US" altLang="zh-CN" sz="1600"/>
              <a:t>Y</a:t>
            </a:r>
            <a:r>
              <a:rPr lang="zh-CN" altLang="en-US" sz="1600"/>
              <a:t>之间的路径，则称</a:t>
            </a:r>
            <a:r>
              <a:rPr lang="en-US" altLang="zh-CN" sz="1600"/>
              <a:t>I</a:t>
            </a:r>
            <a:r>
              <a:rPr lang="zh-CN" altLang="en-US" sz="1600"/>
              <a:t>是</a:t>
            </a:r>
            <a:r>
              <a:rPr lang="en-US" altLang="zh-CN" sz="1600"/>
              <a:t>X</a:t>
            </a:r>
            <a:r>
              <a:rPr lang="zh-CN" altLang="en-US" sz="1600"/>
              <a:t>到</a:t>
            </a:r>
            <a:r>
              <a:rPr lang="en-US" altLang="zh-CN" sz="1600"/>
              <a:t>Y</a:t>
            </a:r>
            <a:r>
              <a:rPr lang="zh-CN" altLang="en-US" sz="1600"/>
              <a:t>的因果效应的工具变量</a:t>
            </a:r>
            <a:endParaRPr lang="zh-CN" altLang="en-US" sz="1600"/>
          </a:p>
          <a:p>
            <a:pPr lvl="1" fontAlgn="auto">
              <a:lnSpc>
                <a:spcPct val="120000"/>
              </a:lnSpc>
            </a:pPr>
            <a:endParaRPr lang="zh-CN" altLang="en-US" sz="1710"/>
          </a:p>
          <a:p>
            <a:pPr lvl="0" fontAlgn="auto">
              <a:lnSpc>
                <a:spcPct val="120000"/>
              </a:lnSpc>
            </a:pPr>
            <a:r>
              <a:rPr lang="zh-CN" altLang="en-US" sz="1995"/>
              <a:t>对于线性模型，</a:t>
            </a:r>
            <a:r>
              <a:rPr lang="en-US" altLang="zh-CN" sz="1995"/>
              <a:t>X</a:t>
            </a:r>
            <a:r>
              <a:rPr lang="zh-CN" altLang="en-US" sz="1995"/>
              <a:t>到</a:t>
            </a:r>
            <a:r>
              <a:rPr lang="en-US" altLang="zh-CN" sz="1995"/>
              <a:t>Y</a:t>
            </a:r>
            <a:r>
              <a:rPr lang="zh-CN" altLang="en-US" sz="1995"/>
              <a:t>的因果效应可用如下方法得到：</a:t>
            </a:r>
            <a:endParaRPr lang="zh-CN" altLang="en-US" sz="1995"/>
          </a:p>
          <a:p>
            <a:pPr lvl="1" fontAlgn="auto">
              <a:lnSpc>
                <a:spcPct val="120000"/>
              </a:lnSpc>
            </a:pPr>
            <a:r>
              <a:rPr lang="zh-CN" altLang="en-US" sz="1600"/>
              <a:t>线性回归：</a:t>
            </a:r>
            <a:r>
              <a:rPr lang="en-US" altLang="zh-CN" sz="1600"/>
              <a:t>X ~ aI + const，</a:t>
            </a:r>
            <a:r>
              <a:rPr lang="zh-CN" altLang="en-US" sz="1600"/>
              <a:t>得到</a:t>
            </a:r>
            <a:r>
              <a:rPr lang="en-US" altLang="zh-CN" sz="1600"/>
              <a:t>I</a:t>
            </a:r>
            <a:r>
              <a:rPr lang="zh-CN" altLang="en-US" sz="1600"/>
              <a:t>到</a:t>
            </a:r>
            <a:r>
              <a:rPr lang="en-US" altLang="zh-CN" sz="1600"/>
              <a:t>X</a:t>
            </a:r>
            <a:r>
              <a:rPr lang="zh-CN" altLang="en-US" sz="1600"/>
              <a:t>的结构系数</a:t>
            </a:r>
            <a:r>
              <a:rPr lang="en-US" altLang="zh-CN" sz="1600"/>
              <a:t>a</a:t>
            </a:r>
            <a:endParaRPr lang="en-US" altLang="zh-CN" sz="1600"/>
          </a:p>
          <a:p>
            <a:pPr lvl="1" fontAlgn="auto">
              <a:lnSpc>
                <a:spcPct val="120000"/>
              </a:lnSpc>
            </a:pPr>
            <a:r>
              <a:rPr lang="zh-CN" altLang="en-US" sz="1600"/>
              <a:t>线性回归：</a:t>
            </a:r>
            <a:r>
              <a:rPr lang="en-US" altLang="zh-CN" sz="1600"/>
              <a:t>Y ~ cI + const，</a:t>
            </a:r>
            <a:r>
              <a:rPr lang="zh-CN" altLang="en-US" sz="1600">
                <a:sym typeface="+mn-ea"/>
              </a:rPr>
              <a:t>得到</a:t>
            </a:r>
            <a:r>
              <a:rPr lang="en-US" altLang="zh-CN" sz="1600">
                <a:sym typeface="+mn-ea"/>
              </a:rPr>
              <a:t>I</a:t>
            </a:r>
            <a:r>
              <a:rPr lang="zh-CN" altLang="en-US" sz="1600">
                <a:sym typeface="+mn-ea"/>
              </a:rPr>
              <a:t>到</a:t>
            </a:r>
            <a:r>
              <a:rPr lang="en-US" altLang="zh-CN" sz="1600">
                <a:sym typeface="+mn-ea"/>
              </a:rPr>
              <a:t>X</a:t>
            </a:r>
            <a:r>
              <a:rPr lang="zh-CN" altLang="en-US" sz="1600">
                <a:sym typeface="+mn-ea"/>
              </a:rPr>
              <a:t>的结构系数</a:t>
            </a:r>
            <a:r>
              <a:rPr lang="en-US" altLang="zh-CN" sz="1600">
                <a:sym typeface="+mn-ea"/>
              </a:rPr>
              <a:t>c</a:t>
            </a:r>
            <a:endParaRPr lang="en-US" altLang="zh-CN" sz="1600"/>
          </a:p>
          <a:p>
            <a:pPr lvl="1" fontAlgn="auto">
              <a:lnSpc>
                <a:spcPct val="120000"/>
              </a:lnSpc>
            </a:pPr>
            <a:r>
              <a:rPr lang="en-US" altLang="zh-CN" sz="1600"/>
              <a:t>X</a:t>
            </a:r>
            <a:r>
              <a:rPr lang="zh-CN" altLang="en-US" sz="1600"/>
              <a:t>到</a:t>
            </a:r>
            <a:r>
              <a:rPr lang="en-US" altLang="zh-CN" sz="1600"/>
              <a:t>Y</a:t>
            </a:r>
            <a:r>
              <a:rPr lang="zh-CN" altLang="en-US" sz="1600"/>
              <a:t>的因果效应：</a:t>
            </a:r>
            <a:r>
              <a:rPr lang="en-US" altLang="zh-CN" sz="1600"/>
              <a:t>b = c/a</a:t>
            </a:r>
            <a:endParaRPr lang="zh-CN" altLang="en-US" sz="1600"/>
          </a:p>
          <a:p>
            <a:pPr lvl="0"/>
            <a:endParaRPr lang="zh-CN" altLang="en-US" sz="1600"/>
          </a:p>
        </p:txBody>
      </p:sp>
      <p:grpSp>
        <p:nvGrpSpPr>
          <p:cNvPr id="2" name="组合 1"/>
          <p:cNvGrpSpPr/>
          <p:nvPr/>
        </p:nvGrpSpPr>
        <p:grpSpPr>
          <a:xfrm>
            <a:off x="8050530" y="2371725"/>
            <a:ext cx="3112770" cy="1316990"/>
            <a:chOff x="12678" y="3735"/>
            <a:chExt cx="4902" cy="2074"/>
          </a:xfrm>
        </p:grpSpPr>
        <p:sp>
          <p:nvSpPr>
            <p:cNvPr id="14" name="椭圆 13"/>
            <p:cNvSpPr/>
            <p:nvPr/>
          </p:nvSpPr>
          <p:spPr>
            <a:xfrm>
              <a:off x="15963" y="3735"/>
              <a:ext cx="354" cy="355"/>
            </a:xfrm>
            <a:prstGeom prst="ellipse">
              <a:avLst/>
            </a:prstGeom>
            <a:solidFill>
              <a:schemeClr val="bg1"/>
            </a:solidFill>
            <a:ln>
              <a:solidFill>
                <a:srgbClr val="B2B2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rgbClr val="B2B2B2"/>
                  </a:solidFill>
                </a:rPr>
                <a:t>Z</a:t>
              </a:r>
              <a:endParaRPr lang="en-US" altLang="zh-CN" sz="1200">
                <a:solidFill>
                  <a:srgbClr val="B2B2B2"/>
                </a:solidFill>
              </a:endParaRPr>
            </a:p>
          </p:txBody>
        </p:sp>
        <p:sp>
          <p:nvSpPr>
            <p:cNvPr id="15" name="椭圆 14"/>
            <p:cNvSpPr/>
            <p:nvPr/>
          </p:nvSpPr>
          <p:spPr>
            <a:xfrm>
              <a:off x="14693" y="5101"/>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16" name="椭圆 15"/>
            <p:cNvSpPr/>
            <p:nvPr/>
          </p:nvSpPr>
          <p:spPr>
            <a:xfrm>
              <a:off x="17226" y="5101"/>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7" name="直接箭头连接符 16"/>
            <p:cNvCxnSpPr>
              <a:stCxn id="15" idx="6"/>
              <a:endCxn id="16" idx="2"/>
            </p:cNvCxnSpPr>
            <p:nvPr/>
          </p:nvCxnSpPr>
          <p:spPr>
            <a:xfrm>
              <a:off x="15047" y="5279"/>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15" idx="7"/>
            </p:cNvCxnSpPr>
            <p:nvPr/>
          </p:nvCxnSpPr>
          <p:spPr>
            <a:xfrm flipH="1">
              <a:off x="14995" y="4038"/>
              <a:ext cx="1020" cy="1115"/>
            </a:xfrm>
            <a:prstGeom prst="straightConnector1">
              <a:avLst/>
            </a:prstGeom>
            <a:ln w="12700">
              <a:solidFill>
                <a:srgbClr val="B2B2B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4" idx="5"/>
              <a:endCxn id="16" idx="1"/>
            </p:cNvCxnSpPr>
            <p:nvPr/>
          </p:nvCxnSpPr>
          <p:spPr>
            <a:xfrm>
              <a:off x="16265" y="4038"/>
              <a:ext cx="1013" cy="1115"/>
            </a:xfrm>
            <a:prstGeom prst="straightConnector1">
              <a:avLst/>
            </a:prstGeom>
            <a:ln w="12700">
              <a:solidFill>
                <a:srgbClr val="B2B2B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2678" y="5101"/>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I</a:t>
              </a:r>
              <a:endParaRPr lang="en-US" altLang="zh-CN" sz="1200">
                <a:solidFill>
                  <a:schemeClr val="tx1"/>
                </a:solidFill>
              </a:endParaRPr>
            </a:p>
          </p:txBody>
        </p:sp>
        <p:cxnSp>
          <p:nvCxnSpPr>
            <p:cNvPr id="4" name="直接箭头连接符 3"/>
            <p:cNvCxnSpPr>
              <a:stCxn id="6" idx="6"/>
              <a:endCxn id="15" idx="2"/>
            </p:cNvCxnSpPr>
            <p:nvPr/>
          </p:nvCxnSpPr>
          <p:spPr>
            <a:xfrm>
              <a:off x="13032" y="5279"/>
              <a:ext cx="16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632" y="5279"/>
              <a:ext cx="460" cy="531"/>
            </a:xfrm>
            <a:prstGeom prst="rect">
              <a:avLst/>
            </a:prstGeom>
            <a:noFill/>
          </p:spPr>
          <p:txBody>
            <a:bodyPr wrap="none" rtlCol="0">
              <a:spAutoFit/>
            </a:bodyPr>
            <a:p>
              <a:r>
                <a:rPr lang="en-US" altLang="zh-CN" sz="1600"/>
                <a:t>a</a:t>
              </a:r>
              <a:endParaRPr lang="en-US" altLang="zh-CN" sz="1600"/>
            </a:p>
          </p:txBody>
        </p:sp>
        <p:sp>
          <p:nvSpPr>
            <p:cNvPr id="11" name="文本框 10"/>
            <p:cNvSpPr txBox="1"/>
            <p:nvPr/>
          </p:nvSpPr>
          <p:spPr>
            <a:xfrm>
              <a:off x="15938" y="5263"/>
              <a:ext cx="478" cy="531"/>
            </a:xfrm>
            <a:prstGeom prst="rect">
              <a:avLst/>
            </a:prstGeom>
            <a:noFill/>
          </p:spPr>
          <p:txBody>
            <a:bodyPr wrap="none" rtlCol="0">
              <a:spAutoFit/>
            </a:bodyPr>
            <a:p>
              <a:r>
                <a:rPr lang="en-US" altLang="zh-CN" sz="1600"/>
                <a:t>b</a:t>
              </a:r>
              <a:endParaRPr lang="en-US" altLang="zh-CN" sz="16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是否应该对变量做控制？</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文本占位符 4"/>
          <p:cNvSpPr>
            <a:spLocks noGrp="1"/>
          </p:cNvSpPr>
          <p:nvPr>
            <p:ph type="body" idx="1"/>
          </p:nvPr>
        </p:nvSpPr>
        <p:spPr>
          <a:xfrm>
            <a:off x="410210" y="1744980"/>
            <a:ext cx="4791710" cy="823595"/>
          </a:xfrm>
        </p:spPr>
        <p:txBody>
          <a:bodyPr anchor="ctr" anchorCtr="0">
            <a:normAutofit lnSpcReduction="20000"/>
          </a:bodyPr>
          <a:p>
            <a:pPr algn="ctr"/>
            <a:r>
              <a:rPr lang="zh-CN" altLang="en-US"/>
              <a:t>好的控制</a:t>
            </a:r>
            <a:endParaRPr lang="zh-CN" altLang="en-US"/>
          </a:p>
          <a:p>
            <a:pPr algn="ctr"/>
            <a:r>
              <a:rPr lang="en-US" altLang="zh-CN" sz="1400"/>
              <a:t>(</a:t>
            </a:r>
            <a:r>
              <a:rPr lang="zh-CN" altLang="en-US" sz="1400"/>
              <a:t>结论</a:t>
            </a:r>
            <a:r>
              <a:rPr lang="zh-CN" altLang="en-US" sz="1400"/>
              <a:t>只适用于线性模型</a:t>
            </a:r>
            <a:r>
              <a:rPr lang="en-US" altLang="zh-CN" sz="1400"/>
              <a:t>)</a:t>
            </a:r>
            <a:endParaRPr lang="en-US" altLang="zh-CN" sz="1400"/>
          </a:p>
        </p:txBody>
      </p:sp>
      <p:sp>
        <p:nvSpPr>
          <p:cNvPr id="6" name="文本占位符 5"/>
          <p:cNvSpPr>
            <a:spLocks noGrp="1"/>
          </p:cNvSpPr>
          <p:nvPr/>
        </p:nvSpPr>
        <p:spPr>
          <a:xfrm>
            <a:off x="5997575" y="1744980"/>
            <a:ext cx="4773930" cy="823595"/>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zh-CN" altLang="en-US" sz="2000">
                <a:sym typeface="+mn-ea"/>
              </a:rPr>
              <a:t>中性或者</a:t>
            </a:r>
            <a:r>
              <a:rPr lang="zh-CN" altLang="en-US" sz="2000"/>
              <a:t>不好的控制</a:t>
            </a:r>
            <a:endParaRPr lang="zh-CN" altLang="en-US"/>
          </a:p>
          <a:p>
            <a:pPr algn="ctr"/>
            <a:r>
              <a:rPr lang="en-US" altLang="zh-CN" sz="1400">
                <a:sym typeface="+mn-ea"/>
              </a:rPr>
              <a:t>(</a:t>
            </a:r>
            <a:r>
              <a:rPr lang="zh-CN" altLang="en-US" sz="1400">
                <a:sym typeface="+mn-ea"/>
              </a:rPr>
              <a:t>结论适用于所有无参模型</a:t>
            </a:r>
            <a:r>
              <a:rPr lang="en-US" altLang="zh-CN" sz="1400">
                <a:sym typeface="+mn-ea"/>
              </a:rPr>
              <a:t>)</a:t>
            </a:r>
            <a:endParaRPr lang="en-US" altLang="zh-CN" sz="1400">
              <a:sym typeface="+mn-ea"/>
            </a:endParaRPr>
          </a:p>
        </p:txBody>
      </p:sp>
      <p:pic>
        <p:nvPicPr>
          <p:cNvPr id="11" name="图片 10"/>
          <p:cNvPicPr>
            <a:picLocks noChangeAspect="1"/>
          </p:cNvPicPr>
          <p:nvPr/>
        </p:nvPicPr>
        <p:blipFill>
          <a:blip r:embed="rId2"/>
          <a:stretch>
            <a:fillRect/>
          </a:stretch>
        </p:blipFill>
        <p:spPr>
          <a:xfrm>
            <a:off x="410845" y="2701290"/>
            <a:ext cx="4791075" cy="1197610"/>
          </a:xfrm>
          <a:prstGeom prst="rect">
            <a:avLst/>
          </a:prstGeom>
        </p:spPr>
      </p:pic>
      <p:pic>
        <p:nvPicPr>
          <p:cNvPr id="10" name="图片 9"/>
          <p:cNvPicPr>
            <a:picLocks noChangeAspect="1"/>
          </p:cNvPicPr>
          <p:nvPr/>
        </p:nvPicPr>
        <p:blipFill>
          <a:blip r:embed="rId3"/>
          <a:stretch>
            <a:fillRect/>
          </a:stretch>
        </p:blipFill>
        <p:spPr>
          <a:xfrm>
            <a:off x="410845" y="4175760"/>
            <a:ext cx="4791075" cy="1197610"/>
          </a:xfrm>
          <a:prstGeom prst="rect">
            <a:avLst/>
          </a:prstGeom>
        </p:spPr>
      </p:pic>
      <p:pic>
        <p:nvPicPr>
          <p:cNvPr id="13" name="图片 12"/>
          <p:cNvPicPr>
            <a:picLocks noChangeAspect="1"/>
          </p:cNvPicPr>
          <p:nvPr/>
        </p:nvPicPr>
        <p:blipFill>
          <a:blip r:embed="rId4"/>
          <a:stretch>
            <a:fillRect/>
          </a:stretch>
        </p:blipFill>
        <p:spPr>
          <a:xfrm>
            <a:off x="5997575" y="2701290"/>
            <a:ext cx="1596390" cy="1197610"/>
          </a:xfrm>
          <a:prstGeom prst="rect">
            <a:avLst/>
          </a:prstGeom>
        </p:spPr>
      </p:pic>
      <p:pic>
        <p:nvPicPr>
          <p:cNvPr id="14" name="图片 13"/>
          <p:cNvPicPr>
            <a:picLocks noChangeAspect="1"/>
          </p:cNvPicPr>
          <p:nvPr/>
        </p:nvPicPr>
        <p:blipFill>
          <a:blip r:embed="rId5"/>
          <a:stretch>
            <a:fillRect/>
          </a:stretch>
        </p:blipFill>
        <p:spPr>
          <a:xfrm>
            <a:off x="7595870" y="2701290"/>
            <a:ext cx="1595755" cy="1196975"/>
          </a:xfrm>
          <a:prstGeom prst="rect">
            <a:avLst/>
          </a:prstGeom>
        </p:spPr>
      </p:pic>
      <p:pic>
        <p:nvPicPr>
          <p:cNvPr id="15" name="图片 14"/>
          <p:cNvPicPr>
            <a:picLocks noChangeAspect="1"/>
          </p:cNvPicPr>
          <p:nvPr/>
        </p:nvPicPr>
        <p:blipFill>
          <a:blip r:embed="rId6"/>
          <a:stretch>
            <a:fillRect/>
          </a:stretch>
        </p:blipFill>
        <p:spPr>
          <a:xfrm>
            <a:off x="5997575" y="3898900"/>
            <a:ext cx="1597660" cy="1198245"/>
          </a:xfrm>
          <a:prstGeom prst="rect">
            <a:avLst/>
          </a:prstGeom>
        </p:spPr>
      </p:pic>
      <p:pic>
        <p:nvPicPr>
          <p:cNvPr id="16" name="图片 15"/>
          <p:cNvPicPr>
            <a:picLocks noChangeAspect="1"/>
          </p:cNvPicPr>
          <p:nvPr/>
        </p:nvPicPr>
        <p:blipFill>
          <a:blip r:embed="rId7"/>
          <a:stretch>
            <a:fillRect/>
          </a:stretch>
        </p:blipFill>
        <p:spPr>
          <a:xfrm>
            <a:off x="9182100" y="2703830"/>
            <a:ext cx="1588770" cy="1191895"/>
          </a:xfrm>
          <a:prstGeom prst="rect">
            <a:avLst/>
          </a:prstGeom>
        </p:spPr>
      </p:pic>
      <p:pic>
        <p:nvPicPr>
          <p:cNvPr id="17" name="图片 16"/>
          <p:cNvPicPr>
            <a:picLocks noChangeAspect="1"/>
          </p:cNvPicPr>
          <p:nvPr/>
        </p:nvPicPr>
        <p:blipFill>
          <a:blip r:embed="rId8"/>
          <a:stretch>
            <a:fillRect/>
          </a:stretch>
        </p:blipFill>
        <p:spPr>
          <a:xfrm>
            <a:off x="7595235" y="3895725"/>
            <a:ext cx="1596390" cy="1197610"/>
          </a:xfrm>
          <a:prstGeom prst="rect">
            <a:avLst/>
          </a:prstGeom>
        </p:spPr>
      </p:pic>
      <p:pic>
        <p:nvPicPr>
          <p:cNvPr id="18" name="图片 17"/>
          <p:cNvPicPr>
            <a:picLocks noChangeAspect="1"/>
          </p:cNvPicPr>
          <p:nvPr/>
        </p:nvPicPr>
        <p:blipFill>
          <a:blip r:embed="rId9"/>
          <a:stretch>
            <a:fillRect/>
          </a:stretch>
        </p:blipFill>
        <p:spPr>
          <a:xfrm>
            <a:off x="9182100" y="3896995"/>
            <a:ext cx="1596390" cy="1197610"/>
          </a:xfrm>
          <a:prstGeom prst="rect">
            <a:avLst/>
          </a:prstGeom>
        </p:spPr>
      </p:pic>
      <p:pic>
        <p:nvPicPr>
          <p:cNvPr id="19" name="图片 18"/>
          <p:cNvPicPr>
            <a:picLocks noChangeAspect="1"/>
          </p:cNvPicPr>
          <p:nvPr/>
        </p:nvPicPr>
        <p:blipFill>
          <a:blip r:embed="rId10"/>
          <a:stretch>
            <a:fillRect/>
          </a:stretch>
        </p:blipFill>
        <p:spPr>
          <a:xfrm>
            <a:off x="7586980" y="5093335"/>
            <a:ext cx="1595120" cy="1196340"/>
          </a:xfrm>
          <a:prstGeom prst="rect">
            <a:avLst/>
          </a:prstGeom>
        </p:spPr>
      </p:pic>
      <p:sp>
        <p:nvSpPr>
          <p:cNvPr id="20" name="文本框 19"/>
          <p:cNvSpPr txBox="1"/>
          <p:nvPr/>
        </p:nvSpPr>
        <p:spPr>
          <a:xfrm>
            <a:off x="-5715" y="6489700"/>
            <a:ext cx="5622925" cy="368300"/>
          </a:xfrm>
          <a:prstGeom prst="rect">
            <a:avLst/>
          </a:prstGeom>
          <a:noFill/>
        </p:spPr>
        <p:txBody>
          <a:bodyPr wrap="none" rtlCol="0">
            <a:spAutoFit/>
          </a:bodyPr>
          <a:p>
            <a:pPr algn="l"/>
            <a:r>
              <a:rPr lang="en-US" altLang="zh-CN" i="1"/>
              <a:t>Ref: A Crash Course in Good and Bad Controls, 2020</a:t>
            </a:r>
            <a:endParaRPr lang="en-US" altLang="zh-CN"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反事实推断</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35" name="图片 34"/>
          <p:cNvPicPr>
            <a:picLocks noChangeAspect="1"/>
          </p:cNvPicPr>
          <p:nvPr/>
        </p:nvPicPr>
        <p:blipFill>
          <a:blip r:embed="rId2"/>
          <a:stretch>
            <a:fillRect/>
          </a:stretch>
        </p:blipFill>
        <p:spPr>
          <a:xfrm>
            <a:off x="9178925" y="5979160"/>
            <a:ext cx="76200" cy="114300"/>
          </a:xfrm>
          <a:prstGeom prst="rect">
            <a:avLst/>
          </a:prstGeom>
        </p:spPr>
      </p:pic>
      <p:grpSp>
        <p:nvGrpSpPr>
          <p:cNvPr id="23" name="组合 22"/>
          <p:cNvGrpSpPr/>
          <p:nvPr/>
        </p:nvGrpSpPr>
        <p:grpSpPr>
          <a:xfrm>
            <a:off x="9499600" y="1871345"/>
            <a:ext cx="1833245" cy="1678940"/>
            <a:chOff x="13683" y="2933"/>
            <a:chExt cx="2887" cy="2644"/>
          </a:xfrm>
        </p:grpSpPr>
        <p:sp>
          <p:nvSpPr>
            <p:cNvPr id="2" name="椭圆 1"/>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H</a:t>
              </a:r>
              <a:endParaRPr lang="en-US" altLang="zh-CN" sz="1200">
                <a:solidFill>
                  <a:schemeClr val="tx1"/>
                </a:solidFill>
              </a:endParaRPr>
            </a:p>
          </p:txBody>
        </p:sp>
        <p:sp>
          <p:nvSpPr>
            <p:cNvPr id="4" name="椭圆 3"/>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9" name="椭圆 8"/>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1" name="直接箭头连接符 10"/>
            <p:cNvCxnSpPr>
              <a:stCxn id="4" idx="6"/>
              <a:endCxn id="9"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4" idx="7"/>
              <a:endCxn id="2"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5"/>
              <a:endCxn id="9"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4953" y="2933"/>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H</a:t>
              </a:r>
              <a:endParaRPr lang="en-US" altLang="zh-CN" sz="1000" baseline="-25000">
                <a:solidFill>
                  <a:schemeClr val="tx1"/>
                </a:solidFill>
                <a:uFillTx/>
              </a:endParaRPr>
            </a:p>
          </p:txBody>
        </p:sp>
        <p:sp>
          <p:nvSpPr>
            <p:cNvPr id="10" name="椭圆 9"/>
            <p:cNvSpPr/>
            <p:nvPr/>
          </p:nvSpPr>
          <p:spPr>
            <a:xfrm>
              <a:off x="13683"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X</a:t>
              </a:r>
              <a:endParaRPr lang="en-US" altLang="zh-CN" sz="1000" baseline="-25000">
                <a:solidFill>
                  <a:schemeClr val="tx1"/>
                </a:solidFill>
                <a:uFillTx/>
              </a:endParaRPr>
            </a:p>
          </p:txBody>
        </p:sp>
        <p:sp>
          <p:nvSpPr>
            <p:cNvPr id="14" name="椭圆 13"/>
            <p:cNvSpPr/>
            <p:nvPr/>
          </p:nvSpPr>
          <p:spPr>
            <a:xfrm>
              <a:off x="16216"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15" name="直接箭头连接符 14"/>
            <p:cNvCxnSpPr>
              <a:stCxn id="10" idx="4"/>
              <a:endCxn id="4" idx="0"/>
            </p:cNvCxnSpPr>
            <p:nvPr/>
          </p:nvCxnSpPr>
          <p:spPr>
            <a:xfrm>
              <a:off x="13860"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4"/>
              <a:endCxn id="2" idx="0"/>
            </p:cNvCxnSpPr>
            <p:nvPr/>
          </p:nvCxnSpPr>
          <p:spPr>
            <a:xfrm>
              <a:off x="15130" y="3288"/>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4"/>
              <a:endCxn id="9" idx="0"/>
            </p:cNvCxnSpPr>
            <p:nvPr/>
          </p:nvCxnSpPr>
          <p:spPr>
            <a:xfrm>
              <a:off x="16393"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18780000">
              <a:off x="14000" y="4321"/>
              <a:ext cx="793" cy="386"/>
            </a:xfrm>
            <a:prstGeom prst="rect">
              <a:avLst/>
            </a:prstGeom>
            <a:noFill/>
          </p:spPr>
          <p:txBody>
            <a:bodyPr wrap="none" rtlCol="0">
              <a:spAutoFit/>
            </a:bodyPr>
            <a:p>
              <a:pPr algn="ctr"/>
              <a:r>
                <a:rPr lang="en-US" altLang="zh-CN" sz="1000"/>
                <a:t>a=0.5</a:t>
              </a:r>
              <a:endParaRPr lang="en-US" altLang="zh-CN" sz="1000"/>
            </a:p>
          </p:txBody>
        </p:sp>
        <p:sp>
          <p:nvSpPr>
            <p:cNvPr id="20" name="文本框 19"/>
            <p:cNvSpPr txBox="1"/>
            <p:nvPr/>
          </p:nvSpPr>
          <p:spPr>
            <a:xfrm rot="2820000">
              <a:off x="15443" y="4318"/>
              <a:ext cx="793" cy="386"/>
            </a:xfrm>
            <a:prstGeom prst="rect">
              <a:avLst/>
            </a:prstGeom>
            <a:noFill/>
          </p:spPr>
          <p:txBody>
            <a:bodyPr wrap="none" rtlCol="0">
              <a:spAutoFit/>
            </a:bodyPr>
            <a:p>
              <a:pPr algn="ctr"/>
              <a:r>
                <a:rPr lang="en-US" altLang="zh-CN" sz="1000"/>
                <a:t>c=0.4</a:t>
              </a:r>
              <a:endParaRPr lang="en-US" altLang="zh-CN" sz="1000"/>
            </a:p>
          </p:txBody>
        </p:sp>
        <p:sp>
          <p:nvSpPr>
            <p:cNvPr id="22" name="文本框 21"/>
            <p:cNvSpPr txBox="1"/>
            <p:nvPr/>
          </p:nvSpPr>
          <p:spPr>
            <a:xfrm>
              <a:off x="14713" y="5027"/>
              <a:ext cx="805" cy="386"/>
            </a:xfrm>
            <a:prstGeom prst="rect">
              <a:avLst/>
            </a:prstGeom>
            <a:noFill/>
          </p:spPr>
          <p:txBody>
            <a:bodyPr wrap="none" rtlCol="0">
              <a:spAutoFit/>
            </a:bodyPr>
            <a:p>
              <a:pPr algn="ctr"/>
              <a:r>
                <a:rPr lang="en-US" altLang="zh-CN" sz="1000"/>
                <a:t>b=0.7</a:t>
              </a:r>
              <a:endParaRPr lang="en-US" altLang="zh-CN" sz="1000"/>
            </a:p>
          </p:txBody>
        </p:sp>
      </p:grpSp>
      <p:sp>
        <p:nvSpPr>
          <p:cNvPr id="18" name="内容占位符 17"/>
          <p:cNvSpPr>
            <a:spLocks noGrp="1"/>
          </p:cNvSpPr>
          <p:nvPr>
            <p:ph idx="1"/>
          </p:nvPr>
        </p:nvSpPr>
        <p:spPr>
          <a:xfrm>
            <a:off x="814070" y="1754505"/>
            <a:ext cx="10876280" cy="4351655"/>
          </a:xfrm>
        </p:spPr>
        <p:txBody>
          <a:bodyPr>
            <a:normAutofit fontScale="90000" lnSpcReduction="20000"/>
          </a:bodyPr>
          <a:p>
            <a:pPr lvl="0" fontAlgn="auto">
              <a:lnSpc>
                <a:spcPct val="120000"/>
              </a:lnSpc>
            </a:pPr>
            <a:r>
              <a:rPr lang="zh-CN" altLang="en-US" sz="2220">
                <a:solidFill>
                  <a:schemeClr val="tx1"/>
                </a:solidFill>
                <a:sym typeface="+mn-ea"/>
              </a:rPr>
              <a:t>根据数据和</a:t>
            </a:r>
            <a:r>
              <a:rPr lang="en-US" altLang="zh-CN" sz="2220">
                <a:solidFill>
                  <a:schemeClr val="tx1"/>
                </a:solidFill>
                <a:sym typeface="+mn-ea"/>
              </a:rPr>
              <a:t>SCM</a:t>
            </a:r>
            <a:r>
              <a:rPr lang="zh-CN" altLang="en-US" sz="2220">
                <a:solidFill>
                  <a:schemeClr val="tx1"/>
                </a:solidFill>
                <a:sym typeface="+mn-ea"/>
              </a:rPr>
              <a:t>回答反事实问题</a:t>
            </a:r>
            <a:endParaRPr lang="zh-CN" altLang="en-US" sz="2220">
              <a:solidFill>
                <a:schemeClr val="tx1"/>
              </a:solidFill>
              <a:sym typeface="+mn-ea"/>
            </a:endParaRPr>
          </a:p>
          <a:p>
            <a:pPr lvl="0" fontAlgn="auto">
              <a:lnSpc>
                <a:spcPct val="120000"/>
              </a:lnSpc>
            </a:pPr>
            <a:endParaRPr lang="zh-CN" altLang="en-US" sz="2220">
              <a:solidFill>
                <a:srgbClr val="FF0000"/>
              </a:solidFill>
              <a:sym typeface="+mn-ea"/>
            </a:endParaRPr>
          </a:p>
          <a:p>
            <a:pPr lvl="0" fontAlgn="auto">
              <a:lnSpc>
                <a:spcPct val="120000"/>
              </a:lnSpc>
            </a:pPr>
            <a:r>
              <a:rPr lang="zh-CN" altLang="en-US" sz="2220">
                <a:solidFill>
                  <a:srgbClr val="FF0000"/>
                </a:solidFill>
                <a:sym typeface="+mn-ea"/>
              </a:rPr>
              <a:t>例子</a:t>
            </a:r>
            <a:r>
              <a:rPr lang="zh-CN" altLang="en-US" sz="2220">
                <a:sym typeface="+mn-ea"/>
              </a:rPr>
              <a:t>：学习成绩的影响因素</a:t>
            </a:r>
            <a:endParaRPr lang="zh-CN" altLang="en-US" sz="2220">
              <a:sym typeface="+mn-ea"/>
            </a:endParaRPr>
          </a:p>
          <a:p>
            <a:pPr lvl="1" fontAlgn="auto">
              <a:lnSpc>
                <a:spcPct val="120000"/>
              </a:lnSpc>
            </a:pPr>
            <a:r>
              <a:rPr lang="en-US" altLang="zh-CN" sz="2220">
                <a:sym typeface="+mn-ea"/>
              </a:rPr>
              <a:t>X</a:t>
            </a:r>
            <a:r>
              <a:rPr lang="zh-CN" altLang="en-US" sz="2220">
                <a:sym typeface="+mn-ea"/>
              </a:rPr>
              <a:t>：上补习班时间</a:t>
            </a:r>
            <a:endParaRPr lang="zh-CN" altLang="en-US" sz="2220">
              <a:sym typeface="+mn-ea"/>
            </a:endParaRPr>
          </a:p>
          <a:p>
            <a:pPr lvl="1" fontAlgn="auto">
              <a:lnSpc>
                <a:spcPct val="120000"/>
              </a:lnSpc>
            </a:pPr>
            <a:r>
              <a:rPr lang="en-US" altLang="zh-CN" sz="2220">
                <a:sym typeface="+mn-ea"/>
              </a:rPr>
              <a:t>H</a:t>
            </a:r>
            <a:r>
              <a:rPr lang="zh-CN" altLang="en-US" sz="2220">
                <a:sym typeface="+mn-ea"/>
              </a:rPr>
              <a:t>：家庭作业量</a:t>
            </a:r>
            <a:endParaRPr lang="zh-CN" altLang="en-US" sz="2220">
              <a:sym typeface="+mn-ea"/>
            </a:endParaRPr>
          </a:p>
          <a:p>
            <a:pPr lvl="1" fontAlgn="auto">
              <a:lnSpc>
                <a:spcPct val="120000"/>
              </a:lnSpc>
            </a:pPr>
            <a:r>
              <a:rPr lang="en-US" altLang="zh-CN" sz="2220">
                <a:sym typeface="+mn-ea"/>
              </a:rPr>
              <a:t>Y</a:t>
            </a:r>
            <a:r>
              <a:rPr lang="zh-CN" altLang="en-US" sz="2220">
                <a:sym typeface="+mn-ea"/>
              </a:rPr>
              <a:t>：考试成绩</a:t>
            </a:r>
            <a:endParaRPr lang="zh-CN" altLang="en-US" sz="2220">
              <a:sym typeface="+mn-ea"/>
            </a:endParaRPr>
          </a:p>
          <a:p>
            <a:pPr lvl="1" fontAlgn="auto">
              <a:lnSpc>
                <a:spcPct val="120000"/>
              </a:lnSpc>
            </a:pPr>
            <a:endParaRPr lang="zh-CN" altLang="en-US" sz="1995">
              <a:sym typeface="+mn-ea"/>
            </a:endParaRPr>
          </a:p>
          <a:p>
            <a:pPr lvl="0" fontAlgn="auto">
              <a:lnSpc>
                <a:spcPct val="120000"/>
              </a:lnSpc>
            </a:pPr>
            <a:r>
              <a:rPr lang="zh-CN" altLang="en-US" sz="2215">
                <a:sym typeface="+mn-ea"/>
              </a:rPr>
              <a:t>结构因果方程</a:t>
            </a:r>
            <a:r>
              <a:rPr lang="en-US" altLang="zh-CN" sz="2215">
                <a:sym typeface="+mn-ea"/>
              </a:rPr>
              <a:t>(Structural Causal Model)</a:t>
            </a:r>
            <a:endParaRPr lang="en-US" altLang="zh-CN" sz="2215">
              <a:sym typeface="+mn-ea"/>
            </a:endParaRPr>
          </a:p>
          <a:p>
            <a:pPr lvl="2" fontAlgn="auto">
              <a:lnSpc>
                <a:spcPct val="120000"/>
              </a:lnSpc>
            </a:pPr>
            <a:r>
              <a:rPr lang="en-US" altLang="zh-CN" sz="1545">
                <a:sym typeface="+mn-ea"/>
              </a:rPr>
              <a:t>X = U</a:t>
            </a:r>
            <a:r>
              <a:rPr lang="en-US" altLang="zh-CN" sz="1545" baseline="-25000">
                <a:uFillTx/>
                <a:sym typeface="+mn-ea"/>
              </a:rPr>
              <a:t>X</a:t>
            </a:r>
            <a:endParaRPr lang="en-US" altLang="zh-CN" sz="1545">
              <a:sym typeface="+mn-ea"/>
            </a:endParaRPr>
          </a:p>
          <a:p>
            <a:pPr lvl="2" fontAlgn="auto">
              <a:lnSpc>
                <a:spcPct val="120000"/>
              </a:lnSpc>
            </a:pPr>
            <a:r>
              <a:rPr lang="en-US" altLang="zh-CN" sz="1545">
                <a:sym typeface="+mn-ea"/>
              </a:rPr>
              <a:t>H = </a:t>
            </a:r>
            <a:r>
              <a:rPr lang="en-US" sz="1545">
                <a:sym typeface="+mn-ea"/>
              </a:rPr>
              <a:t>aX + U</a:t>
            </a:r>
            <a:r>
              <a:rPr lang="en-US" sz="1500" baseline="-25000">
                <a:solidFill>
                  <a:schemeClr val="tx1">
                    <a:lumMod val="75000"/>
                    <a:lumOff val="25000"/>
                  </a:schemeClr>
                </a:solidFill>
                <a:uFillTx/>
                <a:sym typeface="+mn-ea"/>
              </a:rPr>
              <a:t>H</a:t>
            </a:r>
            <a:endParaRPr lang="en-US" sz="1545">
              <a:sym typeface="+mn-ea"/>
            </a:endParaRPr>
          </a:p>
          <a:p>
            <a:pPr lvl="2" fontAlgn="auto">
              <a:lnSpc>
                <a:spcPct val="120000"/>
              </a:lnSpc>
            </a:pPr>
            <a:r>
              <a:rPr lang="en-US" sz="1545">
                <a:sym typeface="+mn-ea"/>
              </a:rPr>
              <a:t>Y = bX + cH + U</a:t>
            </a:r>
            <a:r>
              <a:rPr lang="en-US" sz="1500" baseline="-25000">
                <a:solidFill>
                  <a:schemeClr val="tx1">
                    <a:lumMod val="75000"/>
                    <a:lumOff val="25000"/>
                  </a:schemeClr>
                </a:solidFill>
                <a:uFillTx/>
                <a:sym typeface="+mn-ea"/>
              </a:rPr>
              <a:t>Y</a:t>
            </a:r>
            <a:endParaRPr lang="en-US" sz="1500" baseline="-25000">
              <a:solidFill>
                <a:schemeClr val="tx1">
                  <a:lumMod val="75000"/>
                  <a:lumOff val="25000"/>
                </a:schemeClr>
              </a:solidFill>
              <a:uFillTx/>
              <a:sym typeface="+mn-ea"/>
            </a:endParaRPr>
          </a:p>
          <a:p>
            <a:pPr lvl="1" fontAlgn="auto">
              <a:lnSpc>
                <a:spcPct val="120000"/>
              </a:lnSpc>
            </a:pPr>
            <a:endParaRPr lang="en-US" altLang="zh-CN" sz="1500" baseline="-25000">
              <a:solidFill>
                <a:schemeClr val="tx1">
                  <a:lumMod val="75000"/>
                  <a:lumOff val="25000"/>
                </a:schemeClr>
              </a:solidFill>
              <a:uFillTx/>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D24726"/>
                </a:solidFill>
                <a:sym typeface="+mn-ea"/>
              </a:rPr>
              <a:t>相关性的问题：辛普森悖论</a:t>
            </a:r>
            <a:endParaRPr lang="zh-CN" altLang="en-US" sz="3600" dirty="0">
              <a:solidFill>
                <a:srgbClr val="D24726"/>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5" name="图片 4"/>
          <p:cNvPicPr>
            <a:picLocks noChangeAspect="1"/>
          </p:cNvPicPr>
          <p:nvPr/>
        </p:nvPicPr>
        <p:blipFill>
          <a:blip r:embed="rId2"/>
          <a:stretch>
            <a:fillRect/>
          </a:stretch>
        </p:blipFill>
        <p:spPr>
          <a:xfrm>
            <a:off x="647700" y="2175510"/>
            <a:ext cx="4984750" cy="3544570"/>
          </a:xfrm>
          <a:prstGeom prst="rect">
            <a:avLst/>
          </a:prstGeom>
        </p:spPr>
      </p:pic>
      <p:pic>
        <p:nvPicPr>
          <p:cNvPr id="6" name="图片 5"/>
          <p:cNvPicPr>
            <a:picLocks noChangeAspect="1"/>
          </p:cNvPicPr>
          <p:nvPr/>
        </p:nvPicPr>
        <p:blipFill>
          <a:blip r:embed="rId3"/>
          <a:stretch>
            <a:fillRect/>
          </a:stretch>
        </p:blipFill>
        <p:spPr>
          <a:xfrm>
            <a:off x="6414135" y="2175510"/>
            <a:ext cx="4984750" cy="3544570"/>
          </a:xfrm>
          <a:prstGeom prst="rect">
            <a:avLst/>
          </a:prstGeom>
        </p:spPr>
      </p:pic>
      <p:pic>
        <p:nvPicPr>
          <p:cNvPr id="2" name="图片 1"/>
          <p:cNvPicPr>
            <a:picLocks noChangeAspect="1"/>
          </p:cNvPicPr>
          <p:nvPr/>
        </p:nvPicPr>
        <p:blipFill>
          <a:blip r:embed="rId4"/>
          <a:stretch>
            <a:fillRect/>
          </a:stretch>
        </p:blipFill>
        <p:spPr>
          <a:xfrm>
            <a:off x="1866265" y="5944870"/>
            <a:ext cx="2547620" cy="265430"/>
          </a:xfrm>
          <a:prstGeom prst="rect">
            <a:avLst/>
          </a:prstGeom>
        </p:spPr>
      </p:pic>
      <p:pic>
        <p:nvPicPr>
          <p:cNvPr id="3" name="图片 2"/>
          <p:cNvPicPr>
            <a:picLocks noChangeAspect="1"/>
          </p:cNvPicPr>
          <p:nvPr/>
        </p:nvPicPr>
        <p:blipFill>
          <a:blip r:embed="rId5"/>
          <a:stretch>
            <a:fillRect/>
          </a:stretch>
        </p:blipFill>
        <p:spPr>
          <a:xfrm>
            <a:off x="6803390" y="5944870"/>
            <a:ext cx="4206875" cy="265430"/>
          </a:xfrm>
          <a:prstGeom prst="rect">
            <a:avLst/>
          </a:prstGeom>
        </p:spPr>
      </p:pic>
      <p:pic>
        <p:nvPicPr>
          <p:cNvPr id="10" name="图片 9"/>
          <p:cNvPicPr>
            <a:picLocks noChangeAspect="1"/>
          </p:cNvPicPr>
          <p:nvPr/>
        </p:nvPicPr>
        <p:blipFill>
          <a:blip r:embed="rId6"/>
          <a:stretch>
            <a:fillRect/>
          </a:stretch>
        </p:blipFill>
        <p:spPr>
          <a:xfrm>
            <a:off x="8373110" y="2569210"/>
            <a:ext cx="434340" cy="265430"/>
          </a:xfrm>
          <a:prstGeom prst="rect">
            <a:avLst/>
          </a:prstGeom>
        </p:spPr>
      </p:pic>
      <p:sp>
        <p:nvSpPr>
          <p:cNvPr id="24" name="文本框 23"/>
          <p:cNvSpPr txBox="1"/>
          <p:nvPr/>
        </p:nvSpPr>
        <p:spPr>
          <a:xfrm>
            <a:off x="1122045" y="1397635"/>
            <a:ext cx="5292725" cy="645160"/>
          </a:xfrm>
          <a:prstGeom prst="rect">
            <a:avLst/>
          </a:prstGeom>
          <a:noFill/>
        </p:spPr>
        <p:txBody>
          <a:bodyPr wrap="square" rtlCol="0" anchor="t">
            <a:spAutoFit/>
          </a:bodyPr>
          <a:p>
            <a:r>
              <a:rPr lang="zh-CN" altLang="en-US">
                <a:sym typeface="+mn-ea"/>
              </a:rPr>
              <a:t>关于“锻炼是否能减少体内胆固醇水平”这一问题，</a:t>
            </a:r>
            <a:r>
              <a:rPr lang="zh-CN" altLang="en-US">
                <a:sym typeface="+mn-ea"/>
              </a:rPr>
              <a:t>考虑或者</a:t>
            </a:r>
            <a:r>
              <a:rPr lang="zh-CN" altLang="en-US">
                <a:sym typeface="+mn-ea"/>
              </a:rPr>
              <a:t>不考虑年龄因素，会导致相互矛盾</a:t>
            </a:r>
            <a:r>
              <a:rPr lang="zh-CN" altLang="en-US">
                <a:sym typeface="+mn-ea"/>
              </a:rPr>
              <a:t>的结论</a:t>
            </a:r>
            <a:endParaRPr lang="zh-CN" altLang="en-US">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反事实推断的步骤</a:t>
            </a:r>
            <a:endParaRPr lang="en-US" altLang="zh-CN"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4" name="内容占位符 33"/>
          <p:cNvSpPr>
            <a:spLocks noGrp="1"/>
          </p:cNvSpPr>
          <p:nvPr>
            <p:ph idx="1"/>
          </p:nvPr>
        </p:nvSpPr>
        <p:spPr>
          <a:xfrm>
            <a:off x="814070" y="1432560"/>
            <a:ext cx="8125460" cy="5151755"/>
          </a:xfrm>
        </p:spPr>
        <p:txBody>
          <a:bodyPr>
            <a:normAutofit fontScale="60000"/>
          </a:bodyPr>
          <a:p>
            <a:pPr lvl="0" fontAlgn="auto">
              <a:lnSpc>
                <a:spcPct val="120000"/>
              </a:lnSpc>
            </a:pPr>
            <a:r>
              <a:rPr lang="zh-CN" altLang="en-US" sz="2465">
                <a:solidFill>
                  <a:srgbClr val="FF0000"/>
                </a:solidFill>
                <a:sym typeface="+mn-ea"/>
              </a:rPr>
              <a:t>问题</a:t>
            </a:r>
            <a:r>
              <a:rPr lang="zh-CN" altLang="en-US" sz="2465">
                <a:sym typeface="+mn-ea"/>
              </a:rPr>
              <a:t>：一名学生的实际数据为</a:t>
            </a:r>
            <a:r>
              <a:rPr lang="en-US" altLang="zh-CN" sz="2465">
                <a:sym typeface="+mn-ea"/>
              </a:rPr>
              <a:t>(X, H, Y) = (0.5, 1, 1.5)</a:t>
            </a:r>
            <a:r>
              <a:rPr lang="zh-CN" altLang="en-US" sz="2465">
                <a:sym typeface="+mn-ea"/>
              </a:rPr>
              <a:t>。问当初该学生的作业量如果是实际作业量的两倍，即</a:t>
            </a:r>
            <a:r>
              <a:rPr lang="en-US" altLang="zh-CN" sz="2465">
                <a:sym typeface="+mn-ea"/>
              </a:rPr>
              <a:t>H=2</a:t>
            </a:r>
            <a:r>
              <a:rPr lang="zh-CN" altLang="en-US" sz="2465">
                <a:sym typeface="+mn-ea"/>
              </a:rPr>
              <a:t>，该学生的成绩</a:t>
            </a:r>
            <a:r>
              <a:rPr lang="en-US" altLang="zh-CN" sz="2465">
                <a:sym typeface="+mn-ea"/>
              </a:rPr>
              <a:t>Y</a:t>
            </a:r>
            <a:r>
              <a:rPr lang="zh-CN" altLang="en-US" sz="2465">
                <a:sym typeface="+mn-ea"/>
              </a:rPr>
              <a:t>会是多少？</a:t>
            </a:r>
            <a:endParaRPr lang="en-US" altLang="zh-CN" sz="2465">
              <a:sym typeface="+mn-ea"/>
            </a:endParaRPr>
          </a:p>
          <a:p>
            <a:pPr lvl="0" fontAlgn="auto">
              <a:lnSpc>
                <a:spcPct val="120000"/>
              </a:lnSpc>
            </a:pPr>
            <a:r>
              <a:rPr lang="en-US" altLang="zh-CN" sz="2300">
                <a:sym typeface="+mn-ea"/>
              </a:rPr>
              <a:t>1.</a:t>
            </a:r>
            <a:r>
              <a:rPr lang="en-US" altLang="zh-CN" sz="2300">
                <a:solidFill>
                  <a:srgbClr val="FF0000"/>
                </a:solidFill>
                <a:sym typeface="+mn-ea"/>
              </a:rPr>
              <a:t> </a:t>
            </a:r>
            <a:r>
              <a:rPr lang="zh-CN" altLang="en-US" sz="2300">
                <a:solidFill>
                  <a:srgbClr val="FF0000"/>
                </a:solidFill>
                <a:sym typeface="+mn-ea"/>
              </a:rPr>
              <a:t>溯因：根据证据确定</a:t>
            </a:r>
            <a:r>
              <a:rPr lang="en-US" altLang="zh-CN" sz="2300">
                <a:solidFill>
                  <a:srgbClr val="FF0000"/>
                </a:solidFill>
                <a:sym typeface="+mn-ea"/>
              </a:rPr>
              <a:t>U</a:t>
            </a:r>
            <a:endParaRPr lang="zh-CN" altLang="en-US" sz="2220">
              <a:sym typeface="+mn-ea"/>
            </a:endParaRPr>
          </a:p>
          <a:p>
            <a:pPr lvl="1" fontAlgn="auto">
              <a:lnSpc>
                <a:spcPct val="120000"/>
              </a:lnSpc>
            </a:pPr>
            <a:r>
              <a:rPr lang="zh-CN" altLang="en-US" sz="2220">
                <a:sym typeface="+mn-ea"/>
              </a:rPr>
              <a:t>求解以</a:t>
            </a:r>
            <a:r>
              <a:rPr lang="en-US" altLang="zh-CN" sz="2220">
                <a:sym typeface="+mn-ea"/>
              </a:rPr>
              <a:t>U</a:t>
            </a:r>
            <a:r>
              <a:rPr lang="zh-CN" altLang="en-US" sz="2220">
                <a:sym typeface="+mn-ea"/>
              </a:rPr>
              <a:t>为变量的</a:t>
            </a:r>
            <a:r>
              <a:rPr lang="en-US" altLang="zh-CN" sz="2220">
                <a:sym typeface="+mn-ea"/>
              </a:rPr>
              <a:t>SCM</a:t>
            </a:r>
            <a:r>
              <a:rPr lang="zh-CN" altLang="en-US" sz="2220">
                <a:sym typeface="+mn-ea"/>
              </a:rPr>
              <a:t>方程</a:t>
            </a:r>
            <a:endParaRPr lang="en-US" altLang="zh-CN" sz="2220">
              <a:sym typeface="+mn-ea"/>
            </a:endParaRPr>
          </a:p>
          <a:p>
            <a:pPr lvl="2" fontAlgn="auto">
              <a:lnSpc>
                <a:spcPct val="120000"/>
              </a:lnSpc>
            </a:pPr>
            <a:r>
              <a:rPr lang="en-US" altLang="zh-CN" sz="1835">
                <a:sym typeface="+mn-ea"/>
              </a:rPr>
              <a:t>0.5 = U</a:t>
            </a:r>
            <a:r>
              <a:rPr lang="en-US" altLang="zh-CN" sz="1835" baseline="-25000">
                <a:uFillTx/>
                <a:sym typeface="+mn-ea"/>
              </a:rPr>
              <a:t>X</a:t>
            </a:r>
            <a:endParaRPr lang="en-US" altLang="zh-CN" sz="1835">
              <a:sym typeface="+mn-ea"/>
            </a:endParaRPr>
          </a:p>
          <a:p>
            <a:pPr lvl="2" fontAlgn="auto">
              <a:lnSpc>
                <a:spcPct val="120000"/>
              </a:lnSpc>
            </a:pPr>
            <a:r>
              <a:rPr lang="en-US" altLang="zh-CN" sz="1835">
                <a:sym typeface="+mn-ea"/>
              </a:rPr>
              <a:t>1 = </a:t>
            </a:r>
            <a:r>
              <a:rPr lang="en-US" sz="1835">
                <a:sym typeface="+mn-ea"/>
              </a:rPr>
              <a:t>0.5X + U</a:t>
            </a:r>
            <a:r>
              <a:rPr lang="en-US" sz="1835" baseline="-25000">
                <a:uFillTx/>
                <a:sym typeface="+mn-ea"/>
              </a:rPr>
              <a:t>H</a:t>
            </a:r>
            <a:endParaRPr lang="en-US" sz="1835">
              <a:sym typeface="+mn-ea"/>
            </a:endParaRPr>
          </a:p>
          <a:p>
            <a:pPr lvl="2" fontAlgn="auto">
              <a:lnSpc>
                <a:spcPct val="120000"/>
              </a:lnSpc>
            </a:pPr>
            <a:r>
              <a:rPr lang="en-US" sz="1835">
                <a:sym typeface="+mn-ea"/>
              </a:rPr>
              <a:t>1.5 = 0.7X + 0.4H + U</a:t>
            </a:r>
            <a:r>
              <a:rPr lang="en-US" sz="1835" baseline="-25000">
                <a:uFillTx/>
                <a:sym typeface="+mn-ea"/>
              </a:rPr>
              <a:t>Y</a:t>
            </a:r>
            <a:endParaRPr lang="zh-CN" altLang="en-US" sz="1835">
              <a:sym typeface="+mn-ea"/>
            </a:endParaRPr>
          </a:p>
          <a:p>
            <a:pPr lvl="1" fontAlgn="auto">
              <a:lnSpc>
                <a:spcPct val="120000"/>
              </a:lnSpc>
            </a:pPr>
            <a:r>
              <a:rPr lang="zh-CN" altLang="en-US" sz="1995">
                <a:sym typeface="+mn-ea"/>
              </a:rPr>
              <a:t>得到该名学生的</a:t>
            </a:r>
            <a:r>
              <a:rPr lang="en-US" altLang="zh-CN" sz="1995">
                <a:sym typeface="+mn-ea"/>
              </a:rPr>
              <a:t>U = (U</a:t>
            </a:r>
            <a:r>
              <a:rPr lang="en-US" altLang="zh-CN" sz="1995" baseline="-25000">
                <a:uFillTx/>
                <a:sym typeface="+mn-ea"/>
              </a:rPr>
              <a:t>X</a:t>
            </a:r>
            <a:r>
              <a:rPr lang="en-US" altLang="zh-CN" sz="1995">
                <a:sym typeface="+mn-ea"/>
              </a:rPr>
              <a:t>, </a:t>
            </a:r>
            <a:r>
              <a:rPr lang="en-US" sz="1995">
                <a:sym typeface="+mn-ea"/>
              </a:rPr>
              <a:t>U</a:t>
            </a:r>
            <a:r>
              <a:rPr lang="en-US" sz="1995" baseline="-25000">
                <a:uFillTx/>
                <a:sym typeface="+mn-ea"/>
              </a:rPr>
              <a:t>H</a:t>
            </a:r>
            <a:r>
              <a:rPr lang="en-US" altLang="zh-CN" sz="1995">
                <a:sym typeface="+mn-ea"/>
              </a:rPr>
              <a:t>, </a:t>
            </a:r>
            <a:r>
              <a:rPr lang="en-US" sz="1995">
                <a:sym typeface="+mn-ea"/>
              </a:rPr>
              <a:t>U</a:t>
            </a:r>
            <a:r>
              <a:rPr lang="en-US" sz="1995" baseline="-25000">
                <a:uFillTx/>
                <a:sym typeface="+mn-ea"/>
              </a:rPr>
              <a:t>Y</a:t>
            </a:r>
            <a:r>
              <a:rPr lang="en-US" altLang="zh-CN" sz="1995">
                <a:sym typeface="+mn-ea"/>
              </a:rPr>
              <a:t>) = (0.5, 0.75, 0.75)</a:t>
            </a:r>
            <a:endParaRPr lang="zh-CN" altLang="en-US" sz="1995">
              <a:sym typeface="+mn-ea"/>
            </a:endParaRPr>
          </a:p>
          <a:p>
            <a:pPr lvl="0" fontAlgn="auto">
              <a:lnSpc>
                <a:spcPct val="120000"/>
              </a:lnSpc>
            </a:pPr>
            <a:r>
              <a:rPr lang="en-US" altLang="zh-CN" sz="2300">
                <a:sym typeface="+mn-ea"/>
              </a:rPr>
              <a:t>2. </a:t>
            </a:r>
            <a:r>
              <a:rPr lang="zh-CN" altLang="en-US" sz="2300">
                <a:solidFill>
                  <a:srgbClr val="FF0000"/>
                </a:solidFill>
                <a:sym typeface="+mn-ea"/>
              </a:rPr>
              <a:t>作用：修改模型，对兴趣变量直接赋值</a:t>
            </a:r>
            <a:endParaRPr lang="zh-CN" altLang="en-US" sz="2700">
              <a:sym typeface="+mn-ea"/>
            </a:endParaRPr>
          </a:p>
          <a:p>
            <a:pPr lvl="1" fontAlgn="auto">
              <a:lnSpc>
                <a:spcPct val="120000"/>
              </a:lnSpc>
            </a:pPr>
            <a:r>
              <a:rPr lang="zh-CN" altLang="en-US" sz="1920">
                <a:sym typeface="+mn-ea"/>
              </a:rPr>
              <a:t>用</a:t>
            </a:r>
            <a:r>
              <a:rPr lang="en-US" altLang="zh-CN" sz="1920">
                <a:sym typeface="+mn-ea"/>
              </a:rPr>
              <a:t>H = 2</a:t>
            </a:r>
            <a:r>
              <a:rPr lang="zh-CN" altLang="en-US" sz="1920">
                <a:sym typeface="+mn-ea"/>
              </a:rPr>
              <a:t>代替给</a:t>
            </a:r>
            <a:r>
              <a:rPr lang="en-US" altLang="zh-CN" sz="1920">
                <a:sym typeface="+mn-ea"/>
              </a:rPr>
              <a:t>H</a:t>
            </a:r>
            <a:r>
              <a:rPr lang="zh-CN" altLang="en-US" sz="1920">
                <a:sym typeface="+mn-ea"/>
              </a:rPr>
              <a:t>赋值的方程</a:t>
            </a:r>
            <a:r>
              <a:rPr lang="en-US" altLang="zh-CN" sz="1920">
                <a:sym typeface="+mn-ea"/>
              </a:rPr>
              <a:t> H = 0.5X + </a:t>
            </a:r>
            <a:r>
              <a:rPr lang="en-US" sz="1920">
                <a:sym typeface="+mn-ea"/>
              </a:rPr>
              <a:t>U</a:t>
            </a:r>
            <a:r>
              <a:rPr lang="en-US" sz="1920" baseline="-25000">
                <a:uFillTx/>
                <a:sym typeface="+mn-ea"/>
              </a:rPr>
              <a:t>H</a:t>
            </a:r>
            <a:endParaRPr lang="en-US" sz="1920" baseline="-25000">
              <a:uFillTx/>
              <a:sym typeface="+mn-ea"/>
            </a:endParaRPr>
          </a:p>
          <a:p>
            <a:pPr lvl="2" fontAlgn="auto">
              <a:lnSpc>
                <a:spcPct val="120000"/>
              </a:lnSpc>
            </a:pPr>
            <a:r>
              <a:rPr lang="en-US" altLang="zh-CN" sz="1800">
                <a:sym typeface="+mn-ea"/>
              </a:rPr>
              <a:t>X = U</a:t>
            </a:r>
            <a:r>
              <a:rPr lang="en-US" altLang="zh-CN" sz="1800" baseline="-25000">
                <a:uFillTx/>
                <a:sym typeface="+mn-ea"/>
              </a:rPr>
              <a:t>X</a:t>
            </a:r>
            <a:endParaRPr lang="en-US" altLang="zh-CN" sz="1800">
              <a:sym typeface="+mn-ea"/>
            </a:endParaRPr>
          </a:p>
          <a:p>
            <a:pPr lvl="2" fontAlgn="auto">
              <a:lnSpc>
                <a:spcPct val="120000"/>
              </a:lnSpc>
            </a:pPr>
            <a:r>
              <a:rPr lang="en-US" altLang="zh-CN" sz="1800">
                <a:solidFill>
                  <a:srgbClr val="FF0000"/>
                </a:solidFill>
                <a:sym typeface="+mn-ea"/>
              </a:rPr>
              <a:t>H = </a:t>
            </a:r>
            <a:r>
              <a:rPr lang="en-US" sz="1800">
                <a:solidFill>
                  <a:srgbClr val="FF0000"/>
                </a:solidFill>
                <a:sym typeface="+mn-ea"/>
              </a:rPr>
              <a:t>2</a:t>
            </a:r>
            <a:endParaRPr lang="en-US" sz="1800">
              <a:sym typeface="+mn-ea"/>
            </a:endParaRPr>
          </a:p>
          <a:p>
            <a:pPr lvl="2" fontAlgn="auto">
              <a:lnSpc>
                <a:spcPct val="120000"/>
              </a:lnSpc>
            </a:pPr>
            <a:r>
              <a:rPr lang="en-US" sz="1800">
                <a:sym typeface="+mn-ea"/>
              </a:rPr>
              <a:t>Y = 0.7X + 0.4H + U</a:t>
            </a:r>
            <a:r>
              <a:rPr lang="en-US" sz="1800" baseline="-25000">
                <a:uFillTx/>
                <a:sym typeface="+mn-ea"/>
              </a:rPr>
              <a:t>Y</a:t>
            </a:r>
            <a:endParaRPr lang="zh-CN" altLang="en-US" sz="1800">
              <a:sym typeface="+mn-ea"/>
            </a:endParaRPr>
          </a:p>
          <a:p>
            <a:pPr lvl="0" fontAlgn="auto">
              <a:lnSpc>
                <a:spcPct val="120000"/>
              </a:lnSpc>
            </a:pPr>
            <a:r>
              <a:rPr lang="en-US" altLang="zh-CN" sz="2300">
                <a:sym typeface="+mn-ea"/>
              </a:rPr>
              <a:t>3. </a:t>
            </a:r>
            <a:r>
              <a:rPr lang="zh-CN" altLang="en-US" sz="2300">
                <a:solidFill>
                  <a:srgbClr val="FF0000"/>
                </a:solidFill>
                <a:sym typeface="+mn-ea"/>
              </a:rPr>
              <a:t>预测：使用修正模型计算</a:t>
            </a:r>
            <a:r>
              <a:rPr lang="en-US" altLang="zh-CN" sz="2300">
                <a:solidFill>
                  <a:srgbClr val="FF0000"/>
                </a:solidFill>
                <a:sym typeface="+mn-ea"/>
              </a:rPr>
              <a:t>Y</a:t>
            </a:r>
            <a:r>
              <a:rPr lang="zh-CN" altLang="en-US" sz="2300">
                <a:solidFill>
                  <a:srgbClr val="FF0000"/>
                </a:solidFill>
                <a:sym typeface="+mn-ea"/>
              </a:rPr>
              <a:t>的值</a:t>
            </a:r>
            <a:endParaRPr lang="zh-CN" altLang="en-US" sz="2130">
              <a:sym typeface="+mn-ea"/>
            </a:endParaRPr>
          </a:p>
          <a:p>
            <a:pPr lvl="1" fontAlgn="auto">
              <a:lnSpc>
                <a:spcPct val="120000"/>
              </a:lnSpc>
            </a:pPr>
            <a:r>
              <a:rPr lang="zh-CN" altLang="en-US" sz="2135">
                <a:sym typeface="+mn-ea"/>
              </a:rPr>
              <a:t>将</a:t>
            </a:r>
            <a:r>
              <a:rPr lang="en-US" altLang="zh-CN" sz="2135">
                <a:sym typeface="+mn-ea"/>
              </a:rPr>
              <a:t>U</a:t>
            </a:r>
            <a:r>
              <a:rPr lang="zh-CN" altLang="en-US" sz="2135">
                <a:sym typeface="+mn-ea"/>
              </a:rPr>
              <a:t>的值带入修正模型</a:t>
            </a:r>
            <a:endParaRPr lang="zh-CN" altLang="en-US" sz="2135">
              <a:sym typeface="+mn-ea"/>
            </a:endParaRPr>
          </a:p>
          <a:p>
            <a:pPr lvl="2" fontAlgn="auto">
              <a:lnSpc>
                <a:spcPct val="120000"/>
              </a:lnSpc>
            </a:pPr>
            <a:r>
              <a:rPr lang="en-US" sz="1800">
                <a:solidFill>
                  <a:srgbClr val="FF0000"/>
                </a:solidFill>
                <a:uFillTx/>
                <a:sym typeface="+mn-ea"/>
              </a:rPr>
              <a:t>Y = 0.7*0.5 + 0.4*2 + 0.75 = 1.9</a:t>
            </a:r>
            <a:endParaRPr lang="en-US" altLang="zh-CN" sz="1800" baseline="-25000">
              <a:solidFill>
                <a:srgbClr val="FF0000"/>
              </a:solidFill>
              <a:uFillTx/>
              <a:sym typeface="+mn-ea"/>
            </a:endParaRPr>
          </a:p>
        </p:txBody>
      </p:sp>
      <p:pic>
        <p:nvPicPr>
          <p:cNvPr id="35" name="图片 34"/>
          <p:cNvPicPr>
            <a:picLocks noChangeAspect="1"/>
          </p:cNvPicPr>
          <p:nvPr/>
        </p:nvPicPr>
        <p:blipFill>
          <a:blip r:embed="rId2"/>
          <a:stretch>
            <a:fillRect/>
          </a:stretch>
        </p:blipFill>
        <p:spPr>
          <a:xfrm>
            <a:off x="9178925" y="5979160"/>
            <a:ext cx="76200" cy="114300"/>
          </a:xfrm>
          <a:prstGeom prst="rect">
            <a:avLst/>
          </a:prstGeom>
        </p:spPr>
      </p:pic>
      <p:grpSp>
        <p:nvGrpSpPr>
          <p:cNvPr id="24" name="组合 23"/>
          <p:cNvGrpSpPr/>
          <p:nvPr/>
        </p:nvGrpSpPr>
        <p:grpSpPr>
          <a:xfrm>
            <a:off x="9499600" y="1871345"/>
            <a:ext cx="1833245" cy="1678940"/>
            <a:chOff x="13683" y="2933"/>
            <a:chExt cx="2887" cy="2644"/>
          </a:xfrm>
        </p:grpSpPr>
        <p:sp>
          <p:nvSpPr>
            <p:cNvPr id="25" name="椭圆 24"/>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H</a:t>
              </a:r>
              <a:endParaRPr lang="en-US" altLang="zh-CN" sz="1200">
                <a:solidFill>
                  <a:schemeClr val="tx1"/>
                </a:solidFill>
              </a:endParaRPr>
            </a:p>
          </p:txBody>
        </p:sp>
        <p:sp>
          <p:nvSpPr>
            <p:cNvPr id="26" name="椭圆 25"/>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27" name="椭圆 26"/>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28" name="直接箭头连接符 27"/>
            <p:cNvCxnSpPr>
              <a:stCxn id="26" idx="6"/>
              <a:endCxn id="27"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6" idx="7"/>
              <a:endCxn id="25" idx="3"/>
            </p:cNvCxnSpPr>
            <p:nvPr/>
          </p:nvCxnSpPr>
          <p:spPr>
            <a:xfrm flipV="1">
              <a:off x="13985" y="4159"/>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5"/>
              <a:endCxn id="27"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953" y="2933"/>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H</a:t>
              </a:r>
              <a:endParaRPr lang="en-US" altLang="zh-CN" sz="1000" baseline="-25000">
                <a:solidFill>
                  <a:schemeClr val="tx1"/>
                </a:solidFill>
                <a:uFillTx/>
              </a:endParaRPr>
            </a:p>
          </p:txBody>
        </p:sp>
        <p:sp>
          <p:nvSpPr>
            <p:cNvPr id="32" name="椭圆 31"/>
            <p:cNvSpPr/>
            <p:nvPr/>
          </p:nvSpPr>
          <p:spPr>
            <a:xfrm>
              <a:off x="13683"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X</a:t>
              </a:r>
              <a:endParaRPr lang="en-US" altLang="zh-CN" sz="1000" baseline="-25000">
                <a:solidFill>
                  <a:schemeClr val="tx1"/>
                </a:solidFill>
                <a:uFillTx/>
              </a:endParaRPr>
            </a:p>
          </p:txBody>
        </p:sp>
        <p:sp>
          <p:nvSpPr>
            <p:cNvPr id="33" name="椭圆 32"/>
            <p:cNvSpPr/>
            <p:nvPr/>
          </p:nvSpPr>
          <p:spPr>
            <a:xfrm>
              <a:off x="16216"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36" name="直接箭头连接符 35"/>
            <p:cNvCxnSpPr>
              <a:stCxn id="32" idx="4"/>
              <a:endCxn id="26" idx="0"/>
            </p:cNvCxnSpPr>
            <p:nvPr/>
          </p:nvCxnSpPr>
          <p:spPr>
            <a:xfrm>
              <a:off x="13860"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4"/>
              <a:endCxn id="25" idx="0"/>
            </p:cNvCxnSpPr>
            <p:nvPr/>
          </p:nvCxnSpPr>
          <p:spPr>
            <a:xfrm>
              <a:off x="15130" y="3288"/>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3" idx="4"/>
              <a:endCxn id="27" idx="0"/>
            </p:cNvCxnSpPr>
            <p:nvPr/>
          </p:nvCxnSpPr>
          <p:spPr>
            <a:xfrm>
              <a:off x="16393"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rot="18780000">
              <a:off x="14000" y="4321"/>
              <a:ext cx="793" cy="386"/>
            </a:xfrm>
            <a:prstGeom prst="rect">
              <a:avLst/>
            </a:prstGeom>
            <a:noFill/>
          </p:spPr>
          <p:txBody>
            <a:bodyPr wrap="none" rtlCol="0">
              <a:spAutoFit/>
            </a:bodyPr>
            <a:p>
              <a:pPr algn="ctr"/>
              <a:r>
                <a:rPr lang="en-US" altLang="zh-CN" sz="1000"/>
                <a:t>a=0.5</a:t>
              </a:r>
              <a:endParaRPr lang="en-US" altLang="zh-CN" sz="1000"/>
            </a:p>
          </p:txBody>
        </p:sp>
        <p:sp>
          <p:nvSpPr>
            <p:cNvPr id="40" name="文本框 39"/>
            <p:cNvSpPr txBox="1"/>
            <p:nvPr/>
          </p:nvSpPr>
          <p:spPr>
            <a:xfrm rot="2820000">
              <a:off x="15443" y="4318"/>
              <a:ext cx="793" cy="386"/>
            </a:xfrm>
            <a:prstGeom prst="rect">
              <a:avLst/>
            </a:prstGeom>
            <a:noFill/>
          </p:spPr>
          <p:txBody>
            <a:bodyPr wrap="none" rtlCol="0">
              <a:spAutoFit/>
            </a:bodyPr>
            <a:p>
              <a:pPr algn="ctr"/>
              <a:r>
                <a:rPr lang="en-US" altLang="zh-CN" sz="1000"/>
                <a:t>c=0.4</a:t>
              </a:r>
              <a:endParaRPr lang="en-US" altLang="zh-CN" sz="1000"/>
            </a:p>
          </p:txBody>
        </p:sp>
        <p:sp>
          <p:nvSpPr>
            <p:cNvPr id="41" name="文本框 40"/>
            <p:cNvSpPr txBox="1"/>
            <p:nvPr/>
          </p:nvSpPr>
          <p:spPr>
            <a:xfrm>
              <a:off x="14713" y="5027"/>
              <a:ext cx="805" cy="386"/>
            </a:xfrm>
            <a:prstGeom prst="rect">
              <a:avLst/>
            </a:prstGeom>
            <a:noFill/>
          </p:spPr>
          <p:txBody>
            <a:bodyPr wrap="none" rtlCol="0">
              <a:spAutoFit/>
            </a:bodyPr>
            <a:p>
              <a:pPr algn="ctr"/>
              <a:r>
                <a:rPr lang="en-US" altLang="zh-CN" sz="1000"/>
                <a:t>b=0.7</a:t>
              </a:r>
              <a:endParaRPr lang="en-US" altLang="zh-CN" sz="1000"/>
            </a:p>
          </p:txBody>
        </p:sp>
      </p:grpSp>
      <p:sp>
        <p:nvSpPr>
          <p:cNvPr id="59" name="文本框 58"/>
          <p:cNvSpPr txBox="1"/>
          <p:nvPr/>
        </p:nvSpPr>
        <p:spPr>
          <a:xfrm>
            <a:off x="10269855" y="2096770"/>
            <a:ext cx="322580" cy="337185"/>
          </a:xfrm>
          <a:prstGeom prst="rect">
            <a:avLst/>
          </a:prstGeom>
          <a:noFill/>
        </p:spPr>
        <p:txBody>
          <a:bodyPr wrap="square" rtlCol="0">
            <a:spAutoFit/>
          </a:bodyPr>
          <a:p>
            <a:r>
              <a:rPr lang="en-US" altLang="zh-CN" sz="1600">
                <a:solidFill>
                  <a:srgbClr val="FF0000"/>
                </a:solidFill>
              </a:rPr>
              <a:t>X</a:t>
            </a:r>
            <a:endParaRPr lang="en-US" altLang="zh-CN" sz="1600">
              <a:solidFill>
                <a:srgbClr val="FF0000"/>
              </a:solidFill>
            </a:endParaRPr>
          </a:p>
        </p:txBody>
      </p:sp>
      <p:grpSp>
        <p:nvGrpSpPr>
          <p:cNvPr id="64" name="组合 63"/>
          <p:cNvGrpSpPr/>
          <p:nvPr/>
        </p:nvGrpSpPr>
        <p:grpSpPr>
          <a:xfrm>
            <a:off x="9394825" y="4213225"/>
            <a:ext cx="2376170" cy="1338580"/>
            <a:chOff x="14795" y="6983"/>
            <a:chExt cx="3742" cy="2108"/>
          </a:xfrm>
        </p:grpSpPr>
        <p:grpSp>
          <p:nvGrpSpPr>
            <p:cNvPr id="42" name="组合 41"/>
            <p:cNvGrpSpPr/>
            <p:nvPr/>
          </p:nvGrpSpPr>
          <p:grpSpPr>
            <a:xfrm>
              <a:off x="14949" y="7370"/>
              <a:ext cx="2887" cy="1721"/>
              <a:chOff x="13683" y="3856"/>
              <a:chExt cx="2887" cy="1721"/>
            </a:xfrm>
          </p:grpSpPr>
          <p:sp>
            <p:nvSpPr>
              <p:cNvPr id="43" name="椭圆 42"/>
              <p:cNvSpPr/>
              <p:nvPr/>
            </p:nvSpPr>
            <p:spPr>
              <a:xfrm>
                <a:off x="14953" y="3856"/>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H</a:t>
                </a:r>
                <a:endParaRPr lang="en-US" altLang="zh-CN" sz="1200">
                  <a:solidFill>
                    <a:schemeClr val="tx1"/>
                  </a:solidFill>
                </a:endParaRPr>
              </a:p>
            </p:txBody>
          </p:sp>
          <p:sp>
            <p:nvSpPr>
              <p:cNvPr id="44" name="椭圆 43"/>
              <p:cNvSpPr/>
              <p:nvPr/>
            </p:nvSpPr>
            <p:spPr>
              <a:xfrm>
                <a:off x="13683"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45" name="椭圆 44"/>
              <p:cNvSpPr/>
              <p:nvPr/>
            </p:nvSpPr>
            <p:spPr>
              <a:xfrm>
                <a:off x="16216" y="5222"/>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46" name="直接箭头连接符 45"/>
              <p:cNvCxnSpPr>
                <a:stCxn id="44" idx="6"/>
                <a:endCxn id="45" idx="2"/>
              </p:cNvCxnSpPr>
              <p:nvPr/>
            </p:nvCxnSpPr>
            <p:spPr>
              <a:xfrm>
                <a:off x="14037" y="5400"/>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3" idx="5"/>
                <a:endCxn id="45" idx="1"/>
              </p:cNvCxnSpPr>
              <p:nvPr/>
            </p:nvCxnSpPr>
            <p:spPr>
              <a:xfrm>
                <a:off x="15255" y="4159"/>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13683"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X</a:t>
                </a:r>
                <a:endParaRPr lang="en-US" altLang="zh-CN" sz="1000" baseline="-25000">
                  <a:solidFill>
                    <a:schemeClr val="tx1"/>
                  </a:solidFill>
                  <a:uFillTx/>
                </a:endParaRPr>
              </a:p>
            </p:txBody>
          </p:sp>
          <p:sp>
            <p:nvSpPr>
              <p:cNvPr id="51" name="椭圆 50"/>
              <p:cNvSpPr/>
              <p:nvPr/>
            </p:nvSpPr>
            <p:spPr>
              <a:xfrm>
                <a:off x="16216" y="4299"/>
                <a:ext cx="354" cy="3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000">
                    <a:solidFill>
                      <a:schemeClr val="tx1"/>
                    </a:solidFill>
                  </a:rPr>
                  <a:t>U</a:t>
                </a:r>
                <a:r>
                  <a:rPr lang="en-US" altLang="zh-CN" sz="1000" baseline="-25000">
                    <a:solidFill>
                      <a:schemeClr val="tx1"/>
                    </a:solidFill>
                    <a:uFillTx/>
                  </a:rPr>
                  <a:t>Y</a:t>
                </a:r>
                <a:endParaRPr lang="en-US" altLang="zh-CN" sz="1000" baseline="-25000">
                  <a:solidFill>
                    <a:schemeClr val="tx1"/>
                  </a:solidFill>
                  <a:uFillTx/>
                </a:endParaRPr>
              </a:p>
            </p:txBody>
          </p:sp>
          <p:cxnSp>
            <p:nvCxnSpPr>
              <p:cNvPr id="52" name="直接箭头连接符 51"/>
              <p:cNvCxnSpPr>
                <a:stCxn id="50" idx="4"/>
                <a:endCxn id="44" idx="0"/>
              </p:cNvCxnSpPr>
              <p:nvPr/>
            </p:nvCxnSpPr>
            <p:spPr>
              <a:xfrm>
                <a:off x="13860"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1" idx="4"/>
                <a:endCxn id="45" idx="0"/>
              </p:cNvCxnSpPr>
              <p:nvPr/>
            </p:nvCxnSpPr>
            <p:spPr>
              <a:xfrm>
                <a:off x="16393" y="4654"/>
                <a:ext cx="0" cy="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rot="2820000">
                <a:off x="15443" y="4318"/>
                <a:ext cx="793" cy="386"/>
              </a:xfrm>
              <a:prstGeom prst="rect">
                <a:avLst/>
              </a:prstGeom>
              <a:noFill/>
            </p:spPr>
            <p:txBody>
              <a:bodyPr wrap="none" rtlCol="0">
                <a:spAutoFit/>
              </a:bodyPr>
              <a:p>
                <a:pPr algn="ctr"/>
                <a:r>
                  <a:rPr lang="en-US" altLang="zh-CN" sz="1000"/>
                  <a:t>c=0.4</a:t>
                </a:r>
                <a:endParaRPr lang="en-US" altLang="zh-CN" sz="1000"/>
              </a:p>
            </p:txBody>
          </p:sp>
          <p:sp>
            <p:nvSpPr>
              <p:cNvPr id="57" name="文本框 56"/>
              <p:cNvSpPr txBox="1"/>
              <p:nvPr/>
            </p:nvSpPr>
            <p:spPr>
              <a:xfrm>
                <a:off x="14713" y="5027"/>
                <a:ext cx="805" cy="386"/>
              </a:xfrm>
              <a:prstGeom prst="rect">
                <a:avLst/>
              </a:prstGeom>
              <a:noFill/>
            </p:spPr>
            <p:txBody>
              <a:bodyPr wrap="none" rtlCol="0">
                <a:spAutoFit/>
              </a:bodyPr>
              <a:p>
                <a:pPr algn="ctr"/>
                <a:r>
                  <a:rPr lang="en-US" altLang="zh-CN" sz="1000"/>
                  <a:t>b=0.7</a:t>
                </a:r>
                <a:endParaRPr lang="en-US" altLang="zh-CN" sz="1000"/>
              </a:p>
            </p:txBody>
          </p:sp>
        </p:grpSp>
        <p:sp>
          <p:nvSpPr>
            <p:cNvPr id="60" name="文本框 59"/>
            <p:cNvSpPr txBox="1"/>
            <p:nvPr/>
          </p:nvSpPr>
          <p:spPr>
            <a:xfrm>
              <a:off x="16099" y="6983"/>
              <a:ext cx="564" cy="386"/>
            </a:xfrm>
            <a:prstGeom prst="rect">
              <a:avLst/>
            </a:prstGeom>
            <a:noFill/>
          </p:spPr>
          <p:txBody>
            <a:bodyPr wrap="square" rtlCol="0">
              <a:spAutoFit/>
            </a:bodyPr>
            <a:p>
              <a:pPr algn="ctr"/>
              <a:r>
                <a:rPr lang="en-US" altLang="zh-CN" sz="1000">
                  <a:solidFill>
                    <a:srgbClr val="FF0000"/>
                  </a:solidFill>
                </a:rPr>
                <a:t>2</a:t>
              </a:r>
              <a:endParaRPr lang="en-US" altLang="zh-CN" sz="1000">
                <a:solidFill>
                  <a:srgbClr val="FF0000"/>
                </a:solidFill>
              </a:endParaRPr>
            </a:p>
          </p:txBody>
        </p:sp>
        <p:sp>
          <p:nvSpPr>
            <p:cNvPr id="61" name="文本框 60"/>
            <p:cNvSpPr txBox="1"/>
            <p:nvPr/>
          </p:nvSpPr>
          <p:spPr>
            <a:xfrm>
              <a:off x="14795" y="7472"/>
              <a:ext cx="658" cy="386"/>
            </a:xfrm>
            <a:prstGeom prst="rect">
              <a:avLst/>
            </a:prstGeom>
            <a:noFill/>
          </p:spPr>
          <p:txBody>
            <a:bodyPr wrap="square" rtlCol="0">
              <a:spAutoFit/>
            </a:bodyPr>
            <a:p>
              <a:pPr algn="ctr"/>
              <a:r>
                <a:rPr lang="en-US" altLang="zh-CN" sz="1000">
                  <a:solidFill>
                    <a:srgbClr val="FF0000"/>
                  </a:solidFill>
                </a:rPr>
                <a:t>0.5</a:t>
              </a:r>
              <a:endParaRPr lang="en-US" altLang="zh-CN" sz="1000">
                <a:solidFill>
                  <a:srgbClr val="FF0000"/>
                </a:solidFill>
              </a:endParaRPr>
            </a:p>
          </p:txBody>
        </p:sp>
        <p:sp>
          <p:nvSpPr>
            <p:cNvPr id="62" name="文本框 61"/>
            <p:cNvSpPr txBox="1"/>
            <p:nvPr/>
          </p:nvSpPr>
          <p:spPr>
            <a:xfrm>
              <a:off x="17314" y="7461"/>
              <a:ext cx="690" cy="386"/>
            </a:xfrm>
            <a:prstGeom prst="rect">
              <a:avLst/>
            </a:prstGeom>
            <a:noFill/>
          </p:spPr>
          <p:txBody>
            <a:bodyPr wrap="square" rtlCol="0">
              <a:spAutoFit/>
            </a:bodyPr>
            <a:p>
              <a:pPr algn="ctr"/>
              <a:r>
                <a:rPr lang="en-US" altLang="zh-CN" sz="1000">
                  <a:solidFill>
                    <a:srgbClr val="FF0000"/>
                  </a:solidFill>
                </a:rPr>
                <a:t>0.75</a:t>
              </a:r>
              <a:endParaRPr lang="en-US" altLang="zh-CN" sz="1000">
                <a:solidFill>
                  <a:srgbClr val="FF0000"/>
                </a:solidFill>
              </a:endParaRPr>
            </a:p>
          </p:txBody>
        </p:sp>
        <p:sp>
          <p:nvSpPr>
            <p:cNvPr id="63" name="文本框 62"/>
            <p:cNvSpPr txBox="1"/>
            <p:nvPr/>
          </p:nvSpPr>
          <p:spPr>
            <a:xfrm>
              <a:off x="17847" y="8705"/>
              <a:ext cx="690" cy="386"/>
            </a:xfrm>
            <a:prstGeom prst="rect">
              <a:avLst/>
            </a:prstGeom>
            <a:noFill/>
          </p:spPr>
          <p:txBody>
            <a:bodyPr wrap="square" rtlCol="0">
              <a:spAutoFit/>
            </a:bodyPr>
            <a:p>
              <a:pPr algn="ctr"/>
              <a:r>
                <a:rPr lang="en-US" altLang="zh-CN" sz="1000">
                  <a:solidFill>
                    <a:srgbClr val="FF0000"/>
                  </a:solidFill>
                </a:rPr>
                <a:t>1.9</a:t>
              </a:r>
              <a:endParaRPr lang="en-US" altLang="zh-CN" sz="1000">
                <a:solidFill>
                  <a:srgbClr val="FF0000"/>
                </a:solidFill>
              </a:endParaRPr>
            </a:p>
          </p:txBody>
        </p:sp>
      </p:grpSp>
      <p:sp>
        <p:nvSpPr>
          <p:cNvPr id="65" name="文本框 64"/>
          <p:cNvSpPr txBox="1"/>
          <p:nvPr/>
        </p:nvSpPr>
        <p:spPr>
          <a:xfrm>
            <a:off x="10178415" y="1635760"/>
            <a:ext cx="446405" cy="245110"/>
          </a:xfrm>
          <a:prstGeom prst="rect">
            <a:avLst/>
          </a:prstGeom>
          <a:noFill/>
        </p:spPr>
        <p:txBody>
          <a:bodyPr wrap="square" rtlCol="0">
            <a:spAutoFit/>
          </a:bodyPr>
          <a:p>
            <a:pPr algn="ctr"/>
            <a:r>
              <a:rPr lang="en-US" altLang="zh-CN" sz="1000">
                <a:solidFill>
                  <a:srgbClr val="FF0000"/>
                </a:solidFill>
              </a:rPr>
              <a:t>0.75</a:t>
            </a:r>
            <a:endParaRPr lang="en-US" altLang="zh-CN" sz="1000">
              <a:solidFill>
                <a:srgbClr val="FF0000"/>
              </a:solidFill>
            </a:endParaRPr>
          </a:p>
        </p:txBody>
      </p:sp>
      <p:sp>
        <p:nvSpPr>
          <p:cNvPr id="66" name="文本框 65"/>
          <p:cNvSpPr txBox="1"/>
          <p:nvPr/>
        </p:nvSpPr>
        <p:spPr>
          <a:xfrm>
            <a:off x="9394825" y="2496820"/>
            <a:ext cx="417830" cy="245110"/>
          </a:xfrm>
          <a:prstGeom prst="rect">
            <a:avLst/>
          </a:prstGeom>
          <a:noFill/>
        </p:spPr>
        <p:txBody>
          <a:bodyPr wrap="square" rtlCol="0">
            <a:spAutoFit/>
          </a:bodyPr>
          <a:p>
            <a:pPr algn="ctr"/>
            <a:r>
              <a:rPr lang="en-US" altLang="zh-CN" sz="1000">
                <a:solidFill>
                  <a:srgbClr val="FF0000"/>
                </a:solidFill>
              </a:rPr>
              <a:t>0.5</a:t>
            </a:r>
            <a:endParaRPr lang="en-US" altLang="zh-CN" sz="1000">
              <a:solidFill>
                <a:srgbClr val="FF0000"/>
              </a:solidFill>
            </a:endParaRPr>
          </a:p>
        </p:txBody>
      </p:sp>
      <p:sp>
        <p:nvSpPr>
          <p:cNvPr id="67" name="文本框 66"/>
          <p:cNvSpPr txBox="1"/>
          <p:nvPr/>
        </p:nvSpPr>
        <p:spPr>
          <a:xfrm>
            <a:off x="10994390" y="2489835"/>
            <a:ext cx="438150" cy="245110"/>
          </a:xfrm>
          <a:prstGeom prst="rect">
            <a:avLst/>
          </a:prstGeom>
          <a:noFill/>
        </p:spPr>
        <p:txBody>
          <a:bodyPr wrap="square" rtlCol="0">
            <a:spAutoFit/>
          </a:bodyPr>
          <a:p>
            <a:pPr algn="ctr"/>
            <a:r>
              <a:rPr lang="en-US" altLang="zh-CN" sz="1000">
                <a:solidFill>
                  <a:srgbClr val="FF0000"/>
                </a:solidFill>
              </a:rPr>
              <a:t>0.75</a:t>
            </a:r>
            <a:endParaRPr lang="en-US" altLang="zh-CN" sz="1000">
              <a:solidFill>
                <a:srgbClr val="FF0000"/>
              </a:solidFill>
            </a:endParaRPr>
          </a:p>
        </p:txBody>
      </p:sp>
      <p:sp>
        <p:nvSpPr>
          <p:cNvPr id="68" name="文本框 67"/>
          <p:cNvSpPr txBox="1"/>
          <p:nvPr/>
        </p:nvSpPr>
        <p:spPr>
          <a:xfrm>
            <a:off x="10190480" y="2751455"/>
            <a:ext cx="446405" cy="245110"/>
          </a:xfrm>
          <a:prstGeom prst="rect">
            <a:avLst/>
          </a:prstGeom>
          <a:noFill/>
        </p:spPr>
        <p:txBody>
          <a:bodyPr wrap="square" rtlCol="0">
            <a:spAutoFit/>
          </a:bodyPr>
          <a:p>
            <a:pPr algn="ctr"/>
            <a:r>
              <a:rPr lang="en-US" altLang="zh-CN" sz="1000">
                <a:solidFill>
                  <a:srgbClr val="FF0000"/>
                </a:solidFill>
              </a:rPr>
              <a:t>1</a:t>
            </a:r>
            <a:endParaRPr lang="en-US" altLang="zh-CN" sz="1000">
              <a:solidFill>
                <a:srgbClr val="FF0000"/>
              </a:solidFill>
            </a:endParaRPr>
          </a:p>
        </p:txBody>
      </p:sp>
      <p:sp>
        <p:nvSpPr>
          <p:cNvPr id="69" name="文本框 68"/>
          <p:cNvSpPr txBox="1"/>
          <p:nvPr/>
        </p:nvSpPr>
        <p:spPr>
          <a:xfrm>
            <a:off x="9406890" y="3612515"/>
            <a:ext cx="417830" cy="245110"/>
          </a:xfrm>
          <a:prstGeom prst="rect">
            <a:avLst/>
          </a:prstGeom>
          <a:noFill/>
        </p:spPr>
        <p:txBody>
          <a:bodyPr wrap="square" rtlCol="0">
            <a:spAutoFit/>
          </a:bodyPr>
          <a:p>
            <a:pPr algn="ctr"/>
            <a:r>
              <a:rPr lang="en-US" altLang="zh-CN" sz="1000">
                <a:solidFill>
                  <a:srgbClr val="FF0000"/>
                </a:solidFill>
              </a:rPr>
              <a:t>0.5</a:t>
            </a:r>
            <a:endParaRPr lang="en-US" altLang="zh-CN" sz="1000">
              <a:solidFill>
                <a:srgbClr val="FF0000"/>
              </a:solidFill>
            </a:endParaRPr>
          </a:p>
        </p:txBody>
      </p:sp>
      <p:sp>
        <p:nvSpPr>
          <p:cNvPr id="70" name="文本框 69"/>
          <p:cNvSpPr txBox="1"/>
          <p:nvPr/>
        </p:nvSpPr>
        <p:spPr>
          <a:xfrm>
            <a:off x="11006455" y="3605530"/>
            <a:ext cx="438150" cy="245110"/>
          </a:xfrm>
          <a:prstGeom prst="rect">
            <a:avLst/>
          </a:prstGeom>
          <a:noFill/>
        </p:spPr>
        <p:txBody>
          <a:bodyPr wrap="square" rtlCol="0">
            <a:spAutoFit/>
          </a:bodyPr>
          <a:p>
            <a:pPr algn="ctr"/>
            <a:r>
              <a:rPr lang="en-US" altLang="zh-CN" sz="1000">
                <a:solidFill>
                  <a:srgbClr val="FF0000"/>
                </a:solidFill>
              </a:rPr>
              <a:t>1.5</a:t>
            </a:r>
            <a:endParaRPr lang="en-US" altLang="zh-CN" sz="10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pPr lvl="1"/>
            <a:r>
              <a:rPr lang="zh-CN" altLang="en-US"/>
              <a:t>第一层：</a:t>
            </a:r>
            <a:r>
              <a:rPr lang="zh-CN" altLang="en-US"/>
              <a:t>相关性</a:t>
            </a:r>
            <a:endParaRPr lang="zh-CN" altLang="en-US"/>
          </a:p>
          <a:p>
            <a:pPr lvl="2"/>
            <a:r>
              <a:rPr lang="zh-CN" altLang="en-US"/>
              <a:t>素材：</a:t>
            </a:r>
            <a:r>
              <a:rPr lang="zh-CN" altLang="en-US"/>
              <a:t>数据</a:t>
            </a:r>
            <a:endParaRPr lang="zh-CN" altLang="en-US"/>
          </a:p>
          <a:p>
            <a:pPr lvl="2"/>
            <a:r>
              <a:rPr lang="zh-CN" altLang="en-US"/>
              <a:t>工具：贝叶斯</a:t>
            </a:r>
            <a:r>
              <a:rPr lang="zh-CN" altLang="en-US"/>
              <a:t>网络</a:t>
            </a:r>
            <a:endParaRPr lang="zh-CN" altLang="en-US"/>
          </a:p>
          <a:p>
            <a:pPr lvl="2"/>
            <a:endParaRPr lang="zh-CN" altLang="en-US"/>
          </a:p>
          <a:p>
            <a:pPr lvl="1"/>
            <a:r>
              <a:rPr lang="zh-CN" altLang="en-US"/>
              <a:t>第二层：</a:t>
            </a:r>
            <a:r>
              <a:rPr lang="zh-CN" altLang="en-US"/>
              <a:t>干预</a:t>
            </a:r>
            <a:endParaRPr lang="zh-CN" altLang="en-US"/>
          </a:p>
          <a:p>
            <a:pPr lvl="2"/>
            <a:r>
              <a:rPr lang="zh-CN" altLang="en-US" sz="1400"/>
              <a:t>素材：数据</a:t>
            </a:r>
            <a:r>
              <a:rPr lang="en-US" altLang="zh-CN" sz="1400"/>
              <a:t> + </a:t>
            </a:r>
            <a:r>
              <a:rPr lang="zh-CN" altLang="en-US" sz="1400"/>
              <a:t>因果图</a:t>
            </a:r>
            <a:endParaRPr lang="zh-CN" altLang="en-US" sz="1400"/>
          </a:p>
          <a:p>
            <a:pPr lvl="2"/>
            <a:r>
              <a:rPr lang="zh-CN" altLang="en-US" sz="1400"/>
              <a:t>方法：用</a:t>
            </a:r>
            <a:r>
              <a:rPr lang="en-US" altLang="zh-CN" sz="1400"/>
              <a:t>do</a:t>
            </a:r>
            <a:r>
              <a:rPr lang="zh-CN" altLang="en-US" sz="1400"/>
              <a:t>演算将干预问题转化为相关问题</a:t>
            </a:r>
            <a:endParaRPr lang="zh-CN" altLang="en-US"/>
          </a:p>
          <a:p>
            <a:pPr lvl="1"/>
            <a:endParaRPr lang="zh-CN" altLang="en-US"/>
          </a:p>
          <a:p>
            <a:pPr lvl="1"/>
            <a:r>
              <a:rPr lang="zh-CN" altLang="en-US"/>
              <a:t>第三层：</a:t>
            </a:r>
            <a:r>
              <a:rPr lang="zh-CN" altLang="en-US"/>
              <a:t>反事实</a:t>
            </a:r>
            <a:endParaRPr lang="zh-CN" altLang="en-US"/>
          </a:p>
          <a:p>
            <a:pPr lvl="2"/>
            <a:r>
              <a:rPr lang="zh-CN" altLang="en-US" sz="1400"/>
              <a:t>素材：数据</a:t>
            </a:r>
            <a:r>
              <a:rPr lang="en-US" altLang="zh-CN" sz="1400"/>
              <a:t> + SCM</a:t>
            </a:r>
            <a:endParaRPr lang="en-US" altLang="zh-CN" sz="1400"/>
          </a:p>
          <a:p>
            <a:pPr lvl="2"/>
            <a:r>
              <a:rPr lang="zh-CN" altLang="en-US"/>
              <a:t>方法：将反事实问题转化为干预</a:t>
            </a:r>
            <a:r>
              <a:rPr lang="zh-CN" altLang="en-US"/>
              <a:t>问题</a:t>
            </a:r>
            <a:endParaRPr lang="zh-CN" altLang="en-US"/>
          </a:p>
          <a:p>
            <a:pPr lvl="1"/>
            <a:endParaRPr lang="zh-CN" altLang="en-US"/>
          </a:p>
          <a:p>
            <a:pPr lvl="1"/>
            <a:r>
              <a:rPr lang="zh-CN" altLang="en-US"/>
              <a:t>线性模型</a:t>
            </a:r>
            <a:endParaRPr lang="zh-CN" altLang="en-US"/>
          </a:p>
          <a:p>
            <a:pPr lvl="2"/>
            <a:r>
              <a:rPr lang="zh-CN" altLang="en-US"/>
              <a:t>后门调整</a:t>
            </a:r>
            <a:r>
              <a:rPr lang="zh-CN" altLang="en-US"/>
              <a:t>策略对应线性模型中协变量</a:t>
            </a:r>
            <a:r>
              <a:rPr lang="zh-CN" altLang="en-US"/>
              <a:t>的选择</a:t>
            </a:r>
            <a:endParaRPr lang="zh-CN" altLang="en-US"/>
          </a:p>
        </p:txBody>
      </p:sp>
      <p:sp>
        <p:nvSpPr>
          <p:cNvPr id="7" name="文本框 6"/>
          <p:cNvSpPr txBox="1"/>
          <p:nvPr/>
        </p:nvSpPr>
        <p:spPr>
          <a:xfrm>
            <a:off x="1025912" y="436469"/>
            <a:ext cx="6567080" cy="645160"/>
          </a:xfrm>
          <a:prstGeom prst="rect">
            <a:avLst/>
          </a:prstGeom>
          <a:noFill/>
        </p:spPr>
        <p:txBody>
          <a:bodyPr wrap="square" rtlCol="0">
            <a:spAutoFit/>
          </a:bodyPr>
          <a:p>
            <a:r>
              <a:rPr lang="zh-CN" altLang="en-US" sz="3600">
                <a:solidFill>
                  <a:srgbClr val="C00000"/>
                </a:solidFill>
                <a:sym typeface="+mn-ea"/>
              </a:rPr>
              <a:t>总结</a:t>
            </a:r>
            <a:endParaRPr lang="zh-CN" altLang="en-US" sz="3600">
              <a:solidFill>
                <a:srgbClr val="C0000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贝叶斯网络</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6" name="文本框 5"/>
          <p:cNvSpPr txBox="1"/>
          <p:nvPr/>
        </p:nvSpPr>
        <p:spPr>
          <a:xfrm>
            <a:off x="787400" y="1876425"/>
            <a:ext cx="8501380" cy="521970"/>
          </a:xfrm>
          <a:prstGeom prst="rect">
            <a:avLst/>
          </a:prstGeom>
          <a:noFill/>
        </p:spPr>
        <p:txBody>
          <a:bodyPr wrap="none" rtlCol="0" anchor="t">
            <a:spAutoFit/>
          </a:bodyPr>
          <a:p>
            <a:r>
              <a:rPr lang="zh-CN" altLang="en-US" sz="2800" b="1">
                <a:sym typeface="+mn-ea"/>
              </a:rPr>
              <a:t>乘积分解规则（</a:t>
            </a:r>
            <a:r>
              <a:rPr lang="en-US" altLang="zh-CN" sz="2800" b="1">
                <a:sym typeface="+mn-ea"/>
              </a:rPr>
              <a:t>Rule of Product decomposition</a:t>
            </a:r>
            <a:r>
              <a:rPr lang="zh-CN" altLang="en-US" sz="2800" b="1">
                <a:sym typeface="+mn-ea"/>
              </a:rPr>
              <a:t>）</a:t>
            </a:r>
            <a:r>
              <a:rPr lang="en-US" altLang="zh-CN" sz="2800" b="1">
                <a:sym typeface="+mn-ea"/>
              </a:rPr>
              <a:t>: </a:t>
            </a:r>
            <a:endParaRPr lang="en-US" altLang="zh-CN" sz="2800" b="1">
              <a:sym typeface="+mn-ea"/>
            </a:endParaRPr>
          </a:p>
        </p:txBody>
      </p:sp>
      <p:sp>
        <p:nvSpPr>
          <p:cNvPr id="4" name="文本框 3"/>
          <p:cNvSpPr txBox="1"/>
          <p:nvPr/>
        </p:nvSpPr>
        <p:spPr>
          <a:xfrm>
            <a:off x="5941060" y="3244850"/>
            <a:ext cx="309880" cy="368300"/>
          </a:xfrm>
          <a:prstGeom prst="rect">
            <a:avLst/>
          </a:prstGeom>
          <a:noFill/>
        </p:spPr>
        <p:txBody>
          <a:bodyPr wrap="none" rtlCol="0" anchor="t">
            <a:spAutoFit/>
          </a:bodyPr>
          <a:p>
            <a:endParaRPr lang="zh-CN" altLang="en-US"/>
          </a:p>
        </p:txBody>
      </p:sp>
      <p:pic>
        <p:nvPicPr>
          <p:cNvPr id="5" name="图片 4"/>
          <p:cNvPicPr>
            <a:picLocks noChangeAspect="1"/>
          </p:cNvPicPr>
          <p:nvPr/>
        </p:nvPicPr>
        <p:blipFill>
          <a:blip r:embed="rId2"/>
          <a:stretch>
            <a:fillRect/>
          </a:stretch>
        </p:blipFill>
        <p:spPr>
          <a:xfrm>
            <a:off x="4127500" y="2580005"/>
            <a:ext cx="5467350" cy="1123950"/>
          </a:xfrm>
          <a:prstGeom prst="rect">
            <a:avLst/>
          </a:prstGeom>
        </p:spPr>
      </p:pic>
      <p:pic>
        <p:nvPicPr>
          <p:cNvPr id="13" name="图片 12" descr="IMG_779F7F7A49EE-1"/>
          <p:cNvPicPr>
            <a:picLocks noChangeAspect="1"/>
          </p:cNvPicPr>
          <p:nvPr/>
        </p:nvPicPr>
        <p:blipFill>
          <a:blip r:embed="rId3"/>
          <a:stretch>
            <a:fillRect/>
          </a:stretch>
        </p:blipFill>
        <p:spPr>
          <a:xfrm>
            <a:off x="1890395" y="3756025"/>
            <a:ext cx="1649095" cy="1600200"/>
          </a:xfrm>
          <a:prstGeom prst="rect">
            <a:avLst/>
          </a:prstGeom>
        </p:spPr>
      </p:pic>
      <p:pic>
        <p:nvPicPr>
          <p:cNvPr id="14" name="图片 13"/>
          <p:cNvPicPr>
            <a:picLocks noChangeAspect="1"/>
          </p:cNvPicPr>
          <p:nvPr/>
        </p:nvPicPr>
        <p:blipFill>
          <a:blip r:embed="rId4"/>
          <a:stretch>
            <a:fillRect/>
          </a:stretch>
        </p:blipFill>
        <p:spPr>
          <a:xfrm>
            <a:off x="4224655" y="4244340"/>
            <a:ext cx="6495415" cy="403225"/>
          </a:xfrm>
          <a:prstGeom prst="rect">
            <a:avLst/>
          </a:prstGeom>
        </p:spPr>
      </p:pic>
      <p:sp>
        <p:nvSpPr>
          <p:cNvPr id="16" name="文本框 15"/>
          <p:cNvSpPr txBox="1"/>
          <p:nvPr/>
        </p:nvSpPr>
        <p:spPr>
          <a:xfrm>
            <a:off x="4224655" y="5356225"/>
            <a:ext cx="4754880" cy="368300"/>
          </a:xfrm>
          <a:prstGeom prst="rect">
            <a:avLst/>
          </a:prstGeom>
          <a:noFill/>
        </p:spPr>
        <p:txBody>
          <a:bodyPr wrap="none" rtlCol="0">
            <a:spAutoFit/>
          </a:bodyPr>
          <a:p>
            <a:r>
              <a:rPr lang="zh-CN" altLang="en-US">
                <a:solidFill>
                  <a:srgbClr val="FF0000"/>
                </a:solidFill>
              </a:rPr>
              <a:t>贝叶斯网络是描述性的，它不做任何因果</a:t>
            </a:r>
            <a:r>
              <a:rPr lang="zh-CN" altLang="en-US">
                <a:solidFill>
                  <a:srgbClr val="FF0000"/>
                </a:solidFill>
              </a:rPr>
              <a:t>假设</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6160" y="436245"/>
            <a:ext cx="9578975" cy="645160"/>
          </a:xfrm>
          <a:prstGeom prst="rect">
            <a:avLst/>
          </a:prstGeom>
          <a:noFill/>
        </p:spPr>
        <p:txBody>
          <a:bodyPr wrap="square" rtlCol="0">
            <a:spAutoFit/>
          </a:bodyPr>
          <a:lstStyle/>
          <a:p>
            <a:r>
              <a:rPr lang="zh-CN" altLang="en-US" sz="3600">
                <a:solidFill>
                  <a:srgbClr val="C00000"/>
                </a:solidFill>
                <a:sym typeface="+mn-ea"/>
              </a:rPr>
              <a:t>贝叶斯网络的</a:t>
            </a:r>
            <a:r>
              <a:rPr lang="zh-CN" altLang="en-US" sz="3600">
                <a:solidFill>
                  <a:srgbClr val="C00000"/>
                </a:solidFill>
                <a:sym typeface="+mn-ea"/>
              </a:rPr>
              <a:t>化简——先验的条件独立性</a:t>
            </a:r>
            <a:endParaRPr lang="zh-CN" altLang="en-US"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5" name="图片 4" descr="IMG_779F7F7A49EE-1"/>
          <p:cNvPicPr>
            <a:picLocks noChangeAspect="1"/>
          </p:cNvPicPr>
          <p:nvPr/>
        </p:nvPicPr>
        <p:blipFill>
          <a:blip r:embed="rId2"/>
          <a:stretch>
            <a:fillRect/>
          </a:stretch>
        </p:blipFill>
        <p:spPr>
          <a:xfrm>
            <a:off x="792480" y="1584325"/>
            <a:ext cx="1649095" cy="1600200"/>
          </a:xfrm>
          <a:prstGeom prst="rect">
            <a:avLst/>
          </a:prstGeom>
        </p:spPr>
      </p:pic>
      <p:pic>
        <p:nvPicPr>
          <p:cNvPr id="6" name="图片 5" descr="IMG_7E9744039A99-1"/>
          <p:cNvPicPr>
            <a:picLocks noChangeAspect="1"/>
          </p:cNvPicPr>
          <p:nvPr/>
        </p:nvPicPr>
        <p:blipFill>
          <a:blip r:embed="rId3"/>
          <a:stretch>
            <a:fillRect/>
          </a:stretch>
        </p:blipFill>
        <p:spPr>
          <a:xfrm>
            <a:off x="768985" y="3319780"/>
            <a:ext cx="1695450" cy="1600200"/>
          </a:xfrm>
          <a:prstGeom prst="rect">
            <a:avLst/>
          </a:prstGeom>
        </p:spPr>
      </p:pic>
      <p:pic>
        <p:nvPicPr>
          <p:cNvPr id="2" name="图片 1" descr="IMG_A3FE8C806D98-1"/>
          <p:cNvPicPr>
            <a:picLocks noChangeAspect="1"/>
          </p:cNvPicPr>
          <p:nvPr/>
        </p:nvPicPr>
        <p:blipFill>
          <a:blip r:embed="rId4"/>
          <a:stretch>
            <a:fillRect/>
          </a:stretch>
        </p:blipFill>
        <p:spPr>
          <a:xfrm>
            <a:off x="753110" y="5055235"/>
            <a:ext cx="1727835" cy="1600200"/>
          </a:xfrm>
          <a:prstGeom prst="rect">
            <a:avLst/>
          </a:prstGeom>
        </p:spPr>
      </p:pic>
      <p:pic>
        <p:nvPicPr>
          <p:cNvPr id="3" name="图片 2"/>
          <p:cNvPicPr>
            <a:picLocks noChangeAspect="1"/>
          </p:cNvPicPr>
          <p:nvPr/>
        </p:nvPicPr>
        <p:blipFill>
          <a:blip r:embed="rId5"/>
          <a:stretch>
            <a:fillRect/>
          </a:stretch>
        </p:blipFill>
        <p:spPr>
          <a:xfrm>
            <a:off x="3126740" y="2072640"/>
            <a:ext cx="6495415" cy="403225"/>
          </a:xfrm>
          <a:prstGeom prst="rect">
            <a:avLst/>
          </a:prstGeom>
        </p:spPr>
      </p:pic>
      <p:pic>
        <p:nvPicPr>
          <p:cNvPr id="4" name="图片 3"/>
          <p:cNvPicPr>
            <a:picLocks noChangeAspect="1"/>
          </p:cNvPicPr>
          <p:nvPr/>
        </p:nvPicPr>
        <p:blipFill>
          <a:blip r:embed="rId6"/>
          <a:stretch>
            <a:fillRect/>
          </a:stretch>
        </p:blipFill>
        <p:spPr>
          <a:xfrm>
            <a:off x="3126740" y="3975100"/>
            <a:ext cx="8652510" cy="295275"/>
          </a:xfrm>
          <a:prstGeom prst="rect">
            <a:avLst/>
          </a:prstGeom>
        </p:spPr>
      </p:pic>
      <p:pic>
        <p:nvPicPr>
          <p:cNvPr id="14" name="图片 13"/>
          <p:cNvPicPr>
            <a:picLocks noChangeAspect="1"/>
          </p:cNvPicPr>
          <p:nvPr/>
        </p:nvPicPr>
        <p:blipFill>
          <a:blip r:embed="rId7"/>
          <a:stretch>
            <a:fillRect/>
          </a:stretch>
        </p:blipFill>
        <p:spPr>
          <a:xfrm>
            <a:off x="3126740" y="3453130"/>
            <a:ext cx="2910840" cy="521970"/>
          </a:xfrm>
          <a:prstGeom prst="rect">
            <a:avLst/>
          </a:prstGeom>
        </p:spPr>
      </p:pic>
      <p:pic>
        <p:nvPicPr>
          <p:cNvPr id="15" name="图片 14"/>
          <p:cNvPicPr>
            <a:picLocks noChangeAspect="1"/>
          </p:cNvPicPr>
          <p:nvPr/>
        </p:nvPicPr>
        <p:blipFill>
          <a:blip r:embed="rId8"/>
          <a:stretch>
            <a:fillRect/>
          </a:stretch>
        </p:blipFill>
        <p:spPr>
          <a:xfrm>
            <a:off x="3126740" y="5725160"/>
            <a:ext cx="5324475" cy="2451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5" name="标题 4"/>
          <p:cNvSpPr>
            <a:spLocks noGrp="1"/>
          </p:cNvSpPr>
          <p:nvPr>
            <p:ph type="title"/>
          </p:nvPr>
        </p:nvSpPr>
        <p:spPr>
          <a:xfrm>
            <a:off x="3905885" y="1215390"/>
            <a:ext cx="6730365" cy="4325620"/>
          </a:xfrm>
        </p:spPr>
        <p:txBody>
          <a:bodyPr>
            <a:normAutofit fontScale="90000"/>
          </a:bodyPr>
          <a:p>
            <a:r>
              <a:rPr lang="zh-CN" altLang="en-US">
                <a:solidFill>
                  <a:schemeClr val="bg1">
                    <a:lumMod val="65000"/>
                  </a:schemeClr>
                </a:solidFill>
              </a:rPr>
              <a:t>第一层：相关性</a:t>
            </a:r>
            <a:br>
              <a:rPr lang="zh-CN" altLang="en-US">
                <a:solidFill>
                  <a:schemeClr val="bg1">
                    <a:lumMod val="85000"/>
                  </a:schemeClr>
                </a:solidFill>
              </a:rPr>
            </a:br>
            <a:br>
              <a:rPr lang="zh-CN" altLang="en-US"/>
            </a:br>
            <a:r>
              <a:rPr lang="zh-CN" altLang="en-US">
                <a:solidFill>
                  <a:srgbClr val="C00000"/>
                </a:solidFill>
              </a:rPr>
              <a:t>第二层：干预</a:t>
            </a:r>
            <a:br>
              <a:rPr lang="zh-CN" altLang="en-US">
                <a:solidFill>
                  <a:srgbClr val="C00000"/>
                </a:solidFill>
              </a:rPr>
            </a:br>
            <a:br>
              <a:rPr lang="zh-CN" altLang="en-US">
                <a:solidFill>
                  <a:schemeClr val="bg1">
                    <a:lumMod val="85000"/>
                  </a:schemeClr>
                </a:solidFill>
              </a:rPr>
            </a:br>
            <a:r>
              <a:rPr lang="zh-CN" altLang="en-US">
                <a:solidFill>
                  <a:schemeClr val="bg1">
                    <a:lumMod val="65000"/>
                  </a:schemeClr>
                </a:solidFill>
              </a:rPr>
              <a:t>第三层：反事实</a:t>
            </a:r>
            <a:br>
              <a:rPr lang="zh-CN" altLang="en-US">
                <a:solidFill>
                  <a:schemeClr val="bg1">
                    <a:lumMod val="65000"/>
                  </a:schemeClr>
                </a:solidFill>
              </a:rPr>
            </a:br>
            <a:br>
              <a:rPr lang="zh-CN" altLang="en-US">
                <a:solidFill>
                  <a:srgbClr val="C00000"/>
                </a:solidFill>
              </a:rPr>
            </a:br>
            <a:r>
              <a:rPr lang="zh-CN" altLang="en-US">
                <a:solidFill>
                  <a:schemeClr val="bg1">
                    <a:lumMod val="75000"/>
                  </a:schemeClr>
                </a:solidFill>
              </a:rPr>
              <a:t>线性模型的因果推断</a:t>
            </a:r>
            <a:endParaRPr lang="zh-CN" altLang="en-US">
              <a:solidFill>
                <a:schemeClr val="bg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什么是</a:t>
            </a:r>
            <a:r>
              <a:rPr lang="zh-CN" altLang="en-US" sz="3600">
                <a:solidFill>
                  <a:srgbClr val="C00000"/>
                </a:solidFill>
                <a:sym typeface="+mn-ea"/>
              </a:rPr>
              <a:t>干预</a:t>
            </a:r>
            <a:endParaRPr lang="zh-CN" altLang="en-US" sz="3600">
              <a:solidFill>
                <a:srgbClr val="C00000"/>
              </a:solidFill>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sp>
        <p:nvSpPr>
          <p:cNvPr id="34" name="内容占位符 33"/>
          <p:cNvSpPr>
            <a:spLocks noGrp="1"/>
          </p:cNvSpPr>
          <p:nvPr>
            <p:ph idx="1"/>
          </p:nvPr>
        </p:nvSpPr>
        <p:spPr>
          <a:xfrm>
            <a:off x="814070" y="1754505"/>
            <a:ext cx="10876280" cy="4351655"/>
          </a:xfrm>
        </p:spPr>
        <p:txBody>
          <a:bodyPr>
            <a:normAutofit lnSpcReduction="10000"/>
          </a:bodyPr>
          <a:p>
            <a:pPr lvl="0" fontAlgn="auto">
              <a:lnSpc>
                <a:spcPct val="140000"/>
              </a:lnSpc>
            </a:pPr>
            <a:r>
              <a:rPr lang="zh-CN" altLang="en-US" sz="2000">
                <a:solidFill>
                  <a:srgbClr val="FF0000"/>
                </a:solidFill>
                <a:sym typeface="+mn-ea"/>
              </a:rPr>
              <a:t>干预（Intervention）</a:t>
            </a:r>
            <a:r>
              <a:rPr lang="zh-CN" altLang="en-US" sz="2000">
                <a:solidFill>
                  <a:schemeClr val="tx1"/>
                </a:solidFill>
                <a:sym typeface="+mn-ea"/>
              </a:rPr>
              <a:t>是指对某个或某些变量进行操作或改变，以观察这种改变对其他变量的影响。</a:t>
            </a:r>
            <a:endParaRPr lang="zh-CN" altLang="en-US" sz="2000">
              <a:solidFill>
                <a:srgbClr val="FF0000"/>
              </a:solidFill>
              <a:sym typeface="+mn-ea"/>
            </a:endParaRPr>
          </a:p>
          <a:p>
            <a:pPr lvl="1" fontAlgn="auto">
              <a:lnSpc>
                <a:spcPct val="140000"/>
              </a:lnSpc>
            </a:pPr>
            <a:r>
              <a:rPr lang="zh-CN" altLang="en-US" sz="1800">
                <a:sym typeface="+mn-ea"/>
              </a:rPr>
              <a:t>干预是确定因果关系的关键步骤，它可以帮助我们理解一个变量的改变如何影响另一个变量。</a:t>
            </a:r>
            <a:endParaRPr lang="zh-CN" altLang="en-US" sz="1800">
              <a:sym typeface="+mn-ea"/>
            </a:endParaRPr>
          </a:p>
          <a:p>
            <a:pPr lvl="0" fontAlgn="auto">
              <a:lnSpc>
                <a:spcPct val="140000"/>
              </a:lnSpc>
            </a:pPr>
            <a:r>
              <a:rPr lang="zh-CN" altLang="en-US" sz="2000">
                <a:sym typeface="+mn-ea"/>
              </a:rPr>
              <a:t>干预问题的</a:t>
            </a:r>
            <a:r>
              <a:rPr lang="zh-CN" altLang="en-US" sz="2000">
                <a:sym typeface="+mn-ea"/>
              </a:rPr>
              <a:t>例子：</a:t>
            </a:r>
            <a:endParaRPr lang="zh-CN" altLang="en-US" sz="2000">
              <a:sym typeface="+mn-ea"/>
            </a:endParaRPr>
          </a:p>
          <a:p>
            <a:pPr lvl="1" fontAlgn="auto">
              <a:lnSpc>
                <a:spcPct val="140000"/>
              </a:lnSpc>
            </a:pPr>
            <a:r>
              <a:rPr lang="zh-CN" altLang="en-US">
                <a:sym typeface="+mn-ea"/>
              </a:rPr>
              <a:t>医学问题：“如果我们给病人使用一种新的药物，他们的恢复速度会加快吗？”</a:t>
            </a:r>
            <a:endParaRPr lang="zh-CN" altLang="en-US">
              <a:sym typeface="+mn-ea"/>
            </a:endParaRPr>
          </a:p>
          <a:p>
            <a:pPr lvl="1" fontAlgn="auto">
              <a:lnSpc>
                <a:spcPct val="140000"/>
              </a:lnSpc>
            </a:pPr>
            <a:r>
              <a:rPr lang="zh-CN" altLang="en-US" sz="1800">
                <a:sym typeface="+mn-ea"/>
              </a:rPr>
              <a:t>经济问题：“如果政府提高最低工资，这会导致失业率上升吗？”</a:t>
            </a:r>
            <a:endParaRPr lang="zh-CN" altLang="en-US" sz="1800">
              <a:sym typeface="+mn-ea"/>
            </a:endParaRPr>
          </a:p>
          <a:p>
            <a:pPr lvl="1" fontAlgn="auto">
              <a:lnSpc>
                <a:spcPct val="140000"/>
              </a:lnSpc>
            </a:pPr>
            <a:r>
              <a:rPr lang="zh-CN" altLang="en-US">
                <a:sym typeface="+mn-ea"/>
              </a:rPr>
              <a:t>健康问题：“如果加强锻炼，</a:t>
            </a:r>
            <a:r>
              <a:rPr lang="zh-CN" altLang="en-US">
                <a:sym typeface="+mn-ea"/>
              </a:rPr>
              <a:t>体内的胆固醇水平</a:t>
            </a:r>
            <a:r>
              <a:rPr lang="zh-CN" altLang="en-US">
                <a:sym typeface="+mn-ea"/>
              </a:rPr>
              <a:t>会降低吗？”</a:t>
            </a:r>
            <a:endParaRPr lang="zh-CN" altLang="en-US">
              <a:sym typeface="+mn-ea"/>
            </a:endParaRPr>
          </a:p>
          <a:p>
            <a:pPr lvl="1" fontAlgn="auto">
              <a:lnSpc>
                <a:spcPct val="140000"/>
              </a:lnSpc>
            </a:pPr>
            <a:endParaRPr lang="zh-CN" altLang="en-US">
              <a:sym typeface="+mn-ea"/>
            </a:endParaRPr>
          </a:p>
        </p:txBody>
      </p:sp>
      <p:pic>
        <p:nvPicPr>
          <p:cNvPr id="35" name="图片 34"/>
          <p:cNvPicPr>
            <a:picLocks noChangeAspect="1"/>
          </p:cNvPicPr>
          <p:nvPr/>
        </p:nvPicPr>
        <p:blipFill>
          <a:blip r:embed="rId2"/>
          <a:stretch>
            <a:fillRect/>
          </a:stretch>
        </p:blipFill>
        <p:spPr>
          <a:xfrm>
            <a:off x="9178925" y="5979160"/>
            <a:ext cx="76200" cy="114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25912" y="436469"/>
            <a:ext cx="6567080" cy="645160"/>
          </a:xfrm>
          <a:prstGeom prst="rect">
            <a:avLst/>
          </a:prstGeom>
          <a:noFill/>
        </p:spPr>
        <p:txBody>
          <a:bodyPr wrap="square" rtlCol="0">
            <a:spAutoFit/>
          </a:bodyPr>
          <a:lstStyle/>
          <a:p>
            <a:r>
              <a:rPr lang="zh-CN" altLang="en-US" sz="3600">
                <a:solidFill>
                  <a:srgbClr val="C00000"/>
                </a:solidFill>
                <a:sym typeface="+mn-ea"/>
              </a:rPr>
              <a:t>因果图</a:t>
            </a:r>
            <a:r>
              <a:rPr lang="en-US" altLang="zh-CN" sz="3600">
                <a:solidFill>
                  <a:srgbClr val="C00000"/>
                </a:solidFill>
                <a:sym typeface="+mn-ea"/>
              </a:rPr>
              <a:t>DAG</a:t>
            </a:r>
            <a:endParaRPr lang="en-US" altLang="zh-CN" sz="3600" dirty="0">
              <a:solidFill>
                <a:srgbClr val="C0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35619" y="436469"/>
            <a:ext cx="178420" cy="646331"/>
          </a:xfrm>
          <a:prstGeom prst="rect">
            <a:avLst/>
          </a:prstGeom>
          <a:solidFill>
            <a:srgbClr val="EC8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17047" y="5878242"/>
            <a:ext cx="1716371" cy="1189728"/>
          </a:xfrm>
          <a:prstGeom prst="rect">
            <a:avLst/>
          </a:prstGeom>
        </p:spPr>
      </p:pic>
      <p:pic>
        <p:nvPicPr>
          <p:cNvPr id="5" name="图片 4"/>
          <p:cNvPicPr>
            <a:picLocks noChangeAspect="1"/>
          </p:cNvPicPr>
          <p:nvPr/>
        </p:nvPicPr>
        <p:blipFill>
          <a:blip r:embed="rId2"/>
          <a:stretch>
            <a:fillRect/>
          </a:stretch>
        </p:blipFill>
        <p:spPr>
          <a:xfrm>
            <a:off x="6219190" y="1359535"/>
            <a:ext cx="3028950" cy="2153920"/>
          </a:xfrm>
          <a:prstGeom prst="rect">
            <a:avLst/>
          </a:prstGeom>
        </p:spPr>
      </p:pic>
      <p:grpSp>
        <p:nvGrpSpPr>
          <p:cNvPr id="21" name="组合 20"/>
          <p:cNvGrpSpPr/>
          <p:nvPr/>
        </p:nvGrpSpPr>
        <p:grpSpPr>
          <a:xfrm>
            <a:off x="1955165" y="4319270"/>
            <a:ext cx="1833245" cy="1092200"/>
            <a:chOff x="11069" y="6674"/>
            <a:chExt cx="2887" cy="1720"/>
          </a:xfrm>
        </p:grpSpPr>
        <p:sp>
          <p:nvSpPr>
            <p:cNvPr id="2" name="椭圆 1"/>
            <p:cNvSpPr/>
            <p:nvPr/>
          </p:nvSpPr>
          <p:spPr>
            <a:xfrm>
              <a:off x="12339" y="6674"/>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Z</a:t>
              </a:r>
              <a:endParaRPr lang="en-US" altLang="zh-CN" sz="1200">
                <a:solidFill>
                  <a:schemeClr val="tx1"/>
                </a:solidFill>
              </a:endParaRPr>
            </a:p>
          </p:txBody>
        </p:sp>
        <p:sp>
          <p:nvSpPr>
            <p:cNvPr id="4" name="椭圆 3"/>
            <p:cNvSpPr/>
            <p:nvPr/>
          </p:nvSpPr>
          <p:spPr>
            <a:xfrm>
              <a:off x="11069" y="8040"/>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9" name="椭圆 8"/>
            <p:cNvSpPr/>
            <p:nvPr/>
          </p:nvSpPr>
          <p:spPr>
            <a:xfrm>
              <a:off x="13602" y="8040"/>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1" name="直接箭头连接符 10"/>
            <p:cNvCxnSpPr>
              <a:stCxn id="4" idx="6"/>
              <a:endCxn id="9" idx="2"/>
            </p:cNvCxnSpPr>
            <p:nvPr/>
          </p:nvCxnSpPr>
          <p:spPr>
            <a:xfrm>
              <a:off x="11423" y="8218"/>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 idx="3"/>
              <a:endCxn id="4" idx="7"/>
            </p:cNvCxnSpPr>
            <p:nvPr/>
          </p:nvCxnSpPr>
          <p:spPr>
            <a:xfrm flipH="1">
              <a:off x="11371" y="6977"/>
              <a:ext cx="1020"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5"/>
              <a:endCxn id="9" idx="1"/>
            </p:cNvCxnSpPr>
            <p:nvPr/>
          </p:nvCxnSpPr>
          <p:spPr>
            <a:xfrm>
              <a:off x="12641" y="6977"/>
              <a:ext cx="1013" cy="1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955165" y="1890395"/>
            <a:ext cx="1833245" cy="1092200"/>
            <a:chOff x="11069" y="3041"/>
            <a:chExt cx="2887" cy="1720"/>
          </a:xfrm>
        </p:grpSpPr>
        <p:sp>
          <p:nvSpPr>
            <p:cNvPr id="14" name="椭圆 13"/>
            <p:cNvSpPr/>
            <p:nvPr/>
          </p:nvSpPr>
          <p:spPr>
            <a:xfrm>
              <a:off x="12339" y="3041"/>
              <a:ext cx="354" cy="355"/>
            </a:xfrm>
            <a:prstGeom prst="ellipse">
              <a:avLst/>
            </a:prstGeom>
            <a:solidFill>
              <a:schemeClr val="bg1"/>
            </a:solidFill>
            <a:ln>
              <a:solidFill>
                <a:srgbClr val="B2B2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rgbClr val="B2B2B2"/>
                  </a:solidFill>
                </a:rPr>
                <a:t>Z</a:t>
              </a:r>
              <a:endParaRPr lang="en-US" altLang="zh-CN" sz="1200">
                <a:solidFill>
                  <a:srgbClr val="B2B2B2"/>
                </a:solidFill>
              </a:endParaRPr>
            </a:p>
          </p:txBody>
        </p:sp>
        <p:sp>
          <p:nvSpPr>
            <p:cNvPr id="15" name="椭圆 14"/>
            <p:cNvSpPr/>
            <p:nvPr/>
          </p:nvSpPr>
          <p:spPr>
            <a:xfrm>
              <a:off x="11069" y="440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X</a:t>
              </a:r>
              <a:endParaRPr lang="en-US" altLang="zh-CN" sz="1200">
                <a:solidFill>
                  <a:schemeClr val="tx1"/>
                </a:solidFill>
              </a:endParaRPr>
            </a:p>
          </p:txBody>
        </p:sp>
        <p:sp>
          <p:nvSpPr>
            <p:cNvPr id="16" name="椭圆 15"/>
            <p:cNvSpPr/>
            <p:nvPr/>
          </p:nvSpPr>
          <p:spPr>
            <a:xfrm>
              <a:off x="13602" y="4407"/>
              <a:ext cx="354" cy="3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Y</a:t>
              </a:r>
              <a:endParaRPr lang="en-US" altLang="zh-CN" sz="1200">
                <a:solidFill>
                  <a:schemeClr val="tx1"/>
                </a:solidFill>
              </a:endParaRPr>
            </a:p>
          </p:txBody>
        </p:sp>
        <p:cxnSp>
          <p:nvCxnSpPr>
            <p:cNvPr id="17" name="直接箭头连接符 16"/>
            <p:cNvCxnSpPr>
              <a:stCxn id="15" idx="6"/>
              <a:endCxn id="16" idx="2"/>
            </p:cNvCxnSpPr>
            <p:nvPr/>
          </p:nvCxnSpPr>
          <p:spPr>
            <a:xfrm>
              <a:off x="11423" y="4585"/>
              <a:ext cx="217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15" idx="7"/>
            </p:cNvCxnSpPr>
            <p:nvPr/>
          </p:nvCxnSpPr>
          <p:spPr>
            <a:xfrm flipH="1">
              <a:off x="11371" y="3344"/>
              <a:ext cx="1020" cy="1115"/>
            </a:xfrm>
            <a:prstGeom prst="straightConnector1">
              <a:avLst/>
            </a:prstGeom>
            <a:ln w="12700">
              <a:solidFill>
                <a:srgbClr val="B2B2B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5"/>
              <a:endCxn id="16" idx="1"/>
            </p:cNvCxnSpPr>
            <p:nvPr/>
          </p:nvCxnSpPr>
          <p:spPr>
            <a:xfrm>
              <a:off x="12641" y="3344"/>
              <a:ext cx="1013" cy="1115"/>
            </a:xfrm>
            <a:prstGeom prst="straightConnector1">
              <a:avLst/>
            </a:prstGeom>
            <a:ln w="12700">
              <a:solidFill>
                <a:srgbClr val="B2B2B2"/>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219190" y="3847465"/>
            <a:ext cx="3028950" cy="2153920"/>
            <a:chOff x="9794" y="6059"/>
            <a:chExt cx="4770" cy="3392"/>
          </a:xfrm>
        </p:grpSpPr>
        <p:pic>
          <p:nvPicPr>
            <p:cNvPr id="10" name="图片 9"/>
            <p:cNvPicPr>
              <a:picLocks noChangeAspect="1"/>
            </p:cNvPicPr>
            <p:nvPr/>
          </p:nvPicPr>
          <p:blipFill>
            <a:blip r:embed="rId3"/>
            <a:stretch>
              <a:fillRect/>
            </a:stretch>
          </p:blipFill>
          <p:spPr>
            <a:xfrm>
              <a:off x="9794" y="6059"/>
              <a:ext cx="4770" cy="3392"/>
            </a:xfrm>
            <a:prstGeom prst="rect">
              <a:avLst/>
            </a:prstGeom>
          </p:spPr>
        </p:pic>
        <p:pic>
          <p:nvPicPr>
            <p:cNvPr id="20" name="图片 19"/>
            <p:cNvPicPr>
              <a:picLocks noChangeAspect="1"/>
            </p:cNvPicPr>
            <p:nvPr/>
          </p:nvPicPr>
          <p:blipFill>
            <a:blip r:embed="rId4"/>
            <a:stretch>
              <a:fillRect/>
            </a:stretch>
          </p:blipFill>
          <p:spPr>
            <a:xfrm>
              <a:off x="11720" y="6442"/>
              <a:ext cx="354" cy="216"/>
            </a:xfrm>
            <a:prstGeom prst="rect">
              <a:avLst/>
            </a:prstGeom>
          </p:spPr>
        </p:pic>
      </p:grpSp>
      <p:sp>
        <p:nvSpPr>
          <p:cNvPr id="23" name="文本框 22"/>
          <p:cNvSpPr txBox="1"/>
          <p:nvPr/>
        </p:nvSpPr>
        <p:spPr>
          <a:xfrm>
            <a:off x="4521200" y="4544695"/>
            <a:ext cx="1465580" cy="368300"/>
          </a:xfrm>
          <a:prstGeom prst="rect">
            <a:avLst/>
          </a:prstGeom>
          <a:noFill/>
        </p:spPr>
        <p:txBody>
          <a:bodyPr wrap="none" rtlCol="0" anchor="t">
            <a:spAutoFit/>
          </a:bodyPr>
          <a:p>
            <a:r>
              <a:rPr lang="en-US" altLang="zh-CN">
                <a:solidFill>
                  <a:srgbClr val="FF0000"/>
                </a:solidFill>
                <a:sym typeface="+mn-ea"/>
              </a:rPr>
              <a:t>Z</a:t>
            </a:r>
            <a:r>
              <a:rPr lang="zh-CN" altLang="en-US">
                <a:solidFill>
                  <a:srgbClr val="FF0000"/>
                </a:solidFill>
                <a:sym typeface="+mn-ea"/>
              </a:rPr>
              <a:t>是混淆变量</a:t>
            </a:r>
            <a:endParaRPr lang="zh-CN" altLang="en-US"/>
          </a:p>
        </p:txBody>
      </p:sp>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回顾">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离子会议室</Template>
  <TotalTime>0</TotalTime>
  <Words>6207</Words>
  <Application>WPS 演示</Application>
  <PresentationFormat>宽屏</PresentationFormat>
  <Paragraphs>724</Paragraphs>
  <Slides>41</Slides>
  <Notes>63</Notes>
  <HiddenSlides>0</HiddenSlides>
  <MMClips>3</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41</vt:i4>
      </vt:variant>
    </vt:vector>
  </HeadingPairs>
  <TitlesOfParts>
    <vt:vector size="57" baseType="lpstr">
      <vt:lpstr>Arial</vt:lpstr>
      <vt:lpstr>宋体</vt:lpstr>
      <vt:lpstr>Wingdings</vt:lpstr>
      <vt:lpstr>Wingdings 2</vt:lpstr>
      <vt:lpstr>Calibri</vt:lpstr>
      <vt:lpstr>Helvetica Neue</vt:lpstr>
      <vt:lpstr>微软雅黑</vt:lpstr>
      <vt:lpstr>汉仪旗黑</vt:lpstr>
      <vt:lpstr>Songti SC</vt:lpstr>
      <vt:lpstr>汉仪书宋二KW</vt:lpstr>
      <vt:lpstr>宋体</vt:lpstr>
      <vt:lpstr>Arial Unicode MS</vt:lpstr>
      <vt:lpstr>Calibri Light</vt:lpstr>
      <vt:lpstr>HDOfficeLightV0</vt:lpstr>
      <vt:lpstr>1_HDOfficeLightV0</vt:lpstr>
      <vt:lpstr>回顾</vt:lpstr>
      <vt:lpstr>PowerPoint 演示文稿</vt:lpstr>
      <vt:lpstr>PowerPoint 演示文稿</vt:lpstr>
      <vt:lpstr>第一层：相关性  第二层：干预  第三层：反事实  线性模型的因果推断</vt:lpstr>
      <vt:lpstr>PowerPoint 演示文稿</vt:lpstr>
      <vt:lpstr>PowerPoint 演示文稿</vt:lpstr>
      <vt:lpstr>PowerPoint 演示文稿</vt:lpstr>
      <vt:lpstr>第一层：相关性  第二层：干预  第三层：反事实  线性模型的因果推断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第一层：相关性  第二层：干预  第三层：反事实  线性模型的因果推断</vt:lpstr>
      <vt:lpstr>PowerPoint 演示文稿</vt:lpstr>
      <vt:lpstr>PowerPoint 演示文稿</vt:lpstr>
      <vt:lpstr>PowerPoint 演示文稿</vt:lpstr>
      <vt:lpstr>PowerPoint 演示文稿</vt:lpstr>
      <vt:lpstr>PowerPoint 演示文稿</vt:lpstr>
      <vt:lpstr>第一层：相关性  第二层：干预  第三层：反事实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袁冰</cp:lastModifiedBy>
  <cp:revision>90</cp:revision>
  <cp:lastPrinted>2023-05-16T23:49:58Z</cp:lastPrinted>
  <dcterms:created xsi:type="dcterms:W3CDTF">2023-05-16T23:49:58Z</dcterms:created>
  <dcterms:modified xsi:type="dcterms:W3CDTF">2023-05-16T23:49:58Z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82E6321DE7BC242621DD6164190CCE04</vt:lpwstr>
  </property>
  <property fmtid="{D5CDD505-2E9C-101B-9397-08002B2CF9AE}" pid="3" name="KSOProductBuildVer">
    <vt:lpwstr>2052-5.1.1.7662</vt:lpwstr>
  </property>
</Properties>
</file>