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57" r:id="rId3"/>
    <p:sldId id="276" r:id="rId4"/>
    <p:sldId id="277" r:id="rId5"/>
    <p:sldId id="278" r:id="rId6"/>
    <p:sldId id="296" r:id="rId7"/>
    <p:sldId id="297" r:id="rId8"/>
    <p:sldId id="280" r:id="rId9"/>
    <p:sldId id="282" r:id="rId10"/>
    <p:sldId id="283" r:id="rId11"/>
    <p:sldId id="286" r:id="rId12"/>
    <p:sldId id="289" r:id="rId13"/>
    <p:sldId id="305" r:id="rId14"/>
    <p:sldId id="298" r:id="rId15"/>
    <p:sldId id="300" r:id="rId16"/>
    <p:sldId id="301" r:id="rId17"/>
    <p:sldId id="304" r:id="rId18"/>
    <p:sldId id="302" r:id="rId19"/>
    <p:sldId id="303" r:id="rId20"/>
    <p:sldId id="306" r:id="rId21"/>
  </p:sldIdLst>
  <p:sldSz cx="9144000" cy="6858000" type="screen4x3"/>
  <p:notesSz cx="6858000" cy="9144000"/>
  <p:defaultTextStyle>
    <a:defPPr>
      <a:defRPr lang="zh-CN"/>
    </a:defPPr>
    <a:lvl1pPr marL="0" lvl="0"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1pPr>
    <a:lvl2pPr marL="457200" lvl="1"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2pPr>
    <a:lvl3pPr marL="914400" lvl="2"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3pPr>
    <a:lvl4pPr marL="1371600" lvl="3"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4pPr>
    <a:lvl5pPr marL="1828800" lvl="4"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5pPr>
    <a:lvl6pPr marL="2286000" lvl="5"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6pPr>
    <a:lvl7pPr marL="2743200" lvl="6"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7pPr>
    <a:lvl8pPr marL="3200400" lvl="7"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8pPr>
    <a:lvl9pPr marL="3657600" lvl="8"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73">
          <p15:clr>
            <a:srgbClr val="A4A3A4"/>
          </p15:clr>
        </p15:guide>
        <p15:guide id="2" pos="27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ng Tang" initials="MT"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993366"/>
    <a:srgbClr val="FF00FF"/>
    <a:srgbClr val="C759CA"/>
    <a:srgbClr val="FF0000"/>
    <a:srgbClr val="E8D0D0"/>
    <a:srgbClr val="F7EFEF"/>
    <a:srgbClr val="EAD6D7"/>
    <a:srgbClr val="DBB7BA"/>
    <a:srgbClr val="E685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64088" autoAdjust="0"/>
  </p:normalViewPr>
  <p:slideViewPr>
    <p:cSldViewPr showGuides="1">
      <p:cViewPr varScale="1">
        <p:scale>
          <a:sx n="113" d="100"/>
          <a:sy n="113" d="100"/>
        </p:scale>
        <p:origin x="1530" y="84"/>
      </p:cViewPr>
      <p:guideLst>
        <p:guide orient="horz" pos="2173"/>
        <p:guide pos="272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 Ni" userId="8b55a80b-e913-48bc-bb0b-fc9ed5ee11d9" providerId="ADAL" clId="{7B9042BE-F110-8C4C-BCC3-EB735AC37264}"/>
    <pc:docChg chg="modSld">
      <pc:chgData name="Qi Ni" userId="8b55a80b-e913-48bc-bb0b-fc9ed5ee11d9" providerId="ADAL" clId="{7B9042BE-F110-8C4C-BCC3-EB735AC37264}" dt="2019-10-11T01:19:25.798" v="4" actId="1076"/>
      <pc:docMkLst>
        <pc:docMk/>
      </pc:docMkLst>
      <pc:sldChg chg="modSp">
        <pc:chgData name="Qi Ni" userId="8b55a80b-e913-48bc-bb0b-fc9ed5ee11d9" providerId="ADAL" clId="{7B9042BE-F110-8C4C-BCC3-EB735AC37264}" dt="2019-10-11T01:19:25.798" v="4" actId="1076"/>
        <pc:sldMkLst>
          <pc:docMk/>
          <pc:sldMk cId="2179370617" sldId="298"/>
        </pc:sldMkLst>
        <pc:spChg chg="mod">
          <ac:chgData name="Qi Ni" userId="8b55a80b-e913-48bc-bb0b-fc9ed5ee11d9" providerId="ADAL" clId="{7B9042BE-F110-8C4C-BCC3-EB735AC37264}" dt="2019-10-11T01:19:25.798" v="4" actId="1076"/>
          <ac:spMkLst>
            <pc:docMk/>
            <pc:sldMk cId="2179370617" sldId="298"/>
            <ac:spMk id="7" creationId="{672CDB7F-1E51-46F8-B06C-666FB2B97D6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8-10-02T12:42:08.304" idx="12">
    <p:pos x="7152" y="230"/>
    <p:text>其他真实网络的实验结果表也放上，体现工作量。</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2019/10/11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41913300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2019/10/11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84057282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主要关注的问题是，如何利用机器学习方法来识别网络传播的相变临界点？</a:t>
            </a:r>
          </a:p>
        </p:txBody>
      </p:sp>
      <p:sp>
        <p:nvSpPr>
          <p:cNvPr id="4" name="页脚占位符 3"/>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666756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ea typeface="宋体"/>
                <a:cs typeface="Calibri"/>
              </a:rPr>
              <a:t>收标签准确性的影响</a:t>
            </a:r>
            <a:endParaRPr lang="zh-CN" altLang="en-US" b="1" dirty="0">
              <a:ea typeface="宋体"/>
              <a:cs typeface="Calibri"/>
            </a:endParaRP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10</a:t>
            </a:fld>
            <a:endParaRPr kumimoji="1" lang="zh-CN" altLang="en-US"/>
          </a:p>
        </p:txBody>
      </p:sp>
    </p:spTree>
    <p:extLst>
      <p:ext uri="{BB962C8B-B14F-4D97-AF65-F5344CB8AC3E}">
        <p14:creationId xmlns:p14="http://schemas.microsoft.com/office/powerpoint/2010/main" val="1305351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我们为了解决这些问题，使用了一种“模糊学习”的方法，在不知道任何标签信息的情况下，该方法通过预设不同的假定阈值，并比较不同假定阈值下的学习效果，从而识别出真实的阈值。如图所示，横坐标表示</a:t>
            </a:r>
            <a:r>
              <a:rPr kumimoji="1" lang="en-US" altLang="zh-CN" dirty="0"/>
              <a:t>lambda</a:t>
            </a:r>
            <a:r>
              <a:rPr kumimoji="1" lang="zh-CN" altLang="en-US" dirty="0"/>
              <a:t>纵坐标表示神经网络的分类准确率。该方法的横坐标虽然和之前的监督学习方法一样都是</a:t>
            </a:r>
            <a:r>
              <a:rPr kumimoji="1" lang="en-US" altLang="zh-CN" dirty="0"/>
              <a:t>lambda</a:t>
            </a:r>
            <a:r>
              <a:rPr kumimoji="1" lang="zh-CN" altLang="en-US" dirty="0"/>
              <a:t>，但是表示的意义完全不一样。这里的</a:t>
            </a:r>
            <a:r>
              <a:rPr kumimoji="1" lang="en-US" altLang="zh-CN" dirty="0"/>
              <a:t>lambda</a:t>
            </a:r>
            <a:r>
              <a:rPr kumimoji="1" lang="zh-CN" altLang="en-US" dirty="0"/>
              <a:t>表示我们人为假定的阈值。如图</a:t>
            </a:r>
            <a:r>
              <a:rPr kumimoji="1" lang="en-US" altLang="zh-CN" dirty="0"/>
              <a:t>A</a:t>
            </a:r>
            <a:r>
              <a:rPr kumimoji="1" lang="zh-CN" altLang="en-US" dirty="0"/>
              <a:t>，</a:t>
            </a:r>
            <a:r>
              <a:rPr kumimoji="1" lang="en-US" altLang="zh-CN" dirty="0"/>
              <a:t>C</a:t>
            </a:r>
            <a:r>
              <a:rPr kumimoji="1" lang="zh-CN" altLang="en-US" dirty="0"/>
              <a:t>两点，这时我们所有的训练集都被分为</a:t>
            </a:r>
            <a:r>
              <a:rPr kumimoji="1" lang="en-US" altLang="zh-CN" dirty="0"/>
              <a:t>1</a:t>
            </a:r>
            <a:r>
              <a:rPr kumimoji="1" lang="zh-CN" altLang="en-US" dirty="0"/>
              <a:t>类（或</a:t>
            </a:r>
            <a:r>
              <a:rPr kumimoji="1" lang="en-US" altLang="zh-CN" dirty="0"/>
              <a:t>0</a:t>
            </a:r>
            <a:r>
              <a:rPr kumimoji="1" lang="zh-CN" altLang="en-US" dirty="0"/>
              <a:t>类）。此时神经网络对于所有的配置信息都得到同样的标签，于是神经网络的分类正确率可以维持在</a:t>
            </a:r>
            <a:r>
              <a:rPr kumimoji="1" lang="en-US" altLang="zh-CN" dirty="0"/>
              <a:t>100%</a:t>
            </a:r>
            <a:r>
              <a:rPr kumimoji="1" lang="zh-CN" altLang="en-US" dirty="0"/>
              <a:t>。在图中</a:t>
            </a:r>
            <a:r>
              <a:rPr kumimoji="1" lang="en-US" altLang="zh-CN" dirty="0"/>
              <a:t>B</a:t>
            </a:r>
            <a:r>
              <a:rPr kumimoji="1" lang="zh-CN" altLang="en-US" dirty="0"/>
              <a:t>点处，我们假定的阈值正好是正确的阈值点，于是就回归之前的监督学习问题。根据之前的结论，神经网络可以维持一个较高的分类准确率。在</a:t>
            </a:r>
            <a:r>
              <a:rPr kumimoji="1" lang="en-US" altLang="zh-CN" dirty="0"/>
              <a:t>AB</a:t>
            </a:r>
            <a:r>
              <a:rPr kumimoji="1" lang="zh-CN" altLang="en-US" dirty="0"/>
              <a:t>和</a:t>
            </a:r>
            <a:r>
              <a:rPr kumimoji="1" lang="en-US" altLang="zh-CN" dirty="0"/>
              <a:t>BC</a:t>
            </a:r>
            <a:r>
              <a:rPr kumimoji="1" lang="zh-CN" altLang="en-US" dirty="0"/>
              <a:t>两点之间，神经网络接收到了错误的信息，即原本应该是</a:t>
            </a:r>
            <a:r>
              <a:rPr kumimoji="1" lang="en-US" altLang="zh-CN" dirty="0"/>
              <a:t>0</a:t>
            </a:r>
            <a:r>
              <a:rPr kumimoji="1" lang="zh-CN" altLang="en-US" dirty="0"/>
              <a:t>类的数据被错误标注成了</a:t>
            </a:r>
            <a:r>
              <a:rPr kumimoji="1" lang="en-US" altLang="zh-CN" dirty="0"/>
              <a:t>1</a:t>
            </a:r>
            <a:r>
              <a:rPr kumimoji="1" lang="zh-CN" altLang="en-US" dirty="0"/>
              <a:t>类，原本是</a:t>
            </a:r>
            <a:r>
              <a:rPr kumimoji="1" lang="en-US" altLang="zh-CN" dirty="0"/>
              <a:t>1</a:t>
            </a:r>
            <a:r>
              <a:rPr kumimoji="1" lang="zh-CN" altLang="en-US" dirty="0"/>
              <a:t>类的数据被错误标注成了</a:t>
            </a:r>
            <a:r>
              <a:rPr kumimoji="1" lang="en-US" altLang="zh-CN" dirty="0"/>
              <a:t>0</a:t>
            </a:r>
            <a:r>
              <a:rPr kumimoji="1" lang="zh-CN" altLang="en-US" dirty="0"/>
              <a:t>类。此时神经网络的正确率会出现下降。于是，总体上来看整个结果会呈现出</a:t>
            </a:r>
            <a:r>
              <a:rPr kumimoji="1" lang="en-US" altLang="zh-CN" dirty="0"/>
              <a:t>W</a:t>
            </a:r>
            <a:r>
              <a:rPr kumimoji="1" lang="zh-CN" altLang="en-US" dirty="0"/>
              <a:t>形，</a:t>
            </a:r>
            <a:r>
              <a:rPr kumimoji="1" lang="en-US" altLang="zh-CN" dirty="0"/>
              <a:t>W</a:t>
            </a:r>
            <a:r>
              <a:rPr kumimoji="1" lang="zh-CN" altLang="en-US" dirty="0"/>
              <a:t>中间的峰值就是神经网络给出的相变点。</a:t>
            </a:r>
            <a:endParaRPr kumimoji="1" lang="en-US" altLang="zh-CN" dirty="0"/>
          </a:p>
          <a:p>
            <a:r>
              <a:rPr kumimoji="1" lang="zh-CN" altLang="en-US" dirty="0"/>
              <a:t>与之前的监督学习方法相比，该方法最大的优势就在于不需要任何的先验知识。只要我们所选取的</a:t>
            </a:r>
            <a:r>
              <a:rPr kumimoji="1" lang="en-US" altLang="zh-CN" dirty="0"/>
              <a:t>lambda</a:t>
            </a:r>
            <a:r>
              <a:rPr kumimoji="1" lang="zh-CN" altLang="en-US" dirty="0"/>
              <a:t>范围内存在相变现象，神经网络就可以获得良好的识别效果。</a:t>
            </a:r>
            <a:r>
              <a:rPr kumimoji="1" lang="zh-CN" altLang="en-US" b="1" dirty="0"/>
              <a:t>如果我们所选取的</a:t>
            </a:r>
            <a:r>
              <a:rPr kumimoji="1" lang="en-US" altLang="zh-CN" b="1" dirty="0"/>
              <a:t>lambda</a:t>
            </a:r>
            <a:r>
              <a:rPr kumimoji="1" lang="zh-CN" altLang="en-US" b="1" dirty="0"/>
              <a:t>范围内不存在相变现象，那么第二个峰值就会消失，转而呈现出总体上的</a:t>
            </a:r>
            <a:r>
              <a:rPr kumimoji="1" lang="en-US" altLang="zh-CN" b="1" dirty="0"/>
              <a:t>U</a:t>
            </a:r>
            <a:r>
              <a:rPr kumimoji="1" lang="zh-CN" altLang="en-US" b="1" dirty="0"/>
              <a:t>形。</a:t>
            </a:r>
          </a:p>
        </p:txBody>
      </p:sp>
      <p:sp>
        <p:nvSpPr>
          <p:cNvPr id="4" name="灯片编号占位符 3"/>
          <p:cNvSpPr>
            <a:spLocks noGrp="1"/>
          </p:cNvSpPr>
          <p:nvPr>
            <p:ph type="sldNum" sz="quarter" idx="5"/>
          </p:nvPr>
        </p:nvSpPr>
        <p:spPr/>
        <p:txBody>
          <a:bodyPr/>
          <a:lstStyle/>
          <a:p>
            <a:fld id="{B07E2DE0-C5CC-4040-980A-37C9848BC473}" type="slidenum">
              <a:rPr kumimoji="1" lang="zh-CN" altLang="en-US" smtClean="0"/>
              <a:t>11</a:t>
            </a:fld>
            <a:endParaRPr kumimoji="1" lang="zh-CN" altLang="en-US"/>
          </a:p>
        </p:txBody>
      </p:sp>
    </p:spTree>
    <p:extLst>
      <p:ext uri="{BB962C8B-B14F-4D97-AF65-F5344CB8AC3E}">
        <p14:creationId xmlns:p14="http://schemas.microsoft.com/office/powerpoint/2010/main" val="3973617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a:t>
            </a:r>
            <a:r>
              <a:rPr lang="en-US" altLang="zh-CN" dirty="0"/>
              <a:t>HUB</a:t>
            </a:r>
            <a:r>
              <a:rPr lang="zh-CN" altLang="en-US" dirty="0"/>
              <a:t>抽样方法应用于刚才出不了结果的</a:t>
            </a:r>
            <a:r>
              <a:rPr lang="en-US" altLang="zh-CN" dirty="0"/>
              <a:t>BA</a:t>
            </a:r>
            <a:r>
              <a:rPr lang="zh-CN" altLang="en-US" dirty="0"/>
              <a:t>网络。发现神经网络可以准确地识别出相变现象，并且给出的阈值点较没有采用抽样方法的规则网络的数据集还有一定准确性上的提升。由于</a:t>
            </a:r>
            <a:r>
              <a:rPr lang="en-US" altLang="zh-CN" dirty="0"/>
              <a:t>BA</a:t>
            </a:r>
            <a:r>
              <a:rPr lang="zh-CN" altLang="en-US" dirty="0"/>
              <a:t>网络无法测试</a:t>
            </a:r>
            <a:r>
              <a:rPr lang="en-US" altLang="zh-CN" dirty="0"/>
              <a:t>K</a:t>
            </a:r>
            <a:r>
              <a:rPr lang="zh-CN" altLang="en-US" dirty="0"/>
              <a:t>核抽样方法（所有网络节点都属于一个核），我们通过</a:t>
            </a:r>
            <a:r>
              <a:rPr lang="en-US" altLang="zh-CN" dirty="0"/>
              <a:t>UCM</a:t>
            </a:r>
            <a:r>
              <a:rPr lang="zh-CN" altLang="en-US" dirty="0"/>
              <a:t>算法构建了幂指数从</a:t>
            </a:r>
            <a:r>
              <a:rPr lang="en-US" altLang="zh-CN" dirty="0"/>
              <a:t>2.0</a:t>
            </a:r>
            <a:r>
              <a:rPr lang="zh-CN" altLang="en-US" dirty="0"/>
              <a:t>到</a:t>
            </a:r>
            <a:r>
              <a:rPr lang="en-US" altLang="zh-CN" dirty="0"/>
              <a:t>3.0</a:t>
            </a:r>
            <a:r>
              <a:rPr lang="zh-CN" altLang="en-US" dirty="0"/>
              <a:t>的无标度网络，发现两种抽样方法都能取得较为准确地结果并且二者几乎没有差距。所以在真实应用中，我们可以根据不同的网络结构选择抽样规模较小的一种抽样方式，来提升我们的时间复杂度。</a:t>
            </a: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12</a:t>
            </a:fld>
            <a:endParaRPr kumimoji="1" lang="zh-CN" altLang="en-US"/>
          </a:p>
        </p:txBody>
      </p:sp>
    </p:spTree>
    <p:extLst>
      <p:ext uri="{BB962C8B-B14F-4D97-AF65-F5344CB8AC3E}">
        <p14:creationId xmlns:p14="http://schemas.microsoft.com/office/powerpoint/2010/main" val="1406479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宋体"/>
              <a:cs typeface="Calibri"/>
            </a:endParaRP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13</a:t>
            </a:fld>
            <a:endParaRPr kumimoji="1" lang="zh-CN" altLang="en-US"/>
          </a:p>
        </p:txBody>
      </p:sp>
    </p:spTree>
    <p:extLst>
      <p:ext uri="{BB962C8B-B14F-4D97-AF65-F5344CB8AC3E}">
        <p14:creationId xmlns:p14="http://schemas.microsoft.com/office/powerpoint/2010/main" val="850467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18</a:t>
            </a:fld>
            <a:endParaRPr kumimoji="1" lang="zh-CN" altLang="en-US"/>
          </a:p>
        </p:txBody>
      </p:sp>
    </p:spTree>
    <p:extLst>
      <p:ext uri="{BB962C8B-B14F-4D97-AF65-F5344CB8AC3E}">
        <p14:creationId xmlns:p14="http://schemas.microsoft.com/office/powerpoint/2010/main" val="166697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19</a:t>
            </a:fld>
            <a:endParaRPr kumimoji="1" lang="zh-CN" altLang="en-US"/>
          </a:p>
        </p:txBody>
      </p:sp>
    </p:spTree>
    <p:extLst>
      <p:ext uri="{BB962C8B-B14F-4D97-AF65-F5344CB8AC3E}">
        <p14:creationId xmlns:p14="http://schemas.microsoft.com/office/powerpoint/2010/main" val="148256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宋体"/>
              </a:rPr>
              <a:t>报告主要分为</a:t>
            </a:r>
            <a:r>
              <a:rPr lang="en-US" altLang="zh-CN" dirty="0">
                <a:ea typeface="宋体"/>
              </a:rPr>
              <a:t>5</a:t>
            </a:r>
            <a:r>
              <a:rPr lang="zh-CN" altLang="en-US">
                <a:ea typeface="宋体"/>
              </a:rPr>
              <a:t>个部分，首先介绍一下机器学习与统计物理结合的研究工作，其次介绍网络传播中的相变识别问题，接下来介绍网络传播模型与两种不同的机器学习框架，最后我们对所做工作做一个总结。</a:t>
            </a:r>
          </a:p>
        </p:txBody>
      </p:sp>
      <p:sp>
        <p:nvSpPr>
          <p:cNvPr id="4" name="页脚占位符 3"/>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354684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宋体"/>
              </a:rPr>
              <a:t>先来介绍一下我们工作的灵感来源。</a:t>
            </a:r>
            <a:r>
              <a:rPr lang="zh-CN" altLang="en-US" b="0">
                <a:ea typeface="宋体"/>
              </a:rPr>
              <a:t>在统计物理领域，最近的一些工作借助机器学习的模型和方法来预测二维</a:t>
            </a:r>
            <a:r>
              <a:rPr lang="en-US" altLang="zh-CN" b="0" dirty="0">
                <a:ea typeface="宋体"/>
              </a:rPr>
              <a:t>Ising</a:t>
            </a:r>
            <a:r>
              <a:rPr lang="zh-CN" altLang="en-US" b="0">
                <a:ea typeface="宋体"/>
              </a:rPr>
              <a:t>模型中的相变问题。</a:t>
            </a:r>
            <a:r>
              <a:rPr lang="zh-CN" altLang="en-US">
                <a:ea typeface="宋体"/>
              </a:rPr>
              <a:t>Ising模型是由一组自旋组成的，每个自旋有两个状态。</a:t>
            </a:r>
            <a:r>
              <a:rPr lang="zh-CN" altLang="en-US" b="0">
                <a:ea typeface="宋体"/>
              </a:rPr>
              <a:t>随着温度的增加，系统会发生相变现象：从铁磁相过渡到顺磁相，在临界温度附近，系统的状态处于一个介于稳定和随机之间的状态，系统的磁性时而出现时而消失。</a:t>
            </a:r>
            <a:r>
              <a:rPr lang="zh-CN" altLang="en-US">
                <a:ea typeface="宋体"/>
              </a:rPr>
              <a:t>我们把这个临界温度称为Ising模型的相变点。</a:t>
            </a:r>
            <a:endParaRPr lang="en-US" altLang="zh-CN" b="0">
              <a:ea typeface="宋体"/>
            </a:endParaRP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3</a:t>
            </a:fld>
            <a:endParaRPr kumimoji="1" lang="zh-CN" altLang="en-US"/>
          </a:p>
        </p:txBody>
      </p:sp>
    </p:spTree>
    <p:extLst>
      <p:ext uri="{BB962C8B-B14F-4D97-AF65-F5344CB8AC3E}">
        <p14:creationId xmlns:p14="http://schemas.microsoft.com/office/powerpoint/2010/main" val="362692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近几年，非监督学习和监督学习方法在二维</a:t>
            </a:r>
            <a:r>
              <a:rPr lang="en-US" altLang="zh-CN" dirty="0"/>
              <a:t>Ising</a:t>
            </a:r>
            <a:r>
              <a:rPr lang="zh-CN" altLang="en-US" dirty="0"/>
              <a:t>晶格模型的相变研究上都取得了较好的效果。左图展示的是非监督学习领域降维算法对于</a:t>
            </a:r>
            <a:r>
              <a:rPr lang="en-US" altLang="zh-CN" dirty="0"/>
              <a:t>Ising</a:t>
            </a:r>
            <a:r>
              <a:rPr lang="zh-CN" altLang="en-US" dirty="0"/>
              <a:t>模型相变的研究成果。</a:t>
            </a:r>
            <a:r>
              <a:rPr lang="zh-CN" altLang="en-US" b="1" dirty="0"/>
              <a:t>他们通过</a:t>
            </a:r>
            <a:r>
              <a:rPr lang="en-US" altLang="zh-CN" b="1" dirty="0"/>
              <a:t>PCA</a:t>
            </a:r>
            <a:r>
              <a:rPr lang="zh-CN" altLang="en-US" b="1" dirty="0"/>
              <a:t>主成分分析的方法，从众多特征中找到两个最主要的特征，进而发现，高温态的样本趋近于分布在原点附近的一小块区域中，而大量低温态的样本趋近于分布在两侧。这样就形成了比较明显的聚类现象，并且这种聚类现象随着二维晶格规模的增大而愈发明显。</a:t>
            </a:r>
            <a:r>
              <a:rPr lang="zh-CN" altLang="en-US" dirty="0"/>
              <a:t>右图展示了监督学习方法对</a:t>
            </a:r>
            <a:r>
              <a:rPr lang="en-US" altLang="zh-CN" dirty="0"/>
              <a:t>Ising</a:t>
            </a:r>
            <a:r>
              <a:rPr lang="zh-CN" altLang="en-US" dirty="0"/>
              <a:t>模型相变的研究。他们通过神经网络模型，对大量各种温度下的样本组成的训练集进行训练，发现模型可以准确识别出</a:t>
            </a:r>
            <a:r>
              <a:rPr lang="en-US" altLang="zh-CN" dirty="0"/>
              <a:t>Ising</a:t>
            </a:r>
            <a:r>
              <a:rPr lang="zh-CN" altLang="en-US" dirty="0"/>
              <a:t>模型的相变温度。</a:t>
            </a:r>
            <a:r>
              <a:rPr lang="zh-CN" altLang="en-US" b="1" dirty="0"/>
              <a:t>他们还发现该神经网络一旦经过训练，可以应用于具有不同晶格结构的</a:t>
            </a:r>
            <a:r>
              <a:rPr lang="en-US" altLang="zh-CN" b="1" dirty="0" err="1"/>
              <a:t>Ising</a:t>
            </a:r>
            <a:r>
              <a:rPr lang="zh-CN" altLang="en-US" b="1" dirty="0"/>
              <a:t>模型。</a:t>
            </a:r>
            <a:r>
              <a:rPr lang="zh-CN" altLang="en-US" dirty="0"/>
              <a:t>比如，模型经过方形晶格数据的训练后，可以在三角形晶格数据构成的测试集中取得良好效果。</a:t>
            </a: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4</a:t>
            </a:fld>
            <a:endParaRPr kumimoji="1" lang="zh-CN" altLang="en-US"/>
          </a:p>
        </p:txBody>
      </p:sp>
    </p:spTree>
    <p:extLst>
      <p:ext uri="{BB962C8B-B14F-4D97-AF65-F5344CB8AC3E}">
        <p14:creationId xmlns:p14="http://schemas.microsoft.com/office/powerpoint/2010/main" val="84958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二维</a:t>
            </a:r>
            <a:r>
              <a:rPr lang="en-US" altLang="zh-CN" dirty="0" err="1"/>
              <a:t>Ising</a:t>
            </a:r>
            <a:r>
              <a:rPr lang="zh-CN" altLang="en-US" dirty="0"/>
              <a:t>模型和复杂网络上的传播模型有很多相似的地方。比如，每个节点的状态只有两种；系统均随控制参数变化发生二级相变。因此，参考之前的工作，我们希望将机器学习的方法应用于复杂网络传播中的阈值识别问题。</a:t>
            </a: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5</a:t>
            </a:fld>
            <a:endParaRPr kumimoji="1" lang="zh-CN" altLang="en-US"/>
          </a:p>
        </p:txBody>
      </p:sp>
    </p:spTree>
    <p:extLst>
      <p:ext uri="{BB962C8B-B14F-4D97-AF65-F5344CB8AC3E}">
        <p14:creationId xmlns:p14="http://schemas.microsoft.com/office/powerpoint/2010/main" val="305172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爆发阈值的识别问题是网络传播研究的重要课题之一，对于网络传播的预警与防控具有重要意义。在以往的研究中，人们主要采用理论分析或数值模拟等方法。对于理论分析，有异质平均场、淬火平均场、动态消息传递等方法。然而，这些理论无法准确描述许多具有复杂结构的真实网络，理论预测可能会明显偏离真实阈值。对此，可以采用数值模拟的方法，使用易感性或可变性等测度来识别爆发阈值的位置。这些数值模拟方法需要对多次模拟实现作统计才能取得较好的识别效果，比较费时、费力。</a:t>
            </a: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6</a:t>
            </a:fld>
            <a:endParaRPr kumimoji="1" lang="zh-CN" altLang="en-US"/>
          </a:p>
        </p:txBody>
      </p:sp>
    </p:spTree>
    <p:extLst>
      <p:ext uri="{BB962C8B-B14F-4D97-AF65-F5344CB8AC3E}">
        <p14:creationId xmlns:p14="http://schemas.microsoft.com/office/powerpoint/2010/main" val="22947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kumimoji="1" lang="zh-CN" altLang="en-US" b="1" dirty="0">
                <a:solidFill>
                  <a:srgbClr val="006699"/>
                </a:solidFill>
              </a:rPr>
              <a:t>因此，我们希望通过机器学习方法来识别网络传播的爆发阈值，将机器学习应用到复杂网络的动力学相变问题中。</a:t>
            </a:r>
            <a:r>
              <a:rPr kumimoji="1" lang="zh-CN" altLang="en-US" b="0" dirty="0">
                <a:solidFill>
                  <a:srgbClr val="006699"/>
                </a:solidFill>
              </a:rPr>
              <a:t>对比之前的二维伊辛模型，复杂网络上的传播动力学存在一些显著差异。</a:t>
            </a:r>
            <a:r>
              <a:rPr kumimoji="1" lang="zh-CN" altLang="en-US" b="1" dirty="0">
                <a:solidFill>
                  <a:srgbClr val="006699"/>
                </a:solidFill>
              </a:rPr>
              <a:t>对于</a:t>
            </a:r>
            <a:r>
              <a:rPr kumimoji="1" lang="en-US" altLang="zh-CN" b="1" dirty="0" err="1">
                <a:solidFill>
                  <a:srgbClr val="006699"/>
                </a:solidFill>
              </a:rPr>
              <a:t>Ising</a:t>
            </a:r>
            <a:r>
              <a:rPr kumimoji="1" lang="zh-CN" altLang="en-US" b="1" dirty="0">
                <a:solidFill>
                  <a:srgbClr val="006699"/>
                </a:solidFill>
              </a:rPr>
              <a:t>模型而言，神经网络（尤其是卷积神经网络）可以轻松识别出二维晶格上的结构信息和动力学信息，而复杂网络数据集不存在欧式空间结构信息；并且具有复杂的结构和动力学特征，原有的方法很难直接学习出这些特征</a:t>
            </a:r>
            <a:r>
              <a:rPr kumimoji="1" lang="zh-CN" altLang="en-US" b="0" dirty="0">
                <a:solidFill>
                  <a:srgbClr val="006699"/>
                </a:solidFill>
              </a:rPr>
              <a:t>。另外，需要指出的是，之前机器学习常用于复杂网络的结构分析，比如网络嵌入学习等。到目前为止，如何将机器学习方法与网络动力学结合起来，还是一个全新的研究课题。</a:t>
            </a: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7</a:t>
            </a:fld>
            <a:endParaRPr kumimoji="1" lang="zh-CN" altLang="en-US"/>
          </a:p>
        </p:txBody>
      </p:sp>
    </p:spTree>
    <p:extLst>
      <p:ext uri="{BB962C8B-B14F-4D97-AF65-F5344CB8AC3E}">
        <p14:creationId xmlns:p14="http://schemas.microsoft.com/office/powerpoint/2010/main" val="164906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我们这次使用的传染病模型是一个比较简单的</a:t>
            </a:r>
            <a:r>
              <a:rPr lang="en-US" altLang="zh-CN" dirty="0"/>
              <a:t>SIS</a:t>
            </a:r>
            <a:r>
              <a:rPr lang="zh-CN" altLang="en-US" dirty="0"/>
              <a:t>模型。所有节点都只有两种状态并且会互相转变，系统仅有两个相位。</a:t>
            </a: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8</a:t>
            </a:fld>
            <a:endParaRPr kumimoji="1" lang="zh-CN" altLang="en-US"/>
          </a:p>
        </p:txBody>
      </p:sp>
    </p:spTree>
    <p:extLst>
      <p:ext uri="{BB962C8B-B14F-4D97-AF65-F5344CB8AC3E}">
        <p14:creationId xmlns:p14="http://schemas.microsoft.com/office/powerpoint/2010/main" val="1105258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我们的工作采用了最基本的前馈神经网络模型。训练集由不同感染概率下的多组网络配置信息组成。其中每个节点只有</a:t>
            </a:r>
            <a:r>
              <a:rPr lang="en-US" altLang="zh-CN" dirty="0"/>
              <a:t>1</a:t>
            </a:r>
            <a:r>
              <a:rPr lang="zh-CN" altLang="en-US" dirty="0"/>
              <a:t>和</a:t>
            </a:r>
            <a:r>
              <a:rPr lang="en-US" altLang="zh-CN" dirty="0"/>
              <a:t>0</a:t>
            </a:r>
            <a:r>
              <a:rPr lang="zh-CN" altLang="en-US" dirty="0"/>
              <a:t>两种状态，</a:t>
            </a:r>
            <a:r>
              <a:rPr lang="en-US" altLang="zh-CN" dirty="0"/>
              <a:t>1</a:t>
            </a:r>
            <a:r>
              <a:rPr lang="zh-CN" altLang="en-US" dirty="0"/>
              <a:t>表示该节点处于感染态，</a:t>
            </a:r>
            <a:r>
              <a:rPr lang="en-US" altLang="zh-CN" dirty="0"/>
              <a:t>0</a:t>
            </a:r>
            <a:r>
              <a:rPr lang="zh-CN" altLang="en-US" dirty="0"/>
              <a:t>表示该节点处于易感态。每一行表示在某一</a:t>
            </a:r>
            <a:r>
              <a:rPr lang="en-US" altLang="zh-CN" dirty="0"/>
              <a:t>lambda</a:t>
            </a:r>
            <a:r>
              <a:rPr lang="zh-CN" altLang="en-US" dirty="0"/>
              <a:t>下网络的一组微观状态配置，由</a:t>
            </a:r>
            <a:r>
              <a:rPr lang="en-US" altLang="zh-CN" dirty="0"/>
              <a:t>0</a:t>
            </a:r>
            <a:r>
              <a:rPr lang="zh-CN" altLang="en-US" dirty="0"/>
              <a:t>和</a:t>
            </a:r>
            <a:r>
              <a:rPr lang="en-US" altLang="zh-CN" dirty="0"/>
              <a:t>1</a:t>
            </a:r>
            <a:r>
              <a:rPr lang="zh-CN" altLang="en-US" dirty="0"/>
              <a:t>组成，按照节点的序号依次排列。每一行都配有一个非</a:t>
            </a:r>
            <a:r>
              <a:rPr lang="en-US" altLang="zh-CN" dirty="0"/>
              <a:t>0</a:t>
            </a:r>
            <a:r>
              <a:rPr lang="zh-CN" altLang="en-US" dirty="0"/>
              <a:t>即</a:t>
            </a:r>
            <a:r>
              <a:rPr lang="en-US" altLang="zh-CN" dirty="0"/>
              <a:t>1</a:t>
            </a:r>
            <a:r>
              <a:rPr lang="zh-CN" altLang="en-US" dirty="0"/>
              <a:t>的标签，</a:t>
            </a:r>
            <a:r>
              <a:rPr lang="zh-CN" altLang="en-US" b="0" dirty="0"/>
              <a:t>来标记当前网络所处的相位。在训练好模型后，对测试集进行测试，可以得到相应的输出值，表示系统处于某一状态的概率。如果是</a:t>
            </a:r>
            <a:r>
              <a:rPr lang="en-US" altLang="zh-CN" b="0" dirty="0"/>
              <a:t>0</a:t>
            </a:r>
            <a:r>
              <a:rPr lang="zh-CN" altLang="en-US" b="0" dirty="0"/>
              <a:t>，则表示系统处于吸收态；如果是</a:t>
            </a:r>
            <a:r>
              <a:rPr lang="en-US" altLang="zh-CN" b="0" dirty="0"/>
              <a:t>1</a:t>
            </a:r>
            <a:r>
              <a:rPr lang="zh-CN" altLang="en-US" b="0" dirty="0"/>
              <a:t>，系统处于激活态。</a:t>
            </a:r>
          </a:p>
        </p:txBody>
      </p:sp>
      <p:sp>
        <p:nvSpPr>
          <p:cNvPr id="4" name="灯片编号占位符 3"/>
          <p:cNvSpPr>
            <a:spLocks noGrp="1"/>
          </p:cNvSpPr>
          <p:nvPr>
            <p:ph type="sldNum" sz="quarter" idx="10"/>
          </p:nvPr>
        </p:nvSpPr>
        <p:spPr/>
        <p:txBody>
          <a:bodyPr/>
          <a:lstStyle/>
          <a:p>
            <a:fld id="{B07E2DE0-C5CC-4040-980A-37C9848BC473}" type="slidenum">
              <a:rPr kumimoji="1" lang="zh-CN" altLang="en-US" smtClean="0"/>
              <a:t>9</a:t>
            </a:fld>
            <a:endParaRPr kumimoji="1" lang="zh-CN" altLang="en-US"/>
          </a:p>
        </p:txBody>
      </p:sp>
    </p:spTree>
    <p:extLst>
      <p:ext uri="{BB962C8B-B14F-4D97-AF65-F5344CB8AC3E}">
        <p14:creationId xmlns:p14="http://schemas.microsoft.com/office/powerpoint/2010/main" val="426514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4"/>
          <p:cNvSpPr/>
          <p:nvPr/>
        </p:nvSpPr>
        <p:spPr>
          <a:xfrm>
            <a:off x="0" y="6426200"/>
            <a:ext cx="8172450" cy="431800"/>
          </a:xfrm>
          <a:prstGeom prst="rect">
            <a:avLst/>
          </a:prstGeom>
          <a:gradFill rotWithShape="1">
            <a:gsLst>
              <a:gs pos="0">
                <a:srgbClr val="542A2D"/>
              </a:gs>
              <a:gs pos="100000">
                <a:schemeClr val="bg1">
                  <a:alpha val="33000"/>
                </a:schemeClr>
              </a:gs>
            </a:gsLst>
            <a:lin ang="0" scaled="1"/>
            <a:tileRect/>
          </a:gradFill>
          <a:ln w="9525">
            <a:noFill/>
          </a:ln>
        </p:spPr>
        <p:txBody>
          <a:bodyPr wrap="none" anchor="ctr"/>
          <a:lstStyle/>
          <a:p>
            <a:pPr lvl="0" algn="l">
              <a:lnSpc>
                <a:spcPct val="100000"/>
              </a:lnSpc>
            </a:pPr>
            <a:endParaRPr lang="zh-CN" altLang="zh-CN" sz="1200" b="0" dirty="0">
              <a:solidFill>
                <a:schemeClr val="bg1"/>
              </a:solidFill>
              <a:latin typeface="Arial" panose="020B0604020202020204" pitchFamily="34" charset="0"/>
              <a:ea typeface="宋体" panose="02010600030101010101" pitchFamily="2" charset="-122"/>
            </a:endParaRPr>
          </a:p>
        </p:txBody>
      </p:sp>
      <p:sp>
        <p:nvSpPr>
          <p:cNvPr id="1035" name="灯片编号占位符 5"/>
          <p:cNvSpPr/>
          <p:nvPr/>
        </p:nvSpPr>
        <p:spPr>
          <a:xfrm>
            <a:off x="61913" y="6453188"/>
            <a:ext cx="1270000" cy="365125"/>
          </a:xfrm>
          <a:prstGeom prst="rect">
            <a:avLst/>
          </a:prstGeom>
          <a:noFill/>
          <a:ln w="9525">
            <a:noFill/>
          </a:ln>
        </p:spPr>
        <p:txBody>
          <a:bodyPr anchor="ctr"/>
          <a:lstStyle/>
          <a:p>
            <a:pPr lvl="0" algn="ctr">
              <a:lnSpc>
                <a:spcPct val="100000"/>
              </a:lnSpc>
              <a:spcBef>
                <a:spcPts val="1500"/>
              </a:spcBef>
              <a:buClr>
                <a:schemeClr val="tx1"/>
              </a:buClr>
              <a:buFont typeface="Wingdings" panose="05000000000000000000" pitchFamily="2" charset="2"/>
              <a:buNone/>
            </a:pPr>
            <a:fld id="{9A0DB2DC-4C9A-4742-B13C-FB6460FD3503}" type="slidenum">
              <a:rPr lang="zh-CN" altLang="zh-CN" sz="2000" b="1">
                <a:solidFill>
                  <a:schemeClr val="bg1"/>
                </a:solidFill>
                <a:latin typeface="楷体_GB2312" pitchFamily="49" charset="-122"/>
                <a:ea typeface="楷体_GB2312" pitchFamily="49" charset="-122"/>
              </a:rPr>
              <a:pPr lvl="0" algn="ctr">
                <a:lnSpc>
                  <a:spcPct val="100000"/>
                </a:lnSpc>
                <a:spcBef>
                  <a:spcPts val="1500"/>
                </a:spcBef>
                <a:buClr>
                  <a:schemeClr val="tx1"/>
                </a:buClr>
                <a:buFont typeface="Wingdings" panose="05000000000000000000" pitchFamily="2" charset="2"/>
                <a:buNone/>
              </a:pPr>
              <a:t>‹#›</a:t>
            </a:fld>
            <a:r>
              <a:rPr lang="en-US" altLang="zh-CN" sz="2000" b="1" dirty="0">
                <a:solidFill>
                  <a:schemeClr val="bg1"/>
                </a:solidFill>
                <a:latin typeface="楷体_GB2312" pitchFamily="49" charset="-122"/>
                <a:ea typeface="楷体_GB2312" pitchFamily="49" charset="-122"/>
              </a:rPr>
              <a:t>/23</a:t>
            </a:r>
          </a:p>
        </p:txBody>
      </p:sp>
      <p:sp>
        <p:nvSpPr>
          <p:cNvPr id="1044" name="Rectangle 4"/>
          <p:cNvSpPr/>
          <p:nvPr/>
        </p:nvSpPr>
        <p:spPr>
          <a:xfrm flipV="1">
            <a:off x="1439863" y="982663"/>
            <a:ext cx="7740650" cy="69850"/>
          </a:xfrm>
          <a:prstGeom prst="rect">
            <a:avLst/>
          </a:prstGeom>
          <a:gradFill rotWithShape="1">
            <a:gsLst>
              <a:gs pos="0">
                <a:srgbClr val="FEE4C2"/>
              </a:gs>
              <a:gs pos="100000">
                <a:srgbClr val="542A2D"/>
              </a:gs>
            </a:gsLst>
            <a:lin ang="0" scaled="1"/>
            <a:tileRect/>
          </a:gradFill>
          <a:ln w="9525">
            <a:noFill/>
          </a:ln>
        </p:spPr>
        <p:txBody>
          <a:bodyPr rot="10800000" wrap="none" anchor="ctr"/>
          <a:lstStyle/>
          <a:p>
            <a:pPr lvl="0" algn="l">
              <a:lnSpc>
                <a:spcPct val="100000"/>
              </a:lnSpc>
            </a:pPr>
            <a:endParaRPr lang="zh-CN" altLang="zh-CN" sz="1200" b="0" dirty="0">
              <a:solidFill>
                <a:schemeClr val="bg1"/>
              </a:solidFill>
              <a:latin typeface="Arial" panose="020B0604020202020204" pitchFamily="34" charset="0"/>
              <a:ea typeface="宋体" panose="02010600030101010101" pitchFamily="2" charset="-122"/>
            </a:endParaRPr>
          </a:p>
        </p:txBody>
      </p:sp>
      <p:pic>
        <p:nvPicPr>
          <p:cNvPr id="1045" name="图片 1044" descr="xiaohui02"/>
          <p:cNvPicPr>
            <a:picLocks noChangeAspect="1"/>
          </p:cNvPicPr>
          <p:nvPr userDrawn="1"/>
        </p:nvPicPr>
        <p:blipFill>
          <a:blip r:embed="rId13"/>
          <a:stretch>
            <a:fillRect/>
          </a:stretch>
        </p:blipFill>
        <p:spPr>
          <a:xfrm>
            <a:off x="0" y="6427787"/>
            <a:ext cx="2116137" cy="428625"/>
          </a:xfrm>
          <a:prstGeom prst="rect">
            <a:avLst/>
          </a:prstGeom>
          <a:noFill/>
          <a:ln w="9525">
            <a:noFill/>
          </a:ln>
        </p:spPr>
      </p:pic>
      <p:pic>
        <p:nvPicPr>
          <p:cNvPr id="1046" name="图片 1045" descr="xiaohui01"/>
          <p:cNvPicPr>
            <a:picLocks noChangeAspect="1"/>
          </p:cNvPicPr>
          <p:nvPr userDrawn="1"/>
        </p:nvPicPr>
        <p:blipFill>
          <a:blip r:embed="rId14"/>
          <a:stretch>
            <a:fillRect/>
          </a:stretch>
        </p:blipFill>
        <p:spPr>
          <a:xfrm>
            <a:off x="107950" y="69850"/>
            <a:ext cx="1263650" cy="11271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mn-lt"/>
          <a:ea typeface="+mn-ea"/>
          <a:cs typeface="+mn-cs"/>
        </a:defRPr>
      </a:lvl2pPr>
      <a:lvl3pPr marL="914400" lvl="2"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mn-lt"/>
          <a:ea typeface="+mn-ea"/>
          <a:cs typeface="+mn-cs"/>
        </a:defRPr>
      </a:lvl3pPr>
      <a:lvl4pPr marL="1371600" lvl="3"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mn-lt"/>
          <a:ea typeface="+mn-ea"/>
          <a:cs typeface="+mn-cs"/>
        </a:defRPr>
      </a:lvl4pPr>
      <a:lvl5pPr marL="1828800" lvl="4"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mn-lt"/>
          <a:ea typeface="+mn-ea"/>
          <a:cs typeface="+mn-cs"/>
        </a:defRPr>
      </a:lvl5pPr>
      <a:lvl6pPr marL="2286000" lvl="5"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mn-lt"/>
          <a:ea typeface="+mn-ea"/>
          <a:cs typeface="+mn-cs"/>
        </a:defRPr>
      </a:lvl6pPr>
      <a:lvl7pPr marL="2743200" lvl="6"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mn-lt"/>
          <a:ea typeface="+mn-ea"/>
          <a:cs typeface="+mn-cs"/>
        </a:defRPr>
      </a:lvl7pPr>
      <a:lvl8pPr marL="3200400" lvl="7"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mn-lt"/>
          <a:ea typeface="+mn-ea"/>
          <a:cs typeface="+mn-cs"/>
        </a:defRPr>
      </a:lvl8pPr>
      <a:lvl9pPr marL="3657600" lvl="8" indent="0" algn="ctr" defTabSz="914400" eaLnBrk="1" fontAlgn="base" latinLnBrk="0" hangingPunct="1">
        <a:lnSpc>
          <a:spcPct val="110000"/>
        </a:lnSpc>
        <a:spcBef>
          <a:spcPct val="0"/>
        </a:spcBef>
        <a:spcAft>
          <a:spcPct val="0"/>
        </a:spcAft>
        <a:buNone/>
        <a:defRPr sz="3200" b="1" i="0" u="none" kern="1200" baseline="0">
          <a:solidFill>
            <a:srgbClr val="FF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tif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39267"/>
          <p:cNvSpPr txBox="1"/>
          <p:nvPr/>
        </p:nvSpPr>
        <p:spPr>
          <a:xfrm>
            <a:off x="2173599" y="4077072"/>
            <a:ext cx="4846673" cy="2246769"/>
          </a:xfrm>
          <a:prstGeom prst="rect">
            <a:avLst/>
          </a:prstGeom>
          <a:noFill/>
          <a:ln w="9525">
            <a:noFill/>
          </a:ln>
        </p:spPr>
        <p:txBody>
          <a:bodyPr wrap="square" anchor="t">
            <a:spAutoFit/>
          </a:bodyPr>
          <a:lstStyle/>
          <a:p>
            <a:pPr lvl="0">
              <a:lnSpc>
                <a:spcPct val="100000"/>
              </a:lnSpc>
            </a:pPr>
            <a:r>
              <a:rPr lang="zh-CN" altLang="en-US" sz="4400" dirty="0">
                <a:solidFill>
                  <a:srgbClr val="006699"/>
                </a:solidFill>
                <a:latin typeface="+mn-ea"/>
                <a:ea typeface="+mn-ea"/>
              </a:rPr>
              <a:t>报告人：倪奇</a:t>
            </a:r>
            <a:endParaRPr lang="zh-CN" altLang="en-US" sz="2000" dirty="0">
              <a:solidFill>
                <a:srgbClr val="006699"/>
              </a:solidFill>
              <a:latin typeface="+mn-ea"/>
              <a:ea typeface="+mn-ea"/>
            </a:endParaRPr>
          </a:p>
          <a:p>
            <a:pPr lvl="0">
              <a:lnSpc>
                <a:spcPct val="100000"/>
              </a:lnSpc>
            </a:pPr>
            <a:r>
              <a:rPr lang="zh-CN" altLang="en-US">
                <a:solidFill>
                  <a:srgbClr val="006699"/>
                </a:solidFill>
                <a:latin typeface="+mn-ea"/>
                <a:ea typeface="+mn-ea"/>
              </a:rPr>
              <a:t>导师：唐明</a:t>
            </a:r>
            <a:endParaRPr lang="en-US" altLang="zh-CN">
              <a:solidFill>
                <a:srgbClr val="006699"/>
              </a:solidFill>
              <a:latin typeface="+mn-ea"/>
              <a:ea typeface="+mn-ea"/>
            </a:endParaRPr>
          </a:p>
          <a:p>
            <a:pPr lvl="0">
              <a:lnSpc>
                <a:spcPct val="100000"/>
              </a:lnSpc>
            </a:pPr>
            <a:r>
              <a:rPr lang="zh-CN" altLang="en-US" dirty="0">
                <a:solidFill>
                  <a:srgbClr val="006699"/>
                </a:solidFill>
                <a:latin typeface="+mn-ea"/>
                <a:ea typeface="+mn-ea"/>
              </a:rPr>
              <a:t>华东师范大学</a:t>
            </a:r>
          </a:p>
          <a:p>
            <a:pPr lvl="0">
              <a:lnSpc>
                <a:spcPct val="100000"/>
              </a:lnSpc>
            </a:pPr>
            <a:r>
              <a:rPr lang="en-US" altLang="zh-CN" dirty="0">
                <a:solidFill>
                  <a:srgbClr val="006699"/>
                </a:solidFill>
                <a:latin typeface="+mn-ea"/>
                <a:ea typeface="+mn-ea"/>
              </a:rPr>
              <a:t>2019.10.11</a:t>
            </a:r>
          </a:p>
        </p:txBody>
      </p:sp>
      <p:sp>
        <p:nvSpPr>
          <p:cNvPr id="6" name="文本框 139268"/>
          <p:cNvSpPr txBox="1"/>
          <p:nvPr/>
        </p:nvSpPr>
        <p:spPr>
          <a:xfrm>
            <a:off x="581660" y="1590040"/>
            <a:ext cx="7981315" cy="2123658"/>
          </a:xfrm>
          <a:prstGeom prst="rect">
            <a:avLst/>
          </a:prstGeom>
          <a:noFill/>
          <a:ln w="28575">
            <a:noFill/>
          </a:ln>
        </p:spPr>
        <p:txBody>
          <a:bodyPr wrap="square">
            <a:spAutoFit/>
          </a:bodyPr>
          <a:lstStyle/>
          <a:p>
            <a:pPr lvl="0">
              <a:lnSpc>
                <a:spcPct val="100000"/>
              </a:lnSpc>
            </a:pPr>
            <a:r>
              <a:rPr lang="zh-CN" altLang="en-US" sz="6600" dirty="0">
                <a:solidFill>
                  <a:srgbClr val="006699"/>
                </a:solidFill>
                <a:latin typeface="+mn-ea"/>
                <a:ea typeface="+mn-ea"/>
                <a:sym typeface="+mn-ea"/>
              </a:rPr>
              <a:t>深度学习复杂网络中流行病动力学的相变</a:t>
            </a:r>
            <a:endParaRPr lang="zh-CN" altLang="en-US" sz="6600" b="1" dirty="0">
              <a:solidFill>
                <a:srgbClr val="006699"/>
              </a:solidFill>
              <a:latin typeface="+mn-ea"/>
              <a:ea typeface="+mn-ea"/>
              <a:sym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42D1A-ADC2-E543-B004-E9BA63F0D3F0}"/>
              </a:ext>
            </a:extLst>
          </p:cNvPr>
          <p:cNvSpPr>
            <a:spLocks noGrp="1"/>
          </p:cNvSpPr>
          <p:nvPr>
            <p:ph type="title"/>
          </p:nvPr>
        </p:nvSpPr>
        <p:spPr>
          <a:xfrm>
            <a:off x="950912" y="274955"/>
            <a:ext cx="8229600" cy="1143000"/>
          </a:xfrm>
        </p:spPr>
        <p:txBody>
          <a:bodyPr/>
          <a:lstStyle/>
          <a:p>
            <a:r>
              <a:rPr lang="zh-CN" altLang="en-US" b="1" dirty="0">
                <a:solidFill>
                  <a:srgbClr val="006699"/>
                </a:solidFill>
                <a:latin typeface="+mj-ea"/>
              </a:rPr>
              <a:t>鲁棒性分析</a:t>
            </a:r>
          </a:p>
        </p:txBody>
      </p:sp>
      <p:sp>
        <p:nvSpPr>
          <p:cNvPr id="3" name="文本框 2">
            <a:extLst>
              <a:ext uri="{FF2B5EF4-FFF2-40B4-BE49-F238E27FC236}">
                <a16:creationId xmlns:a16="http://schemas.microsoft.com/office/drawing/2014/main" id="{A26C8C39-69F0-6C4D-94F2-537DDF9B6EC2}"/>
              </a:ext>
            </a:extLst>
          </p:cNvPr>
          <p:cNvSpPr txBox="1"/>
          <p:nvPr/>
        </p:nvSpPr>
        <p:spPr>
          <a:xfrm>
            <a:off x="2581711" y="5589240"/>
            <a:ext cx="3980577" cy="566309"/>
          </a:xfrm>
          <a:prstGeom prst="rect">
            <a:avLst/>
          </a:prstGeom>
          <a:noFill/>
        </p:spPr>
        <p:txBody>
          <a:bodyPr wrap="none" rtlCol="0">
            <a:spAutoFit/>
          </a:bodyPr>
          <a:lstStyle/>
          <a:p>
            <a:r>
              <a:rPr kumimoji="1" lang="zh-CN" altLang="en-US" sz="2800" dirty="0">
                <a:solidFill>
                  <a:srgbClr val="006699"/>
                </a:solidFill>
              </a:rPr>
              <a:t>规则随机网络，</a:t>
            </a:r>
            <a:r>
              <a:rPr kumimoji="1" lang="en-US" altLang="zh-CN" sz="2800" i="1" dirty="0">
                <a:solidFill>
                  <a:srgbClr val="006699"/>
                </a:solidFill>
              </a:rPr>
              <a:t>N</a:t>
            </a:r>
            <a:r>
              <a:rPr kumimoji="1" lang="en-US" altLang="zh-CN" sz="2800" dirty="0">
                <a:solidFill>
                  <a:srgbClr val="006699"/>
                </a:solidFill>
              </a:rPr>
              <a:t>=1000</a:t>
            </a:r>
            <a:endParaRPr kumimoji="1" lang="zh-CN" altLang="en-US" sz="2800" dirty="0">
              <a:solidFill>
                <a:srgbClr val="006699"/>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29" y="1772816"/>
            <a:ext cx="2661812" cy="287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D2D4E4A0-0755-4950-9464-8A0CF9321D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441" y="1772816"/>
            <a:ext cx="2764109" cy="287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9695E28-1B25-4117-82B8-32B4AE0D6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8903" y="1772816"/>
            <a:ext cx="2515505" cy="28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a:extLst>
              <a:ext uri="{FF2B5EF4-FFF2-40B4-BE49-F238E27FC236}">
                <a16:creationId xmlns:a16="http://schemas.microsoft.com/office/drawing/2014/main" id="{06BAC781-0962-4AB0-B07E-E53DEB206A87}"/>
              </a:ext>
            </a:extLst>
          </p:cNvPr>
          <p:cNvSpPr txBox="1"/>
          <p:nvPr/>
        </p:nvSpPr>
        <p:spPr>
          <a:xfrm>
            <a:off x="467544" y="4869160"/>
            <a:ext cx="2462897" cy="401905"/>
          </a:xfrm>
          <a:prstGeom prst="rect">
            <a:avLst/>
          </a:prstGeom>
          <a:noFill/>
        </p:spPr>
        <p:txBody>
          <a:bodyPr wrap="square" rtlCol="0">
            <a:spAutoFit/>
          </a:bodyPr>
          <a:lstStyle/>
          <a:p>
            <a:r>
              <a:rPr kumimoji="1" lang="zh-CN" altLang="en-US" sz="2000" dirty="0">
                <a:solidFill>
                  <a:srgbClr val="006699"/>
                </a:solidFill>
              </a:rPr>
              <a:t>受标签影响</a:t>
            </a:r>
          </a:p>
        </p:txBody>
      </p:sp>
      <p:sp>
        <p:nvSpPr>
          <p:cNvPr id="9" name="文本框 8">
            <a:extLst>
              <a:ext uri="{FF2B5EF4-FFF2-40B4-BE49-F238E27FC236}">
                <a16:creationId xmlns:a16="http://schemas.microsoft.com/office/drawing/2014/main" id="{BA9F204E-0DF2-4A75-A78B-2EE972CB57A5}"/>
              </a:ext>
            </a:extLst>
          </p:cNvPr>
          <p:cNvSpPr txBox="1"/>
          <p:nvPr/>
        </p:nvSpPr>
        <p:spPr>
          <a:xfrm>
            <a:off x="3266006" y="4911957"/>
            <a:ext cx="2462897" cy="401905"/>
          </a:xfrm>
          <a:prstGeom prst="rect">
            <a:avLst/>
          </a:prstGeom>
          <a:noFill/>
        </p:spPr>
        <p:txBody>
          <a:bodyPr wrap="square" rtlCol="0">
            <a:spAutoFit/>
          </a:bodyPr>
          <a:lstStyle/>
          <a:p>
            <a:r>
              <a:rPr kumimoji="1" lang="zh-CN" altLang="en-US" sz="2000" dirty="0">
                <a:solidFill>
                  <a:srgbClr val="006699"/>
                </a:solidFill>
              </a:rPr>
              <a:t>受截去位置影响</a:t>
            </a:r>
          </a:p>
        </p:txBody>
      </p:sp>
      <p:sp>
        <p:nvSpPr>
          <p:cNvPr id="10" name="文本框 9">
            <a:extLst>
              <a:ext uri="{FF2B5EF4-FFF2-40B4-BE49-F238E27FC236}">
                <a16:creationId xmlns:a16="http://schemas.microsoft.com/office/drawing/2014/main" id="{660AAD74-0D35-42FB-BEDC-252DA4FD5293}"/>
              </a:ext>
            </a:extLst>
          </p:cNvPr>
          <p:cNvSpPr txBox="1"/>
          <p:nvPr/>
        </p:nvSpPr>
        <p:spPr>
          <a:xfrm>
            <a:off x="6012160" y="4911963"/>
            <a:ext cx="2462897" cy="401905"/>
          </a:xfrm>
          <a:prstGeom prst="rect">
            <a:avLst/>
          </a:prstGeom>
          <a:noFill/>
        </p:spPr>
        <p:txBody>
          <a:bodyPr wrap="square" rtlCol="0">
            <a:spAutoFit/>
          </a:bodyPr>
          <a:lstStyle/>
          <a:p>
            <a:r>
              <a:rPr kumimoji="1" lang="zh-CN" altLang="en-US" sz="2000" dirty="0">
                <a:solidFill>
                  <a:srgbClr val="006699"/>
                </a:solidFill>
              </a:rPr>
              <a:t>受随机噪声影响</a:t>
            </a:r>
          </a:p>
        </p:txBody>
      </p:sp>
    </p:spTree>
    <p:extLst>
      <p:ext uri="{BB962C8B-B14F-4D97-AF65-F5344CB8AC3E}">
        <p14:creationId xmlns:p14="http://schemas.microsoft.com/office/powerpoint/2010/main" val="274374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B6EB4-1953-A541-9CE5-601ABACADA8F}"/>
              </a:ext>
            </a:extLst>
          </p:cNvPr>
          <p:cNvSpPr>
            <a:spLocks noGrp="1"/>
          </p:cNvSpPr>
          <p:nvPr>
            <p:ph type="title"/>
          </p:nvPr>
        </p:nvSpPr>
        <p:spPr>
          <a:xfrm>
            <a:off x="457200" y="260648"/>
            <a:ext cx="8229600" cy="849789"/>
          </a:xfrm>
        </p:spPr>
        <p:txBody>
          <a:bodyPr/>
          <a:lstStyle/>
          <a:p>
            <a:r>
              <a:rPr lang="zh-CN" altLang="en-US" b="1" dirty="0">
                <a:solidFill>
                  <a:srgbClr val="006699"/>
                </a:solidFill>
                <a:latin typeface="+mj-ea"/>
              </a:rPr>
              <a:t>模糊学习</a:t>
            </a:r>
          </a:p>
        </p:txBody>
      </p:sp>
      <p:sp>
        <p:nvSpPr>
          <p:cNvPr id="6" name="文本框 5">
            <a:extLst>
              <a:ext uri="{FF2B5EF4-FFF2-40B4-BE49-F238E27FC236}">
                <a16:creationId xmlns:a16="http://schemas.microsoft.com/office/drawing/2014/main" id="{C520104C-3B78-554D-9A37-44A9AC22694F}"/>
              </a:ext>
            </a:extLst>
          </p:cNvPr>
          <p:cNvSpPr txBox="1"/>
          <p:nvPr/>
        </p:nvSpPr>
        <p:spPr>
          <a:xfrm>
            <a:off x="3419872" y="5734707"/>
            <a:ext cx="2709396" cy="525721"/>
          </a:xfrm>
          <a:prstGeom prst="rect">
            <a:avLst/>
          </a:prstGeom>
          <a:noFill/>
        </p:spPr>
        <p:txBody>
          <a:bodyPr wrap="none" rtlCol="0">
            <a:spAutoFit/>
          </a:bodyPr>
          <a:lstStyle/>
          <a:p>
            <a:r>
              <a:rPr kumimoji="1" lang="zh-CN" altLang="en-US" sz="2800" dirty="0">
                <a:solidFill>
                  <a:srgbClr val="006699"/>
                </a:solidFill>
              </a:rPr>
              <a:t>模糊学习示意图</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412776"/>
            <a:ext cx="4896544" cy="341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a:extLst>
              <a:ext uri="{FF2B5EF4-FFF2-40B4-BE49-F238E27FC236}">
                <a16:creationId xmlns:a16="http://schemas.microsoft.com/office/drawing/2014/main" id="{F2E674C5-00F1-4212-BBFB-8ED6203E46A9}"/>
              </a:ext>
            </a:extLst>
          </p:cNvPr>
          <p:cNvSpPr txBox="1"/>
          <p:nvPr/>
        </p:nvSpPr>
        <p:spPr>
          <a:xfrm>
            <a:off x="107504" y="5241674"/>
            <a:ext cx="8928992" cy="406330"/>
          </a:xfrm>
          <a:prstGeom prst="rect">
            <a:avLst/>
          </a:prstGeom>
          <a:noFill/>
        </p:spPr>
        <p:txBody>
          <a:bodyPr wrap="square" rtlCol="0">
            <a:spAutoFit/>
          </a:bodyPr>
          <a:lstStyle/>
          <a:p>
            <a:r>
              <a:rPr lang="en-US" altLang="zh-CN" sz="2000" b="0" dirty="0">
                <a:solidFill>
                  <a:schemeClr val="tx1"/>
                </a:solidFill>
                <a:latin typeface="Times New Roman" pitchFamily="18" charset="0"/>
                <a:cs typeface="Times New Roman" pitchFamily="18" charset="0"/>
              </a:rPr>
              <a:t>Van </a:t>
            </a:r>
            <a:r>
              <a:rPr lang="en-US" altLang="zh-CN" sz="2000" b="0" dirty="0" err="1">
                <a:solidFill>
                  <a:schemeClr val="tx1"/>
                </a:solidFill>
                <a:latin typeface="Times New Roman" pitchFamily="18" charset="0"/>
                <a:cs typeface="Times New Roman" pitchFamily="18" charset="0"/>
              </a:rPr>
              <a:t>Nieuwenburg</a:t>
            </a:r>
            <a:r>
              <a:rPr lang="en-US" altLang="zh-CN" sz="2000" b="0" dirty="0">
                <a:solidFill>
                  <a:schemeClr val="tx1"/>
                </a:solidFill>
                <a:latin typeface="Times New Roman" pitchFamily="18" charset="0"/>
                <a:cs typeface="Times New Roman" pitchFamily="18" charset="0"/>
              </a:rPr>
              <a:t>, E. P., Liu, Y. H., &amp; Huber, S. D, Nature Physics, 13(5), 435 (2017). </a:t>
            </a:r>
            <a:endParaRPr lang="zh-CN" altLang="en-US" sz="20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85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AD922-2148-FA4D-84AA-5B028B1C29CD}"/>
              </a:ext>
            </a:extLst>
          </p:cNvPr>
          <p:cNvSpPr>
            <a:spLocks noGrp="1"/>
          </p:cNvSpPr>
          <p:nvPr>
            <p:ph type="title"/>
          </p:nvPr>
        </p:nvSpPr>
        <p:spPr>
          <a:xfrm>
            <a:off x="878904" y="274955"/>
            <a:ext cx="8229600" cy="777781"/>
          </a:xfrm>
        </p:spPr>
        <p:txBody>
          <a:bodyPr/>
          <a:lstStyle/>
          <a:p>
            <a:r>
              <a:rPr lang="zh-CN" altLang="en-US" b="1" dirty="0">
                <a:solidFill>
                  <a:srgbClr val="006699"/>
                </a:solidFill>
                <a:latin typeface="+mj-ea"/>
              </a:rPr>
              <a:t>抽样方法应用于模糊学习</a:t>
            </a:r>
          </a:p>
        </p:txBody>
      </p:sp>
      <p:sp>
        <p:nvSpPr>
          <p:cNvPr id="5" name="文本框 4">
            <a:extLst>
              <a:ext uri="{FF2B5EF4-FFF2-40B4-BE49-F238E27FC236}">
                <a16:creationId xmlns:a16="http://schemas.microsoft.com/office/drawing/2014/main" id="{7737B932-0235-2B43-982B-EEE33EF1ECF5}"/>
              </a:ext>
            </a:extLst>
          </p:cNvPr>
          <p:cNvSpPr txBox="1"/>
          <p:nvPr/>
        </p:nvSpPr>
        <p:spPr>
          <a:xfrm>
            <a:off x="2840448" y="5063519"/>
            <a:ext cx="3687227" cy="525721"/>
          </a:xfrm>
          <a:prstGeom prst="rect">
            <a:avLst/>
          </a:prstGeom>
          <a:noFill/>
        </p:spPr>
        <p:txBody>
          <a:bodyPr wrap="none" rtlCol="0">
            <a:spAutoFit/>
          </a:bodyPr>
          <a:lstStyle/>
          <a:p>
            <a:r>
              <a:rPr kumimoji="1" lang="en-US" altLang="zh-CN" sz="2800" dirty="0">
                <a:solidFill>
                  <a:srgbClr val="006699"/>
                </a:solidFill>
              </a:rPr>
              <a:t>BA</a:t>
            </a:r>
            <a:r>
              <a:rPr kumimoji="1" lang="zh-CN" altLang="en-US" sz="2800" dirty="0">
                <a:solidFill>
                  <a:srgbClr val="006699"/>
                </a:solidFill>
              </a:rPr>
              <a:t>和</a:t>
            </a:r>
            <a:r>
              <a:rPr kumimoji="1" lang="en-US" altLang="zh-CN" sz="2800" dirty="0">
                <a:solidFill>
                  <a:srgbClr val="006699"/>
                </a:solidFill>
              </a:rPr>
              <a:t>UCM</a:t>
            </a:r>
            <a:r>
              <a:rPr kumimoji="1" lang="zh-CN" altLang="en-US" sz="2800" dirty="0">
                <a:solidFill>
                  <a:srgbClr val="006699"/>
                </a:solidFill>
              </a:rPr>
              <a:t>无标度网络</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64" y="1628800"/>
            <a:ext cx="7848872" cy="332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2">
            <a:extLst>
              <a:ext uri="{FF2B5EF4-FFF2-40B4-BE49-F238E27FC236}">
                <a16:creationId xmlns:a16="http://schemas.microsoft.com/office/drawing/2014/main" id="{A26C8C39-69F0-6C4D-94F2-537DDF9B6EC2}"/>
              </a:ext>
            </a:extLst>
          </p:cNvPr>
          <p:cNvSpPr txBox="1"/>
          <p:nvPr/>
        </p:nvSpPr>
        <p:spPr>
          <a:xfrm>
            <a:off x="827584" y="5649651"/>
            <a:ext cx="7560839" cy="634020"/>
          </a:xfrm>
          <a:prstGeom prst="rect">
            <a:avLst/>
          </a:prstGeom>
          <a:noFill/>
        </p:spPr>
        <p:txBody>
          <a:bodyPr wrap="square" rtlCol="0">
            <a:spAutoFit/>
          </a:bodyPr>
          <a:lstStyle/>
          <a:p>
            <a:pPr marL="457200" indent="-457200">
              <a:buFont typeface="Wingdings" pitchFamily="2" charset="2"/>
              <a:buChar char="Ø"/>
            </a:pPr>
            <a:r>
              <a:rPr kumimoji="1" lang="zh-CN" altLang="en-US" dirty="0">
                <a:solidFill>
                  <a:srgbClr val="006699"/>
                </a:solidFill>
              </a:rPr>
              <a:t>准确识别异质网络的爆发阈值</a:t>
            </a:r>
          </a:p>
        </p:txBody>
      </p:sp>
    </p:spTree>
    <p:extLst>
      <p:ext uri="{BB962C8B-B14F-4D97-AF65-F5344CB8AC3E}">
        <p14:creationId xmlns:p14="http://schemas.microsoft.com/office/powerpoint/2010/main" val="166591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AD922-2148-FA4D-84AA-5B028B1C29CD}"/>
              </a:ext>
            </a:extLst>
          </p:cNvPr>
          <p:cNvSpPr>
            <a:spLocks noGrp="1"/>
          </p:cNvSpPr>
          <p:nvPr>
            <p:ph type="title"/>
          </p:nvPr>
        </p:nvSpPr>
        <p:spPr>
          <a:xfrm>
            <a:off x="878904" y="274955"/>
            <a:ext cx="8229600" cy="777781"/>
          </a:xfrm>
        </p:spPr>
        <p:txBody>
          <a:bodyPr anchor="t"/>
          <a:lstStyle/>
          <a:p>
            <a:r>
              <a:rPr lang="zh-CN" altLang="en-US" b="1">
                <a:solidFill>
                  <a:srgbClr val="006699"/>
                </a:solidFill>
                <a:ea typeface="+mj-lt"/>
                <a:cs typeface="+mj-lt"/>
              </a:rPr>
              <a:t>基</a:t>
            </a:r>
            <a:r>
              <a:rPr lang="zh-CN" b="1">
                <a:solidFill>
                  <a:srgbClr val="006699"/>
                </a:solidFill>
                <a:ea typeface="+mj-lt"/>
                <a:cs typeface="+mj-lt"/>
              </a:rPr>
              <a:t>于</a:t>
            </a:r>
            <a:r>
              <a:rPr lang="en-US" altLang="zh-CN" b="1" dirty="0">
                <a:solidFill>
                  <a:srgbClr val="006699"/>
                </a:solidFill>
                <a:ea typeface="+mj-lt"/>
                <a:cs typeface="+mj-lt"/>
              </a:rPr>
              <a:t>FFNN</a:t>
            </a:r>
            <a:r>
              <a:rPr lang="zh-CN" altLang="en-US" b="1">
                <a:solidFill>
                  <a:srgbClr val="006699"/>
                </a:solidFill>
                <a:ea typeface="+mj-lt"/>
                <a:cs typeface="+mj-lt"/>
              </a:rPr>
              <a:t>的阈值识别</a:t>
            </a:r>
            <a:endParaRPr lang="zh-CN"/>
          </a:p>
        </p:txBody>
      </p:sp>
      <p:sp>
        <p:nvSpPr>
          <p:cNvPr id="6" name="文本框 2">
            <a:extLst>
              <a:ext uri="{FF2B5EF4-FFF2-40B4-BE49-F238E27FC236}">
                <a16:creationId xmlns:a16="http://schemas.microsoft.com/office/drawing/2014/main" id="{A26C8C39-69F0-6C4D-94F2-537DDF9B6EC2}"/>
              </a:ext>
            </a:extLst>
          </p:cNvPr>
          <p:cNvSpPr txBox="1"/>
          <p:nvPr/>
        </p:nvSpPr>
        <p:spPr>
          <a:xfrm>
            <a:off x="915507" y="1302343"/>
            <a:ext cx="7560839" cy="2754408"/>
          </a:xfrm>
          <a:prstGeom prst="rect">
            <a:avLst/>
          </a:prstGeom>
          <a:noFill/>
        </p:spPr>
        <p:txBody>
          <a:bodyPr wrap="square" rtlCol="0" anchor="t">
            <a:spAutoFit/>
          </a:bodyPr>
          <a:lstStyle/>
          <a:p>
            <a:pPr marL="457200" indent="-457200" algn="l">
              <a:buFont typeface="Wingdings" pitchFamily="2" charset="2"/>
              <a:buChar char="Ø"/>
            </a:pPr>
            <a:r>
              <a:rPr kumimoji="1" lang="zh-CN" altLang="en-US" dirty="0">
                <a:solidFill>
                  <a:srgbClr val="006699"/>
                </a:solidFill>
              </a:rPr>
              <a:t>准确识别异质网络的爆发阈值</a:t>
            </a:r>
            <a:endParaRPr lang="zh-CN">
              <a:cs typeface="Arial" panose="020B0604020202020204" pitchFamily="34" charset="0"/>
            </a:endParaRPr>
          </a:p>
          <a:p>
            <a:pPr marL="457200" indent="-457200">
              <a:buFont typeface="Wingdings" pitchFamily="2" charset="2"/>
              <a:buChar char="Ø"/>
            </a:pPr>
            <a:endParaRPr lang="zh-CN" altLang="en-US" dirty="0">
              <a:solidFill>
                <a:srgbClr val="006699"/>
              </a:solidFill>
              <a:latin typeface="Arial"/>
              <a:ea typeface="宋体"/>
              <a:cs typeface="Arial"/>
            </a:endParaRPr>
          </a:p>
          <a:p>
            <a:pPr marL="457200" indent="-457200" algn="l">
              <a:buFont typeface="Wingdings" pitchFamily="2" charset="2"/>
              <a:buChar char="Ø"/>
            </a:pPr>
            <a:r>
              <a:rPr lang="zh-CN" altLang="en-US">
                <a:solidFill>
                  <a:srgbClr val="006699"/>
                </a:solidFill>
                <a:latin typeface="Arial"/>
                <a:ea typeface="宋体"/>
                <a:cs typeface="Arial"/>
              </a:rPr>
              <a:t>不需要任何先验知识和标签信息</a:t>
            </a:r>
          </a:p>
          <a:p>
            <a:pPr marL="457200" indent="-457200">
              <a:buFont typeface="Wingdings" pitchFamily="2" charset="2"/>
              <a:buChar char="Ø"/>
            </a:pPr>
            <a:endParaRPr lang="zh-CN" altLang="en-US" dirty="0">
              <a:solidFill>
                <a:srgbClr val="006699"/>
              </a:solidFill>
              <a:latin typeface="Arial"/>
              <a:ea typeface="宋体"/>
              <a:cs typeface="Arial"/>
            </a:endParaRPr>
          </a:p>
          <a:p>
            <a:pPr marL="457200" indent="-457200" algn="l">
              <a:buFont typeface="Wingdings" pitchFamily="2" charset="2"/>
              <a:buChar char="Ø"/>
            </a:pPr>
            <a:r>
              <a:rPr lang="zh-CN" altLang="en-US">
                <a:solidFill>
                  <a:srgbClr val="006699"/>
                </a:solidFill>
                <a:latin typeface="Arial"/>
                <a:ea typeface="宋体"/>
                <a:cs typeface="Arial"/>
              </a:rPr>
              <a:t>局限性：无法学习网络的结构特征</a:t>
            </a:r>
            <a:endParaRPr lang="zh-CN" altLang="en-US" dirty="0">
              <a:solidFill>
                <a:srgbClr val="006699"/>
              </a:solidFill>
              <a:cs typeface="Arial"/>
            </a:endParaRPr>
          </a:p>
        </p:txBody>
      </p:sp>
    </p:spTree>
    <p:extLst>
      <p:ext uri="{BB962C8B-B14F-4D97-AF65-F5344CB8AC3E}">
        <p14:creationId xmlns:p14="http://schemas.microsoft.com/office/powerpoint/2010/main" val="370857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CDBAFCE-FB4A-4CAD-8DB2-E513E25E2123}"/>
              </a:ext>
            </a:extLst>
          </p:cNvPr>
          <p:cNvSpPr txBox="1">
            <a:spLocks/>
          </p:cNvSpPr>
          <p:nvPr/>
        </p:nvSpPr>
        <p:spPr>
          <a:xfrm>
            <a:off x="452438" y="-99392"/>
            <a:ext cx="8229600" cy="1143000"/>
          </a:xfrm>
          <a:prstGeom prst="rect">
            <a:avLst/>
          </a:prstGeom>
        </p:spPr>
        <p:txBody>
          <a:bodyPr anchor="b"/>
          <a:lstStyle>
            <a:lvl1pPr marL="0" lvl="0" indent="0" algn="ctr" defTabSz="914400" eaLnBrk="1" fontAlgn="base" latinLnBrk="0" hangingPunct="1">
              <a:lnSpc>
                <a:spcPct val="100000"/>
              </a:lnSpc>
              <a:spcBef>
                <a:spcPct val="0"/>
              </a:spcBef>
              <a:spcAft>
                <a:spcPct val="0"/>
              </a:spcAft>
              <a:buClr>
                <a:srgbClr val="000000"/>
              </a:buClr>
              <a:buNone/>
              <a:defRPr sz="4500" b="0" i="0" u="none" kern="1200" baseline="0">
                <a:solidFill>
                  <a:schemeClr val="tx2"/>
                </a:solidFill>
                <a:latin typeface="+mj-lt"/>
                <a:ea typeface="+mj-ea"/>
                <a:cs typeface="+mj-cs"/>
              </a:defRPr>
            </a:lvl1pPr>
          </a:lstStyle>
          <a:p>
            <a:r>
              <a:rPr lang="zh-CN" altLang="en-US" b="1" dirty="0">
                <a:solidFill>
                  <a:srgbClr val="006699"/>
                </a:solidFill>
                <a:latin typeface="+mj-ea"/>
              </a:rPr>
              <a:t>四、基于</a:t>
            </a:r>
            <a:r>
              <a:rPr lang="en-US" altLang="zh-CN" b="1" dirty="0">
                <a:solidFill>
                  <a:srgbClr val="006699"/>
                </a:solidFill>
                <a:latin typeface="+mj-ea"/>
              </a:rPr>
              <a:t>CNN</a:t>
            </a:r>
            <a:r>
              <a:rPr lang="zh-CN" altLang="en-US" b="1" dirty="0">
                <a:solidFill>
                  <a:srgbClr val="006699"/>
                </a:solidFill>
                <a:latin typeface="+mj-ea"/>
              </a:rPr>
              <a:t>的阈值识别</a:t>
            </a:r>
          </a:p>
        </p:txBody>
      </p:sp>
      <p:pic>
        <p:nvPicPr>
          <p:cNvPr id="6" name="图片 5" descr="手机屏幕截图&#10;&#10;描述已自动生成">
            <a:extLst>
              <a:ext uri="{FF2B5EF4-FFF2-40B4-BE49-F238E27FC236}">
                <a16:creationId xmlns:a16="http://schemas.microsoft.com/office/drawing/2014/main" id="{3305E3F7-E92D-4672-BD3C-274A7E2F9B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7477" y="1042561"/>
            <a:ext cx="5840006" cy="3942986"/>
          </a:xfrm>
          <a:prstGeom prst="rect">
            <a:avLst/>
          </a:prstGeom>
        </p:spPr>
      </p:pic>
      <p:sp>
        <p:nvSpPr>
          <p:cNvPr id="7" name="矩形 6">
            <a:extLst>
              <a:ext uri="{FF2B5EF4-FFF2-40B4-BE49-F238E27FC236}">
                <a16:creationId xmlns:a16="http://schemas.microsoft.com/office/drawing/2014/main" id="{672CDB7F-1E51-46F8-B06C-666FB2B97D63}"/>
              </a:ext>
            </a:extLst>
          </p:cNvPr>
          <p:cNvSpPr/>
          <p:nvPr/>
        </p:nvSpPr>
        <p:spPr>
          <a:xfrm>
            <a:off x="1178982" y="4889713"/>
            <a:ext cx="6776511" cy="1671035"/>
          </a:xfrm>
          <a:prstGeom prst="rect">
            <a:avLst/>
          </a:prstGeom>
        </p:spPr>
        <p:txBody>
          <a:bodyPr wrap="square">
            <a:spAutoFit/>
          </a:bodyPr>
          <a:lstStyle/>
          <a:p>
            <a:pPr>
              <a:buFont typeface="Wingdings" pitchFamily="2" charset="2"/>
              <a:buChar char="Ø"/>
            </a:pPr>
            <a:r>
              <a:rPr kumimoji="1" lang="zh-CN" altLang="en-US" dirty="0">
                <a:solidFill>
                  <a:srgbClr val="006699"/>
                </a:solidFill>
              </a:rPr>
              <a:t>网络表示学习：降维；</a:t>
            </a:r>
            <a:endParaRPr kumimoji="1" lang="en-US" altLang="zh-CN" dirty="0">
              <a:solidFill>
                <a:srgbClr val="006699"/>
              </a:solidFill>
            </a:endParaRPr>
          </a:p>
          <a:p>
            <a:pPr>
              <a:buFont typeface="Wingdings" pitchFamily="2" charset="2"/>
              <a:buChar char="Ø"/>
            </a:pPr>
            <a:r>
              <a:rPr kumimoji="1" lang="zh-CN" altLang="en-US" dirty="0">
                <a:solidFill>
                  <a:srgbClr val="006699"/>
                </a:solidFill>
              </a:rPr>
              <a:t>多通道：添加动力学信息；</a:t>
            </a:r>
            <a:endParaRPr kumimoji="1" lang="en-US" altLang="zh-CN" dirty="0">
              <a:solidFill>
                <a:srgbClr val="006699"/>
              </a:solidFill>
            </a:endParaRPr>
          </a:p>
          <a:p>
            <a:pPr>
              <a:buFont typeface="Wingdings" pitchFamily="2" charset="2"/>
              <a:buChar char="Ø"/>
            </a:pPr>
            <a:r>
              <a:rPr kumimoji="1" lang="en-US" altLang="zh-CN" dirty="0">
                <a:solidFill>
                  <a:srgbClr val="006699"/>
                </a:solidFill>
              </a:rPr>
              <a:t>CNN</a:t>
            </a:r>
            <a:r>
              <a:rPr kumimoji="1" lang="zh-CN" altLang="en-US" dirty="0">
                <a:solidFill>
                  <a:srgbClr val="006699"/>
                </a:solidFill>
              </a:rPr>
              <a:t>与模糊学习：识别阈值。</a:t>
            </a:r>
            <a:endParaRPr kumimoji="1" lang="en-US" altLang="zh-CN" dirty="0">
              <a:solidFill>
                <a:srgbClr val="006699"/>
              </a:solidFill>
            </a:endParaRPr>
          </a:p>
        </p:txBody>
      </p:sp>
    </p:spTree>
    <p:extLst>
      <p:ext uri="{BB962C8B-B14F-4D97-AF65-F5344CB8AC3E}">
        <p14:creationId xmlns:p14="http://schemas.microsoft.com/office/powerpoint/2010/main" val="217937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CDBAFCE-FB4A-4CAD-8DB2-E513E25E2123}"/>
              </a:ext>
            </a:extLst>
          </p:cNvPr>
          <p:cNvSpPr txBox="1">
            <a:spLocks/>
          </p:cNvSpPr>
          <p:nvPr/>
        </p:nvSpPr>
        <p:spPr>
          <a:xfrm>
            <a:off x="452438" y="-99392"/>
            <a:ext cx="8229600" cy="1143000"/>
          </a:xfrm>
          <a:prstGeom prst="rect">
            <a:avLst/>
          </a:prstGeom>
        </p:spPr>
        <p:txBody>
          <a:bodyPr anchor="b"/>
          <a:lstStyle>
            <a:lvl1pPr marL="0" lvl="0" indent="0" algn="ctr" defTabSz="914400" eaLnBrk="1" fontAlgn="base" latinLnBrk="0" hangingPunct="1">
              <a:lnSpc>
                <a:spcPct val="100000"/>
              </a:lnSpc>
              <a:spcBef>
                <a:spcPct val="0"/>
              </a:spcBef>
              <a:spcAft>
                <a:spcPct val="0"/>
              </a:spcAft>
              <a:buClr>
                <a:srgbClr val="000000"/>
              </a:buClr>
              <a:buNone/>
              <a:defRPr sz="4500" b="0" i="0" u="none" kern="1200" baseline="0">
                <a:solidFill>
                  <a:schemeClr val="tx2"/>
                </a:solidFill>
                <a:latin typeface="+mj-lt"/>
                <a:ea typeface="+mj-ea"/>
                <a:cs typeface="+mj-cs"/>
              </a:defRPr>
            </a:lvl1pPr>
          </a:lstStyle>
          <a:p>
            <a:r>
              <a:rPr lang="en-US" altLang="zh-CN" b="1" dirty="0" err="1">
                <a:solidFill>
                  <a:srgbClr val="006699"/>
                </a:solidFill>
                <a:latin typeface="+mj-ea"/>
              </a:rPr>
              <a:t>Deepwalk</a:t>
            </a:r>
            <a:r>
              <a:rPr lang="zh-CN" altLang="en-US" b="1" dirty="0">
                <a:solidFill>
                  <a:srgbClr val="006699"/>
                </a:solidFill>
                <a:latin typeface="+mj-ea"/>
              </a:rPr>
              <a:t>降维</a:t>
            </a:r>
          </a:p>
        </p:txBody>
      </p:sp>
      <p:pic>
        <p:nvPicPr>
          <p:cNvPr id="3" name="图片 2" descr="手机屏幕截图&#10;&#10;描述已自动生成">
            <a:extLst>
              <a:ext uri="{FF2B5EF4-FFF2-40B4-BE49-F238E27FC236}">
                <a16:creationId xmlns:a16="http://schemas.microsoft.com/office/drawing/2014/main" id="{1498A997-59B3-4AAC-9F95-C412E2720B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178705"/>
            <a:ext cx="4987856" cy="3876737"/>
          </a:xfrm>
          <a:prstGeom prst="rect">
            <a:avLst/>
          </a:prstGeom>
        </p:spPr>
      </p:pic>
      <p:sp>
        <p:nvSpPr>
          <p:cNvPr id="8" name="矩形 7">
            <a:extLst>
              <a:ext uri="{FF2B5EF4-FFF2-40B4-BE49-F238E27FC236}">
                <a16:creationId xmlns:a16="http://schemas.microsoft.com/office/drawing/2014/main" id="{217E5472-B412-41D1-9017-C33206554F4E}"/>
              </a:ext>
            </a:extLst>
          </p:cNvPr>
          <p:cNvSpPr/>
          <p:nvPr/>
        </p:nvSpPr>
        <p:spPr>
          <a:xfrm>
            <a:off x="971600" y="5190539"/>
            <a:ext cx="7920880" cy="1109535"/>
          </a:xfrm>
          <a:prstGeom prst="rect">
            <a:avLst/>
          </a:prstGeom>
        </p:spPr>
        <p:txBody>
          <a:bodyPr wrap="square">
            <a:spAutoFit/>
          </a:bodyPr>
          <a:lstStyle/>
          <a:p>
            <a:r>
              <a:rPr kumimoji="1" lang="en-US" altLang="zh-CN" dirty="0">
                <a:solidFill>
                  <a:srgbClr val="006699"/>
                </a:solidFill>
                <a:latin typeface="+mj-ea"/>
                <a:ea typeface="+mj-ea"/>
              </a:rPr>
              <a:t>(a, b)</a:t>
            </a:r>
            <a:r>
              <a:rPr kumimoji="1" lang="zh-CN" altLang="en-US" dirty="0">
                <a:solidFill>
                  <a:srgbClr val="006699"/>
                </a:solidFill>
                <a:latin typeface="+mj-ea"/>
                <a:ea typeface="+mj-ea"/>
              </a:rPr>
              <a:t>规则随机网络</a:t>
            </a:r>
            <a:r>
              <a:rPr kumimoji="1" lang="en-US" altLang="zh-CN" dirty="0">
                <a:solidFill>
                  <a:srgbClr val="006699"/>
                </a:solidFill>
                <a:latin typeface="+mj-ea"/>
                <a:ea typeface="+mj-ea"/>
              </a:rPr>
              <a:t>,N=1000</a:t>
            </a:r>
            <a:r>
              <a:rPr kumimoji="1" lang="zh-CN" altLang="en-US" dirty="0">
                <a:solidFill>
                  <a:srgbClr val="006699"/>
                </a:solidFill>
                <a:latin typeface="+mj-ea"/>
                <a:ea typeface="+mj-ea"/>
              </a:rPr>
              <a:t>；</a:t>
            </a:r>
            <a:r>
              <a:rPr kumimoji="1" lang="en-US" altLang="zh-CN" dirty="0">
                <a:solidFill>
                  <a:srgbClr val="006699"/>
                </a:solidFill>
                <a:latin typeface="+mj-ea"/>
                <a:ea typeface="+mj-ea"/>
              </a:rPr>
              <a:t>(c, d)BA</a:t>
            </a:r>
            <a:r>
              <a:rPr kumimoji="1" lang="zh-CN" altLang="en-US" dirty="0">
                <a:solidFill>
                  <a:srgbClr val="006699"/>
                </a:solidFill>
                <a:latin typeface="+mj-ea"/>
                <a:ea typeface="+mj-ea"/>
              </a:rPr>
              <a:t>网络，</a:t>
            </a:r>
            <a:r>
              <a:rPr kumimoji="1" lang="en-US" altLang="zh-CN" dirty="0">
                <a:solidFill>
                  <a:srgbClr val="006699"/>
                </a:solidFill>
                <a:latin typeface="+mj-ea"/>
                <a:ea typeface="+mj-ea"/>
              </a:rPr>
              <a:t>N=1000</a:t>
            </a:r>
            <a:r>
              <a:rPr kumimoji="1" lang="zh-CN" altLang="en-US" dirty="0">
                <a:solidFill>
                  <a:srgbClr val="006699"/>
                </a:solidFill>
                <a:latin typeface="+mj-ea"/>
                <a:ea typeface="+mj-ea"/>
              </a:rPr>
              <a:t>。</a:t>
            </a:r>
            <a:endParaRPr kumimoji="1" lang="en-US" altLang="zh-CN" dirty="0">
              <a:solidFill>
                <a:srgbClr val="006699"/>
              </a:solidFill>
              <a:latin typeface="+mj-ea"/>
              <a:ea typeface="+mj-ea"/>
            </a:endParaRPr>
          </a:p>
        </p:txBody>
      </p:sp>
      <p:sp>
        <p:nvSpPr>
          <p:cNvPr id="10" name="文本框 2">
            <a:extLst>
              <a:ext uri="{FF2B5EF4-FFF2-40B4-BE49-F238E27FC236}">
                <a16:creationId xmlns:a16="http://schemas.microsoft.com/office/drawing/2014/main" id="{5C16FBD5-0F31-424F-A2B6-6045CC56CBB0}"/>
              </a:ext>
            </a:extLst>
          </p:cNvPr>
          <p:cNvSpPr txBox="1"/>
          <p:nvPr/>
        </p:nvSpPr>
        <p:spPr>
          <a:xfrm>
            <a:off x="5324424" y="1988840"/>
            <a:ext cx="3531736" cy="2421625"/>
          </a:xfrm>
          <a:prstGeom prst="rect">
            <a:avLst/>
          </a:prstGeom>
          <a:noFill/>
        </p:spPr>
        <p:txBody>
          <a:bodyPr wrap="none" rtlCol="0">
            <a:spAutoFit/>
          </a:bodyPr>
          <a:lstStyle/>
          <a:p>
            <a:pPr marL="457200" indent="-457200" algn="l">
              <a:buSzPct val="100000"/>
              <a:buFont typeface="Wingdings" pitchFamily="2" charset="2"/>
              <a:buChar char="Ø"/>
            </a:pPr>
            <a:r>
              <a:rPr kumimoji="1" lang="zh-CN" altLang="en-US" sz="2800" dirty="0">
                <a:solidFill>
                  <a:srgbClr val="006699"/>
                </a:solidFill>
              </a:rPr>
              <a:t>降维效果较好</a:t>
            </a:r>
            <a:endParaRPr kumimoji="1" lang="en-US" altLang="zh-CN" sz="2800" dirty="0">
              <a:solidFill>
                <a:srgbClr val="006699"/>
              </a:solidFill>
            </a:endParaRPr>
          </a:p>
          <a:p>
            <a:pPr marL="457200" indent="-457200">
              <a:buSzPct val="100000"/>
              <a:buFont typeface="Arial" pitchFamily="34" charset="0"/>
              <a:buChar char="•"/>
            </a:pPr>
            <a:endParaRPr kumimoji="1" lang="en-US" altLang="zh-CN" sz="2800" dirty="0">
              <a:solidFill>
                <a:srgbClr val="006699"/>
              </a:solidFill>
            </a:endParaRPr>
          </a:p>
          <a:p>
            <a:pPr marL="457200" indent="-457200">
              <a:buSzPct val="100000"/>
              <a:buFont typeface="Arial" pitchFamily="34" charset="0"/>
              <a:buChar char="•"/>
            </a:pPr>
            <a:endParaRPr kumimoji="1" lang="en-US" altLang="zh-CN" sz="2800" dirty="0">
              <a:solidFill>
                <a:srgbClr val="006699"/>
              </a:solidFill>
            </a:endParaRPr>
          </a:p>
          <a:p>
            <a:pPr>
              <a:buSzPct val="100000"/>
            </a:pPr>
            <a:endParaRPr kumimoji="1" lang="en-US" altLang="zh-CN" sz="2800" dirty="0">
              <a:solidFill>
                <a:srgbClr val="006699"/>
              </a:solidFill>
            </a:endParaRPr>
          </a:p>
          <a:p>
            <a:pPr marL="457200" indent="-457200" algn="l">
              <a:buFont typeface="Wingdings" pitchFamily="2" charset="2"/>
              <a:buChar char="Ø"/>
            </a:pPr>
            <a:r>
              <a:rPr kumimoji="1" lang="zh-CN" altLang="en-US" sz="2800" dirty="0">
                <a:solidFill>
                  <a:srgbClr val="006699"/>
                </a:solidFill>
              </a:rPr>
              <a:t>“中心集聚”现象</a:t>
            </a:r>
            <a:endParaRPr kumimoji="1" lang="en-US" altLang="zh-CN" sz="2800" dirty="0">
              <a:solidFill>
                <a:srgbClr val="006699"/>
              </a:solidFill>
            </a:endParaRPr>
          </a:p>
        </p:txBody>
      </p:sp>
    </p:spTree>
    <p:extLst>
      <p:ext uri="{BB962C8B-B14F-4D97-AF65-F5344CB8AC3E}">
        <p14:creationId xmlns:p14="http://schemas.microsoft.com/office/powerpoint/2010/main" val="423117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CDBAFCE-FB4A-4CAD-8DB2-E513E25E2123}"/>
              </a:ext>
            </a:extLst>
          </p:cNvPr>
          <p:cNvSpPr txBox="1">
            <a:spLocks/>
          </p:cNvSpPr>
          <p:nvPr/>
        </p:nvSpPr>
        <p:spPr>
          <a:xfrm>
            <a:off x="452438" y="-99392"/>
            <a:ext cx="8229600" cy="1143000"/>
          </a:xfrm>
          <a:prstGeom prst="rect">
            <a:avLst/>
          </a:prstGeom>
        </p:spPr>
        <p:txBody>
          <a:bodyPr anchor="b"/>
          <a:lstStyle>
            <a:lvl1pPr marL="0" lvl="0" indent="0" algn="ctr" defTabSz="914400" eaLnBrk="1" fontAlgn="base" latinLnBrk="0" hangingPunct="1">
              <a:lnSpc>
                <a:spcPct val="100000"/>
              </a:lnSpc>
              <a:spcBef>
                <a:spcPct val="0"/>
              </a:spcBef>
              <a:spcAft>
                <a:spcPct val="0"/>
              </a:spcAft>
              <a:buClr>
                <a:srgbClr val="000000"/>
              </a:buClr>
              <a:buNone/>
              <a:defRPr sz="4500" b="0" i="0" u="none" kern="1200" baseline="0">
                <a:solidFill>
                  <a:schemeClr val="tx2"/>
                </a:solidFill>
                <a:latin typeface="+mj-lt"/>
                <a:ea typeface="+mj-ea"/>
                <a:cs typeface="+mj-cs"/>
              </a:defRPr>
            </a:lvl1pPr>
          </a:lstStyle>
          <a:p>
            <a:r>
              <a:rPr lang="zh-CN" altLang="en-US" b="1" dirty="0">
                <a:solidFill>
                  <a:srgbClr val="006699"/>
                </a:solidFill>
                <a:latin typeface="+mj-ea"/>
              </a:rPr>
              <a:t>双曲空间降维</a:t>
            </a:r>
          </a:p>
        </p:txBody>
      </p:sp>
      <p:sp>
        <p:nvSpPr>
          <p:cNvPr id="8" name="矩形 7">
            <a:extLst>
              <a:ext uri="{FF2B5EF4-FFF2-40B4-BE49-F238E27FC236}">
                <a16:creationId xmlns:a16="http://schemas.microsoft.com/office/drawing/2014/main" id="{217E5472-B412-41D1-9017-C33206554F4E}"/>
              </a:ext>
            </a:extLst>
          </p:cNvPr>
          <p:cNvSpPr/>
          <p:nvPr/>
        </p:nvSpPr>
        <p:spPr>
          <a:xfrm>
            <a:off x="971600" y="5547247"/>
            <a:ext cx="7920880" cy="567848"/>
          </a:xfrm>
          <a:prstGeom prst="rect">
            <a:avLst/>
          </a:prstGeom>
        </p:spPr>
        <p:txBody>
          <a:bodyPr wrap="square">
            <a:spAutoFit/>
          </a:bodyPr>
          <a:lstStyle/>
          <a:p>
            <a:r>
              <a:rPr kumimoji="1" lang="en-US" altLang="zh-CN" dirty="0">
                <a:solidFill>
                  <a:srgbClr val="006699"/>
                </a:solidFill>
                <a:latin typeface="+mj-ea"/>
                <a:ea typeface="+mj-ea"/>
              </a:rPr>
              <a:t>BA</a:t>
            </a:r>
            <a:r>
              <a:rPr kumimoji="1" lang="zh-CN" altLang="en-US" dirty="0">
                <a:solidFill>
                  <a:srgbClr val="006699"/>
                </a:solidFill>
                <a:latin typeface="+mj-ea"/>
                <a:ea typeface="+mj-ea"/>
              </a:rPr>
              <a:t>网络，</a:t>
            </a:r>
            <a:r>
              <a:rPr kumimoji="1" lang="en-US" altLang="zh-CN" dirty="0">
                <a:solidFill>
                  <a:srgbClr val="006699"/>
                </a:solidFill>
                <a:latin typeface="+mj-ea"/>
                <a:ea typeface="+mj-ea"/>
              </a:rPr>
              <a:t>N=1000</a:t>
            </a:r>
            <a:r>
              <a:rPr kumimoji="1" lang="zh-CN" altLang="en-US" dirty="0">
                <a:solidFill>
                  <a:srgbClr val="006699"/>
                </a:solidFill>
                <a:latin typeface="+mj-ea"/>
                <a:ea typeface="+mj-ea"/>
              </a:rPr>
              <a:t>。</a:t>
            </a:r>
            <a:endParaRPr kumimoji="1" lang="en-US" altLang="zh-CN" dirty="0">
              <a:solidFill>
                <a:srgbClr val="006699"/>
              </a:solidFill>
              <a:latin typeface="+mj-ea"/>
              <a:ea typeface="+mj-ea"/>
            </a:endParaRPr>
          </a:p>
        </p:txBody>
      </p:sp>
      <p:pic>
        <p:nvPicPr>
          <p:cNvPr id="5" name="图片 4" descr="手机屏幕截图&#10;&#10;描述已自动生成">
            <a:extLst>
              <a:ext uri="{FF2B5EF4-FFF2-40B4-BE49-F238E27FC236}">
                <a16:creationId xmlns:a16="http://schemas.microsoft.com/office/drawing/2014/main" id="{B0DBD902-AE5A-4056-B3F7-C0FF2EED9C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900" y="1340768"/>
            <a:ext cx="6372200" cy="2782673"/>
          </a:xfrm>
          <a:prstGeom prst="rect">
            <a:avLst/>
          </a:prstGeom>
        </p:spPr>
      </p:pic>
      <p:sp>
        <p:nvSpPr>
          <p:cNvPr id="6" name="文本框 5">
            <a:extLst>
              <a:ext uri="{FF2B5EF4-FFF2-40B4-BE49-F238E27FC236}">
                <a16:creationId xmlns:a16="http://schemas.microsoft.com/office/drawing/2014/main" id="{13F33E8C-D814-42F1-A6EE-E64D00853004}"/>
              </a:ext>
            </a:extLst>
          </p:cNvPr>
          <p:cNvSpPr txBox="1"/>
          <p:nvPr/>
        </p:nvSpPr>
        <p:spPr>
          <a:xfrm>
            <a:off x="102742" y="4632887"/>
            <a:ext cx="8928992" cy="810222"/>
          </a:xfrm>
          <a:prstGeom prst="rect">
            <a:avLst/>
          </a:prstGeom>
          <a:noFill/>
        </p:spPr>
        <p:txBody>
          <a:bodyPr wrap="square" rtlCol="0">
            <a:spAutoFit/>
          </a:bodyPr>
          <a:lstStyle/>
          <a:p>
            <a:r>
              <a:rPr kumimoji="1" lang="en-US" altLang="zh-CN" sz="2200" b="0" dirty="0">
                <a:solidFill>
                  <a:schemeClr val="tx1"/>
                </a:solidFill>
                <a:latin typeface="Times New Roman" panose="02020603050405020304" pitchFamily="18" charset="0"/>
                <a:cs typeface="Times New Roman" panose="02020603050405020304" pitchFamily="18" charset="0"/>
              </a:rPr>
              <a:t>Nickel, M., &amp; </a:t>
            </a:r>
            <a:r>
              <a:rPr kumimoji="1" lang="en-US" altLang="zh-CN" sz="2200" b="0" dirty="0" err="1">
                <a:solidFill>
                  <a:schemeClr val="tx1"/>
                </a:solidFill>
                <a:latin typeface="Times New Roman" panose="02020603050405020304" pitchFamily="18" charset="0"/>
                <a:cs typeface="Times New Roman" panose="02020603050405020304" pitchFamily="18" charset="0"/>
              </a:rPr>
              <a:t>Kiela</a:t>
            </a:r>
            <a:r>
              <a:rPr kumimoji="1" lang="en-US" altLang="zh-CN" sz="2200" b="0" dirty="0">
                <a:solidFill>
                  <a:schemeClr val="tx1"/>
                </a:solidFill>
                <a:latin typeface="Times New Roman" panose="02020603050405020304" pitchFamily="18" charset="0"/>
                <a:cs typeface="Times New Roman" panose="02020603050405020304" pitchFamily="18" charset="0"/>
              </a:rPr>
              <a:t>, D.  Advances in neural information processing systems (pp. 6338-6347) (2017). </a:t>
            </a:r>
            <a:endParaRPr kumimoji="1" lang="zh-CN" altLang="en-US" sz="2200" b="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00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CDBAFCE-FB4A-4CAD-8DB2-E513E25E2123}"/>
              </a:ext>
            </a:extLst>
          </p:cNvPr>
          <p:cNvSpPr txBox="1">
            <a:spLocks/>
          </p:cNvSpPr>
          <p:nvPr/>
        </p:nvSpPr>
        <p:spPr>
          <a:xfrm>
            <a:off x="452438" y="-99392"/>
            <a:ext cx="8229600" cy="1143000"/>
          </a:xfrm>
          <a:prstGeom prst="rect">
            <a:avLst/>
          </a:prstGeom>
        </p:spPr>
        <p:txBody>
          <a:bodyPr anchor="b"/>
          <a:lstStyle>
            <a:lvl1pPr marL="0" lvl="0" indent="0" algn="ctr" defTabSz="914400" eaLnBrk="1" fontAlgn="base" latinLnBrk="0" hangingPunct="1">
              <a:lnSpc>
                <a:spcPct val="100000"/>
              </a:lnSpc>
              <a:spcBef>
                <a:spcPct val="0"/>
              </a:spcBef>
              <a:spcAft>
                <a:spcPct val="0"/>
              </a:spcAft>
              <a:buClr>
                <a:srgbClr val="000000"/>
              </a:buClr>
              <a:buNone/>
              <a:defRPr sz="4500" b="0" i="0" u="none" kern="1200" baseline="0">
                <a:solidFill>
                  <a:schemeClr val="tx2"/>
                </a:solidFill>
                <a:latin typeface="+mj-lt"/>
                <a:ea typeface="+mj-ea"/>
                <a:cs typeface="+mj-cs"/>
              </a:defRPr>
            </a:lvl1pPr>
          </a:lstStyle>
          <a:p>
            <a:r>
              <a:rPr lang="zh-CN" altLang="en-US" b="1" dirty="0">
                <a:solidFill>
                  <a:srgbClr val="006699"/>
                </a:solidFill>
                <a:latin typeface="+mj-ea"/>
              </a:rPr>
              <a:t>双曲空间降维</a:t>
            </a:r>
          </a:p>
        </p:txBody>
      </p:sp>
      <p:pic>
        <p:nvPicPr>
          <p:cNvPr id="3" name="图片 2" descr="手机屏幕截图&#10;&#10;描述已自动生成">
            <a:extLst>
              <a:ext uri="{FF2B5EF4-FFF2-40B4-BE49-F238E27FC236}">
                <a16:creationId xmlns:a16="http://schemas.microsoft.com/office/drawing/2014/main" id="{68192F09-3D01-4542-9C93-CD242FC0FB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340768"/>
            <a:ext cx="3557709" cy="4869160"/>
          </a:xfrm>
          <a:prstGeom prst="rect">
            <a:avLst/>
          </a:prstGeom>
        </p:spPr>
      </p:pic>
      <p:sp>
        <p:nvSpPr>
          <p:cNvPr id="9" name="文本框 2">
            <a:extLst>
              <a:ext uri="{FF2B5EF4-FFF2-40B4-BE49-F238E27FC236}">
                <a16:creationId xmlns:a16="http://schemas.microsoft.com/office/drawing/2014/main" id="{38F712F8-8AC1-47D6-8676-47C9E5107ADF}"/>
              </a:ext>
            </a:extLst>
          </p:cNvPr>
          <p:cNvSpPr txBox="1"/>
          <p:nvPr/>
        </p:nvSpPr>
        <p:spPr>
          <a:xfrm>
            <a:off x="4139952" y="2060848"/>
            <a:ext cx="4668266" cy="2901372"/>
          </a:xfrm>
          <a:prstGeom prst="rect">
            <a:avLst/>
          </a:prstGeom>
          <a:noFill/>
        </p:spPr>
        <p:txBody>
          <a:bodyPr wrap="none" rtlCol="0">
            <a:spAutoFit/>
          </a:bodyPr>
          <a:lstStyle/>
          <a:p>
            <a:pPr marL="457200" indent="-457200" algn="l">
              <a:buSzPct val="100000"/>
              <a:buFont typeface="Wingdings" pitchFamily="2" charset="2"/>
              <a:buChar char="Ø"/>
            </a:pPr>
            <a:r>
              <a:rPr kumimoji="1" lang="en-US" altLang="zh-CN" sz="2400" dirty="0" err="1">
                <a:solidFill>
                  <a:srgbClr val="006699"/>
                </a:solidFill>
              </a:rPr>
              <a:t>Deepwalk</a:t>
            </a:r>
            <a:r>
              <a:rPr kumimoji="1" lang="zh-CN" altLang="en-US" sz="2400" dirty="0">
                <a:solidFill>
                  <a:srgbClr val="006699"/>
                </a:solidFill>
              </a:rPr>
              <a:t>：</a:t>
            </a:r>
            <a:r>
              <a:rPr kumimoji="1" lang="en-US" altLang="zh-CN" sz="2400" dirty="0">
                <a:solidFill>
                  <a:srgbClr val="006699"/>
                </a:solidFill>
              </a:rPr>
              <a:t> </a:t>
            </a:r>
            <a:r>
              <a:rPr kumimoji="1" lang="zh-CN" altLang="en-US" sz="2400" dirty="0">
                <a:solidFill>
                  <a:srgbClr val="006699"/>
                </a:solidFill>
              </a:rPr>
              <a:t>大小度节点重叠</a:t>
            </a:r>
            <a:endParaRPr kumimoji="1" lang="en-US" altLang="zh-CN" sz="2400" dirty="0">
              <a:solidFill>
                <a:srgbClr val="006699"/>
              </a:solidFill>
            </a:endParaRPr>
          </a:p>
          <a:p>
            <a:pPr marL="457200" indent="-457200">
              <a:buSzPct val="100000"/>
              <a:buFont typeface="Arial" pitchFamily="34" charset="0"/>
              <a:buChar char="•"/>
            </a:pPr>
            <a:endParaRPr kumimoji="1" lang="en-US" altLang="zh-CN" sz="2400" dirty="0">
              <a:solidFill>
                <a:srgbClr val="006699"/>
              </a:solidFill>
            </a:endParaRPr>
          </a:p>
          <a:p>
            <a:pPr marL="457200" indent="-457200">
              <a:buSzPct val="100000"/>
              <a:buFont typeface="Arial" pitchFamily="34" charset="0"/>
              <a:buChar char="•"/>
            </a:pPr>
            <a:endParaRPr kumimoji="1" lang="en-US" altLang="zh-CN" sz="2400" dirty="0">
              <a:solidFill>
                <a:srgbClr val="006699"/>
              </a:solidFill>
            </a:endParaRPr>
          </a:p>
          <a:p>
            <a:pPr>
              <a:buSzPct val="100000"/>
            </a:pPr>
            <a:endParaRPr kumimoji="1" lang="en-US" altLang="zh-CN" sz="2400" dirty="0">
              <a:solidFill>
                <a:srgbClr val="006699"/>
              </a:solidFill>
            </a:endParaRPr>
          </a:p>
          <a:p>
            <a:pPr>
              <a:buSzPct val="100000"/>
            </a:pPr>
            <a:endParaRPr kumimoji="1" lang="en-US" altLang="zh-CN" sz="2400" dirty="0">
              <a:solidFill>
                <a:srgbClr val="006699"/>
              </a:solidFill>
            </a:endParaRPr>
          </a:p>
          <a:p>
            <a:pPr>
              <a:buSzPct val="100000"/>
            </a:pPr>
            <a:endParaRPr kumimoji="1" lang="en-US" altLang="zh-CN" sz="2400" dirty="0">
              <a:solidFill>
                <a:srgbClr val="006699"/>
              </a:solidFill>
            </a:endParaRPr>
          </a:p>
          <a:p>
            <a:pPr marL="457200" indent="-457200" algn="l">
              <a:buFont typeface="Wingdings" pitchFamily="2" charset="2"/>
              <a:buChar char="Ø"/>
            </a:pPr>
            <a:r>
              <a:rPr kumimoji="1" lang="zh-CN" altLang="en-US" sz="2400" dirty="0">
                <a:solidFill>
                  <a:srgbClr val="006699"/>
                </a:solidFill>
              </a:rPr>
              <a:t>庞加莱降维：大小度节点分散</a:t>
            </a:r>
            <a:endParaRPr kumimoji="1" lang="en-US" altLang="zh-CN" sz="2400" dirty="0">
              <a:solidFill>
                <a:srgbClr val="006699"/>
              </a:solidFill>
            </a:endParaRPr>
          </a:p>
        </p:txBody>
      </p:sp>
    </p:spTree>
    <p:extLst>
      <p:ext uri="{BB962C8B-B14F-4D97-AF65-F5344CB8AC3E}">
        <p14:creationId xmlns:p14="http://schemas.microsoft.com/office/powerpoint/2010/main" val="352497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76980-6B6A-9347-9503-C05C10160C95}"/>
              </a:ext>
            </a:extLst>
          </p:cNvPr>
          <p:cNvSpPr>
            <a:spLocks noGrp="1"/>
          </p:cNvSpPr>
          <p:nvPr>
            <p:ph type="title"/>
          </p:nvPr>
        </p:nvSpPr>
        <p:spPr/>
        <p:txBody>
          <a:bodyPr/>
          <a:lstStyle/>
          <a:p>
            <a:r>
              <a:rPr lang="zh-CN" altLang="en-US" b="1" dirty="0">
                <a:solidFill>
                  <a:srgbClr val="006699"/>
                </a:solidFill>
                <a:latin typeface="+mj-ea"/>
              </a:rPr>
              <a:t>真实网络测试</a:t>
            </a:r>
          </a:p>
        </p:txBody>
      </p:sp>
      <p:sp>
        <p:nvSpPr>
          <p:cNvPr id="4" name="文本框 3">
            <a:extLst>
              <a:ext uri="{FF2B5EF4-FFF2-40B4-BE49-F238E27FC236}">
                <a16:creationId xmlns:a16="http://schemas.microsoft.com/office/drawing/2014/main" id="{B70FC3D9-3828-F647-B0ED-31B12DF4ACB3}"/>
              </a:ext>
            </a:extLst>
          </p:cNvPr>
          <p:cNvSpPr txBox="1"/>
          <p:nvPr/>
        </p:nvSpPr>
        <p:spPr>
          <a:xfrm>
            <a:off x="1403648" y="5349478"/>
            <a:ext cx="6564041" cy="1001556"/>
          </a:xfrm>
          <a:prstGeom prst="rect">
            <a:avLst/>
          </a:prstGeom>
          <a:noFill/>
        </p:spPr>
        <p:txBody>
          <a:bodyPr wrap="none" rtlCol="0">
            <a:spAutoFit/>
          </a:bodyPr>
          <a:lstStyle/>
          <a:p>
            <a:r>
              <a:rPr kumimoji="1" lang="zh-CN" altLang="en-US" sz="2800" dirty="0">
                <a:solidFill>
                  <a:srgbClr val="006699"/>
                </a:solidFill>
              </a:rPr>
              <a:t>真实网络</a:t>
            </a:r>
            <a:r>
              <a:rPr kumimoji="1" lang="zh-CN" altLang="en-US" sz="2800" dirty="0">
                <a:solidFill>
                  <a:srgbClr val="006699"/>
                </a:solidFill>
                <a:latin typeface="Times New Roman" pitchFamily="18" charset="0"/>
                <a:cs typeface="Times New Roman" pitchFamily="18" charset="0"/>
              </a:rPr>
              <a:t>：（左）</a:t>
            </a:r>
            <a:r>
              <a:rPr kumimoji="1" lang="en-US" altLang="zh-CN" sz="2800" dirty="0">
                <a:solidFill>
                  <a:srgbClr val="006699"/>
                </a:solidFill>
                <a:latin typeface="Times New Roman" pitchFamily="18" charset="0"/>
                <a:cs typeface="Times New Roman" pitchFamily="18" charset="0"/>
              </a:rPr>
              <a:t>CAIDA and </a:t>
            </a:r>
            <a:r>
              <a:rPr kumimoji="1" lang="en-US" altLang="zh-CN" sz="2800" dirty="0" err="1">
                <a:solidFill>
                  <a:srgbClr val="006699"/>
                </a:solidFill>
                <a:latin typeface="Times New Roman" pitchFamily="18" charset="0"/>
                <a:cs typeface="Times New Roman" pitchFamily="18" charset="0"/>
              </a:rPr>
              <a:t>Brightkite</a:t>
            </a:r>
            <a:endParaRPr kumimoji="1" lang="en-US" altLang="zh-CN" sz="2800" dirty="0">
              <a:solidFill>
                <a:srgbClr val="006699"/>
              </a:solidFill>
              <a:latin typeface="Times New Roman" pitchFamily="18" charset="0"/>
              <a:cs typeface="Times New Roman" pitchFamily="18" charset="0"/>
            </a:endParaRPr>
          </a:p>
          <a:p>
            <a:r>
              <a:rPr kumimoji="1" lang="zh-CN" altLang="en-US" sz="2800" dirty="0">
                <a:solidFill>
                  <a:srgbClr val="006699"/>
                </a:solidFill>
                <a:latin typeface="Times New Roman" pitchFamily="18" charset="0"/>
                <a:cs typeface="Times New Roman" pitchFamily="18" charset="0"/>
              </a:rPr>
              <a:t>     （右）更多真实网络</a:t>
            </a:r>
          </a:p>
        </p:txBody>
      </p:sp>
      <p:pic>
        <p:nvPicPr>
          <p:cNvPr id="5" name="图片 4" descr="图片包含 游戏机&#10;&#10;描述已自动生成">
            <a:extLst>
              <a:ext uri="{FF2B5EF4-FFF2-40B4-BE49-F238E27FC236}">
                <a16:creationId xmlns:a16="http://schemas.microsoft.com/office/drawing/2014/main" id="{BA3358B9-D9D9-4ECD-80E4-16770452A3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25" y="1139515"/>
            <a:ext cx="3195090" cy="4190499"/>
          </a:xfrm>
          <a:prstGeom prst="rect">
            <a:avLst/>
          </a:prstGeom>
        </p:spPr>
      </p:pic>
      <p:pic>
        <p:nvPicPr>
          <p:cNvPr id="7" name="图片 6" descr="图片包含 游戏机&#10;&#10;描述已自动生成">
            <a:extLst>
              <a:ext uri="{FF2B5EF4-FFF2-40B4-BE49-F238E27FC236}">
                <a16:creationId xmlns:a16="http://schemas.microsoft.com/office/drawing/2014/main" id="{2FF3AC0C-155C-46C1-B783-554D0E1C53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0415" y="1518998"/>
            <a:ext cx="4878311" cy="3564670"/>
          </a:xfrm>
          <a:prstGeom prst="rect">
            <a:avLst/>
          </a:prstGeom>
        </p:spPr>
      </p:pic>
    </p:spTree>
    <p:extLst>
      <p:ext uri="{BB962C8B-B14F-4D97-AF65-F5344CB8AC3E}">
        <p14:creationId xmlns:p14="http://schemas.microsoft.com/office/powerpoint/2010/main" val="149195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41FBE-FB9D-E94F-BB86-E961F802627F}"/>
              </a:ext>
            </a:extLst>
          </p:cNvPr>
          <p:cNvSpPr>
            <a:spLocks noGrp="1"/>
          </p:cNvSpPr>
          <p:nvPr>
            <p:ph type="title"/>
          </p:nvPr>
        </p:nvSpPr>
        <p:spPr/>
        <p:txBody>
          <a:bodyPr/>
          <a:lstStyle/>
          <a:p>
            <a:r>
              <a:rPr lang="zh-CN" altLang="en-US" b="1" dirty="0">
                <a:solidFill>
                  <a:srgbClr val="006699"/>
                </a:solidFill>
                <a:latin typeface="+mj-ea"/>
              </a:rPr>
              <a:t>小结</a:t>
            </a:r>
          </a:p>
        </p:txBody>
      </p:sp>
      <p:sp>
        <p:nvSpPr>
          <p:cNvPr id="3" name="内容占位符 2">
            <a:extLst>
              <a:ext uri="{FF2B5EF4-FFF2-40B4-BE49-F238E27FC236}">
                <a16:creationId xmlns:a16="http://schemas.microsoft.com/office/drawing/2014/main" id="{F4B315D4-9C05-8347-878C-C1A2C1F4A1B3}"/>
              </a:ext>
            </a:extLst>
          </p:cNvPr>
          <p:cNvSpPr>
            <a:spLocks noGrp="1"/>
          </p:cNvSpPr>
          <p:nvPr>
            <p:ph idx="1"/>
          </p:nvPr>
        </p:nvSpPr>
        <p:spPr>
          <a:xfrm>
            <a:off x="457200" y="1268760"/>
            <a:ext cx="8229600" cy="5040560"/>
          </a:xfrm>
        </p:spPr>
        <p:txBody>
          <a:bodyPr anchor="t"/>
          <a:lstStyle/>
          <a:p>
            <a:pPr algn="just">
              <a:buFont typeface="Wingdings" pitchFamily="2" charset="2"/>
              <a:buChar char="Ø"/>
            </a:pPr>
            <a:r>
              <a:rPr kumimoji="1" lang="zh-CN" altLang="en-US" sz="3000" b="1">
                <a:solidFill>
                  <a:srgbClr val="006699"/>
                </a:solidFill>
              </a:rPr>
              <a:t>运用深度学习算法识别了网络SIS模型爆发阈值；</a:t>
            </a:r>
            <a:endParaRPr kumimoji="1" lang="en-US" altLang="zh-CN" sz="3000" b="1">
              <a:solidFill>
                <a:srgbClr val="006699"/>
              </a:solidFill>
            </a:endParaRPr>
          </a:p>
          <a:p>
            <a:pPr marL="0" indent="0" algn="just">
              <a:buNone/>
            </a:pPr>
            <a:endParaRPr lang="zh-CN" altLang="en-US" sz="3000" b="1" dirty="0">
              <a:solidFill>
                <a:srgbClr val="006699"/>
              </a:solidFill>
              <a:cs typeface="Arial"/>
            </a:endParaRPr>
          </a:p>
          <a:p>
            <a:pPr algn="just">
              <a:buFont typeface="Wingdings" pitchFamily="2" charset="2"/>
              <a:buChar char="Ø"/>
            </a:pPr>
            <a:r>
              <a:rPr kumimoji="1" lang="zh-CN" altLang="en-US" sz="3000" b="1" dirty="0">
                <a:solidFill>
                  <a:srgbClr val="006699"/>
                </a:solidFill>
              </a:rPr>
              <a:t>使用</a:t>
            </a:r>
            <a:r>
              <a:rPr kumimoji="1" lang="en-US" altLang="zh-CN" sz="3000" b="1" dirty="0">
                <a:solidFill>
                  <a:srgbClr val="006699"/>
                </a:solidFill>
              </a:rPr>
              <a:t>CNN</a:t>
            </a:r>
            <a:r>
              <a:rPr kumimoji="1" lang="zh-CN" altLang="en-US" sz="3000" b="1" dirty="0">
                <a:solidFill>
                  <a:srgbClr val="006699"/>
                </a:solidFill>
              </a:rPr>
              <a:t>和模糊学习，同时学习网络的结构和动力学信息，并且无需任何先验知识；</a:t>
            </a:r>
            <a:endParaRPr kumimoji="1" lang="en-US" altLang="zh-CN" sz="3000" b="1" dirty="0">
              <a:solidFill>
                <a:srgbClr val="006699"/>
              </a:solidFill>
            </a:endParaRPr>
          </a:p>
          <a:p>
            <a:pPr algn="just">
              <a:buFont typeface="Wingdings" pitchFamily="2" charset="2"/>
              <a:buChar char="Ø"/>
            </a:pPr>
            <a:endParaRPr kumimoji="1" lang="zh-CN" altLang="en-US" sz="3000" b="1" dirty="0">
              <a:solidFill>
                <a:srgbClr val="006699"/>
              </a:solidFill>
            </a:endParaRPr>
          </a:p>
          <a:p>
            <a:pPr algn="just">
              <a:buFont typeface="Wingdings" pitchFamily="2" charset="2"/>
              <a:buChar char="Ø"/>
            </a:pPr>
            <a:r>
              <a:rPr kumimoji="1" lang="zh-CN" altLang="en-US" sz="3000" b="1" dirty="0">
                <a:solidFill>
                  <a:srgbClr val="006699"/>
                </a:solidFill>
              </a:rPr>
              <a:t>开辟了新的研究方向：机器学习复杂网络动力学；</a:t>
            </a:r>
            <a:endParaRPr kumimoji="1" lang="en-US" altLang="zh-CN" sz="3000" b="1" dirty="0">
              <a:solidFill>
                <a:srgbClr val="006699"/>
              </a:solidFill>
            </a:endParaRPr>
          </a:p>
        </p:txBody>
      </p:sp>
    </p:spTree>
    <p:extLst>
      <p:ext uri="{BB962C8B-B14F-4D97-AF65-F5344CB8AC3E}">
        <p14:creationId xmlns:p14="http://schemas.microsoft.com/office/powerpoint/2010/main" val="301412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2910" y="-142900"/>
            <a:ext cx="8229600" cy="1143000"/>
          </a:xfrm>
        </p:spPr>
        <p:txBody>
          <a:bodyPr/>
          <a:lstStyle/>
          <a:p>
            <a:r>
              <a:rPr lang="zh-CN" altLang="en-US" sz="5400" b="1" dirty="0">
                <a:solidFill>
                  <a:srgbClr val="006699"/>
                </a:solidFill>
                <a:latin typeface="黑体" pitchFamily="49" charset="-122"/>
                <a:ea typeface="黑体" pitchFamily="49" charset="-122"/>
              </a:rPr>
              <a:t>目录</a:t>
            </a:r>
          </a:p>
        </p:txBody>
      </p:sp>
      <p:grpSp>
        <p:nvGrpSpPr>
          <p:cNvPr id="7" name="组合 25"/>
          <p:cNvGrpSpPr>
            <a:grpSpLocks/>
          </p:cNvGrpSpPr>
          <p:nvPr/>
        </p:nvGrpSpPr>
        <p:grpSpPr bwMode="auto">
          <a:xfrm>
            <a:off x="2340274" y="1780216"/>
            <a:ext cx="5128670" cy="626241"/>
            <a:chOff x="460128" y="312440"/>
            <a:chExt cx="5580684" cy="625205"/>
          </a:xfrm>
        </p:grpSpPr>
        <p:sp>
          <p:nvSpPr>
            <p:cNvPr id="37" name="矩形 36"/>
            <p:cNvSpPr/>
            <p:nvPr/>
          </p:nvSpPr>
          <p:spPr>
            <a:xfrm>
              <a:off x="459803" y="312407"/>
              <a:ext cx="5581275" cy="626025"/>
            </a:xfrm>
            <a:prstGeom prst="rect">
              <a:avLst/>
            </a:prstGeom>
            <a:solidFill>
              <a:schemeClr val="bg1">
                <a:lumMod val="50000"/>
              </a:schemeClr>
            </a:solidFill>
            <a:ln w="9525">
              <a:solidFill>
                <a:srgbClr val="DDDDDD"/>
              </a:solidFill>
              <a:round/>
              <a:headEnd/>
              <a:tailEnd/>
            </a:ln>
            <a:effectLst>
              <a:outerShdw blurRad="63500" sx="101000" sy="101000" algn="ctr" rotWithShape="0">
                <a:prstClr val="black">
                  <a:alpha val="8000"/>
                </a:prstClr>
              </a:outerShdw>
            </a:effectLst>
          </p:spPr>
        </p:sp>
        <p:sp>
          <p:nvSpPr>
            <p:cNvPr id="38" name="矩形 27"/>
            <p:cNvSpPr>
              <a:spLocks noChangeArrowheads="1"/>
            </p:cNvSpPr>
            <p:nvPr/>
          </p:nvSpPr>
          <p:spPr bwMode="auto">
            <a:xfrm>
              <a:off x="460128" y="312440"/>
              <a:ext cx="5580684" cy="62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6257" tIns="60960" rIns="60960" bIns="60960" anchor="ctr"/>
            <a:lstStyle/>
            <a:p>
              <a:pPr defTabSz="1066800">
                <a:lnSpc>
                  <a:spcPct val="90000"/>
                </a:lnSpc>
                <a:spcAft>
                  <a:spcPct val="35000"/>
                </a:spcAft>
              </a:pPr>
              <a:r>
                <a:rPr lang="zh-CN" altLang="en-US" sz="3200">
                  <a:solidFill>
                    <a:srgbClr val="646464"/>
                  </a:solidFill>
                  <a:latin typeface="Calibri" pitchFamily="34" charset="0"/>
                  <a:ea typeface="微软雅黑" pitchFamily="34" charset="-122"/>
                </a:rPr>
                <a:t>单击此处添加文字内</a:t>
              </a:r>
              <a:endParaRPr lang="zh-CN" altLang="en-US" sz="3200">
                <a:solidFill>
                  <a:srgbClr val="FFFFFF"/>
                </a:solidFill>
                <a:latin typeface="Calibri" pitchFamily="34" charset="0"/>
              </a:endParaRPr>
            </a:p>
          </p:txBody>
        </p:sp>
        <p:sp>
          <p:nvSpPr>
            <p:cNvPr id="39" name="矩形 38"/>
            <p:cNvSpPr/>
            <p:nvPr/>
          </p:nvSpPr>
          <p:spPr>
            <a:xfrm>
              <a:off x="501261" y="342519"/>
              <a:ext cx="5506996" cy="559461"/>
            </a:xfrm>
            <a:prstGeom prst="rect">
              <a:avLst/>
            </a:prstGeom>
            <a:solidFill>
              <a:schemeClr val="bg2">
                <a:lumMod val="60000"/>
                <a:lumOff val="40000"/>
              </a:schemeClr>
            </a:solidFill>
            <a:ln w="9525">
              <a:noFill/>
              <a:round/>
              <a:headEnd/>
              <a:tailEnd/>
            </a:ln>
          </p:spPr>
          <p:txBody>
            <a:bodyPr/>
            <a:lstStyle/>
            <a:p>
              <a:pPr algn="ctr">
                <a:defRPr/>
              </a:pPr>
              <a:r>
                <a:rPr lang="zh-CN" altLang="en-US" dirty="0">
                  <a:solidFill>
                    <a:srgbClr val="006699"/>
                  </a:solidFill>
                  <a:latin typeface="微软雅黑" pitchFamily="34" charset="-122"/>
                  <a:ea typeface="微软雅黑" pitchFamily="34" charset="-122"/>
                </a:rPr>
                <a:t>机器学习相变问题</a:t>
              </a:r>
              <a:endParaRPr lang="zh-CN" altLang="en-US" sz="3200" b="1" dirty="0">
                <a:solidFill>
                  <a:srgbClr val="006699"/>
                </a:solidFill>
                <a:latin typeface="微软雅黑" pitchFamily="34" charset="-122"/>
                <a:ea typeface="微软雅黑" pitchFamily="34" charset="-122"/>
              </a:endParaRPr>
            </a:p>
          </p:txBody>
        </p:sp>
      </p:grpSp>
      <p:grpSp>
        <p:nvGrpSpPr>
          <p:cNvPr id="8" name="组合 29"/>
          <p:cNvGrpSpPr>
            <a:grpSpLocks/>
          </p:cNvGrpSpPr>
          <p:nvPr/>
        </p:nvGrpSpPr>
        <p:grpSpPr bwMode="auto">
          <a:xfrm>
            <a:off x="2712517" y="2579712"/>
            <a:ext cx="5130324" cy="626241"/>
            <a:chOff x="460128" y="312440"/>
            <a:chExt cx="5580684" cy="625205"/>
          </a:xfrm>
        </p:grpSpPr>
        <p:sp>
          <p:nvSpPr>
            <p:cNvPr id="34" name="矩形 33"/>
            <p:cNvSpPr/>
            <p:nvPr/>
          </p:nvSpPr>
          <p:spPr>
            <a:xfrm>
              <a:off x="460695" y="313010"/>
              <a:ext cx="5579474" cy="624440"/>
            </a:xfrm>
            <a:prstGeom prst="rect">
              <a:avLst/>
            </a:prstGeom>
            <a:solidFill>
              <a:schemeClr val="bg1">
                <a:lumMod val="50000"/>
              </a:schemeClr>
            </a:solidFill>
            <a:ln w="9525">
              <a:noFill/>
              <a:round/>
              <a:headEnd/>
              <a:tailEnd/>
            </a:ln>
          </p:spPr>
        </p:sp>
        <p:sp>
          <p:nvSpPr>
            <p:cNvPr id="35" name="矩形 31"/>
            <p:cNvSpPr>
              <a:spLocks noChangeArrowheads="1"/>
            </p:cNvSpPr>
            <p:nvPr/>
          </p:nvSpPr>
          <p:spPr bwMode="auto">
            <a:xfrm>
              <a:off x="460128" y="312440"/>
              <a:ext cx="5580684" cy="62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6257" tIns="60960" rIns="60960" bIns="60960" anchor="ctr"/>
            <a:lstStyle/>
            <a:p>
              <a:pPr defTabSz="1066800">
                <a:lnSpc>
                  <a:spcPct val="90000"/>
                </a:lnSpc>
                <a:spcAft>
                  <a:spcPct val="35000"/>
                </a:spcAft>
              </a:pPr>
              <a:r>
                <a:rPr lang="zh-CN" altLang="en-US" sz="3200">
                  <a:solidFill>
                    <a:srgbClr val="646464"/>
                  </a:solidFill>
                  <a:latin typeface="Calibri" pitchFamily="34" charset="0"/>
                  <a:ea typeface="微软雅黑" pitchFamily="34" charset="-122"/>
                </a:rPr>
                <a:t>单击此处添加文字内</a:t>
              </a:r>
              <a:endParaRPr lang="zh-CN" altLang="en-US" sz="3200">
                <a:solidFill>
                  <a:srgbClr val="FFFFFF"/>
                </a:solidFill>
                <a:latin typeface="Calibri" pitchFamily="34" charset="0"/>
              </a:endParaRPr>
            </a:p>
          </p:txBody>
        </p:sp>
        <p:sp>
          <p:nvSpPr>
            <p:cNvPr id="36" name="矩形 35"/>
            <p:cNvSpPr/>
            <p:nvPr/>
          </p:nvSpPr>
          <p:spPr>
            <a:xfrm>
              <a:off x="502139" y="341538"/>
              <a:ext cx="5506946" cy="559460"/>
            </a:xfrm>
            <a:prstGeom prst="rect">
              <a:avLst/>
            </a:prstGeom>
            <a:solidFill>
              <a:schemeClr val="bg2">
                <a:lumMod val="60000"/>
                <a:lumOff val="40000"/>
              </a:schemeClr>
            </a:solidFill>
            <a:ln w="9525">
              <a:noFill/>
              <a:round/>
              <a:headEnd/>
              <a:tailEnd/>
            </a:ln>
          </p:spPr>
          <p:txBody>
            <a:bodyPr/>
            <a:lstStyle/>
            <a:p>
              <a:pPr>
                <a:defRPr/>
              </a:pPr>
              <a:r>
                <a:rPr lang="zh-CN" altLang="en-US" dirty="0">
                  <a:solidFill>
                    <a:srgbClr val="006699"/>
                  </a:solidFill>
                  <a:latin typeface="微软雅黑" pitchFamily="34" charset="-122"/>
                  <a:ea typeface="微软雅黑" pitchFamily="34" charset="-122"/>
                </a:rPr>
                <a:t>网络传播中的相变问题</a:t>
              </a:r>
            </a:p>
          </p:txBody>
        </p:sp>
      </p:grpSp>
      <p:grpSp>
        <p:nvGrpSpPr>
          <p:cNvPr id="9" name="组合 33"/>
          <p:cNvGrpSpPr>
            <a:grpSpLocks/>
          </p:cNvGrpSpPr>
          <p:nvPr/>
        </p:nvGrpSpPr>
        <p:grpSpPr bwMode="auto">
          <a:xfrm>
            <a:off x="2584151" y="4178896"/>
            <a:ext cx="5286502" cy="625475"/>
            <a:chOff x="335459" y="312633"/>
            <a:chExt cx="5750572" cy="624440"/>
          </a:xfrm>
        </p:grpSpPr>
        <p:sp>
          <p:nvSpPr>
            <p:cNvPr id="32" name="矩形 31"/>
            <p:cNvSpPr/>
            <p:nvPr/>
          </p:nvSpPr>
          <p:spPr>
            <a:xfrm>
              <a:off x="334633" y="312632"/>
              <a:ext cx="5752161" cy="624440"/>
            </a:xfrm>
            <a:prstGeom prst="rect">
              <a:avLst/>
            </a:prstGeom>
            <a:solidFill>
              <a:schemeClr val="bg1">
                <a:lumMod val="50000"/>
              </a:schemeClr>
            </a:solidFill>
            <a:ln w="9525">
              <a:noFill/>
              <a:round/>
              <a:headEnd/>
              <a:tailEnd/>
            </a:ln>
          </p:spPr>
        </p:sp>
        <p:sp>
          <p:nvSpPr>
            <p:cNvPr id="33" name="矩形 32"/>
            <p:cNvSpPr/>
            <p:nvPr/>
          </p:nvSpPr>
          <p:spPr>
            <a:xfrm>
              <a:off x="524588" y="334820"/>
              <a:ext cx="5534577" cy="580064"/>
            </a:xfrm>
            <a:prstGeom prst="rect">
              <a:avLst/>
            </a:prstGeom>
            <a:solidFill>
              <a:schemeClr val="bg2">
                <a:lumMod val="60000"/>
                <a:lumOff val="40000"/>
              </a:schemeClr>
            </a:solidFill>
            <a:ln w="9525">
              <a:noFill/>
              <a:round/>
              <a:headEnd/>
              <a:tailEnd/>
            </a:ln>
          </p:spPr>
          <p:txBody>
            <a:bodyPr/>
            <a:lstStyle/>
            <a:p>
              <a:pPr>
                <a:defRPr/>
              </a:pPr>
              <a:r>
                <a:rPr lang="zh-CN" altLang="en-US" dirty="0">
                  <a:solidFill>
                    <a:srgbClr val="006699"/>
                  </a:solidFill>
                  <a:latin typeface="微软雅黑" pitchFamily="34" charset="-122"/>
                  <a:ea typeface="微软雅黑" pitchFamily="34" charset="-122"/>
                </a:rPr>
                <a:t>   基于</a:t>
              </a:r>
              <a:r>
                <a:rPr lang="en-US" altLang="zh-CN" dirty="0">
                  <a:solidFill>
                    <a:srgbClr val="006699"/>
                  </a:solidFill>
                  <a:latin typeface="微软雅黑" pitchFamily="34" charset="-122"/>
                  <a:ea typeface="微软雅黑" pitchFamily="34" charset="-122"/>
                </a:rPr>
                <a:t>CNN</a:t>
              </a:r>
              <a:r>
                <a:rPr lang="zh-CN" altLang="en-US" dirty="0">
                  <a:solidFill>
                    <a:srgbClr val="006699"/>
                  </a:solidFill>
                  <a:latin typeface="微软雅黑" pitchFamily="34" charset="-122"/>
                  <a:ea typeface="微软雅黑" pitchFamily="34" charset="-122"/>
                </a:rPr>
                <a:t>的阈值识别</a:t>
              </a:r>
            </a:p>
          </p:txBody>
        </p:sp>
      </p:grpSp>
      <p:sp>
        <p:nvSpPr>
          <p:cNvPr id="10" name="矩形 9"/>
          <p:cNvSpPr/>
          <p:nvPr/>
        </p:nvSpPr>
        <p:spPr bwMode="auto">
          <a:xfrm>
            <a:off x="2339975" y="4977408"/>
            <a:ext cx="5127626" cy="628651"/>
          </a:xfrm>
          <a:prstGeom prst="rect">
            <a:avLst/>
          </a:prstGeom>
          <a:solidFill>
            <a:schemeClr val="bg1">
              <a:lumMod val="50000"/>
            </a:schemeClr>
          </a:solidFill>
          <a:ln w="9525">
            <a:noFill/>
            <a:round/>
            <a:headEnd/>
            <a:tailEnd/>
          </a:ln>
        </p:spPr>
      </p:sp>
      <p:sp>
        <p:nvSpPr>
          <p:cNvPr id="11" name="矩形 10"/>
          <p:cNvSpPr/>
          <p:nvPr/>
        </p:nvSpPr>
        <p:spPr bwMode="auto">
          <a:xfrm>
            <a:off x="2339975" y="4977408"/>
            <a:ext cx="5127626" cy="628651"/>
          </a:xfrm>
          <a:prstGeom prst="rect">
            <a:avLst/>
          </a:prstGeom>
          <a:solidFill>
            <a:schemeClr val="bg1">
              <a:lumMod val="50000"/>
            </a:schemeClr>
          </a:solidFill>
          <a:ln w="9525">
            <a:noFill/>
            <a:round/>
            <a:headEnd/>
            <a:tailEnd/>
          </a:ln>
        </p:spPr>
        <p:txBody>
          <a:bodyPr lIns="496257" tIns="60960" rIns="60960" bIns="60960" spcCol="1270" anchor="ctr"/>
          <a:lstStyle/>
          <a:p>
            <a:pPr defTabSz="1066800" fontAlgn="auto">
              <a:lnSpc>
                <a:spcPct val="90000"/>
              </a:lnSpc>
              <a:spcAft>
                <a:spcPct val="35000"/>
              </a:spcAft>
              <a:defRPr/>
            </a:pPr>
            <a:r>
              <a:rPr lang="zh-CN" altLang="en-US" sz="3200" dirty="0">
                <a:solidFill>
                  <a:srgbClr val="646464"/>
                </a:solidFill>
                <a:latin typeface="Calibri"/>
                <a:ea typeface="微软雅黑" pitchFamily="34" charset="-122"/>
              </a:rPr>
              <a:t>单击此处添加文字内</a:t>
            </a:r>
            <a:endParaRPr lang="zh-CN" altLang="en-US" sz="3200" dirty="0">
              <a:solidFill>
                <a:sysClr val="window" lastClr="FFFFFF"/>
              </a:solidFill>
              <a:latin typeface="Calibri"/>
              <a:ea typeface="宋体"/>
            </a:endParaRPr>
          </a:p>
        </p:txBody>
      </p:sp>
      <p:sp>
        <p:nvSpPr>
          <p:cNvPr id="12" name="矩形 11"/>
          <p:cNvSpPr/>
          <p:nvPr/>
        </p:nvSpPr>
        <p:spPr bwMode="auto">
          <a:xfrm>
            <a:off x="2378074" y="5005982"/>
            <a:ext cx="5060950" cy="563562"/>
          </a:xfrm>
          <a:prstGeom prst="rect">
            <a:avLst/>
          </a:prstGeom>
          <a:solidFill>
            <a:schemeClr val="bg2">
              <a:lumMod val="60000"/>
              <a:lumOff val="40000"/>
            </a:schemeClr>
          </a:solidFill>
          <a:ln w="9525">
            <a:noFill/>
            <a:round/>
            <a:headEnd/>
            <a:tailEnd/>
          </a:ln>
        </p:spPr>
        <p:txBody>
          <a:bodyPr/>
          <a:lstStyle/>
          <a:p>
            <a:pPr>
              <a:defRPr/>
            </a:pPr>
            <a:r>
              <a:rPr lang="zh-CN" altLang="en-US" dirty="0">
                <a:solidFill>
                  <a:srgbClr val="006699"/>
                </a:solidFill>
                <a:latin typeface="微软雅黑" pitchFamily="34" charset="-122"/>
                <a:ea typeface="微软雅黑" pitchFamily="34" charset="-122"/>
              </a:rPr>
              <a:t>小结</a:t>
            </a:r>
          </a:p>
        </p:txBody>
      </p:sp>
      <p:grpSp>
        <p:nvGrpSpPr>
          <p:cNvPr id="13" name="组合 41"/>
          <p:cNvGrpSpPr>
            <a:grpSpLocks/>
          </p:cNvGrpSpPr>
          <p:nvPr/>
        </p:nvGrpSpPr>
        <p:grpSpPr bwMode="auto">
          <a:xfrm>
            <a:off x="2897211" y="3378795"/>
            <a:ext cx="5275239" cy="627062"/>
            <a:chOff x="459476" y="312029"/>
            <a:chExt cx="5738321" cy="626026"/>
          </a:xfrm>
        </p:grpSpPr>
        <p:sp>
          <p:nvSpPr>
            <p:cNvPr id="29" name="矩形 28"/>
            <p:cNvSpPr/>
            <p:nvPr/>
          </p:nvSpPr>
          <p:spPr>
            <a:xfrm>
              <a:off x="459451" y="312029"/>
              <a:ext cx="5738346" cy="626027"/>
            </a:xfrm>
            <a:prstGeom prst="rect">
              <a:avLst/>
            </a:prstGeom>
            <a:solidFill>
              <a:schemeClr val="bg1">
                <a:lumMod val="50000"/>
              </a:schemeClr>
            </a:solidFill>
            <a:ln w="9525">
              <a:noFill/>
              <a:round/>
              <a:headEnd/>
              <a:tailEnd/>
            </a:ln>
          </p:spPr>
        </p:sp>
        <p:sp>
          <p:nvSpPr>
            <p:cNvPr id="30" name="矩形 29"/>
            <p:cNvSpPr/>
            <p:nvPr/>
          </p:nvSpPr>
          <p:spPr>
            <a:xfrm>
              <a:off x="459451" y="312029"/>
              <a:ext cx="5738346" cy="626027"/>
            </a:xfrm>
            <a:prstGeom prst="rect">
              <a:avLst/>
            </a:prstGeom>
            <a:solidFill>
              <a:schemeClr val="bg1">
                <a:lumMod val="50000"/>
              </a:schemeClr>
            </a:solidFill>
            <a:ln w="9525">
              <a:noFill/>
              <a:round/>
              <a:headEnd/>
              <a:tailEnd/>
            </a:ln>
          </p:spPr>
          <p:txBody>
            <a:bodyPr lIns="496257" tIns="60960" rIns="60960" bIns="60960" spcCol="1270" anchor="ctr"/>
            <a:lstStyle/>
            <a:p>
              <a:pPr defTabSz="1066800" fontAlgn="auto">
                <a:lnSpc>
                  <a:spcPct val="90000"/>
                </a:lnSpc>
                <a:spcAft>
                  <a:spcPct val="35000"/>
                </a:spcAft>
                <a:defRPr/>
              </a:pPr>
              <a:r>
                <a:rPr lang="zh-CN" altLang="en-US" sz="3200" dirty="0">
                  <a:solidFill>
                    <a:srgbClr val="646464"/>
                  </a:solidFill>
                  <a:latin typeface="Calibri"/>
                  <a:ea typeface="微软雅黑" pitchFamily="34" charset="-122"/>
                </a:rPr>
                <a:t>单击此处添加文字</a:t>
              </a:r>
              <a:endParaRPr lang="zh-CN" altLang="en-US" sz="3200" dirty="0">
                <a:solidFill>
                  <a:sysClr val="window" lastClr="FFFFFF"/>
                </a:solidFill>
                <a:latin typeface="Calibri"/>
                <a:ea typeface="宋体"/>
              </a:endParaRPr>
            </a:p>
          </p:txBody>
        </p:sp>
        <p:sp>
          <p:nvSpPr>
            <p:cNvPr id="31" name="矩形 30"/>
            <p:cNvSpPr/>
            <p:nvPr/>
          </p:nvSpPr>
          <p:spPr>
            <a:xfrm>
              <a:off x="480173" y="340557"/>
              <a:ext cx="5695175" cy="561047"/>
            </a:xfrm>
            <a:prstGeom prst="rect">
              <a:avLst/>
            </a:prstGeom>
            <a:solidFill>
              <a:schemeClr val="bg2">
                <a:lumMod val="60000"/>
                <a:lumOff val="40000"/>
              </a:schemeClr>
            </a:solidFill>
            <a:ln w="9525">
              <a:noFill/>
              <a:round/>
              <a:headEnd/>
              <a:tailEnd/>
            </a:ln>
          </p:spPr>
          <p:txBody>
            <a:bodyPr/>
            <a:lstStyle/>
            <a:p>
              <a:pPr>
                <a:defRPr/>
              </a:pPr>
              <a:r>
                <a:rPr lang="zh-CN" altLang="en-US" dirty="0">
                  <a:solidFill>
                    <a:srgbClr val="006699"/>
                  </a:solidFill>
                  <a:latin typeface="微软雅黑" pitchFamily="34" charset="-122"/>
                  <a:ea typeface="微软雅黑" pitchFamily="34" charset="-122"/>
                </a:rPr>
                <a:t>基于</a:t>
              </a:r>
              <a:r>
                <a:rPr lang="en-US" altLang="zh-CN" dirty="0">
                  <a:solidFill>
                    <a:srgbClr val="006699"/>
                  </a:solidFill>
                  <a:latin typeface="微软雅黑" pitchFamily="34" charset="-122"/>
                  <a:ea typeface="微软雅黑" pitchFamily="34" charset="-122"/>
                </a:rPr>
                <a:t>FFNN</a:t>
              </a:r>
              <a:r>
                <a:rPr lang="zh-CN" altLang="en-US" dirty="0">
                  <a:solidFill>
                    <a:srgbClr val="006699"/>
                  </a:solidFill>
                  <a:latin typeface="微软雅黑" pitchFamily="34" charset="-122"/>
                  <a:ea typeface="微软雅黑" pitchFamily="34" charset="-122"/>
                </a:rPr>
                <a:t>的阈值识别</a:t>
              </a:r>
            </a:p>
          </p:txBody>
        </p:sp>
      </p:grpSp>
      <p:grpSp>
        <p:nvGrpSpPr>
          <p:cNvPr id="14" name="组合 45"/>
          <p:cNvGrpSpPr>
            <a:grpSpLocks/>
          </p:cNvGrpSpPr>
          <p:nvPr/>
        </p:nvGrpSpPr>
        <p:grpSpPr bwMode="auto">
          <a:xfrm>
            <a:off x="1979613" y="1700808"/>
            <a:ext cx="719669" cy="783253"/>
            <a:chOff x="1537511" y="1631288"/>
            <a:chExt cx="781507" cy="781507"/>
          </a:xfrm>
        </p:grpSpPr>
        <p:sp>
          <p:nvSpPr>
            <p:cNvPr id="27" name="椭圆 26"/>
            <p:cNvSpPr/>
            <p:nvPr/>
          </p:nvSpPr>
          <p:spPr>
            <a:xfrm>
              <a:off x="1537511" y="1631288"/>
              <a:ext cx="782654" cy="780892"/>
            </a:xfrm>
            <a:prstGeom prst="ellipse">
              <a:avLst/>
            </a:prstGeom>
            <a:solidFill>
              <a:srgbClr val="C00000"/>
            </a:solidFill>
            <a:ln w="9525">
              <a:noFill/>
              <a:round/>
              <a:headEnd/>
              <a:tailEnd/>
            </a:ln>
            <a:effectLst/>
          </p:spPr>
          <p:txBody>
            <a:bodyPr anchor="ctr"/>
            <a:lstStyle/>
            <a:p>
              <a:pPr algn="ctr" fontAlgn="auto">
                <a:spcBef>
                  <a:spcPts val="0"/>
                </a:spcBef>
                <a:spcAft>
                  <a:spcPts val="0"/>
                </a:spcAft>
                <a:defRPr/>
              </a:pPr>
              <a:r>
                <a:rPr lang="en-US" altLang="zh-CN" sz="3200" kern="0" dirty="0">
                  <a:solidFill>
                    <a:sysClr val="window" lastClr="FFFFFF"/>
                  </a:solidFill>
                  <a:latin typeface="Impact" pitchFamily="34" charset="0"/>
                  <a:ea typeface="+mn-ea"/>
                </a:rPr>
                <a:t>1</a:t>
              </a:r>
              <a:endParaRPr lang="zh-CN" altLang="en-US" sz="3200" kern="0" dirty="0">
                <a:solidFill>
                  <a:sysClr val="window" lastClr="FFFFFF"/>
                </a:solidFill>
                <a:latin typeface="Impact" pitchFamily="34" charset="0"/>
                <a:ea typeface="+mn-ea"/>
              </a:endParaRPr>
            </a:p>
          </p:txBody>
        </p:sp>
        <p:sp>
          <p:nvSpPr>
            <p:cNvPr id="28" name="未知"/>
            <p:cNvSpPr>
              <a:spLocks/>
            </p:cNvSpPr>
            <p:nvPr/>
          </p:nvSpPr>
          <p:spPr bwMode="auto">
            <a:xfrm>
              <a:off x="1616811" y="1643960"/>
              <a:ext cx="615434" cy="302536"/>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3200" kern="0" dirty="0">
                <a:solidFill>
                  <a:sysClr val="windowText" lastClr="000000"/>
                </a:solidFill>
                <a:latin typeface="+mn-lt"/>
                <a:ea typeface="微软雅黑" pitchFamily="34" charset="-122"/>
              </a:endParaRPr>
            </a:p>
          </p:txBody>
        </p:sp>
      </p:grpSp>
      <p:grpSp>
        <p:nvGrpSpPr>
          <p:cNvPr id="15" name="组合 48"/>
          <p:cNvGrpSpPr>
            <a:grpSpLocks/>
          </p:cNvGrpSpPr>
          <p:nvPr/>
        </p:nvGrpSpPr>
        <p:grpSpPr bwMode="auto">
          <a:xfrm>
            <a:off x="2353510" y="2500304"/>
            <a:ext cx="718014" cy="785056"/>
            <a:chOff x="1537511" y="1631288"/>
            <a:chExt cx="781507" cy="781507"/>
          </a:xfrm>
        </p:grpSpPr>
        <p:sp>
          <p:nvSpPr>
            <p:cNvPr id="25" name="椭圆 24"/>
            <p:cNvSpPr/>
            <p:nvPr/>
          </p:nvSpPr>
          <p:spPr>
            <a:xfrm>
              <a:off x="1540058" y="1631889"/>
              <a:ext cx="781002" cy="780680"/>
            </a:xfrm>
            <a:prstGeom prst="ellipse">
              <a:avLst/>
            </a:prstGeom>
            <a:solidFill>
              <a:srgbClr val="C00000"/>
            </a:solidFill>
            <a:ln w="9525">
              <a:noFill/>
              <a:round/>
              <a:headEnd/>
              <a:tailEnd/>
            </a:ln>
            <a:effectLst/>
          </p:spPr>
          <p:txBody>
            <a:bodyPr anchor="ctr"/>
            <a:lstStyle/>
            <a:p>
              <a:pPr algn="ctr" fontAlgn="auto">
                <a:spcBef>
                  <a:spcPts val="0"/>
                </a:spcBef>
                <a:spcAft>
                  <a:spcPts val="0"/>
                </a:spcAft>
                <a:defRPr/>
              </a:pPr>
              <a:r>
                <a:rPr lang="en-US" altLang="zh-CN" sz="3200" kern="0" dirty="0">
                  <a:solidFill>
                    <a:sysClr val="window" lastClr="FFFFFF"/>
                  </a:solidFill>
                  <a:latin typeface="Impact" pitchFamily="34" charset="0"/>
                  <a:ea typeface="+mn-ea"/>
                </a:rPr>
                <a:t>2</a:t>
              </a:r>
              <a:endParaRPr lang="zh-CN" altLang="en-US" sz="3200" kern="0" dirty="0">
                <a:solidFill>
                  <a:sysClr val="window" lastClr="FFFFFF"/>
                </a:solidFill>
                <a:latin typeface="Impact" pitchFamily="34" charset="0"/>
                <a:ea typeface="+mn-ea"/>
              </a:endParaRPr>
            </a:p>
          </p:txBody>
        </p:sp>
        <p:sp>
          <p:nvSpPr>
            <p:cNvPr id="26" name="未知"/>
            <p:cNvSpPr>
              <a:spLocks/>
            </p:cNvSpPr>
            <p:nvPr/>
          </p:nvSpPr>
          <p:spPr bwMode="auto">
            <a:xfrm>
              <a:off x="1619540" y="1644532"/>
              <a:ext cx="613398" cy="30342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3200" kern="0" dirty="0">
                <a:solidFill>
                  <a:sysClr val="windowText" lastClr="000000"/>
                </a:solidFill>
                <a:latin typeface="+mn-lt"/>
                <a:ea typeface="微软雅黑" pitchFamily="34" charset="-122"/>
              </a:endParaRPr>
            </a:p>
          </p:txBody>
        </p:sp>
      </p:grpSp>
      <p:grpSp>
        <p:nvGrpSpPr>
          <p:cNvPr id="16" name="组合 51"/>
          <p:cNvGrpSpPr>
            <a:grpSpLocks/>
          </p:cNvGrpSpPr>
          <p:nvPr/>
        </p:nvGrpSpPr>
        <p:grpSpPr bwMode="auto">
          <a:xfrm>
            <a:off x="2339752" y="4101096"/>
            <a:ext cx="718014" cy="783253"/>
            <a:chOff x="1537511" y="1631288"/>
            <a:chExt cx="781507" cy="781507"/>
          </a:xfrm>
        </p:grpSpPr>
        <p:sp>
          <p:nvSpPr>
            <p:cNvPr id="23" name="椭圆 22"/>
            <p:cNvSpPr/>
            <p:nvPr/>
          </p:nvSpPr>
          <p:spPr>
            <a:xfrm>
              <a:off x="1540058" y="1631300"/>
              <a:ext cx="781002" cy="780892"/>
            </a:xfrm>
            <a:prstGeom prst="ellipse">
              <a:avLst/>
            </a:prstGeom>
            <a:solidFill>
              <a:srgbClr val="C00000"/>
            </a:solidFill>
            <a:ln w="9525">
              <a:noFill/>
              <a:round/>
              <a:headEnd/>
              <a:tailEnd/>
            </a:ln>
            <a:effectLst/>
          </p:spPr>
          <p:txBody>
            <a:bodyPr anchor="ctr"/>
            <a:lstStyle/>
            <a:p>
              <a:pPr algn="ctr" fontAlgn="auto">
                <a:spcBef>
                  <a:spcPts val="0"/>
                </a:spcBef>
                <a:spcAft>
                  <a:spcPts val="0"/>
                </a:spcAft>
                <a:defRPr/>
              </a:pPr>
              <a:r>
                <a:rPr lang="en-US" altLang="zh-CN" sz="3200" kern="0" dirty="0">
                  <a:solidFill>
                    <a:sysClr val="window" lastClr="FFFFFF"/>
                  </a:solidFill>
                  <a:latin typeface="Impact" pitchFamily="34" charset="0"/>
                  <a:ea typeface="+mn-ea"/>
                </a:rPr>
                <a:t>4</a:t>
              </a:r>
              <a:endParaRPr lang="zh-CN" altLang="en-US" sz="3200" kern="0" dirty="0">
                <a:solidFill>
                  <a:sysClr val="window" lastClr="FFFFFF"/>
                </a:solidFill>
                <a:latin typeface="Impact" pitchFamily="34" charset="0"/>
                <a:ea typeface="+mn-ea"/>
              </a:endParaRPr>
            </a:p>
          </p:txBody>
        </p:sp>
        <p:sp>
          <p:nvSpPr>
            <p:cNvPr id="24" name="未知"/>
            <p:cNvSpPr>
              <a:spLocks/>
            </p:cNvSpPr>
            <p:nvPr/>
          </p:nvSpPr>
          <p:spPr bwMode="auto">
            <a:xfrm>
              <a:off x="1619540" y="1643972"/>
              <a:ext cx="613398" cy="302536"/>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3200" kern="0" dirty="0">
                <a:solidFill>
                  <a:sysClr val="windowText" lastClr="000000"/>
                </a:solidFill>
                <a:latin typeface="+mn-lt"/>
                <a:ea typeface="微软雅黑" pitchFamily="34" charset="-122"/>
              </a:endParaRPr>
            </a:p>
          </p:txBody>
        </p:sp>
      </p:grpSp>
      <p:grpSp>
        <p:nvGrpSpPr>
          <p:cNvPr id="17" name="组合 54"/>
          <p:cNvGrpSpPr>
            <a:grpSpLocks/>
          </p:cNvGrpSpPr>
          <p:nvPr/>
        </p:nvGrpSpPr>
        <p:grpSpPr bwMode="auto">
          <a:xfrm>
            <a:off x="1979613" y="4900592"/>
            <a:ext cx="719669" cy="783253"/>
            <a:chOff x="1537511" y="1631288"/>
            <a:chExt cx="781507" cy="781507"/>
          </a:xfrm>
        </p:grpSpPr>
        <p:sp>
          <p:nvSpPr>
            <p:cNvPr id="21" name="椭圆 20"/>
            <p:cNvSpPr/>
            <p:nvPr/>
          </p:nvSpPr>
          <p:spPr>
            <a:xfrm>
              <a:off x="1537511" y="1631903"/>
              <a:ext cx="782654" cy="780892"/>
            </a:xfrm>
            <a:prstGeom prst="ellipse">
              <a:avLst/>
            </a:prstGeom>
            <a:solidFill>
              <a:srgbClr val="C00000"/>
            </a:solidFill>
            <a:ln w="9525">
              <a:noFill/>
              <a:round/>
              <a:headEnd/>
              <a:tailEnd/>
            </a:ln>
            <a:effectLst/>
          </p:spPr>
          <p:txBody>
            <a:bodyPr anchor="ctr"/>
            <a:lstStyle/>
            <a:p>
              <a:pPr algn="ctr" fontAlgn="auto">
                <a:spcBef>
                  <a:spcPts val="0"/>
                </a:spcBef>
                <a:spcAft>
                  <a:spcPts val="0"/>
                </a:spcAft>
                <a:defRPr/>
              </a:pPr>
              <a:r>
                <a:rPr lang="en-US" altLang="zh-CN" sz="3200" kern="0" dirty="0">
                  <a:solidFill>
                    <a:sysClr val="window" lastClr="FFFFFF"/>
                  </a:solidFill>
                  <a:latin typeface="Impact" pitchFamily="34" charset="0"/>
                  <a:ea typeface="+mn-ea"/>
                </a:rPr>
                <a:t>5</a:t>
              </a:r>
              <a:endParaRPr lang="zh-CN" altLang="en-US" sz="3200" kern="0" dirty="0">
                <a:solidFill>
                  <a:sysClr val="window" lastClr="FFFFFF"/>
                </a:solidFill>
                <a:latin typeface="Impact" pitchFamily="34" charset="0"/>
                <a:ea typeface="+mn-ea"/>
              </a:endParaRPr>
            </a:p>
          </p:txBody>
        </p:sp>
        <p:sp>
          <p:nvSpPr>
            <p:cNvPr id="22" name="未知"/>
            <p:cNvSpPr>
              <a:spLocks/>
            </p:cNvSpPr>
            <p:nvPr/>
          </p:nvSpPr>
          <p:spPr bwMode="auto">
            <a:xfrm>
              <a:off x="1616811" y="1644574"/>
              <a:ext cx="615434" cy="302536"/>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3200" kern="0" dirty="0">
                <a:solidFill>
                  <a:sysClr val="windowText" lastClr="000000"/>
                </a:solidFill>
                <a:latin typeface="+mn-lt"/>
                <a:ea typeface="微软雅黑" pitchFamily="34" charset="-122"/>
              </a:endParaRPr>
            </a:p>
          </p:txBody>
        </p:sp>
      </p:grpSp>
      <p:grpSp>
        <p:nvGrpSpPr>
          <p:cNvPr id="18" name="组合 57"/>
          <p:cNvGrpSpPr>
            <a:grpSpLocks/>
          </p:cNvGrpSpPr>
          <p:nvPr/>
        </p:nvGrpSpPr>
        <p:grpSpPr bwMode="auto">
          <a:xfrm>
            <a:off x="2539436" y="3299333"/>
            <a:ext cx="718033" cy="785986"/>
            <a:chOff x="1538200" y="1630823"/>
            <a:chExt cx="781527" cy="782431"/>
          </a:xfrm>
        </p:grpSpPr>
        <p:sp>
          <p:nvSpPr>
            <p:cNvPr id="19" name="椭圆 18"/>
            <p:cNvSpPr/>
            <p:nvPr/>
          </p:nvSpPr>
          <p:spPr>
            <a:xfrm>
              <a:off x="1538814" y="1630910"/>
              <a:ext cx="781001" cy="782259"/>
            </a:xfrm>
            <a:prstGeom prst="ellipse">
              <a:avLst/>
            </a:prstGeom>
            <a:solidFill>
              <a:srgbClr val="C00000"/>
            </a:solidFill>
            <a:ln w="9525">
              <a:noFill/>
              <a:round/>
              <a:headEnd/>
              <a:tailEnd/>
            </a:ln>
            <a:effectLst/>
          </p:spPr>
          <p:txBody>
            <a:bodyPr anchor="ctr"/>
            <a:lstStyle/>
            <a:p>
              <a:pPr algn="ctr" fontAlgn="auto">
                <a:spcBef>
                  <a:spcPts val="0"/>
                </a:spcBef>
                <a:spcAft>
                  <a:spcPts val="0"/>
                </a:spcAft>
                <a:defRPr/>
              </a:pPr>
              <a:r>
                <a:rPr lang="en-US" altLang="zh-CN" sz="3200" kern="0" dirty="0">
                  <a:solidFill>
                    <a:sysClr val="window" lastClr="FFFFFF"/>
                  </a:solidFill>
                  <a:latin typeface="Impact" pitchFamily="34" charset="0"/>
                  <a:ea typeface="+mn-ea"/>
                </a:rPr>
                <a:t>3</a:t>
              </a:r>
              <a:endParaRPr lang="zh-CN" altLang="en-US" sz="3200" kern="0" dirty="0">
                <a:solidFill>
                  <a:sysClr val="window" lastClr="FFFFFF"/>
                </a:solidFill>
                <a:latin typeface="Impact" pitchFamily="34" charset="0"/>
                <a:ea typeface="+mn-ea"/>
              </a:endParaRPr>
            </a:p>
          </p:txBody>
        </p:sp>
        <p:sp>
          <p:nvSpPr>
            <p:cNvPr id="20" name="未知"/>
            <p:cNvSpPr>
              <a:spLocks/>
            </p:cNvSpPr>
            <p:nvPr/>
          </p:nvSpPr>
          <p:spPr bwMode="auto">
            <a:xfrm>
              <a:off x="1618296" y="1643552"/>
              <a:ext cx="613398" cy="30500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3200" kern="0" dirty="0">
                <a:solidFill>
                  <a:sysClr val="windowText" lastClr="000000"/>
                </a:solidFill>
                <a:latin typeface="+mn-lt"/>
                <a:ea typeface="微软雅黑"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2A5A0-6D8F-4AE2-9F25-3553E8DE0F88}"/>
              </a:ext>
            </a:extLst>
          </p:cNvPr>
          <p:cNvSpPr>
            <a:spLocks noGrp="1"/>
          </p:cNvSpPr>
          <p:nvPr>
            <p:ph type="title"/>
          </p:nvPr>
        </p:nvSpPr>
        <p:spPr>
          <a:xfrm>
            <a:off x="1131888" y="1367815"/>
            <a:ext cx="7886700" cy="2852737"/>
          </a:xfrm>
        </p:spPr>
        <p:txBody>
          <a:bodyPr/>
          <a:lstStyle/>
          <a:p>
            <a:r>
              <a:rPr lang="zh-CN" altLang="en-US" sz="6600" b="1">
                <a:solidFill>
                  <a:srgbClr val="006699"/>
                </a:solidFill>
                <a:latin typeface="+mn-ea"/>
                <a:ea typeface="+mn-ea"/>
              </a:rPr>
              <a:t>谢谢大家的聆听！</a:t>
            </a:r>
          </a:p>
        </p:txBody>
      </p:sp>
    </p:spTree>
    <p:extLst>
      <p:ext uri="{BB962C8B-B14F-4D97-AF65-F5344CB8AC3E}">
        <p14:creationId xmlns:p14="http://schemas.microsoft.com/office/powerpoint/2010/main" val="185335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3EA1C-B5E2-5248-A9E9-6C64ECFD5531}"/>
              </a:ext>
            </a:extLst>
          </p:cNvPr>
          <p:cNvSpPr>
            <a:spLocks noGrp="1"/>
          </p:cNvSpPr>
          <p:nvPr>
            <p:ph type="title"/>
          </p:nvPr>
        </p:nvSpPr>
        <p:spPr>
          <a:xfrm>
            <a:off x="734888" y="274955"/>
            <a:ext cx="8229600" cy="1143000"/>
          </a:xfrm>
        </p:spPr>
        <p:txBody>
          <a:bodyPr/>
          <a:lstStyle/>
          <a:p>
            <a:r>
              <a:rPr lang="zh-CN" altLang="en-US" b="1" dirty="0">
                <a:solidFill>
                  <a:srgbClr val="006699"/>
                </a:solidFill>
                <a:latin typeface="+mj-ea"/>
              </a:rPr>
              <a:t>一、机器学习相变问题</a:t>
            </a:r>
          </a:p>
        </p:txBody>
      </p:sp>
      <p:pic>
        <p:nvPicPr>
          <p:cNvPr id="4" name="图片 3">
            <a:extLst>
              <a:ext uri="{FF2B5EF4-FFF2-40B4-BE49-F238E27FC236}">
                <a16:creationId xmlns:a16="http://schemas.microsoft.com/office/drawing/2014/main" id="{9228781D-386B-0344-BC86-CDACDE838C72}"/>
              </a:ext>
            </a:extLst>
          </p:cNvPr>
          <p:cNvPicPr>
            <a:picLocks noChangeAspect="1"/>
          </p:cNvPicPr>
          <p:nvPr/>
        </p:nvPicPr>
        <p:blipFill>
          <a:blip r:embed="rId3"/>
          <a:stretch>
            <a:fillRect/>
          </a:stretch>
        </p:blipFill>
        <p:spPr>
          <a:xfrm>
            <a:off x="395536" y="2276872"/>
            <a:ext cx="3401836" cy="3096344"/>
          </a:xfrm>
          <a:prstGeom prst="rect">
            <a:avLst/>
          </a:prstGeom>
        </p:spPr>
      </p:pic>
      <p:sp>
        <p:nvSpPr>
          <p:cNvPr id="5" name="文本框 4">
            <a:extLst>
              <a:ext uri="{FF2B5EF4-FFF2-40B4-BE49-F238E27FC236}">
                <a16:creationId xmlns:a16="http://schemas.microsoft.com/office/drawing/2014/main" id="{CAE8719E-9CF1-1243-A508-6BD7783A36C7}"/>
              </a:ext>
            </a:extLst>
          </p:cNvPr>
          <p:cNvSpPr txBox="1"/>
          <p:nvPr/>
        </p:nvSpPr>
        <p:spPr>
          <a:xfrm>
            <a:off x="971600" y="5661248"/>
            <a:ext cx="2475358" cy="566309"/>
          </a:xfrm>
          <a:prstGeom prst="rect">
            <a:avLst/>
          </a:prstGeom>
          <a:noFill/>
        </p:spPr>
        <p:txBody>
          <a:bodyPr wrap="none" rtlCol="0">
            <a:spAutoFit/>
          </a:bodyPr>
          <a:lstStyle/>
          <a:p>
            <a:r>
              <a:rPr kumimoji="1" lang="zh-CN" altLang="en-US" sz="2800" dirty="0">
                <a:solidFill>
                  <a:srgbClr val="006699"/>
                </a:solidFill>
                <a:latin typeface="+mn-ea"/>
                <a:ea typeface="+mn-ea"/>
              </a:rPr>
              <a:t>二维</a:t>
            </a:r>
            <a:r>
              <a:rPr kumimoji="1" lang="en-US" altLang="zh-CN" sz="2800" dirty="0" err="1">
                <a:solidFill>
                  <a:srgbClr val="006699"/>
                </a:solidFill>
                <a:latin typeface="Times New Roman" pitchFamily="18" charset="0"/>
                <a:ea typeface="+mn-ea"/>
                <a:cs typeface="Times New Roman" pitchFamily="18" charset="0"/>
              </a:rPr>
              <a:t>Ising</a:t>
            </a:r>
            <a:r>
              <a:rPr kumimoji="1" lang="zh-CN" altLang="en-US" sz="2800" dirty="0">
                <a:solidFill>
                  <a:srgbClr val="006699"/>
                </a:solidFill>
                <a:latin typeface="+mn-ea"/>
                <a:ea typeface="+mn-ea"/>
              </a:rPr>
              <a:t>模型</a:t>
            </a:r>
          </a:p>
        </p:txBody>
      </p:sp>
      <p:pic>
        <p:nvPicPr>
          <p:cNvPr id="6" name="图片 5">
            <a:extLst>
              <a:ext uri="{FF2B5EF4-FFF2-40B4-BE49-F238E27FC236}">
                <a16:creationId xmlns:a16="http://schemas.microsoft.com/office/drawing/2014/main" id="{AAE92062-697C-8B48-B788-F10DCFCA1901}"/>
              </a:ext>
            </a:extLst>
          </p:cNvPr>
          <p:cNvPicPr>
            <a:picLocks noChangeAspect="1"/>
          </p:cNvPicPr>
          <p:nvPr/>
        </p:nvPicPr>
        <p:blipFill>
          <a:blip r:embed="rId4"/>
          <a:stretch>
            <a:fillRect/>
          </a:stretch>
        </p:blipFill>
        <p:spPr>
          <a:xfrm>
            <a:off x="4067944" y="2276872"/>
            <a:ext cx="4978010" cy="2841284"/>
          </a:xfrm>
          <a:prstGeom prst="rect">
            <a:avLst/>
          </a:prstGeom>
        </p:spPr>
      </p:pic>
      <p:sp>
        <p:nvSpPr>
          <p:cNvPr id="7" name="文本框 6">
            <a:extLst>
              <a:ext uri="{FF2B5EF4-FFF2-40B4-BE49-F238E27FC236}">
                <a16:creationId xmlns:a16="http://schemas.microsoft.com/office/drawing/2014/main" id="{E901F08E-E6C5-1746-8566-BFF4FA7C04BC}"/>
              </a:ext>
            </a:extLst>
          </p:cNvPr>
          <p:cNvSpPr txBox="1"/>
          <p:nvPr/>
        </p:nvSpPr>
        <p:spPr>
          <a:xfrm>
            <a:off x="5373579" y="5661248"/>
            <a:ext cx="2468945" cy="525721"/>
          </a:xfrm>
          <a:prstGeom prst="rect">
            <a:avLst/>
          </a:prstGeom>
          <a:noFill/>
        </p:spPr>
        <p:txBody>
          <a:bodyPr wrap="none" rtlCol="0">
            <a:spAutoFit/>
          </a:bodyPr>
          <a:lstStyle/>
          <a:p>
            <a:r>
              <a:rPr lang="zh-CN" altLang="en-US" sz="2800" dirty="0">
                <a:solidFill>
                  <a:srgbClr val="006699"/>
                </a:solidFill>
              </a:rPr>
              <a:t>铁磁</a:t>
            </a:r>
            <a:r>
              <a:rPr lang="en-US" altLang="zh-CN" sz="2800" dirty="0">
                <a:solidFill>
                  <a:srgbClr val="006699"/>
                </a:solidFill>
              </a:rPr>
              <a:t>-</a:t>
            </a:r>
            <a:r>
              <a:rPr lang="zh-CN" altLang="en-US" sz="2800" dirty="0">
                <a:solidFill>
                  <a:srgbClr val="006699"/>
                </a:solidFill>
              </a:rPr>
              <a:t>顺磁</a:t>
            </a:r>
            <a:r>
              <a:rPr kumimoji="1" lang="zh-CN" altLang="en-US" sz="2800" dirty="0">
                <a:solidFill>
                  <a:srgbClr val="006699"/>
                </a:solidFill>
              </a:rPr>
              <a:t>相变</a:t>
            </a:r>
          </a:p>
        </p:txBody>
      </p:sp>
    </p:spTree>
    <p:extLst>
      <p:ext uri="{BB962C8B-B14F-4D97-AF65-F5344CB8AC3E}">
        <p14:creationId xmlns:p14="http://schemas.microsoft.com/office/powerpoint/2010/main" val="335147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731F9-DD4D-1849-86F6-AEC40E1308C1}"/>
              </a:ext>
            </a:extLst>
          </p:cNvPr>
          <p:cNvSpPr>
            <a:spLocks noGrp="1"/>
          </p:cNvSpPr>
          <p:nvPr>
            <p:ph type="title"/>
          </p:nvPr>
        </p:nvSpPr>
        <p:spPr>
          <a:xfrm>
            <a:off x="734888" y="274955"/>
            <a:ext cx="8229600" cy="1143000"/>
          </a:xfrm>
        </p:spPr>
        <p:txBody>
          <a:bodyPr/>
          <a:lstStyle/>
          <a:p>
            <a:r>
              <a:rPr lang="zh-CN" altLang="en-US" b="1" dirty="0">
                <a:solidFill>
                  <a:srgbClr val="006699"/>
                </a:solidFill>
                <a:latin typeface="+mj-ea"/>
              </a:rPr>
              <a:t>机器学习应用于</a:t>
            </a:r>
            <a:r>
              <a:rPr lang="en-US" altLang="zh-CN" b="1" dirty="0">
                <a:solidFill>
                  <a:srgbClr val="006699"/>
                </a:solidFill>
                <a:latin typeface="+mj-ea"/>
              </a:rPr>
              <a:t>Ising</a:t>
            </a:r>
            <a:r>
              <a:rPr lang="zh-CN" altLang="en-US" b="1" dirty="0">
                <a:solidFill>
                  <a:srgbClr val="006699"/>
                </a:solidFill>
                <a:latin typeface="+mj-ea"/>
              </a:rPr>
              <a:t>模型</a:t>
            </a:r>
          </a:p>
        </p:txBody>
      </p:sp>
      <p:pic>
        <p:nvPicPr>
          <p:cNvPr id="4" name="图片 3">
            <a:extLst>
              <a:ext uri="{FF2B5EF4-FFF2-40B4-BE49-F238E27FC236}">
                <a16:creationId xmlns:a16="http://schemas.microsoft.com/office/drawing/2014/main" id="{4B3C89A3-C28D-D34D-825C-726E4386DD8D}"/>
              </a:ext>
            </a:extLst>
          </p:cNvPr>
          <p:cNvPicPr>
            <a:picLocks noChangeAspect="1"/>
          </p:cNvPicPr>
          <p:nvPr/>
        </p:nvPicPr>
        <p:blipFill>
          <a:blip r:embed="rId3"/>
          <a:stretch>
            <a:fillRect/>
          </a:stretch>
        </p:blipFill>
        <p:spPr>
          <a:xfrm>
            <a:off x="4830581" y="1268760"/>
            <a:ext cx="4205915" cy="3875319"/>
          </a:xfrm>
          <a:prstGeom prst="rect">
            <a:avLst/>
          </a:prstGeom>
        </p:spPr>
      </p:pic>
      <p:pic>
        <p:nvPicPr>
          <p:cNvPr id="5" name="图片 4">
            <a:extLst>
              <a:ext uri="{FF2B5EF4-FFF2-40B4-BE49-F238E27FC236}">
                <a16:creationId xmlns:a16="http://schemas.microsoft.com/office/drawing/2014/main" id="{028FCD98-005F-4949-B53F-2242A02E208B}"/>
              </a:ext>
            </a:extLst>
          </p:cNvPr>
          <p:cNvPicPr>
            <a:picLocks noChangeAspect="1"/>
          </p:cNvPicPr>
          <p:nvPr/>
        </p:nvPicPr>
        <p:blipFill>
          <a:blip r:embed="rId4"/>
          <a:stretch>
            <a:fillRect/>
          </a:stretch>
        </p:blipFill>
        <p:spPr>
          <a:xfrm>
            <a:off x="179513" y="1052736"/>
            <a:ext cx="4264808" cy="4048619"/>
          </a:xfrm>
          <a:prstGeom prst="rect">
            <a:avLst/>
          </a:prstGeom>
        </p:spPr>
      </p:pic>
      <p:sp>
        <p:nvSpPr>
          <p:cNvPr id="6" name="文本框 5">
            <a:extLst>
              <a:ext uri="{FF2B5EF4-FFF2-40B4-BE49-F238E27FC236}">
                <a16:creationId xmlns:a16="http://schemas.microsoft.com/office/drawing/2014/main" id="{A73BFDD1-481E-B74E-8F57-010713014313}"/>
              </a:ext>
            </a:extLst>
          </p:cNvPr>
          <p:cNvSpPr txBox="1"/>
          <p:nvPr/>
        </p:nvSpPr>
        <p:spPr>
          <a:xfrm>
            <a:off x="827584" y="5417348"/>
            <a:ext cx="6921595" cy="1107996"/>
          </a:xfrm>
          <a:prstGeom prst="rect">
            <a:avLst/>
          </a:prstGeom>
          <a:noFill/>
        </p:spPr>
        <p:txBody>
          <a:bodyPr wrap="square" rtlCol="0">
            <a:spAutoFit/>
          </a:bodyPr>
          <a:lstStyle/>
          <a:p>
            <a:pPr algn="l"/>
            <a:r>
              <a:rPr kumimoji="1" lang="en-US" altLang="zh-CN" sz="2000" b="0" dirty="0">
                <a:solidFill>
                  <a:schemeClr val="tx1"/>
                </a:solidFill>
                <a:latin typeface="Times New Roman" panose="02020603050405020304" pitchFamily="18" charset="0"/>
                <a:cs typeface="Times New Roman" panose="02020603050405020304" pitchFamily="18" charset="0"/>
              </a:rPr>
              <a:t>L. Wang, </a:t>
            </a:r>
            <a:r>
              <a:rPr lang="en-US" altLang="zh-CN" sz="2000" b="0" dirty="0">
                <a:solidFill>
                  <a:schemeClr val="tx1"/>
                </a:solidFill>
                <a:latin typeface="Times New Roman" panose="02020603050405020304" pitchFamily="18" charset="0"/>
                <a:cs typeface="Times New Roman" panose="02020603050405020304" pitchFamily="18" charset="0"/>
              </a:rPr>
              <a:t>Phys. Rev. B </a:t>
            </a:r>
            <a:r>
              <a:rPr lang="en-US" altLang="zh-CN" sz="2000" dirty="0">
                <a:solidFill>
                  <a:schemeClr val="tx1"/>
                </a:solidFill>
                <a:latin typeface="Times New Roman" panose="02020603050405020304" pitchFamily="18" charset="0"/>
                <a:cs typeface="Times New Roman" panose="02020603050405020304" pitchFamily="18" charset="0"/>
              </a:rPr>
              <a:t>94</a:t>
            </a:r>
            <a:r>
              <a:rPr lang="en-US" altLang="zh-CN" sz="2000" b="0" dirty="0">
                <a:solidFill>
                  <a:schemeClr val="tx1"/>
                </a:solidFill>
                <a:latin typeface="Times New Roman" panose="02020603050405020304" pitchFamily="18" charset="0"/>
                <a:cs typeface="Times New Roman" panose="02020603050405020304" pitchFamily="18" charset="0"/>
              </a:rPr>
              <a:t>, 195105 (2016).</a:t>
            </a:r>
          </a:p>
          <a:p>
            <a:pPr algn="l"/>
            <a:r>
              <a:rPr kumimoji="1" lang="en-US" altLang="zh-CN" sz="2000" b="0" dirty="0">
                <a:solidFill>
                  <a:schemeClr val="tx1"/>
                </a:solidFill>
                <a:latin typeface="Times New Roman" panose="02020603050405020304" pitchFamily="18" charset="0"/>
                <a:cs typeface="Times New Roman" panose="02020603050405020304" pitchFamily="18" charset="0"/>
              </a:rPr>
              <a:t>J. </a:t>
            </a:r>
            <a:r>
              <a:rPr kumimoji="1" lang="en-US" altLang="zh-CN" sz="2000" b="0" dirty="0" err="1">
                <a:solidFill>
                  <a:schemeClr val="tx1"/>
                </a:solidFill>
                <a:latin typeface="Times New Roman" panose="02020603050405020304" pitchFamily="18" charset="0"/>
                <a:cs typeface="Times New Roman" panose="02020603050405020304" pitchFamily="18" charset="0"/>
              </a:rPr>
              <a:t>Carrasquilla</a:t>
            </a:r>
            <a:r>
              <a:rPr kumimoji="1" lang="en-US" altLang="zh-CN" sz="2000" b="0" dirty="0">
                <a:solidFill>
                  <a:schemeClr val="tx1"/>
                </a:solidFill>
                <a:latin typeface="Times New Roman" panose="02020603050405020304" pitchFamily="18" charset="0"/>
                <a:cs typeface="Times New Roman" panose="02020603050405020304" pitchFamily="18" charset="0"/>
              </a:rPr>
              <a:t> and R. G. </a:t>
            </a:r>
            <a:r>
              <a:rPr kumimoji="1" lang="en-US" altLang="zh-CN" sz="2000" b="0" dirty="0" err="1">
                <a:solidFill>
                  <a:schemeClr val="tx1"/>
                </a:solidFill>
                <a:latin typeface="Times New Roman" panose="02020603050405020304" pitchFamily="18" charset="0"/>
                <a:cs typeface="Times New Roman" panose="02020603050405020304" pitchFamily="18" charset="0"/>
              </a:rPr>
              <a:t>Melko</a:t>
            </a:r>
            <a:r>
              <a:rPr kumimoji="1" lang="en-US" altLang="zh-CN" sz="2000" b="0" dirty="0">
                <a:solidFill>
                  <a:schemeClr val="tx1"/>
                </a:solidFill>
                <a:latin typeface="Times New Roman" panose="02020603050405020304" pitchFamily="18" charset="0"/>
                <a:cs typeface="Times New Roman" panose="02020603050405020304" pitchFamily="18" charset="0"/>
              </a:rPr>
              <a:t>, </a:t>
            </a:r>
            <a:r>
              <a:rPr lang="en-US" altLang="zh-CN" sz="2000" b="0" dirty="0">
                <a:solidFill>
                  <a:schemeClr val="tx1"/>
                </a:solidFill>
                <a:latin typeface="Times New Roman" panose="02020603050405020304" pitchFamily="18" charset="0"/>
                <a:cs typeface="Times New Roman" panose="02020603050405020304" pitchFamily="18" charset="0"/>
              </a:rPr>
              <a:t>Nat. Phys. </a:t>
            </a:r>
            <a:r>
              <a:rPr lang="en-US" altLang="zh-CN" sz="2000" dirty="0">
                <a:solidFill>
                  <a:schemeClr val="tx1"/>
                </a:solidFill>
                <a:latin typeface="Times New Roman" panose="02020603050405020304" pitchFamily="18" charset="0"/>
                <a:cs typeface="Times New Roman" panose="02020603050405020304" pitchFamily="18" charset="0"/>
              </a:rPr>
              <a:t>13</a:t>
            </a:r>
            <a:r>
              <a:rPr lang="en-US" altLang="zh-CN" sz="2000" b="0" dirty="0">
                <a:solidFill>
                  <a:schemeClr val="tx1"/>
                </a:solidFill>
                <a:latin typeface="Times New Roman" panose="02020603050405020304" pitchFamily="18" charset="0"/>
                <a:cs typeface="Times New Roman" panose="02020603050405020304" pitchFamily="18" charset="0"/>
              </a:rPr>
              <a:t>, 431 (2017</a:t>
            </a:r>
            <a:r>
              <a:rPr kumimoji="1" lang="en-US" altLang="zh-CN" sz="2000" b="0" dirty="0">
                <a:solidFill>
                  <a:schemeClr val="tx1"/>
                </a:solidFill>
                <a:latin typeface="Times New Roman" panose="02020603050405020304" pitchFamily="18" charset="0"/>
                <a:cs typeface="Times New Roman" panose="02020603050405020304" pitchFamily="18" charset="0"/>
              </a:rPr>
              <a:t>).</a:t>
            </a:r>
            <a:endParaRPr kumimoji="1" lang="en-US" altLang="zh-CN" sz="2000" b="0" i="1" dirty="0">
              <a:solidFill>
                <a:schemeClr val="tx1"/>
              </a:solidFill>
              <a:latin typeface="Times New Roman" panose="02020603050405020304" pitchFamily="18" charset="0"/>
              <a:cs typeface="Times New Roman" panose="02020603050405020304" pitchFamily="18" charset="0"/>
            </a:endParaRPr>
          </a:p>
          <a:p>
            <a:pPr algn="l"/>
            <a:r>
              <a:rPr kumimoji="1" lang="en-US" altLang="zh-CN" sz="2000" b="0" dirty="0">
                <a:solidFill>
                  <a:schemeClr val="tx1"/>
                </a:solidFill>
                <a:latin typeface="Times New Roman" panose="02020603050405020304" pitchFamily="18" charset="0"/>
                <a:cs typeface="Times New Roman" panose="02020603050405020304" pitchFamily="18" charset="0"/>
              </a:rPr>
              <a:t>E. P. L. van </a:t>
            </a:r>
            <a:r>
              <a:rPr kumimoji="1" lang="en-US" altLang="zh-CN" sz="2000" b="0" dirty="0" err="1">
                <a:solidFill>
                  <a:schemeClr val="tx1"/>
                </a:solidFill>
                <a:latin typeface="Times New Roman" panose="02020603050405020304" pitchFamily="18" charset="0"/>
                <a:cs typeface="Times New Roman" panose="02020603050405020304" pitchFamily="18" charset="0"/>
              </a:rPr>
              <a:t>Nieuwenburg</a:t>
            </a:r>
            <a:r>
              <a:rPr kumimoji="1" lang="en-US" altLang="zh-CN" sz="2000" b="0" dirty="0">
                <a:solidFill>
                  <a:schemeClr val="tx1"/>
                </a:solidFill>
                <a:latin typeface="Times New Roman" panose="02020603050405020304" pitchFamily="18" charset="0"/>
                <a:cs typeface="Times New Roman" panose="02020603050405020304" pitchFamily="18" charset="0"/>
              </a:rPr>
              <a:t> </a:t>
            </a:r>
            <a:r>
              <a:rPr kumimoji="1" lang="en-US" altLang="zh-CN" sz="2000" b="0" i="1" dirty="0">
                <a:solidFill>
                  <a:schemeClr val="tx1"/>
                </a:solidFill>
                <a:latin typeface="Times New Roman" panose="02020603050405020304" pitchFamily="18" charset="0"/>
                <a:cs typeface="Times New Roman" panose="02020603050405020304" pitchFamily="18" charset="0"/>
              </a:rPr>
              <a:t>et. al.</a:t>
            </a:r>
            <a:r>
              <a:rPr kumimoji="1" lang="en-US" altLang="zh-CN" sz="2000" b="0" dirty="0">
                <a:solidFill>
                  <a:schemeClr val="tx1"/>
                </a:solidFill>
                <a:latin typeface="Times New Roman" panose="02020603050405020304" pitchFamily="18" charset="0"/>
                <a:cs typeface="Times New Roman" panose="02020603050405020304" pitchFamily="18" charset="0"/>
              </a:rPr>
              <a:t>, </a:t>
            </a:r>
            <a:r>
              <a:rPr lang="en-US" altLang="zh-CN" sz="2000" b="0" dirty="0">
                <a:solidFill>
                  <a:schemeClr val="tx1"/>
                </a:solidFill>
                <a:latin typeface="Times New Roman" panose="02020603050405020304" pitchFamily="18" charset="0"/>
                <a:cs typeface="Times New Roman" panose="02020603050405020304" pitchFamily="18" charset="0"/>
              </a:rPr>
              <a:t>Nat. Phys. </a:t>
            </a:r>
            <a:r>
              <a:rPr lang="en-US" altLang="zh-CN" sz="2000" dirty="0">
                <a:solidFill>
                  <a:schemeClr val="tx1"/>
                </a:solidFill>
                <a:latin typeface="Times New Roman" panose="02020603050405020304" pitchFamily="18" charset="0"/>
                <a:cs typeface="Times New Roman" panose="02020603050405020304" pitchFamily="18" charset="0"/>
              </a:rPr>
              <a:t>13</a:t>
            </a:r>
            <a:r>
              <a:rPr lang="en-US" altLang="zh-CN" sz="2000" b="0" dirty="0">
                <a:solidFill>
                  <a:schemeClr val="tx1"/>
                </a:solidFill>
                <a:latin typeface="Times New Roman" panose="02020603050405020304" pitchFamily="18" charset="0"/>
                <a:cs typeface="Times New Roman" panose="02020603050405020304" pitchFamily="18" charset="0"/>
              </a:rPr>
              <a:t>, 435 (2017).</a:t>
            </a:r>
            <a:endParaRPr kumimoji="1" lang="zh-CN" altLang="en-US" sz="2000" b="0" i="1" dirty="0">
              <a:solidFill>
                <a:schemeClr val="tx1"/>
              </a:solidFill>
              <a:latin typeface="Times New Roman" panose="02020603050405020304" pitchFamily="18" charset="0"/>
              <a:cs typeface="Times New Roman" panose="02020603050405020304" pitchFamily="18" charset="0"/>
            </a:endParaRPr>
          </a:p>
        </p:txBody>
      </p:sp>
      <p:sp>
        <p:nvSpPr>
          <p:cNvPr id="9" name="文本框 2">
            <a:extLst>
              <a:ext uri="{FF2B5EF4-FFF2-40B4-BE49-F238E27FC236}">
                <a16:creationId xmlns:a16="http://schemas.microsoft.com/office/drawing/2014/main" id="{7ACC0CD0-778B-CE40-8D87-6667C00B2A9F}"/>
              </a:ext>
            </a:extLst>
          </p:cNvPr>
          <p:cNvSpPr txBox="1"/>
          <p:nvPr/>
        </p:nvSpPr>
        <p:spPr>
          <a:xfrm>
            <a:off x="1445921" y="4955220"/>
            <a:ext cx="1645001" cy="527580"/>
          </a:xfrm>
          <a:prstGeom prst="rect">
            <a:avLst/>
          </a:prstGeom>
          <a:noFill/>
        </p:spPr>
        <p:txBody>
          <a:bodyPr wrap="none" rtlCol="0">
            <a:spAutoFit/>
          </a:bodyPr>
          <a:lstStyle/>
          <a:p>
            <a:r>
              <a:rPr kumimoji="1" lang="en-US" altLang="zh-CN" sz="2800" dirty="0">
                <a:solidFill>
                  <a:srgbClr val="006699"/>
                </a:solidFill>
                <a:latin typeface="Times New Roman" pitchFamily="18" charset="0"/>
                <a:cs typeface="Times New Roman" pitchFamily="18" charset="0"/>
              </a:rPr>
              <a:t>PCA</a:t>
            </a:r>
            <a:r>
              <a:rPr kumimoji="1" lang="zh-CN" altLang="en-US" sz="2800" dirty="0">
                <a:solidFill>
                  <a:srgbClr val="006699"/>
                </a:solidFill>
              </a:rPr>
              <a:t>降维</a:t>
            </a:r>
          </a:p>
        </p:txBody>
      </p:sp>
      <p:sp>
        <p:nvSpPr>
          <p:cNvPr id="10" name="文本框 2">
            <a:extLst>
              <a:ext uri="{FF2B5EF4-FFF2-40B4-BE49-F238E27FC236}">
                <a16:creationId xmlns:a16="http://schemas.microsoft.com/office/drawing/2014/main" id="{7ACC0CD0-778B-CE40-8D87-6667C00B2A9F}"/>
              </a:ext>
            </a:extLst>
          </p:cNvPr>
          <p:cNvSpPr txBox="1"/>
          <p:nvPr/>
        </p:nvSpPr>
        <p:spPr>
          <a:xfrm>
            <a:off x="6277915" y="4929571"/>
            <a:ext cx="1627369" cy="525721"/>
          </a:xfrm>
          <a:prstGeom prst="rect">
            <a:avLst/>
          </a:prstGeom>
          <a:noFill/>
        </p:spPr>
        <p:txBody>
          <a:bodyPr wrap="none" rtlCol="0">
            <a:spAutoFit/>
          </a:bodyPr>
          <a:lstStyle/>
          <a:p>
            <a:r>
              <a:rPr kumimoji="1" lang="zh-CN" altLang="en-US" sz="2800" dirty="0">
                <a:solidFill>
                  <a:srgbClr val="006699"/>
                </a:solidFill>
              </a:rPr>
              <a:t>监督学习</a:t>
            </a:r>
          </a:p>
        </p:txBody>
      </p:sp>
    </p:spTree>
    <p:extLst>
      <p:ext uri="{BB962C8B-B14F-4D97-AF65-F5344CB8AC3E}">
        <p14:creationId xmlns:p14="http://schemas.microsoft.com/office/powerpoint/2010/main" val="146133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219FB-53AE-4F4C-B15D-C3D01B7B8CB8}"/>
              </a:ext>
            </a:extLst>
          </p:cNvPr>
          <p:cNvSpPr>
            <a:spLocks noGrp="1"/>
          </p:cNvSpPr>
          <p:nvPr>
            <p:ph type="title"/>
          </p:nvPr>
        </p:nvSpPr>
        <p:spPr>
          <a:xfrm>
            <a:off x="806896" y="274955"/>
            <a:ext cx="8229600" cy="1143000"/>
          </a:xfrm>
        </p:spPr>
        <p:txBody>
          <a:bodyPr/>
          <a:lstStyle/>
          <a:p>
            <a:r>
              <a:rPr lang="zh-CN" altLang="en-US" b="1" dirty="0">
                <a:solidFill>
                  <a:srgbClr val="006699"/>
                </a:solidFill>
                <a:latin typeface="+mj-ea"/>
              </a:rPr>
              <a:t>二、网络传播中的相变问题</a:t>
            </a:r>
          </a:p>
        </p:txBody>
      </p:sp>
      <p:pic>
        <p:nvPicPr>
          <p:cNvPr id="4" name="图片 3">
            <a:extLst>
              <a:ext uri="{FF2B5EF4-FFF2-40B4-BE49-F238E27FC236}">
                <a16:creationId xmlns:a16="http://schemas.microsoft.com/office/drawing/2014/main" id="{70B9670E-7CFC-4646-AC8D-A584F4522BC8}"/>
              </a:ext>
            </a:extLst>
          </p:cNvPr>
          <p:cNvPicPr>
            <a:picLocks noChangeAspect="1"/>
          </p:cNvPicPr>
          <p:nvPr/>
        </p:nvPicPr>
        <p:blipFill>
          <a:blip r:embed="rId3"/>
          <a:stretch>
            <a:fillRect/>
          </a:stretch>
        </p:blipFill>
        <p:spPr>
          <a:xfrm>
            <a:off x="5425016" y="1795656"/>
            <a:ext cx="3467464" cy="3048548"/>
          </a:xfrm>
          <a:prstGeom prst="rect">
            <a:avLst/>
          </a:prstGeom>
        </p:spPr>
      </p:pic>
      <p:pic>
        <p:nvPicPr>
          <p:cNvPr id="5" name="图片 4">
            <a:extLst>
              <a:ext uri="{FF2B5EF4-FFF2-40B4-BE49-F238E27FC236}">
                <a16:creationId xmlns:a16="http://schemas.microsoft.com/office/drawing/2014/main" id="{F2712AC2-A0F3-EA4D-B65D-4CF75C9309F1}"/>
              </a:ext>
            </a:extLst>
          </p:cNvPr>
          <p:cNvPicPr>
            <a:picLocks noChangeAspect="1"/>
          </p:cNvPicPr>
          <p:nvPr/>
        </p:nvPicPr>
        <p:blipFill>
          <a:blip r:embed="rId4"/>
          <a:stretch>
            <a:fillRect/>
          </a:stretch>
        </p:blipFill>
        <p:spPr>
          <a:xfrm>
            <a:off x="323528" y="1916832"/>
            <a:ext cx="3960440" cy="2845715"/>
          </a:xfrm>
          <a:prstGeom prst="rect">
            <a:avLst/>
          </a:prstGeom>
        </p:spPr>
      </p:pic>
      <p:sp>
        <p:nvSpPr>
          <p:cNvPr id="6" name="右箭头 5">
            <a:extLst>
              <a:ext uri="{FF2B5EF4-FFF2-40B4-BE49-F238E27FC236}">
                <a16:creationId xmlns:a16="http://schemas.microsoft.com/office/drawing/2014/main" id="{1EFBC4D2-1133-1F45-888B-3DBABB2BA42F}"/>
              </a:ext>
            </a:extLst>
          </p:cNvPr>
          <p:cNvSpPr/>
          <p:nvPr/>
        </p:nvSpPr>
        <p:spPr>
          <a:xfrm>
            <a:off x="4005952" y="2622979"/>
            <a:ext cx="1430144" cy="139390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solidFill>
                  <a:srgbClr val="006699"/>
                </a:solidFill>
              </a:rPr>
              <a:t>类比</a:t>
            </a:r>
          </a:p>
        </p:txBody>
      </p:sp>
      <p:sp>
        <p:nvSpPr>
          <p:cNvPr id="3" name="文本框 2">
            <a:extLst>
              <a:ext uri="{FF2B5EF4-FFF2-40B4-BE49-F238E27FC236}">
                <a16:creationId xmlns:a16="http://schemas.microsoft.com/office/drawing/2014/main" id="{7ACC0CD0-778B-CE40-8D87-6667C00B2A9F}"/>
              </a:ext>
            </a:extLst>
          </p:cNvPr>
          <p:cNvSpPr txBox="1"/>
          <p:nvPr/>
        </p:nvSpPr>
        <p:spPr>
          <a:xfrm>
            <a:off x="805523" y="5266944"/>
            <a:ext cx="2925801" cy="525721"/>
          </a:xfrm>
          <a:prstGeom prst="rect">
            <a:avLst/>
          </a:prstGeom>
          <a:noFill/>
        </p:spPr>
        <p:txBody>
          <a:bodyPr wrap="none" rtlCol="0">
            <a:spAutoFit/>
          </a:bodyPr>
          <a:lstStyle/>
          <a:p>
            <a:r>
              <a:rPr kumimoji="1" lang="en-US" altLang="zh-CN" sz="2800" dirty="0">
                <a:solidFill>
                  <a:srgbClr val="006699"/>
                </a:solidFill>
              </a:rPr>
              <a:t>Ising</a:t>
            </a:r>
            <a:r>
              <a:rPr kumimoji="1" lang="zh-CN" altLang="en-US" sz="2800" dirty="0">
                <a:solidFill>
                  <a:srgbClr val="006699"/>
                </a:solidFill>
              </a:rPr>
              <a:t> 模型的相变</a:t>
            </a:r>
          </a:p>
        </p:txBody>
      </p:sp>
      <p:sp>
        <p:nvSpPr>
          <p:cNvPr id="7" name="文本框 6">
            <a:extLst>
              <a:ext uri="{FF2B5EF4-FFF2-40B4-BE49-F238E27FC236}">
                <a16:creationId xmlns:a16="http://schemas.microsoft.com/office/drawing/2014/main" id="{EB545F91-D290-F54F-8311-3BC9FE2D55C5}"/>
              </a:ext>
            </a:extLst>
          </p:cNvPr>
          <p:cNvSpPr txBox="1"/>
          <p:nvPr/>
        </p:nvSpPr>
        <p:spPr>
          <a:xfrm>
            <a:off x="5941578" y="5266944"/>
            <a:ext cx="2709395" cy="525721"/>
          </a:xfrm>
          <a:prstGeom prst="rect">
            <a:avLst/>
          </a:prstGeom>
          <a:noFill/>
        </p:spPr>
        <p:txBody>
          <a:bodyPr wrap="none" rtlCol="0">
            <a:spAutoFit/>
          </a:bodyPr>
          <a:lstStyle/>
          <a:p>
            <a:r>
              <a:rPr kumimoji="1" lang="zh-CN" altLang="en-US" sz="2800" dirty="0">
                <a:solidFill>
                  <a:srgbClr val="006699"/>
                </a:solidFill>
              </a:rPr>
              <a:t>网络传播的相变</a:t>
            </a:r>
          </a:p>
        </p:txBody>
      </p:sp>
    </p:spTree>
    <p:extLst>
      <p:ext uri="{BB962C8B-B14F-4D97-AF65-F5344CB8AC3E}">
        <p14:creationId xmlns:p14="http://schemas.microsoft.com/office/powerpoint/2010/main" val="187801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53EAD-4511-334D-A3A0-363E08E966BD}"/>
              </a:ext>
            </a:extLst>
          </p:cNvPr>
          <p:cNvSpPr>
            <a:spLocks noGrp="1"/>
          </p:cNvSpPr>
          <p:nvPr>
            <p:ph type="title"/>
          </p:nvPr>
        </p:nvSpPr>
        <p:spPr/>
        <p:txBody>
          <a:bodyPr/>
          <a:lstStyle/>
          <a:p>
            <a:r>
              <a:rPr lang="zh-CN" altLang="en-US" b="1" dirty="0">
                <a:solidFill>
                  <a:srgbClr val="006699"/>
                </a:solidFill>
                <a:latin typeface="+mj-ea"/>
              </a:rPr>
              <a:t>爆发阈值的识别问题</a:t>
            </a:r>
          </a:p>
        </p:txBody>
      </p:sp>
      <p:sp>
        <p:nvSpPr>
          <p:cNvPr id="4" name="文本框 3"/>
          <p:cNvSpPr txBox="1"/>
          <p:nvPr/>
        </p:nvSpPr>
        <p:spPr>
          <a:xfrm>
            <a:off x="395536" y="5616184"/>
            <a:ext cx="8496944" cy="837152"/>
          </a:xfrm>
          <a:prstGeom prst="rect">
            <a:avLst/>
          </a:prstGeom>
          <a:noFill/>
        </p:spPr>
        <p:txBody>
          <a:bodyPr wrap="square" rtlCol="0">
            <a:spAutoFit/>
          </a:bodyPr>
          <a:lstStyle/>
          <a:p>
            <a:pPr algn="l"/>
            <a:r>
              <a:rPr lang="en-US" altLang="zh-CN" sz="2200" b="0" dirty="0">
                <a:solidFill>
                  <a:schemeClr val="tx1"/>
                </a:solidFill>
                <a:latin typeface="Times New Roman" panose="02020603050405020304" pitchFamily="18" charset="0"/>
                <a:cs typeface="Times New Roman" panose="02020603050405020304" pitchFamily="18" charset="0"/>
              </a:rPr>
              <a:t>R. Pastor-</a:t>
            </a:r>
            <a:r>
              <a:rPr lang="en-US" altLang="zh-CN" sz="2200" b="0" dirty="0" err="1">
                <a:solidFill>
                  <a:schemeClr val="tx1"/>
                </a:solidFill>
                <a:latin typeface="Times New Roman" panose="02020603050405020304" pitchFamily="18" charset="0"/>
                <a:cs typeface="Times New Roman" panose="02020603050405020304" pitchFamily="18" charset="0"/>
              </a:rPr>
              <a:t>Satorras</a:t>
            </a:r>
            <a:r>
              <a:rPr lang="en-US" altLang="zh-CN" sz="2200" b="0" dirty="0">
                <a:solidFill>
                  <a:schemeClr val="tx1"/>
                </a:solidFill>
                <a:latin typeface="Times New Roman" panose="02020603050405020304" pitchFamily="18" charset="0"/>
                <a:cs typeface="Times New Roman" panose="02020603050405020304" pitchFamily="18" charset="0"/>
              </a:rPr>
              <a:t>, C. </a:t>
            </a:r>
            <a:r>
              <a:rPr lang="en-US" altLang="zh-CN" sz="2200" b="0" dirty="0" err="1">
                <a:solidFill>
                  <a:schemeClr val="tx1"/>
                </a:solidFill>
                <a:latin typeface="Times New Roman" panose="02020603050405020304" pitchFamily="18" charset="0"/>
                <a:cs typeface="Times New Roman" panose="02020603050405020304" pitchFamily="18" charset="0"/>
              </a:rPr>
              <a:t>Castellano</a:t>
            </a:r>
            <a:r>
              <a:rPr lang="en-US" altLang="zh-CN" sz="2200" b="0" dirty="0">
                <a:solidFill>
                  <a:schemeClr val="tx1"/>
                </a:solidFill>
                <a:latin typeface="Times New Roman" panose="02020603050405020304" pitchFamily="18" charset="0"/>
                <a:cs typeface="Times New Roman" panose="02020603050405020304" pitchFamily="18" charset="0"/>
              </a:rPr>
              <a:t>, </a:t>
            </a:r>
            <a:r>
              <a:rPr lang="en-US" altLang="zh-CN" sz="2200" b="0" i="1" dirty="0">
                <a:solidFill>
                  <a:schemeClr val="tx1"/>
                </a:solidFill>
                <a:latin typeface="Times New Roman" panose="02020603050405020304" pitchFamily="18" charset="0"/>
                <a:cs typeface="Times New Roman" panose="02020603050405020304" pitchFamily="18" charset="0"/>
              </a:rPr>
              <a:t>et. al.</a:t>
            </a:r>
            <a:r>
              <a:rPr lang="en-US" altLang="zh-CN" sz="2200" b="0" dirty="0">
                <a:solidFill>
                  <a:schemeClr val="tx1"/>
                </a:solidFill>
                <a:latin typeface="Times New Roman" panose="02020603050405020304" pitchFamily="18" charset="0"/>
                <a:cs typeface="Times New Roman" panose="02020603050405020304" pitchFamily="18" charset="0"/>
              </a:rPr>
              <a:t>, Rev. Mod. Phys. </a:t>
            </a:r>
            <a:r>
              <a:rPr lang="en-US" altLang="zh-CN" sz="2200" dirty="0">
                <a:solidFill>
                  <a:schemeClr val="tx1"/>
                </a:solidFill>
                <a:latin typeface="Times New Roman" panose="02020603050405020304" pitchFamily="18" charset="0"/>
                <a:cs typeface="Times New Roman" panose="02020603050405020304" pitchFamily="18" charset="0"/>
              </a:rPr>
              <a:t>87</a:t>
            </a:r>
            <a:r>
              <a:rPr lang="en-US" altLang="zh-CN" sz="2200" b="0" dirty="0">
                <a:solidFill>
                  <a:schemeClr val="tx1"/>
                </a:solidFill>
                <a:latin typeface="Times New Roman" panose="02020603050405020304" pitchFamily="18" charset="0"/>
                <a:cs typeface="Times New Roman" panose="02020603050405020304" pitchFamily="18" charset="0"/>
              </a:rPr>
              <a:t>, 925 (2015).</a:t>
            </a:r>
          </a:p>
          <a:p>
            <a:pPr algn="l"/>
            <a:r>
              <a:rPr lang="en-US" altLang="zh-CN" sz="2200" b="0" dirty="0">
                <a:solidFill>
                  <a:schemeClr val="tx1"/>
                </a:solidFill>
                <a:latin typeface="Times New Roman" panose="02020603050405020304" pitchFamily="18" charset="0"/>
                <a:cs typeface="Times New Roman" panose="02020603050405020304" pitchFamily="18" charset="0"/>
              </a:rPr>
              <a:t>P. </a:t>
            </a:r>
            <a:r>
              <a:rPr lang="en-US" altLang="zh-CN" sz="2200" b="0" dirty="0" err="1">
                <a:solidFill>
                  <a:schemeClr val="tx1"/>
                </a:solidFill>
                <a:latin typeface="Times New Roman" panose="02020603050405020304" pitchFamily="18" charset="0"/>
                <a:cs typeface="Times New Roman" panose="02020603050405020304" pitchFamily="18" charset="0"/>
              </a:rPr>
              <a:t>Shu</a:t>
            </a:r>
            <a:r>
              <a:rPr lang="en-US" altLang="zh-CN" sz="2200" b="0" dirty="0">
                <a:solidFill>
                  <a:schemeClr val="tx1"/>
                </a:solidFill>
                <a:latin typeface="Times New Roman" panose="02020603050405020304" pitchFamily="18" charset="0"/>
                <a:cs typeface="Times New Roman" panose="02020603050405020304" pitchFamily="18" charset="0"/>
              </a:rPr>
              <a:t>, W. Wang, M. Tang*, and Y. Do, Chaos </a:t>
            </a:r>
            <a:r>
              <a:rPr lang="en-US" altLang="zh-CN" sz="2200" dirty="0">
                <a:solidFill>
                  <a:schemeClr val="tx1"/>
                </a:solidFill>
                <a:latin typeface="Times New Roman" panose="02020603050405020304" pitchFamily="18" charset="0"/>
                <a:cs typeface="Times New Roman" panose="02020603050405020304" pitchFamily="18" charset="0"/>
              </a:rPr>
              <a:t>25</a:t>
            </a:r>
            <a:r>
              <a:rPr lang="en-US" altLang="zh-CN" sz="2200" b="0" dirty="0">
                <a:solidFill>
                  <a:schemeClr val="tx1"/>
                </a:solidFill>
                <a:latin typeface="Times New Roman" panose="02020603050405020304" pitchFamily="18" charset="0"/>
                <a:cs typeface="Times New Roman" panose="02020603050405020304" pitchFamily="18" charset="0"/>
              </a:rPr>
              <a:t>, 063104 (2015).</a:t>
            </a:r>
            <a:endParaRPr lang="zh-CN" altLang="en-US" sz="2200" b="0"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237" y="1052737"/>
            <a:ext cx="534892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EB545F91-D290-F54F-8311-3BC9FE2D55C5}"/>
              </a:ext>
            </a:extLst>
          </p:cNvPr>
          <p:cNvSpPr txBox="1"/>
          <p:nvPr/>
        </p:nvSpPr>
        <p:spPr>
          <a:xfrm>
            <a:off x="1968559" y="5238955"/>
            <a:ext cx="5594801" cy="566309"/>
          </a:xfrm>
          <a:prstGeom prst="rect">
            <a:avLst/>
          </a:prstGeom>
          <a:noFill/>
        </p:spPr>
        <p:txBody>
          <a:bodyPr wrap="none" rtlCol="0">
            <a:spAutoFit/>
          </a:bodyPr>
          <a:lstStyle/>
          <a:p>
            <a:r>
              <a:rPr kumimoji="1" lang="zh-CN" altLang="en-US" sz="2800" dirty="0">
                <a:solidFill>
                  <a:srgbClr val="006699"/>
                </a:solidFill>
              </a:rPr>
              <a:t>异质网络上理论与模拟阈值的比较</a:t>
            </a:r>
          </a:p>
        </p:txBody>
      </p:sp>
    </p:spTree>
    <p:extLst>
      <p:ext uri="{BB962C8B-B14F-4D97-AF65-F5344CB8AC3E}">
        <p14:creationId xmlns:p14="http://schemas.microsoft.com/office/powerpoint/2010/main" val="120964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6F8FD-CCF9-1647-9C98-3F0E81955F87}"/>
              </a:ext>
            </a:extLst>
          </p:cNvPr>
          <p:cNvSpPr>
            <a:spLocks noGrp="1"/>
          </p:cNvSpPr>
          <p:nvPr>
            <p:ph type="title"/>
          </p:nvPr>
        </p:nvSpPr>
        <p:spPr>
          <a:xfrm>
            <a:off x="457200" y="274955"/>
            <a:ext cx="9083352" cy="1143000"/>
          </a:xfrm>
        </p:spPr>
        <p:txBody>
          <a:bodyPr/>
          <a:lstStyle/>
          <a:p>
            <a:r>
              <a:rPr lang="zh-CN" altLang="en-US" b="1" dirty="0">
                <a:solidFill>
                  <a:srgbClr val="006699"/>
                </a:solidFill>
                <a:latin typeface="+mj-ea"/>
              </a:rPr>
              <a:t>机器学习网络动力学相变？</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92" y="3879267"/>
            <a:ext cx="5846100" cy="224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相关图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394" y="1103002"/>
            <a:ext cx="3701686" cy="277626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2">
            <a:extLst>
              <a:ext uri="{FF2B5EF4-FFF2-40B4-BE49-F238E27FC236}">
                <a16:creationId xmlns:a16="http://schemas.microsoft.com/office/drawing/2014/main" id="{A26C8C39-69F0-6C4D-94F2-537DDF9B6EC2}"/>
              </a:ext>
            </a:extLst>
          </p:cNvPr>
          <p:cNvSpPr txBox="1"/>
          <p:nvPr/>
        </p:nvSpPr>
        <p:spPr>
          <a:xfrm>
            <a:off x="6515415" y="1844824"/>
            <a:ext cx="2089033" cy="3410164"/>
          </a:xfrm>
          <a:prstGeom prst="rect">
            <a:avLst/>
          </a:prstGeom>
          <a:noFill/>
        </p:spPr>
        <p:txBody>
          <a:bodyPr wrap="none" rtlCol="0">
            <a:spAutoFit/>
          </a:bodyPr>
          <a:lstStyle/>
          <a:p>
            <a:pPr marL="457200" indent="-457200">
              <a:buFont typeface="Wingdings" pitchFamily="2" charset="2"/>
              <a:buChar char="Ø"/>
            </a:pPr>
            <a:r>
              <a:rPr kumimoji="1" lang="zh-CN" altLang="en-US" sz="2800" dirty="0">
                <a:solidFill>
                  <a:srgbClr val="006699"/>
                </a:solidFill>
              </a:rPr>
              <a:t>复杂网络</a:t>
            </a:r>
            <a:endParaRPr kumimoji="1" lang="en-US" altLang="zh-CN" sz="2800" dirty="0">
              <a:solidFill>
                <a:srgbClr val="006699"/>
              </a:solidFill>
            </a:endParaRPr>
          </a:p>
          <a:p>
            <a:pPr marL="457200" indent="-457200">
              <a:buSzPct val="100000"/>
              <a:buFont typeface="Arial" pitchFamily="34" charset="0"/>
              <a:buChar char="•"/>
            </a:pPr>
            <a:endParaRPr kumimoji="1" lang="en-US" altLang="zh-CN" sz="2800" dirty="0">
              <a:solidFill>
                <a:srgbClr val="006699"/>
              </a:solidFill>
            </a:endParaRPr>
          </a:p>
          <a:p>
            <a:pPr>
              <a:buSzPct val="100000"/>
            </a:pPr>
            <a:endParaRPr kumimoji="1" lang="en-US" altLang="zh-CN" sz="2800" dirty="0">
              <a:solidFill>
                <a:srgbClr val="006699"/>
              </a:solidFill>
            </a:endParaRPr>
          </a:p>
          <a:p>
            <a:pPr>
              <a:buSzPct val="100000"/>
            </a:pPr>
            <a:endParaRPr kumimoji="1" lang="en-US" altLang="zh-CN" sz="2800" dirty="0">
              <a:solidFill>
                <a:srgbClr val="006699"/>
              </a:solidFill>
            </a:endParaRPr>
          </a:p>
          <a:p>
            <a:pPr>
              <a:buSzPct val="100000"/>
            </a:pPr>
            <a:endParaRPr kumimoji="1" lang="en-US" altLang="zh-CN" sz="2800" dirty="0">
              <a:solidFill>
                <a:srgbClr val="006699"/>
              </a:solidFill>
            </a:endParaRPr>
          </a:p>
          <a:p>
            <a:pPr>
              <a:buSzPct val="100000"/>
            </a:pPr>
            <a:endParaRPr kumimoji="1" lang="en-US" altLang="zh-CN" sz="2800" dirty="0">
              <a:solidFill>
                <a:srgbClr val="006699"/>
              </a:solidFill>
            </a:endParaRPr>
          </a:p>
          <a:p>
            <a:pPr marL="457200" indent="-457200">
              <a:buFont typeface="Wingdings" pitchFamily="2" charset="2"/>
              <a:buChar char="Ø"/>
            </a:pPr>
            <a:r>
              <a:rPr kumimoji="1" lang="zh-CN" altLang="en-US" sz="2800" dirty="0">
                <a:solidFill>
                  <a:srgbClr val="006699"/>
                </a:solidFill>
              </a:rPr>
              <a:t>结构分析</a:t>
            </a:r>
            <a:endParaRPr kumimoji="1" lang="en-US" altLang="zh-CN" sz="2800" dirty="0">
              <a:solidFill>
                <a:srgbClr val="006699"/>
              </a:solidFill>
            </a:endParaRPr>
          </a:p>
        </p:txBody>
      </p:sp>
      <p:sp>
        <p:nvSpPr>
          <p:cNvPr id="12" name="文本框 3"/>
          <p:cNvSpPr txBox="1"/>
          <p:nvPr/>
        </p:nvSpPr>
        <p:spPr>
          <a:xfrm>
            <a:off x="395536" y="6015524"/>
            <a:ext cx="8496944" cy="430887"/>
          </a:xfrm>
          <a:prstGeom prst="rect">
            <a:avLst/>
          </a:prstGeom>
          <a:noFill/>
        </p:spPr>
        <p:txBody>
          <a:bodyPr wrap="square" rtlCol="0">
            <a:spAutoFit/>
          </a:bodyPr>
          <a:lstStyle/>
          <a:p>
            <a:pPr algn="l"/>
            <a:r>
              <a:rPr lang="en-US" altLang="zh-CN" sz="2000" b="0" dirty="0">
                <a:solidFill>
                  <a:schemeClr val="tx1"/>
                </a:solidFill>
                <a:latin typeface="Times New Roman" pitchFamily="18" charset="0"/>
                <a:cs typeface="Times New Roman" pitchFamily="18" charset="0"/>
              </a:rPr>
              <a:t>P. Cui, X. Wang, </a:t>
            </a:r>
            <a:r>
              <a:rPr lang="en-US" altLang="zh-CN" sz="2000" b="0" i="1" dirty="0">
                <a:solidFill>
                  <a:schemeClr val="tx1"/>
                </a:solidFill>
                <a:latin typeface="Times New Roman" pitchFamily="18" charset="0"/>
                <a:cs typeface="Times New Roman" pitchFamily="18" charset="0"/>
              </a:rPr>
              <a:t>et. al.</a:t>
            </a:r>
            <a:r>
              <a:rPr lang="en-US" altLang="zh-CN" sz="2000" b="0" dirty="0">
                <a:solidFill>
                  <a:schemeClr val="tx1"/>
                </a:solidFill>
                <a:latin typeface="Times New Roman" pitchFamily="18" charset="0"/>
                <a:cs typeface="Times New Roman" pitchFamily="18" charset="0"/>
              </a:rPr>
              <a:t>, IEEE T </a:t>
            </a:r>
            <a:r>
              <a:rPr lang="en-US" altLang="zh-CN" sz="2000" b="0" dirty="0" err="1">
                <a:solidFill>
                  <a:schemeClr val="tx1"/>
                </a:solidFill>
                <a:latin typeface="Times New Roman" pitchFamily="18" charset="0"/>
                <a:cs typeface="Times New Roman" pitchFamily="18" charset="0"/>
              </a:rPr>
              <a:t>Knowl</a:t>
            </a:r>
            <a:r>
              <a:rPr lang="en-US" altLang="zh-CN" sz="2000" b="0" dirty="0">
                <a:solidFill>
                  <a:schemeClr val="tx1"/>
                </a:solidFill>
                <a:latin typeface="Times New Roman" pitchFamily="18" charset="0"/>
                <a:cs typeface="Times New Roman" pitchFamily="18" charset="0"/>
              </a:rPr>
              <a:t>. Data. </a:t>
            </a:r>
            <a:r>
              <a:rPr lang="en-US" altLang="zh-CN" sz="2000" dirty="0">
                <a:solidFill>
                  <a:schemeClr val="tx1"/>
                </a:solidFill>
                <a:latin typeface="Times New Roman" pitchFamily="18" charset="0"/>
                <a:cs typeface="Times New Roman" pitchFamily="18" charset="0"/>
              </a:rPr>
              <a:t>31</a:t>
            </a:r>
            <a:r>
              <a:rPr lang="en-US" altLang="zh-CN" sz="2000" b="0" dirty="0">
                <a:solidFill>
                  <a:schemeClr val="tx1"/>
                </a:solidFill>
                <a:latin typeface="Times New Roman" pitchFamily="18" charset="0"/>
                <a:cs typeface="Times New Roman" pitchFamily="18" charset="0"/>
              </a:rPr>
              <a:t>, 833 (2018).</a:t>
            </a:r>
            <a:endParaRPr lang="zh-CN" altLang="en-US" sz="2000" b="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24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9F23F-A1DA-AA4D-BAB6-75F624C3148A}"/>
              </a:ext>
            </a:extLst>
          </p:cNvPr>
          <p:cNvSpPr>
            <a:spLocks noGrp="1"/>
          </p:cNvSpPr>
          <p:nvPr>
            <p:ph type="title"/>
          </p:nvPr>
        </p:nvSpPr>
        <p:spPr>
          <a:xfrm>
            <a:off x="1249288" y="274955"/>
            <a:ext cx="7859216" cy="777781"/>
          </a:xfrm>
        </p:spPr>
        <p:txBody>
          <a:bodyPr/>
          <a:lstStyle/>
          <a:p>
            <a:r>
              <a:rPr lang="en-US" altLang="zh-CN" b="1" dirty="0">
                <a:solidFill>
                  <a:srgbClr val="006699"/>
                </a:solidFill>
                <a:latin typeface="+mj-ea"/>
              </a:rPr>
              <a:t>SIS</a:t>
            </a:r>
            <a:r>
              <a:rPr lang="zh-CN" altLang="en-US" b="1" dirty="0">
                <a:solidFill>
                  <a:srgbClr val="006699"/>
                </a:solidFill>
                <a:latin typeface="+mj-ea"/>
              </a:rPr>
              <a:t>动力学的相变现象</a:t>
            </a:r>
          </a:p>
        </p:txBody>
      </p:sp>
      <p:pic>
        <p:nvPicPr>
          <p:cNvPr id="5" name="图片 4">
            <a:extLst>
              <a:ext uri="{FF2B5EF4-FFF2-40B4-BE49-F238E27FC236}">
                <a16:creationId xmlns:a16="http://schemas.microsoft.com/office/drawing/2014/main" id="{7E94BCAE-F939-6148-ADBE-99B9ECE18EDC}"/>
              </a:ext>
            </a:extLst>
          </p:cNvPr>
          <p:cNvPicPr>
            <a:picLocks noChangeAspect="1"/>
          </p:cNvPicPr>
          <p:nvPr/>
        </p:nvPicPr>
        <p:blipFill>
          <a:blip r:embed="rId3"/>
          <a:stretch>
            <a:fillRect/>
          </a:stretch>
        </p:blipFill>
        <p:spPr>
          <a:xfrm>
            <a:off x="827584" y="1664882"/>
            <a:ext cx="3629025" cy="2578100"/>
          </a:xfrm>
          <a:prstGeom prst="rect">
            <a:avLst/>
          </a:prstGeom>
        </p:spPr>
      </p:pic>
      <p:pic>
        <p:nvPicPr>
          <p:cNvPr id="7" name="图片 6">
            <a:extLst>
              <a:ext uri="{FF2B5EF4-FFF2-40B4-BE49-F238E27FC236}">
                <a16:creationId xmlns:a16="http://schemas.microsoft.com/office/drawing/2014/main" id="{A74FC206-88EC-B540-A595-516256C246B8}"/>
              </a:ext>
            </a:extLst>
          </p:cNvPr>
          <p:cNvPicPr>
            <a:picLocks noChangeAspect="1"/>
          </p:cNvPicPr>
          <p:nvPr/>
        </p:nvPicPr>
        <p:blipFill>
          <a:blip r:embed="rId4"/>
          <a:stretch>
            <a:fillRect/>
          </a:stretch>
        </p:blipFill>
        <p:spPr>
          <a:xfrm>
            <a:off x="5076056" y="1268760"/>
            <a:ext cx="3382274" cy="3370344"/>
          </a:xfrm>
          <a:prstGeom prst="rect">
            <a:avLst/>
          </a:prstGeom>
        </p:spPr>
      </p:pic>
      <p:sp>
        <p:nvSpPr>
          <p:cNvPr id="9" name="文本框 6">
            <a:extLst>
              <a:ext uri="{FF2B5EF4-FFF2-40B4-BE49-F238E27FC236}">
                <a16:creationId xmlns:a16="http://schemas.microsoft.com/office/drawing/2014/main" id="{EB545F91-D290-F54F-8311-3BC9FE2D55C5}"/>
              </a:ext>
            </a:extLst>
          </p:cNvPr>
          <p:cNvSpPr txBox="1"/>
          <p:nvPr/>
        </p:nvSpPr>
        <p:spPr>
          <a:xfrm>
            <a:off x="1394798" y="4970136"/>
            <a:ext cx="2494594" cy="587661"/>
          </a:xfrm>
          <a:prstGeom prst="rect">
            <a:avLst/>
          </a:prstGeom>
          <a:noFill/>
        </p:spPr>
        <p:txBody>
          <a:bodyPr wrap="none" rtlCol="0">
            <a:spAutoFit/>
          </a:bodyPr>
          <a:lstStyle/>
          <a:p>
            <a:r>
              <a:rPr kumimoji="1" lang="en-US" altLang="zh-CN" dirty="0">
                <a:solidFill>
                  <a:srgbClr val="006699"/>
                </a:solidFill>
              </a:rPr>
              <a:t>SIS</a:t>
            </a:r>
            <a:r>
              <a:rPr kumimoji="1" lang="zh-CN" altLang="en-US" dirty="0">
                <a:solidFill>
                  <a:srgbClr val="006699"/>
                </a:solidFill>
              </a:rPr>
              <a:t>疾病模型</a:t>
            </a:r>
          </a:p>
        </p:txBody>
      </p:sp>
      <p:sp>
        <p:nvSpPr>
          <p:cNvPr id="10" name="文本框 6">
            <a:extLst>
              <a:ext uri="{FF2B5EF4-FFF2-40B4-BE49-F238E27FC236}">
                <a16:creationId xmlns:a16="http://schemas.microsoft.com/office/drawing/2014/main" id="{EB545F91-D290-F54F-8311-3BC9FE2D55C5}"/>
              </a:ext>
            </a:extLst>
          </p:cNvPr>
          <p:cNvSpPr txBox="1"/>
          <p:nvPr/>
        </p:nvSpPr>
        <p:spPr>
          <a:xfrm>
            <a:off x="5643170" y="4998602"/>
            <a:ext cx="2656497" cy="587661"/>
          </a:xfrm>
          <a:prstGeom prst="rect">
            <a:avLst/>
          </a:prstGeom>
          <a:noFill/>
        </p:spPr>
        <p:txBody>
          <a:bodyPr wrap="none" rtlCol="0">
            <a:spAutoFit/>
          </a:bodyPr>
          <a:lstStyle/>
          <a:p>
            <a:r>
              <a:rPr kumimoji="1" lang="zh-CN" altLang="en-US" dirty="0">
                <a:solidFill>
                  <a:srgbClr val="006699"/>
                </a:solidFill>
              </a:rPr>
              <a:t>疾病传播相变</a:t>
            </a:r>
          </a:p>
        </p:txBody>
      </p:sp>
      <p:sp>
        <p:nvSpPr>
          <p:cNvPr id="3" name="矩形 2"/>
          <p:cNvSpPr/>
          <p:nvPr/>
        </p:nvSpPr>
        <p:spPr>
          <a:xfrm>
            <a:off x="971600" y="5773240"/>
            <a:ext cx="7691657" cy="406330"/>
          </a:xfrm>
          <a:prstGeom prst="rect">
            <a:avLst/>
          </a:prstGeom>
        </p:spPr>
        <p:txBody>
          <a:bodyPr wrap="square">
            <a:spAutoFit/>
          </a:bodyPr>
          <a:lstStyle/>
          <a:p>
            <a:r>
              <a:rPr lang="en-US" altLang="zh-CN" sz="2000" b="0" dirty="0">
                <a:solidFill>
                  <a:schemeClr val="tx1"/>
                </a:solidFill>
                <a:latin typeface="Times New Roman" pitchFamily="18" charset="0"/>
                <a:cs typeface="Times New Roman" pitchFamily="18" charset="0"/>
              </a:rPr>
              <a:t>Wei Wang, Ming Tang, </a:t>
            </a:r>
            <a:r>
              <a:rPr lang="en-US" altLang="zh-CN" sz="2000" b="0" i="1" dirty="0">
                <a:solidFill>
                  <a:schemeClr val="tx1"/>
                </a:solidFill>
                <a:latin typeface="Times New Roman" pitchFamily="18" charset="0"/>
                <a:cs typeface="Times New Roman" pitchFamily="18" charset="0"/>
              </a:rPr>
              <a:t>et. al</a:t>
            </a:r>
            <a:r>
              <a:rPr lang="en-US" altLang="zh-CN" sz="2000" b="0" dirty="0">
                <a:solidFill>
                  <a:schemeClr val="tx1"/>
                </a:solidFill>
                <a:latin typeface="Times New Roman" pitchFamily="18" charset="0"/>
                <a:cs typeface="Times New Roman" pitchFamily="18" charset="0"/>
              </a:rPr>
              <a:t>., Rep. </a:t>
            </a:r>
            <a:r>
              <a:rPr lang="en-US" altLang="zh-CN" sz="2000" b="0" dirty="0" err="1">
                <a:solidFill>
                  <a:schemeClr val="tx1"/>
                </a:solidFill>
                <a:latin typeface="Times New Roman" pitchFamily="18" charset="0"/>
                <a:cs typeface="Times New Roman" pitchFamily="18" charset="0"/>
              </a:rPr>
              <a:t>Prog</a:t>
            </a:r>
            <a:r>
              <a:rPr lang="en-US" altLang="zh-CN" sz="2000" b="0" dirty="0">
                <a:solidFill>
                  <a:schemeClr val="tx1"/>
                </a:solidFill>
                <a:latin typeface="Times New Roman" pitchFamily="18" charset="0"/>
                <a:cs typeface="Times New Roman" pitchFamily="18" charset="0"/>
              </a:rPr>
              <a:t>. Phys. </a:t>
            </a:r>
            <a:r>
              <a:rPr lang="en-US" altLang="zh-CN" sz="2000" dirty="0">
                <a:solidFill>
                  <a:schemeClr val="tx1"/>
                </a:solidFill>
                <a:latin typeface="Times New Roman" pitchFamily="18" charset="0"/>
                <a:cs typeface="Times New Roman" pitchFamily="18" charset="0"/>
              </a:rPr>
              <a:t>80</a:t>
            </a:r>
            <a:r>
              <a:rPr lang="en-US" altLang="zh-CN" sz="2000" b="0" dirty="0">
                <a:solidFill>
                  <a:schemeClr val="tx1"/>
                </a:solidFill>
                <a:latin typeface="Times New Roman" pitchFamily="18" charset="0"/>
                <a:cs typeface="Times New Roman" pitchFamily="18" charset="0"/>
              </a:rPr>
              <a:t>, 036603 (2017).</a:t>
            </a:r>
            <a:endParaRPr lang="zh-CN" altLang="en-US" sz="20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6465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6F342-5A6B-9C4D-B913-47B904DAD60E}"/>
              </a:ext>
            </a:extLst>
          </p:cNvPr>
          <p:cNvSpPr>
            <a:spLocks noGrp="1"/>
          </p:cNvSpPr>
          <p:nvPr>
            <p:ph type="title"/>
          </p:nvPr>
        </p:nvSpPr>
        <p:spPr/>
        <p:txBody>
          <a:bodyPr/>
          <a:lstStyle/>
          <a:p>
            <a:r>
              <a:rPr lang="zh-CN" altLang="en-US" b="1" dirty="0">
                <a:solidFill>
                  <a:srgbClr val="006699"/>
                </a:solidFill>
                <a:latin typeface="+mj-ea"/>
              </a:rPr>
              <a:t>三、基于</a:t>
            </a:r>
            <a:r>
              <a:rPr lang="en-US" altLang="zh-CN" b="1" dirty="0">
                <a:solidFill>
                  <a:srgbClr val="006699"/>
                </a:solidFill>
                <a:latin typeface="+mj-ea"/>
              </a:rPr>
              <a:t>FFNN</a:t>
            </a:r>
            <a:r>
              <a:rPr lang="zh-CN" altLang="en-US" b="1" dirty="0">
                <a:solidFill>
                  <a:srgbClr val="006699"/>
                </a:solidFill>
                <a:latin typeface="+mj-ea"/>
              </a:rPr>
              <a:t>的阈值识别</a:t>
            </a:r>
          </a:p>
        </p:txBody>
      </p:sp>
      <p:sp>
        <p:nvSpPr>
          <p:cNvPr id="7" name="内容占位符 2">
            <a:extLst>
              <a:ext uri="{FF2B5EF4-FFF2-40B4-BE49-F238E27FC236}">
                <a16:creationId xmlns:a16="http://schemas.microsoft.com/office/drawing/2014/main" id="{1C6CC61E-EF2D-C246-ADB5-8687B931FC83}"/>
              </a:ext>
            </a:extLst>
          </p:cNvPr>
          <p:cNvSpPr>
            <a:spLocks noGrp="1"/>
          </p:cNvSpPr>
          <p:nvPr>
            <p:ph idx="1"/>
          </p:nvPr>
        </p:nvSpPr>
        <p:spPr>
          <a:xfrm>
            <a:off x="107505" y="5373216"/>
            <a:ext cx="8928992" cy="864096"/>
          </a:xfrm>
        </p:spPr>
        <p:txBody>
          <a:bodyPr/>
          <a:lstStyle/>
          <a:p>
            <a:r>
              <a:rPr kumimoji="1" lang="zh-CN" altLang="en-US" sz="2600" b="1" dirty="0">
                <a:solidFill>
                  <a:srgbClr val="006699"/>
                </a:solidFill>
              </a:rPr>
              <a:t>训练集：当前时间步网络的一组配置 </a:t>
            </a:r>
            <a:r>
              <a:rPr kumimoji="1" lang="en-US" altLang="zh-CN" sz="2600" b="1" dirty="0">
                <a:solidFill>
                  <a:srgbClr val="006699"/>
                </a:solidFill>
              </a:rPr>
              <a:t>(I: 1, S: 0)</a:t>
            </a:r>
            <a:r>
              <a:rPr kumimoji="1" lang="zh-CN" altLang="en-US" sz="2600" b="1" dirty="0">
                <a:solidFill>
                  <a:srgbClr val="006699"/>
                </a:solidFill>
              </a:rPr>
              <a:t>；</a:t>
            </a:r>
            <a:endParaRPr kumimoji="1" lang="en-US" altLang="zh-CN" sz="2600" b="1" dirty="0">
              <a:solidFill>
                <a:srgbClr val="006699"/>
              </a:solidFill>
            </a:endParaRPr>
          </a:p>
          <a:p>
            <a:r>
              <a:rPr kumimoji="1" lang="zh-CN" altLang="en-US" sz="2600" b="1" dirty="0">
                <a:solidFill>
                  <a:srgbClr val="006699"/>
                </a:solidFill>
              </a:rPr>
              <a:t>标签：当前配置对应的网络相位状态（以易感性为标准）。</a:t>
            </a:r>
            <a:endParaRPr kumimoji="1" lang="en-US" altLang="zh-CN" sz="2600" b="1" dirty="0">
              <a:solidFill>
                <a:srgbClr val="006699"/>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68760"/>
            <a:ext cx="8632379" cy="400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0026993"/>
      </p:ext>
    </p:extLst>
  </p:cSld>
  <p:clrMapOvr>
    <a:masterClrMapping/>
  </p:clrMapOvr>
</p:sld>
</file>

<file path=ppt/theme/theme1.xml><?xml version="1.0" encoding="utf-8"?>
<a:theme xmlns:a="http://schemas.openxmlformats.org/drawingml/2006/main" name="我的模板good">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我的模板good</Template>
  <TotalTime>9674</TotalTime>
  <Words>2699</Words>
  <Application>Microsoft Office PowerPoint</Application>
  <PresentationFormat>全屏显示(4:3)</PresentationFormat>
  <Paragraphs>139</Paragraphs>
  <Slides>20</Slides>
  <Notes>15</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我的模板good</vt:lpstr>
      <vt:lpstr>PowerPoint 演示文稿</vt:lpstr>
      <vt:lpstr>目录</vt:lpstr>
      <vt:lpstr>一、机器学习相变问题</vt:lpstr>
      <vt:lpstr>机器学习应用于Ising模型</vt:lpstr>
      <vt:lpstr>二、网络传播中的相变问题</vt:lpstr>
      <vt:lpstr>爆发阈值的识别问题</vt:lpstr>
      <vt:lpstr>机器学习网络动力学相变？</vt:lpstr>
      <vt:lpstr>SIS动力学的相变现象</vt:lpstr>
      <vt:lpstr>三、基于FFNN的阈值识别</vt:lpstr>
      <vt:lpstr>鲁棒性分析</vt:lpstr>
      <vt:lpstr>模糊学习</vt:lpstr>
      <vt:lpstr>抽样方法应用于模糊学习</vt:lpstr>
      <vt:lpstr>基于FFNN的阈值识别</vt:lpstr>
      <vt:lpstr>PowerPoint 演示文稿</vt:lpstr>
      <vt:lpstr>PowerPoint 演示文稿</vt:lpstr>
      <vt:lpstr>PowerPoint 演示文稿</vt:lpstr>
      <vt:lpstr>PowerPoint 演示文稿</vt:lpstr>
      <vt:lpstr>真实网络测试</vt:lpstr>
      <vt:lpstr>小结</vt:lpstr>
      <vt:lpstr>谢谢大家的聆听！</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Qi Ni</cp:lastModifiedBy>
  <cp:revision>602</cp:revision>
  <dcterms:created xsi:type="dcterms:W3CDTF">2013-10-22T02:58:00Z</dcterms:created>
  <dcterms:modified xsi:type="dcterms:W3CDTF">2019-10-11T01:19:30Z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