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65"/>
  </p:notesMasterIdLst>
  <p:sldIdLst>
    <p:sldId id="322" r:id="rId2"/>
    <p:sldId id="334" r:id="rId3"/>
    <p:sldId id="257" r:id="rId4"/>
    <p:sldId id="261" r:id="rId5"/>
    <p:sldId id="265" r:id="rId6"/>
    <p:sldId id="266" r:id="rId7"/>
    <p:sldId id="262" r:id="rId8"/>
    <p:sldId id="267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73" r:id="rId21"/>
    <p:sldId id="284" r:id="rId22"/>
    <p:sldId id="285" r:id="rId23"/>
    <p:sldId id="286" r:id="rId24"/>
    <p:sldId id="268" r:id="rId25"/>
    <p:sldId id="287" r:id="rId26"/>
    <p:sldId id="288" r:id="rId27"/>
    <p:sldId id="289" r:id="rId28"/>
    <p:sldId id="290" r:id="rId29"/>
    <p:sldId id="291" r:id="rId30"/>
    <p:sldId id="271" r:id="rId31"/>
    <p:sldId id="26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1" r:id="rId40"/>
    <p:sldId id="302" r:id="rId41"/>
    <p:sldId id="299" r:id="rId42"/>
    <p:sldId id="311" r:id="rId43"/>
    <p:sldId id="303" r:id="rId44"/>
    <p:sldId id="304" r:id="rId45"/>
    <p:sldId id="305" r:id="rId46"/>
    <p:sldId id="307" r:id="rId47"/>
    <p:sldId id="308" r:id="rId48"/>
    <p:sldId id="300" r:id="rId49"/>
    <p:sldId id="313" r:id="rId50"/>
    <p:sldId id="315" r:id="rId51"/>
    <p:sldId id="316" r:id="rId52"/>
    <p:sldId id="318" r:id="rId53"/>
    <p:sldId id="336" r:id="rId54"/>
    <p:sldId id="319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259" r:id="rId63"/>
    <p:sldId id="26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贵明 毛" initials="贵明" lastIdx="12" clrIdx="0">
    <p:extLst>
      <p:ext uri="{19B8F6BF-5375-455C-9EA6-DF929625EA0E}">
        <p15:presenceInfo xmlns:p15="http://schemas.microsoft.com/office/powerpoint/2012/main" userId="757911020d357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07:25:55.788" idx="1">
    <p:pos x="7066" y="1088"/>
    <p:text>链接到35页字典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07:25:55.788" idx="1">
    <p:pos x="7066" y="1088"/>
    <p:text>链接到35页字典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07:25:55.788" idx="1">
    <p:pos x="7066" y="1088"/>
    <p:text>链接到35页字典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9T07:25:55.788" idx="1">
    <p:pos x="7066" y="1088"/>
    <p:text>链接到35页字典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1549-B1C3-4862-971D-500283C1D55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4B48-8150-4E3A-B006-7DD307C0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C4B48-8150-4E3A-B006-7DD307C01C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14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C4B48-8150-4E3A-B006-7DD307C01C4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0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C4B48-8150-4E3A-B006-7DD307C01C4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0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C4B48-8150-4E3A-B006-7DD307C01C4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C4B48-8150-4E3A-B006-7DD307C01C4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8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4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8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0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08BB88-6D1B-4250-ADFD-171857EB1443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5FF837-27F1-4D08-979C-EF457BF91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pandas/1720960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numpy/567843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markdown/324582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JSJtFrHsw0BjpQLB3VT5LS2Mj3PcAtuRB3BQpZ30F4782GwPud9rQUdrlGfHUH5mmibNtU-NpUJDmCCLic3c4XcnQmN7h6O2yaOAXAzJ9oi&amp;wd=&amp;eqid=b298b4a0000305c8000000065d3216f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noob.com/python/att-list-index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/att-list-index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16C6E8-3AF4-4054-A92F-2A53E77E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94" y="333914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26D640-EBA9-49AD-A8C4-4862D7C65418}"/>
              </a:ext>
            </a:extLst>
          </p:cNvPr>
          <p:cNvSpPr txBox="1"/>
          <p:nvPr/>
        </p:nvSpPr>
        <p:spPr>
          <a:xfrm>
            <a:off x="3210560" y="980146"/>
            <a:ext cx="771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新统学活动第二季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6276A3-E3B3-4450-8263-B61D5F834D11}"/>
              </a:ext>
            </a:extLst>
          </p:cNvPr>
          <p:cNvSpPr txBox="1"/>
          <p:nvPr/>
        </p:nvSpPr>
        <p:spPr>
          <a:xfrm>
            <a:off x="3677920" y="5510170"/>
            <a:ext cx="832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北京师范大学统计学院研会</a:t>
            </a:r>
          </a:p>
        </p:txBody>
      </p:sp>
    </p:spTree>
    <p:extLst>
      <p:ext uri="{BB962C8B-B14F-4D97-AF65-F5344CB8AC3E}">
        <p14:creationId xmlns:p14="http://schemas.microsoft.com/office/powerpoint/2010/main" val="273459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D4D9F4-4E88-439B-81EE-9684138D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1131570"/>
            <a:ext cx="70294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9F6C2F-F6E9-4FDD-8E05-8BB114A8E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" y="1168400"/>
            <a:ext cx="69818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D4DDD4-844F-4180-8AD6-CEF0786D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235075"/>
            <a:ext cx="6981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9E1596-9A3E-4061-91FE-39F2FB6B2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" y="1067117"/>
            <a:ext cx="7048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18C84-AD82-42B9-B060-A7734D15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" y="1021080"/>
            <a:ext cx="70294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4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2F939E-3907-479A-8EAF-B33D4D0B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" y="1145857"/>
            <a:ext cx="69913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9C578-70CB-40DA-AF46-6511CBBE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076007"/>
            <a:ext cx="70580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9C578-70CB-40DA-AF46-6511CBBE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076007"/>
            <a:ext cx="70580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9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886F2-2CE2-48CE-BFDC-A09CD2B7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1076787"/>
            <a:ext cx="10085280" cy="52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77520" y="1859340"/>
            <a:ext cx="10698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安装成功</a:t>
            </a:r>
            <a:r>
              <a:rPr lang="en-US" altLang="zh-CN" sz="2400" dirty="0"/>
              <a:t>anaconda       </a:t>
            </a:r>
            <a:r>
              <a:rPr lang="en-US" altLang="zh-CN" sz="2400" dirty="0">
                <a:hlinkClick r:id="rId3"/>
              </a:rPr>
              <a:t>https://www.anaconda.com/distribution/</a:t>
            </a:r>
            <a:r>
              <a:rPr lang="en-US" altLang="zh-CN" sz="2400" dirty="0"/>
              <a:t>     </a:t>
            </a:r>
          </a:p>
          <a:p>
            <a:r>
              <a:rPr lang="en-US" altLang="zh-CN" sz="2400" dirty="0"/>
              <a:t>                                             </a:t>
            </a:r>
            <a:r>
              <a:rPr lang="zh-CN" altLang="en-US" sz="2400" dirty="0"/>
              <a:t>（ </a:t>
            </a:r>
            <a:r>
              <a:rPr lang="en-US" altLang="zh-CN" sz="2400" dirty="0"/>
              <a:t>Windows</a:t>
            </a:r>
            <a:r>
              <a:rPr lang="zh-CN" altLang="en-US" sz="2400" dirty="0"/>
              <a:t>，</a:t>
            </a:r>
            <a:r>
              <a:rPr lang="en-US" altLang="zh-CN" sz="2400" dirty="0"/>
              <a:t>Mac</a:t>
            </a:r>
            <a:r>
              <a:rPr lang="zh-CN" altLang="en-US" sz="2400" dirty="0"/>
              <a:t>，</a:t>
            </a:r>
            <a:r>
              <a:rPr lang="en-US" altLang="zh-CN" sz="2400" dirty="0"/>
              <a:t>Linux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自动安装成功了</a:t>
            </a:r>
            <a:r>
              <a:rPr lang="en-US" altLang="zh-CN" sz="2400" dirty="0"/>
              <a:t>Spyder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使用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</a:t>
            </a:r>
            <a:r>
              <a:rPr lang="zh-CN" altLang="en-US" sz="2400" dirty="0"/>
              <a:t>选择一个浏览器打开即可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0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16C6E8-3AF4-4054-A92F-2A53E77E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26D640-EBA9-49AD-A8C4-4862D7C65418}"/>
              </a:ext>
            </a:extLst>
          </p:cNvPr>
          <p:cNvSpPr txBox="1"/>
          <p:nvPr/>
        </p:nvSpPr>
        <p:spPr>
          <a:xfrm>
            <a:off x="944880" y="197826"/>
            <a:ext cx="7711440" cy="646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是什么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能做什么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的优势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的安装步骤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5.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包的介绍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6.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包的安装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7.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8. 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有趣的图形</a:t>
            </a:r>
          </a:p>
        </p:txBody>
      </p:sp>
    </p:spTree>
    <p:extLst>
      <p:ext uri="{BB962C8B-B14F-4D97-AF65-F5344CB8AC3E}">
        <p14:creationId xmlns:p14="http://schemas.microsoft.com/office/powerpoint/2010/main" val="244691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36880" y="1555928"/>
            <a:ext cx="9580880" cy="441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Anaconda</a:t>
            </a:r>
            <a:r>
              <a:rPr lang="zh-CN" altLang="en-US" sz="2400" dirty="0"/>
              <a:t> 是一个免费开源的</a:t>
            </a:r>
            <a:r>
              <a:rPr lang="en-US" altLang="zh-CN" sz="2400" dirty="0"/>
              <a:t>python </a:t>
            </a:r>
            <a:r>
              <a:rPr lang="zh-CN" altLang="en-US" sz="2400" dirty="0"/>
              <a:t>语言的发行版本，是一个软件包管理系统，其拥有</a:t>
            </a:r>
            <a:r>
              <a:rPr lang="en-US" altLang="zh-CN" sz="2400" dirty="0"/>
              <a:t>1400</a:t>
            </a:r>
            <a:r>
              <a:rPr lang="zh-CN" altLang="en-US" sz="2400" dirty="0"/>
              <a:t>个适用于</a:t>
            </a:r>
            <a:r>
              <a:rPr lang="en-US" altLang="zh-CN" sz="2400" dirty="0"/>
              <a:t>Windows</a:t>
            </a:r>
            <a:r>
              <a:rPr lang="zh-CN" altLang="en-US" sz="2400" dirty="0"/>
              <a:t>，</a:t>
            </a:r>
            <a:r>
              <a:rPr lang="en-US" altLang="zh-CN" sz="2400" dirty="0"/>
              <a:t>Linux</a:t>
            </a:r>
            <a:r>
              <a:rPr lang="zh-CN" altLang="en-US" sz="2400" dirty="0"/>
              <a:t>，</a:t>
            </a:r>
            <a:r>
              <a:rPr lang="en-US" altLang="zh-CN" sz="2400" dirty="0"/>
              <a:t>MacOS </a:t>
            </a:r>
            <a:r>
              <a:rPr lang="zh-CN" altLang="en-US" sz="2400" dirty="0"/>
              <a:t>数据科学软件包，其中 </a:t>
            </a:r>
            <a:r>
              <a:rPr lang="en-US" altLang="zh-CN" sz="2400" dirty="0" err="1"/>
              <a:t>jupyter</a:t>
            </a:r>
            <a:r>
              <a:rPr lang="zh-CN" altLang="en-US" sz="2400" dirty="0"/>
              <a:t> 、</a:t>
            </a:r>
            <a:r>
              <a:rPr lang="en-US" altLang="zh-CN" sz="2400" dirty="0">
                <a:hlinkClick r:id="rId3"/>
              </a:rPr>
              <a:t> pandas </a:t>
            </a:r>
            <a:r>
              <a:rPr lang="zh-CN" altLang="en-US" sz="2400" dirty="0"/>
              <a:t>、 </a:t>
            </a:r>
            <a:r>
              <a:rPr lang="en-US" altLang="zh-CN" sz="2400" dirty="0"/>
              <a:t>matplotlib</a:t>
            </a:r>
            <a:r>
              <a:rPr lang="zh-CN" altLang="en-US" sz="2400" dirty="0"/>
              <a:t> 、 </a:t>
            </a:r>
            <a:r>
              <a:rPr lang="en-US" altLang="zh-CN" sz="2400" dirty="0" err="1">
                <a:hlinkClick r:id="rId4"/>
              </a:rPr>
              <a:t>numpy</a:t>
            </a:r>
            <a:r>
              <a:rPr lang="zh-CN" altLang="en-US" sz="2400" dirty="0"/>
              <a:t>等包。另一个好处对于初学者来说，原版的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在使用的时候非常麻烦，特别是在添加库、升级库的时候总是会报好多错误。</a:t>
            </a:r>
            <a:r>
              <a:rPr lang="en-US" altLang="zh-CN" sz="2400" dirty="0"/>
              <a:t> </a:t>
            </a:r>
            <a:r>
              <a:rPr lang="zh-CN" altLang="en-US" sz="2400" dirty="0"/>
              <a:t>而 </a:t>
            </a:r>
            <a:r>
              <a:rPr lang="en-US" altLang="zh-CN" sz="2400" dirty="0"/>
              <a:t>Anaconda </a:t>
            </a:r>
            <a:r>
              <a:rPr lang="zh-CN" altLang="en-US" sz="2400" dirty="0"/>
              <a:t>相当于一个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的整合包较少出现错误（推荐的理由）。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117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36880" y="1555928"/>
            <a:ext cx="9580880" cy="441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Jupyter</a:t>
            </a:r>
            <a:r>
              <a:rPr lang="zh-TW" altLang="en-US" sz="2400" dirty="0"/>
              <a:t> </a:t>
            </a:r>
            <a:r>
              <a:rPr lang="en-US" altLang="zh-TW" sz="2400" dirty="0"/>
              <a:t> Notebook</a:t>
            </a:r>
            <a:r>
              <a:rPr lang="zh-CN" altLang="en-US" sz="2400" dirty="0"/>
              <a:t>是一个交互式笔记本</a:t>
            </a:r>
            <a:r>
              <a:rPr lang="en-US" altLang="zh-CN" sz="2400" dirty="0"/>
              <a:t>,</a:t>
            </a:r>
            <a:r>
              <a:rPr lang="zh-CN" altLang="en-US" sz="2400" dirty="0"/>
              <a:t>于创建和共享文学化程序文档，支持实时代码，数学方程，可视化和 </a:t>
            </a:r>
            <a:r>
              <a:rPr lang="en-US" altLang="zh-CN" sz="2400" dirty="0">
                <a:hlinkClick r:id="rId3"/>
              </a:rPr>
              <a:t>markdown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用途包括：数据清理和转换，数值模拟，统计建模，机器学习等等，代码可以实时的生成图像，视频，</a:t>
            </a:r>
            <a:r>
              <a:rPr lang="en-US" altLang="zh-CN" sz="2400" dirty="0"/>
              <a:t>LaTeX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endParaRPr lang="en-US" altLang="zh-TW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407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152400" y="203200"/>
            <a:ext cx="466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254000" y="802640"/>
            <a:ext cx="9580880" cy="201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en-US" altLang="zh-CN" sz="2400" dirty="0" err="1"/>
              <a:t>Jupyter</a:t>
            </a:r>
            <a:r>
              <a:rPr lang="zh-TW" altLang="en-US" dirty="0"/>
              <a:t> </a:t>
            </a:r>
            <a:r>
              <a:rPr lang="en-US" altLang="zh-TW" dirty="0"/>
              <a:t> Notebook</a:t>
            </a:r>
            <a:r>
              <a:rPr lang="zh-CN" altLang="en-US" dirty="0"/>
              <a:t>代码可以实时的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生成图像，视频，</a:t>
            </a:r>
            <a:r>
              <a:rPr lang="en-US" altLang="zh-CN" dirty="0"/>
              <a:t>LaTeX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等。</a:t>
            </a:r>
            <a:endParaRPr lang="en-US" altLang="zh-TW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BEF07B-7724-4752-AC2B-DA2E2383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802639"/>
            <a:ext cx="3306729" cy="605536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CE58F0-CECF-456F-B2E8-7F7217C18B7D}"/>
              </a:ext>
            </a:extLst>
          </p:cNvPr>
          <p:cNvCxnSpPr/>
          <p:nvPr/>
        </p:nvCxnSpPr>
        <p:spPr>
          <a:xfrm>
            <a:off x="6350000" y="3241040"/>
            <a:ext cx="1036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C1C7C29-5B5D-4E4C-A3D5-856B12874560}"/>
              </a:ext>
            </a:extLst>
          </p:cNvPr>
          <p:cNvCxnSpPr/>
          <p:nvPr/>
        </p:nvCxnSpPr>
        <p:spPr>
          <a:xfrm>
            <a:off x="6258560" y="4439920"/>
            <a:ext cx="12496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3A896F0-9585-4F97-B96F-2C8B3BBBCA5F}"/>
              </a:ext>
            </a:extLst>
          </p:cNvPr>
          <p:cNvCxnSpPr/>
          <p:nvPr/>
        </p:nvCxnSpPr>
        <p:spPr>
          <a:xfrm>
            <a:off x="6350000" y="3429000"/>
            <a:ext cx="1036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1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5 .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36880" y="1555928"/>
            <a:ext cx="9580880" cy="515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Jupyter</a:t>
            </a:r>
            <a:r>
              <a:rPr lang="en-US" altLang="zh-CN" sz="2400" dirty="0"/>
              <a:t> Notebook </a:t>
            </a:r>
            <a:r>
              <a:rPr lang="zh-CN" altLang="en-US" sz="2400" dirty="0"/>
              <a:t>有两种键盘输入模式。编辑模式，允许你往单元中键入代码或文本；这时的单元框线是绿色的。命令模式，键盘输入运行程序命令；这时的单元框线是灰色。</a:t>
            </a:r>
          </a:p>
          <a:p>
            <a:r>
              <a:rPr lang="en-US" altLang="zh-CN" sz="2400" dirty="0" err="1"/>
              <a:t>Shift+Enter</a:t>
            </a:r>
            <a:r>
              <a:rPr lang="en-US" altLang="zh-CN" sz="2400" dirty="0"/>
              <a:t> : </a:t>
            </a:r>
            <a:r>
              <a:rPr lang="zh-CN" altLang="en-US" sz="2400" dirty="0"/>
              <a:t>运行本单元，选中下个单元</a:t>
            </a:r>
          </a:p>
          <a:p>
            <a:r>
              <a:rPr lang="en-US" altLang="zh-CN" sz="2400" dirty="0" err="1"/>
              <a:t>Ctrl+Enter</a:t>
            </a:r>
            <a:r>
              <a:rPr lang="en-US" altLang="zh-CN" sz="2400" dirty="0"/>
              <a:t> : </a:t>
            </a:r>
            <a:r>
              <a:rPr lang="zh-CN" altLang="en-US" sz="2400" dirty="0"/>
              <a:t>运行本单元</a:t>
            </a:r>
          </a:p>
          <a:p>
            <a:r>
              <a:rPr lang="en-US" altLang="zh-CN" sz="2400" dirty="0" err="1"/>
              <a:t>Alt+Enter</a:t>
            </a:r>
            <a:r>
              <a:rPr lang="en-US" altLang="zh-CN" sz="2400" dirty="0"/>
              <a:t> : </a:t>
            </a:r>
            <a:r>
              <a:rPr lang="zh-CN" altLang="en-US" sz="2400" dirty="0"/>
              <a:t>运行本单元，在其下插入新单元</a:t>
            </a:r>
          </a:p>
          <a:p>
            <a:r>
              <a:rPr lang="en-US" altLang="zh-CN" sz="2400" dirty="0"/>
              <a:t>Y</a:t>
            </a:r>
            <a:r>
              <a:rPr lang="zh-CN" altLang="en-US" sz="2400" dirty="0"/>
              <a:t>：单元转入代码状态</a:t>
            </a:r>
          </a:p>
          <a:p>
            <a:r>
              <a:rPr lang="en-US" altLang="zh-CN" sz="2400" dirty="0"/>
              <a:t>M</a:t>
            </a:r>
            <a:r>
              <a:rPr lang="zh-CN" altLang="en-US" sz="2400" dirty="0"/>
              <a:t>：单元转入</a:t>
            </a:r>
            <a:r>
              <a:rPr lang="en-US" altLang="zh-CN" sz="2400" dirty="0"/>
              <a:t>markdown</a:t>
            </a:r>
            <a:r>
              <a:rPr lang="zh-CN" altLang="en-US" sz="2400" dirty="0"/>
              <a:t>状态（标注功能，实践）</a:t>
            </a:r>
          </a:p>
          <a:p>
            <a:r>
              <a:rPr lang="en-US" altLang="zh-CN" sz="2400" dirty="0"/>
              <a:t>A </a:t>
            </a:r>
            <a:r>
              <a:rPr lang="zh-CN" altLang="en-US" sz="2400" dirty="0"/>
              <a:t>：在上方插入新单元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：在下方插入新单元</a:t>
            </a:r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：剪切选中的单元</a:t>
            </a:r>
          </a:p>
          <a:p>
            <a:r>
              <a:rPr lang="en-US" altLang="zh-CN" sz="2400" dirty="0"/>
              <a:t>Shift +V</a:t>
            </a:r>
            <a:r>
              <a:rPr lang="zh-CN" altLang="en-US" sz="2400" dirty="0"/>
              <a:t>：在上方粘贴单元</a:t>
            </a:r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339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650240" y="1635760"/>
            <a:ext cx="1016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Numpy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科学计算的基础包，主要能解决：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快速⾼效的多维数组对象</a:t>
            </a:r>
            <a:r>
              <a:rPr lang="en-US" altLang="zh-CN" sz="2400" dirty="0" err="1"/>
              <a:t>ndarray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⽤于对数组执⾏元素级计算以及直接对数组执⾏数学运算的 函数。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⽤于读写硬盘上基于数组的数据集的⼯具。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线性代数运算、傅⾥叶变换，以及随机数⽣成。 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422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650240" y="1635760"/>
            <a:ext cx="10160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Pandas </a:t>
            </a:r>
            <a:r>
              <a:rPr lang="zh-CN" altLang="en-US" sz="2400" dirty="0"/>
              <a:t>包提供了快速便捷处理结构化数据的⼤量数据结构和函数：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pandas</a:t>
            </a:r>
            <a:r>
              <a:rPr lang="zh-CN" altLang="en-US" sz="2400" dirty="0"/>
              <a:t>对象是</a:t>
            </a:r>
            <a:r>
              <a:rPr lang="en-US" altLang="zh-CN" sz="2400" dirty="0" err="1"/>
              <a:t>DataFrame</a:t>
            </a:r>
            <a:r>
              <a:rPr lang="zh-CN" altLang="en-US" sz="2400" dirty="0"/>
              <a:t>，它是 ⼀个⾯向列（</a:t>
            </a:r>
            <a:r>
              <a:rPr lang="en-US" altLang="zh-CN" sz="2400" dirty="0"/>
              <a:t>column-oriented</a:t>
            </a:r>
            <a:r>
              <a:rPr lang="zh-CN" altLang="en-US" sz="2400" dirty="0"/>
              <a:t>）的⼆维表结构，另⼀个是 </a:t>
            </a:r>
            <a:r>
              <a:rPr lang="en-US" altLang="zh-CN" sz="2400" dirty="0"/>
              <a:t>Series</a:t>
            </a:r>
            <a:r>
              <a:rPr lang="zh-CN" altLang="en-US" sz="2400" dirty="0"/>
              <a:t>，⼀个⼀维的标签化数组对象。 </a:t>
            </a:r>
            <a:r>
              <a:rPr lang="en-US" altLang="zh-CN" sz="2400" dirty="0"/>
              <a:t>pandas</a:t>
            </a:r>
            <a:r>
              <a:rPr lang="zh-CN" altLang="en-US" sz="2400" dirty="0"/>
              <a:t>兼具</a:t>
            </a:r>
            <a:r>
              <a:rPr lang="en-US" altLang="zh-CN" sz="2400" dirty="0"/>
              <a:t>NumPy⾼</a:t>
            </a:r>
            <a:r>
              <a:rPr lang="zh-CN" altLang="en-US" sz="2400" dirty="0"/>
              <a:t>性能的数组计算功能以及电⼦表格和关系型数据库（如</a:t>
            </a:r>
            <a:r>
              <a:rPr lang="en-US" altLang="zh-CN" sz="2400" dirty="0"/>
              <a:t>SQL</a:t>
            </a:r>
            <a:r>
              <a:rPr lang="zh-CN" altLang="en-US" sz="2400" dirty="0"/>
              <a:t>）灵活的数据处理功能。它提供了复杂精细的索引功能，以便更为便捷地完成重塑、切⽚和切块、聚合以及选 取数据⼦集等操作。因为数据操作、准备、清洗是数据分析最重要的技能。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3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650240" y="1635760"/>
            <a:ext cx="1016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有标签轴的数据结构，⽀持⾃动或清晰的数据对⻬。这可以 防⽌由于数据不对⻬，和处理来源不同的索引不同的数据， 造成的错误。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集成时间序列功能。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相同的数据结构⽤于处理时间序列数据和⾮时间序列数据。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保存元数据的算术运算和压缩。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灵活处理缺失数据。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合并和其它流⾏数据库（例如基于</a:t>
            </a:r>
            <a:r>
              <a:rPr lang="en-US" altLang="zh-CN" sz="2400" dirty="0"/>
              <a:t>SQL</a:t>
            </a:r>
            <a:r>
              <a:rPr lang="zh-CN" altLang="en-US" sz="2400" dirty="0"/>
              <a:t>的数据库）的关系操 作。 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9642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609600" y="1847542"/>
            <a:ext cx="8148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Matplotlib </a:t>
            </a:r>
            <a:r>
              <a:rPr lang="zh-CN" altLang="en-US" sz="2400" dirty="0"/>
              <a:t>是最流⾏的⽤于绘制图表和其它⼆维数据可视化</a:t>
            </a:r>
            <a:endParaRPr lang="en-US" altLang="zh-CN" sz="2400" dirty="0"/>
          </a:p>
          <a:p>
            <a:r>
              <a:rPr lang="zh-CN" altLang="en-US" sz="2400" dirty="0"/>
              <a:t>                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Matplotlib </a:t>
            </a:r>
            <a:r>
              <a:rPr lang="zh-CN" altLang="en-US" sz="2400" dirty="0"/>
              <a:t>使⽤最⼴泛的可视化包之一。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 并且它和其它⽣态⼯具配合也⾮常完美。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 作为默认的可视化⼯具。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48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609600" y="1847542"/>
            <a:ext cx="814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Scikit</a:t>
            </a:r>
            <a:r>
              <a:rPr lang="en-US" altLang="zh-CN" sz="2400" dirty="0"/>
              <a:t>-learn 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的通⽤机器学习⼯具包。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⼦模块包括：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分类：</a:t>
            </a:r>
            <a:r>
              <a:rPr lang="en-US" altLang="zh-CN" sz="2400" dirty="0"/>
              <a:t>SVM</a:t>
            </a:r>
            <a:r>
              <a:rPr lang="zh-CN" altLang="en-US" sz="2400" dirty="0"/>
              <a:t>、近邻、随机森林、逻辑回归等等。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回归：</a:t>
            </a:r>
            <a:r>
              <a:rPr lang="en-US" altLang="zh-CN" sz="2400" dirty="0"/>
              <a:t>Lasso</a:t>
            </a:r>
            <a:r>
              <a:rPr lang="zh-CN" altLang="en-US" sz="2400" dirty="0"/>
              <a:t>、岭回归等等。 聚类：</a:t>
            </a:r>
            <a:r>
              <a:rPr lang="en-US" altLang="zh-CN" sz="2400" dirty="0"/>
              <a:t>k-</a:t>
            </a:r>
            <a:r>
              <a:rPr lang="zh-CN" altLang="en-US" sz="2400" dirty="0"/>
              <a:t>均值、谱聚类等等。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降维：</a:t>
            </a:r>
            <a:r>
              <a:rPr lang="en-US" altLang="zh-CN" sz="2400" dirty="0"/>
              <a:t>PCA</a:t>
            </a:r>
            <a:r>
              <a:rPr lang="zh-CN" altLang="en-US" sz="2400" dirty="0"/>
              <a:t>、特征选择、矩阵分解等等。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预处理：特征提取、标准化。</a:t>
            </a:r>
          </a:p>
          <a:p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726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5.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包的介绍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9E7F81-FCC2-4DC4-8022-6DDD1197188E}"/>
              </a:ext>
            </a:extLst>
          </p:cNvPr>
          <p:cNvSpPr txBox="1"/>
          <p:nvPr/>
        </p:nvSpPr>
        <p:spPr>
          <a:xfrm>
            <a:off x="436880" y="1095702"/>
            <a:ext cx="11033760" cy="445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Statsmodels</a:t>
            </a:r>
            <a:r>
              <a:rPr lang="en-US" altLang="zh-CN" sz="2400" dirty="0"/>
              <a:t> </a:t>
            </a:r>
            <a:r>
              <a:rPr lang="zh-CN" altLang="en-US" sz="2400" dirty="0"/>
              <a:t>是⼀个统计分析包，包含经典统计学和经济计量学的算法。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包括如下⼦模块：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回归模型：线性回归，⼴义线性模型，健壮线性模型，线性混合效应模型等等。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⽅差分析（</a:t>
            </a:r>
            <a:r>
              <a:rPr lang="en-US" altLang="zh-CN" sz="2400" dirty="0"/>
              <a:t>ANOVA</a:t>
            </a:r>
            <a:r>
              <a:rPr lang="zh-CN" altLang="en-US" sz="2400" dirty="0"/>
              <a:t>）。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时间序列分析：</a:t>
            </a:r>
            <a:r>
              <a:rPr lang="en-US" altLang="zh-CN" sz="2400" dirty="0"/>
              <a:t>AR</a:t>
            </a:r>
            <a:r>
              <a:rPr lang="zh-CN" altLang="en-US" sz="2400" dirty="0"/>
              <a:t>，</a:t>
            </a:r>
            <a:r>
              <a:rPr lang="en-US" altLang="zh-CN" sz="2400" dirty="0"/>
              <a:t>ARMA</a:t>
            </a:r>
            <a:r>
              <a:rPr lang="zh-CN" altLang="en-US" sz="2400" dirty="0"/>
              <a:t>，</a:t>
            </a:r>
            <a:r>
              <a:rPr lang="en-US" altLang="zh-CN" sz="2400" dirty="0"/>
              <a:t>ARIMA</a:t>
            </a:r>
            <a:r>
              <a:rPr lang="zh-CN" altLang="en-US" sz="2400" dirty="0"/>
              <a:t>，</a:t>
            </a:r>
            <a:r>
              <a:rPr lang="en-US" altLang="zh-CN" sz="2400" dirty="0"/>
              <a:t>VAR</a:t>
            </a:r>
            <a:r>
              <a:rPr lang="zh-CN" altLang="en-US" sz="2400" dirty="0"/>
              <a:t>和其它模型。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⾮参数⽅法： 核密度估计，核回归。 统计模型结果可视化。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Statsmodels</a:t>
            </a:r>
            <a:r>
              <a:rPr lang="en-US" altLang="zh-CN" sz="2400" dirty="0"/>
              <a:t> </a:t>
            </a:r>
            <a:r>
              <a:rPr lang="zh-CN" altLang="en-US" sz="2400" dirty="0"/>
              <a:t>更关注与统计推断，提供不确定估计和参数 </a:t>
            </a:r>
            <a:r>
              <a:rPr lang="en-US" altLang="zh-CN" sz="2400" dirty="0"/>
              <a:t>p </a:t>
            </a:r>
            <a:r>
              <a:rPr lang="zh-CN" altLang="en-US" sz="2400" dirty="0"/>
              <a:t>值。相反的，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en-US" sz="2400" dirty="0"/>
              <a:t>注重预测。 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7557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914400" y="2521129"/>
            <a:ext cx="806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是一种广泛使用的解释性，高级编程，通用型编程语言。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第一版 吉多 </a:t>
            </a:r>
            <a:r>
              <a:rPr lang="en-US" altLang="zh-CN" sz="2400" dirty="0"/>
              <a:t>· </a:t>
            </a:r>
            <a:r>
              <a:rPr lang="zh-CN" altLang="en-US" sz="2400" dirty="0"/>
              <a:t>范罗苏姆 发布于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52728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6.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包的安装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894080" y="1720840"/>
            <a:ext cx="8625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安装包命令：</a:t>
            </a:r>
            <a:r>
              <a:rPr lang="en-US" altLang="zh-CN" sz="2400" dirty="0" err="1"/>
              <a:t>conda</a:t>
            </a:r>
            <a:r>
              <a:rPr lang="en-US" altLang="zh-CN" sz="2400" dirty="0"/>
              <a:t>  install   </a:t>
            </a:r>
            <a:r>
              <a:rPr lang="en-US" altLang="zh-CN" sz="2400" dirty="0" err="1"/>
              <a:t>package_name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更新包命令：</a:t>
            </a:r>
            <a:r>
              <a:rPr lang="en-US" altLang="zh-CN" sz="2400" dirty="0" err="1"/>
              <a:t>conda</a:t>
            </a:r>
            <a:r>
              <a:rPr lang="en-US" altLang="zh-CN" sz="2400" dirty="0"/>
              <a:t> update  </a:t>
            </a:r>
            <a:r>
              <a:rPr lang="en-US" altLang="zh-CN" sz="2400" dirty="0" err="1"/>
              <a:t>package_name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安装包命令：</a:t>
            </a:r>
            <a:r>
              <a:rPr lang="en-US" altLang="zh-CN" sz="2400" dirty="0"/>
              <a:t>pip  install   </a:t>
            </a:r>
            <a:r>
              <a:rPr lang="en-US" altLang="zh-CN" sz="2400" dirty="0" err="1"/>
              <a:t>package_name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更新包命令：</a:t>
            </a:r>
            <a:r>
              <a:rPr lang="en-US" altLang="zh-CN" sz="2400" dirty="0"/>
              <a:t>pip  install -- update </a:t>
            </a:r>
            <a:r>
              <a:rPr lang="en-US" altLang="zh-CN" sz="2400" dirty="0" err="1"/>
              <a:t>package_name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不要使用 </a:t>
            </a:r>
            <a:r>
              <a:rPr lang="en-US" altLang="zh-CN" sz="2400" b="1" dirty="0"/>
              <a:t>pip </a:t>
            </a:r>
            <a:r>
              <a:rPr lang="zh-CN" altLang="en-US" sz="2400" b="1" dirty="0"/>
              <a:t>安装。使用 </a:t>
            </a:r>
            <a:r>
              <a:rPr lang="en-US" altLang="zh-CN" sz="2400" b="1" dirty="0" err="1"/>
              <a:t>conda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升级，易导致环境发⽣问题</a:t>
            </a:r>
            <a:endParaRPr lang="en-US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844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345440" y="1230808"/>
            <a:ext cx="11064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latin typeface="+mn-ea"/>
              </a:rPr>
              <a:t>常量与变量</a:t>
            </a:r>
            <a:endParaRPr lang="en-US" altLang="zh-CN" sz="2400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常量：一些确定的数值，定义之后约定，不能更改其值，比如 </a:t>
            </a:r>
            <a:r>
              <a:rPr lang="en-US" altLang="zh-CN" sz="2400" dirty="0">
                <a:latin typeface="+mn-ea"/>
              </a:rPr>
              <a:t>0.3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pi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一般情况下，在</a:t>
            </a: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约定大写的名称</a:t>
            </a:r>
            <a:r>
              <a:rPr lang="zh-CN" altLang="en-US" sz="2400" dirty="0">
                <a:latin typeface="+mn-ea"/>
              </a:rPr>
              <a:t>作为常量，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例：整数常量：</a:t>
            </a:r>
            <a:r>
              <a:rPr lang="en-US" altLang="zh-CN" sz="2400" dirty="0">
                <a:latin typeface="+mn-ea"/>
              </a:rPr>
              <a:t>DATE=24</a:t>
            </a: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小数常量：</a:t>
            </a:r>
            <a:r>
              <a:rPr lang="en-US" altLang="zh-CN" sz="2400" dirty="0">
                <a:latin typeface="+mn-ea"/>
              </a:rPr>
              <a:t>PI=3.1415926</a:t>
            </a: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字符常量：</a:t>
            </a:r>
            <a:r>
              <a:rPr lang="en-US" altLang="zh-CN" sz="2400" dirty="0">
                <a:latin typeface="+mn-ea"/>
              </a:rPr>
              <a:t>GENDER=‘</a:t>
            </a:r>
            <a:r>
              <a:rPr lang="zh-CN" altLang="en-US" sz="2400" dirty="0">
                <a:latin typeface="+mn-ea"/>
              </a:rPr>
              <a:t>男</a:t>
            </a:r>
            <a:r>
              <a:rPr lang="en-US" altLang="zh-CN" sz="2400" dirty="0">
                <a:latin typeface="+mn-ea"/>
              </a:rPr>
              <a:t>’</a:t>
            </a: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空常量 ：</a:t>
            </a:r>
            <a:r>
              <a:rPr lang="en-US" altLang="zh-CN" sz="2400" dirty="0">
                <a:latin typeface="+mn-ea"/>
              </a:rPr>
              <a:t>NULL=‘ ’</a:t>
            </a:r>
          </a:p>
          <a:p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为什么要使用符号常量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符号常量能够比直接常量能提供更丰富的信息，便于阅读，增强可读性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    </a:t>
            </a:r>
            <a:r>
              <a:rPr lang="zh-CN" altLang="en-US" sz="2400" dirty="0">
                <a:latin typeface="+mn-ea"/>
              </a:rPr>
              <a:t>比如 </a:t>
            </a:r>
            <a:r>
              <a:rPr lang="en-US" altLang="zh-CN" sz="2400" dirty="0">
                <a:latin typeface="+mn-ea"/>
              </a:rPr>
              <a:t>pi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（均值），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（方差）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52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67360" y="170287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变量指的是在程序运行的过程中存储可以变化的数据。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变量的本质是内存单元，内存单元可以存储数据，也可以将存储的数据读出来。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定义其值之后，任何时刻都可以更改其值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               a=1</a:t>
            </a:r>
          </a:p>
          <a:p>
            <a:endParaRPr lang="en-US" altLang="zh-CN" dirty="0"/>
          </a:p>
          <a:p>
            <a:r>
              <a:rPr lang="en-US" altLang="zh-CN" dirty="0"/>
              <a:t>               a=a+1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73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67360" y="1702870"/>
            <a:ext cx="1066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变量名命名规则</a:t>
            </a:r>
            <a:r>
              <a:rPr lang="en-US" altLang="zh-CN" dirty="0"/>
              <a:t>:</a:t>
            </a:r>
            <a:r>
              <a:rPr lang="zh-CN" altLang="en-US" dirty="0"/>
              <a:t>变量名需要恪守以下规范：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必须以字母、下划线或</a:t>
            </a:r>
            <a:r>
              <a:rPr lang="zh-CN" altLang="en-US" dirty="0">
                <a:solidFill>
                  <a:srgbClr val="FF0000"/>
                </a:solidFill>
              </a:rPr>
              <a:t>美元符号</a:t>
            </a:r>
            <a:r>
              <a:rPr lang="zh-CN" altLang="en-US" dirty="0"/>
              <a:t>开头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只能出现字母、下划线、数字，</a:t>
            </a:r>
            <a:r>
              <a:rPr lang="zh-CN" altLang="en-US" dirty="0">
                <a:solidFill>
                  <a:srgbClr val="FF0000"/>
                </a:solidFill>
              </a:rPr>
              <a:t>美元符号</a:t>
            </a:r>
            <a:r>
              <a:rPr lang="zh-CN" altLang="en-US" dirty="0"/>
              <a:t>，不得出现任何其他符号或空格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不能使用保留字作为名字</a:t>
            </a:r>
            <a:r>
              <a:rPr lang="en-US" altLang="zh-CN" dirty="0"/>
              <a:t>(</a:t>
            </a:r>
            <a:r>
              <a:rPr lang="zh-CN" altLang="en-US" dirty="0"/>
              <a:t>一些特殊的关键字</a:t>
            </a:r>
            <a:r>
              <a:rPr lang="en-US" altLang="zh-CN" dirty="0"/>
              <a:t> ×if = 3 ×not = 3 )</a:t>
            </a:r>
          </a:p>
          <a:p>
            <a:endParaRPr lang="en-US" altLang="zh-CN" dirty="0"/>
          </a:p>
          <a:p>
            <a:r>
              <a:rPr lang="zh-CN" altLang="en-US" dirty="0"/>
              <a:t>在同一使用范围内，所有变量、函数、类、对象等的名称不得重复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红色的是 </a:t>
            </a:r>
            <a:r>
              <a:rPr lang="en-US" altLang="zh-CN" dirty="0"/>
              <a:t>c </a:t>
            </a:r>
            <a:r>
              <a:rPr lang="zh-CN" altLang="en-US" dirty="0"/>
              <a:t>语言的命名规则，</a:t>
            </a:r>
            <a:r>
              <a:rPr lang="en-US" altLang="zh-CN" dirty="0"/>
              <a:t>python </a:t>
            </a:r>
            <a:r>
              <a:rPr lang="zh-CN" altLang="en-US" dirty="0"/>
              <a:t>中变量名是不能出现美元符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636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08000" y="940416"/>
            <a:ext cx="1149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推荐变量名命名方法：驼峰命名法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采用有意义的英文单词或缩写，不推荐使用拼音、无意义单词、单个字母、数字编号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变量由多个英文单词构成，不间隔下划线、短横线、点号或者其他符号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第一个单词全部小写，从第二个单词开始，首字母大写，以断开每个单词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变量的单词应能够清晰、准确地表达此变量的意义和作用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比如，现在我们需要用一个变量表示</a:t>
            </a:r>
            <a:endParaRPr lang="en-US" altLang="zh-CN" dirty="0"/>
          </a:p>
          <a:p>
            <a:r>
              <a:rPr lang="en-US" altLang="zh-CN" dirty="0"/>
              <a:t>                                      </a:t>
            </a:r>
            <a:r>
              <a:rPr lang="zh-CN" altLang="en-US" dirty="0"/>
              <a:t>中国的人口           </a:t>
            </a:r>
            <a:r>
              <a:rPr lang="en-US" altLang="zh-CN" dirty="0" err="1"/>
              <a:t>population_of_China</a:t>
            </a:r>
            <a:endParaRPr lang="en-US" altLang="zh-CN" dirty="0"/>
          </a:p>
          <a:p>
            <a:r>
              <a:rPr lang="zh-CN" altLang="en-US" dirty="0"/>
              <a:t>                             河南省的国民生产总值  </a:t>
            </a:r>
            <a:r>
              <a:rPr lang="en-US" altLang="zh-CN" dirty="0" err="1"/>
              <a:t>gdpOfHenan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目的：增强编程的可读性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835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940416"/>
            <a:ext cx="1149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整数：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100     </a:t>
            </a:r>
          </a:p>
          <a:p>
            <a:r>
              <a:rPr lang="en-US" altLang="zh-CN" dirty="0"/>
              <a:t>              int</a:t>
            </a:r>
            <a:r>
              <a:rPr lang="zh-CN" altLang="en-US" dirty="0"/>
              <a:t>函数取整函数  </a:t>
            </a:r>
            <a:r>
              <a:rPr lang="en-US" altLang="zh-CN" dirty="0"/>
              <a:t>int(3.6)   int(12.16)</a:t>
            </a:r>
          </a:p>
          <a:p>
            <a:r>
              <a:rPr lang="en-US" altLang="zh-CN" dirty="0"/>
              <a:t>2,</a:t>
            </a:r>
            <a:r>
              <a:rPr lang="zh-CN" altLang="en-US" dirty="0"/>
              <a:t>浮点数：小数 </a:t>
            </a:r>
            <a:r>
              <a:rPr lang="en-US" altLang="zh-CN" dirty="0"/>
              <a:t>1.5   </a:t>
            </a:r>
          </a:p>
          <a:p>
            <a:r>
              <a:rPr lang="en-US" altLang="zh-CN" dirty="0"/>
              <a:t>              float</a:t>
            </a:r>
            <a:r>
              <a:rPr lang="zh-CN" altLang="en-US" dirty="0"/>
              <a:t>函数用于将整数和字符串转换成浮点数。两种皆可</a:t>
            </a:r>
            <a:r>
              <a:rPr lang="en-US" altLang="zh-CN" dirty="0"/>
              <a:t>float(123) </a:t>
            </a:r>
            <a:r>
              <a:rPr lang="zh-CN" altLang="en-US" dirty="0"/>
              <a:t> </a:t>
            </a:r>
            <a:r>
              <a:rPr lang="en-US" altLang="zh-CN" dirty="0"/>
              <a:t>float(‘123’)</a:t>
            </a:r>
          </a:p>
          <a:p>
            <a:r>
              <a:rPr lang="en-US" altLang="zh-CN" dirty="0"/>
              <a:t>3,</a:t>
            </a:r>
            <a:r>
              <a:rPr lang="zh-CN" altLang="en-US" dirty="0"/>
              <a:t>字符串：用于编程，概念说明、函数解释、</a:t>
            </a:r>
            <a:endParaRPr lang="en-US" altLang="zh-CN" dirty="0"/>
          </a:p>
          <a:p>
            <a:r>
              <a:rPr lang="en-US" altLang="zh-CN" dirty="0"/>
              <a:t>              str</a:t>
            </a:r>
            <a:r>
              <a:rPr lang="zh-CN" altLang="en-US" dirty="0"/>
              <a:t>函数</a:t>
            </a:r>
            <a:r>
              <a:rPr lang="en-US" altLang="zh-CN" dirty="0"/>
              <a:t>str() </a:t>
            </a:r>
            <a:r>
              <a:rPr lang="zh-CN" altLang="en-US" dirty="0"/>
              <a:t>函数将对象转化为适于阅读的形式。</a:t>
            </a:r>
            <a:r>
              <a:rPr lang="en-US" altLang="zh-CN" dirty="0"/>
              <a:t>str(‘run’)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转义字符 换行：</a:t>
            </a:r>
            <a:r>
              <a:rPr lang="en-US" altLang="zh-CN" dirty="0"/>
              <a:t>‘\n’</a:t>
            </a:r>
            <a:r>
              <a:rPr lang="zh-CN" altLang="en-US" dirty="0"/>
              <a:t>  单引号</a:t>
            </a:r>
            <a:r>
              <a:rPr lang="en-US" altLang="zh-CN" dirty="0"/>
              <a:t>’\’’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单引号字符串 </a:t>
            </a:r>
            <a:r>
              <a:rPr lang="en-US" altLang="zh-CN" dirty="0"/>
              <a:t>’ ’       </a:t>
            </a:r>
            <a:r>
              <a:rPr lang="zh-CN" altLang="en-US" dirty="0"/>
              <a:t>双引号字符串 </a:t>
            </a:r>
            <a:r>
              <a:rPr lang="en-US" altLang="zh-CN" dirty="0"/>
              <a:t>“ ”</a:t>
            </a:r>
          </a:p>
          <a:p>
            <a:r>
              <a:rPr lang="zh-CN" altLang="en-US" dirty="0"/>
              <a:t>              三单引号字符串 </a:t>
            </a:r>
            <a:r>
              <a:rPr lang="en-US" altLang="zh-CN" dirty="0"/>
              <a:t>’’’ ’’’</a:t>
            </a:r>
            <a:r>
              <a:rPr lang="zh-CN" altLang="en-US" dirty="0"/>
              <a:t> 三双引号字符串 </a:t>
            </a:r>
            <a:r>
              <a:rPr lang="en-US" altLang="zh-CN" dirty="0"/>
              <a:t>””” ”””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区别 </a:t>
            </a:r>
            <a:r>
              <a:rPr lang="en-US" altLang="zh-CN" dirty="0"/>
              <a:t>print("I\</a:t>
            </a:r>
            <a:r>
              <a:rPr lang="en-US" altLang="zh-CN" dirty="0" err="1"/>
              <a:t>ncan</a:t>
            </a:r>
            <a:r>
              <a:rPr lang="en-US" altLang="zh-CN" dirty="0"/>
              <a:t>\</a:t>
            </a:r>
            <a:r>
              <a:rPr lang="en-US" altLang="zh-CN" dirty="0" err="1"/>
              <a:t>nprint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          print('''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                            love</a:t>
            </a:r>
          </a:p>
          <a:p>
            <a:r>
              <a:rPr lang="en-US" altLang="zh-CN" dirty="0"/>
              <a:t>                                you''')</a:t>
            </a:r>
            <a:r>
              <a:rPr lang="zh-CN" altLang="en-US" dirty="0"/>
              <a:t>可以直接打印多行内容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12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629920" y="1071525"/>
            <a:ext cx="1149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4,</a:t>
            </a:r>
            <a:r>
              <a:rPr lang="zh-CN" altLang="en-US" dirty="0"/>
              <a:t>字典：字段是</a:t>
            </a:r>
            <a:r>
              <a:rPr lang="en-US" altLang="zh-CN" dirty="0"/>
              <a:t>Python</a:t>
            </a:r>
            <a:r>
              <a:rPr lang="zh-CN" altLang="en-US" dirty="0"/>
              <a:t>是字典中唯一的键</a:t>
            </a:r>
            <a:r>
              <a:rPr lang="en-US" altLang="zh-CN" dirty="0"/>
              <a:t>-</a:t>
            </a:r>
            <a:r>
              <a:rPr lang="zh-CN" altLang="en-US" dirty="0"/>
              <a:t>值类型，是</a:t>
            </a:r>
            <a:r>
              <a:rPr lang="en-US" altLang="zh-CN" dirty="0"/>
              <a:t>Python</a:t>
            </a:r>
            <a:r>
              <a:rPr lang="zh-CN" altLang="en-US" dirty="0"/>
              <a:t>中非常重要的数据结构，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      因其用哈希的方式存储数据，速度非常快。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直接输入：</a:t>
            </a:r>
            <a:r>
              <a:rPr lang="en-US" altLang="zh-CN" dirty="0" err="1"/>
              <a:t>Dict</a:t>
            </a:r>
            <a:r>
              <a:rPr lang="en-US" altLang="zh-CN" dirty="0"/>
              <a:t>={‘name’:’nick’,’age’:’20’}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动态创建：</a:t>
            </a:r>
            <a:r>
              <a:rPr lang="en-US" altLang="zh-CN" dirty="0" err="1"/>
              <a:t>Dict</a:t>
            </a:r>
            <a:r>
              <a:rPr lang="en-US" altLang="zh-CN" dirty="0"/>
              <a:t>={}</a:t>
            </a:r>
          </a:p>
          <a:p>
            <a:r>
              <a:rPr lang="en-US" altLang="zh-CN" dirty="0"/>
              <a:t>         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[‘name’]=‘nick’</a:t>
            </a:r>
          </a:p>
          <a:p>
            <a:r>
              <a:rPr lang="en-US" altLang="zh-CN" dirty="0"/>
              <a:t>         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[‘age’]=‘20’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若值相同：</a:t>
            </a:r>
            <a:r>
              <a:rPr lang="en-US" altLang="zh-CN" dirty="0" err="1"/>
              <a:t>Dict</a:t>
            </a:r>
            <a:r>
              <a:rPr lang="en-US" altLang="zh-CN" dirty="0"/>
              <a:t> = </a:t>
            </a:r>
            <a:r>
              <a:rPr lang="en-US" altLang="zh-CN" dirty="0" err="1"/>
              <a:t>dict.fromkeys</a:t>
            </a:r>
            <a:r>
              <a:rPr lang="en-US" altLang="zh-CN" dirty="0"/>
              <a:t>([‘A’,‘B’],[3,0]) </a:t>
            </a:r>
          </a:p>
          <a:p>
            <a:r>
              <a:rPr lang="en-US" altLang="zh-CN" dirty="0"/>
              <a:t>                                </a:t>
            </a:r>
            <a:r>
              <a:rPr lang="en-US" altLang="zh-CN" dirty="0" err="1"/>
              <a:t>Dict</a:t>
            </a:r>
            <a:r>
              <a:rPr lang="en-US" altLang="zh-CN" dirty="0"/>
              <a:t> = </a:t>
            </a:r>
            <a:r>
              <a:rPr lang="en-US" altLang="zh-CN" dirty="0" err="1"/>
              <a:t>dict.fromkeys</a:t>
            </a:r>
            <a:r>
              <a:rPr lang="en-US" altLang="zh-CN" dirty="0"/>
              <a:t>([‘A’,‘B’],0)</a:t>
            </a:r>
            <a:r>
              <a:rPr lang="zh-CN" altLang="en-US" dirty="0"/>
              <a:t>一般用来初始化</a:t>
            </a:r>
            <a:endParaRPr lang="en-US" altLang="zh-CN" dirty="0"/>
          </a:p>
          <a:p>
            <a:r>
              <a:rPr lang="en-US" altLang="zh-CN" dirty="0"/>
              <a:t>                                str(</a:t>
            </a:r>
            <a:r>
              <a:rPr lang="en-US" altLang="zh-CN" dirty="0" err="1"/>
              <a:t>Dict</a:t>
            </a:r>
            <a:r>
              <a:rPr lang="en-US" altLang="zh-CN" dirty="0"/>
              <a:t>)</a:t>
            </a:r>
            <a:r>
              <a:rPr lang="zh-CN" altLang="en-US" dirty="0"/>
              <a:t>将字典形式返回为字符串形式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5,</a:t>
            </a:r>
            <a:r>
              <a:rPr lang="zh-CN" altLang="en-US" dirty="0"/>
              <a:t>布尔型：两个值</a:t>
            </a:r>
            <a:r>
              <a:rPr lang="en-US" altLang="zh-CN" dirty="0"/>
              <a:t>True False   3&gt;2    int(3&gt;2) = 1</a:t>
            </a:r>
          </a:p>
        </p:txBody>
      </p:sp>
    </p:spTree>
    <p:extLst>
      <p:ext uri="{BB962C8B-B14F-4D97-AF65-F5344CB8AC3E}">
        <p14:creationId xmlns:p14="http://schemas.microsoft.com/office/powerpoint/2010/main" val="1273738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609600" y="975350"/>
            <a:ext cx="1149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6,</a:t>
            </a:r>
            <a:r>
              <a:rPr lang="zh-CN" altLang="en-US" dirty="0"/>
              <a:t>列表</a:t>
            </a:r>
            <a:r>
              <a:rPr lang="en-US" altLang="zh-CN" dirty="0"/>
              <a:t>list</a:t>
            </a:r>
            <a:r>
              <a:rPr lang="zh-CN" altLang="en-US" dirty="0"/>
              <a:t>：又名序列，是</a:t>
            </a:r>
            <a:r>
              <a:rPr lang="en-US" altLang="zh-CN" dirty="0"/>
              <a:t>python</a:t>
            </a:r>
            <a:r>
              <a:rPr lang="zh-CN" altLang="en-US" dirty="0"/>
              <a:t>中的最基本的数据结构，序列中的每个元素一个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  “元”，并由索引，规定第一个位置为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序列可以进行索引，切片，加，乘，检查成员</a:t>
            </a:r>
            <a:endParaRPr lang="en-US" altLang="zh-CN" dirty="0"/>
          </a:p>
          <a:p>
            <a:r>
              <a:rPr lang="zh-CN" altLang="en-US" dirty="0"/>
              <a:t>创建列表：把逗号分隔的不同的数据项使用方括号括起来即可</a:t>
            </a:r>
            <a:endParaRPr lang="en-US" altLang="zh-CN" dirty="0"/>
          </a:p>
          <a:p>
            <a:r>
              <a:rPr lang="en-US" altLang="zh-CN" dirty="0"/>
              <a:t>                  list1=[1,2,3,4,5]</a:t>
            </a:r>
          </a:p>
          <a:p>
            <a:r>
              <a:rPr lang="en-US" altLang="zh-CN" dirty="0"/>
              <a:t>                  list2=['y','</a:t>
            </a:r>
            <a:r>
              <a:rPr lang="en-US" altLang="zh-CN" dirty="0" err="1"/>
              <a:t>baidu</a:t>
            </a:r>
            <a:r>
              <a:rPr lang="en-US" altLang="zh-CN" dirty="0"/>
              <a:t>','</a:t>
            </a:r>
            <a:r>
              <a:rPr lang="en-US" altLang="zh-CN" dirty="0" err="1"/>
              <a:t>x','google</a:t>
            </a:r>
            <a:r>
              <a:rPr lang="en-US" altLang="zh-CN" dirty="0"/>
              <a:t>’]</a:t>
            </a:r>
          </a:p>
          <a:p>
            <a:r>
              <a:rPr lang="en-US" altLang="zh-CN" dirty="0"/>
              <a:t>                  list3=[1, 2, 3, 4, 5, 'y', '</a:t>
            </a:r>
            <a:r>
              <a:rPr lang="en-US" altLang="zh-CN" dirty="0" err="1"/>
              <a:t>baidu</a:t>
            </a:r>
            <a:r>
              <a:rPr lang="en-US" altLang="zh-CN" dirty="0"/>
              <a:t>', 'x', 'google’]</a:t>
            </a:r>
          </a:p>
          <a:p>
            <a:r>
              <a:rPr lang="zh-CN" altLang="en-US" dirty="0"/>
              <a:t>索引  ：     </a:t>
            </a:r>
            <a:r>
              <a:rPr lang="en-US" altLang="zh-CN" dirty="0"/>
              <a:t>list1[0] ,  list2[1:3]</a:t>
            </a:r>
          </a:p>
          <a:p>
            <a:r>
              <a:rPr lang="zh-CN" altLang="en-US" dirty="0"/>
              <a:t>添加元素：</a:t>
            </a:r>
            <a:r>
              <a:rPr lang="en-US" altLang="zh-CN" dirty="0"/>
              <a:t>list1.append(1), list1.append(‘</a:t>
            </a:r>
            <a:r>
              <a:rPr lang="en-US" altLang="zh-CN" dirty="0" err="1"/>
              <a:t>huefi</a:t>
            </a:r>
            <a:r>
              <a:rPr lang="en-US" altLang="zh-CN" dirty="0"/>
              <a:t>’)</a:t>
            </a:r>
          </a:p>
          <a:p>
            <a:r>
              <a:rPr lang="zh-CN" altLang="en-US" dirty="0"/>
              <a:t>删除元素：</a:t>
            </a:r>
            <a:r>
              <a:rPr lang="en-US" altLang="zh-CN" dirty="0"/>
              <a:t>del list1[1] print(list1)</a:t>
            </a:r>
          </a:p>
          <a:p>
            <a:r>
              <a:rPr lang="zh-CN" altLang="en-US" dirty="0"/>
              <a:t>加</a:t>
            </a:r>
            <a:r>
              <a:rPr lang="en-US" altLang="zh-CN" dirty="0"/>
              <a:t>(</a:t>
            </a:r>
            <a:r>
              <a:rPr lang="zh-CN" altLang="en-US" dirty="0"/>
              <a:t>合并</a:t>
            </a:r>
            <a:r>
              <a:rPr lang="en-US" altLang="zh-CN" dirty="0"/>
              <a:t>)</a:t>
            </a:r>
            <a:r>
              <a:rPr lang="zh-CN" altLang="en-US" dirty="0"/>
              <a:t>：  </a:t>
            </a:r>
            <a:r>
              <a:rPr lang="en-US" altLang="zh-CN" dirty="0"/>
              <a:t>list1+list2</a:t>
            </a:r>
            <a:r>
              <a:rPr lang="zh-CN" altLang="en-US" dirty="0"/>
              <a:t>，</a:t>
            </a:r>
            <a:r>
              <a:rPr lang="en-US" altLang="zh-CN" dirty="0"/>
              <a:t>× a=list1[1:3]</a:t>
            </a:r>
            <a:r>
              <a:rPr lang="zh-CN" altLang="en-US" dirty="0"/>
              <a:t>，</a:t>
            </a:r>
            <a:r>
              <a:rPr lang="en-US" altLang="zh-CN" dirty="0"/>
              <a:t>b=list2[2],type(b)=</a:t>
            </a:r>
            <a:r>
              <a:rPr lang="en-US" altLang="zh-CN" dirty="0" err="1"/>
              <a:t>st</a:t>
            </a:r>
            <a:r>
              <a:rPr lang="zh-CN" altLang="en-US" dirty="0"/>
              <a:t>不能加</a:t>
            </a:r>
            <a:endParaRPr lang="en-US" altLang="zh-CN" dirty="0"/>
          </a:p>
          <a:p>
            <a:r>
              <a:rPr lang="zh-CN" altLang="en-US" dirty="0"/>
              <a:t>乘</a:t>
            </a:r>
            <a:r>
              <a:rPr lang="en-US" altLang="zh-CN" dirty="0"/>
              <a:t>(</a:t>
            </a:r>
            <a:r>
              <a:rPr lang="zh-CN" altLang="en-US" dirty="0"/>
              <a:t>复制</a:t>
            </a:r>
            <a:r>
              <a:rPr lang="en-US" altLang="zh-CN" dirty="0"/>
              <a:t>)</a:t>
            </a:r>
            <a:r>
              <a:rPr lang="zh-CN" altLang="en-US" dirty="0"/>
              <a:t>：  </a:t>
            </a:r>
            <a:r>
              <a:rPr lang="en-US" altLang="zh-CN" dirty="0"/>
              <a:t>list1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循环：        </a:t>
            </a:r>
            <a:r>
              <a:rPr lang="en-US" altLang="zh-CN" dirty="0"/>
              <a:t>for x in list1</a:t>
            </a:r>
            <a:r>
              <a:rPr lang="zh-CN" altLang="en-US" dirty="0"/>
              <a:t>：</a:t>
            </a:r>
            <a:r>
              <a:rPr lang="en-US" altLang="zh-CN" dirty="0"/>
              <a:t>print 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A8569D-0E6D-4DED-89F5-63D2F20B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51" y="3591254"/>
            <a:ext cx="2419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18160" y="940416"/>
            <a:ext cx="1149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6,</a:t>
            </a:r>
            <a:r>
              <a:rPr lang="zh-CN" altLang="en-US" dirty="0"/>
              <a:t>列表</a:t>
            </a:r>
            <a:r>
              <a:rPr lang="en-US" altLang="zh-CN" dirty="0"/>
              <a:t>list</a:t>
            </a:r>
            <a:r>
              <a:rPr lang="zh-CN" altLang="en-US" dirty="0"/>
              <a:t>常用函数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判断是否一致：     </a:t>
            </a:r>
            <a:r>
              <a:rPr lang="en-US" altLang="zh-CN" dirty="0"/>
              <a:t>import operator</a:t>
            </a:r>
            <a:r>
              <a:rPr lang="zh-CN" altLang="en-US" dirty="0"/>
              <a:t> </a:t>
            </a:r>
            <a:r>
              <a:rPr lang="en-US" altLang="zh-CN" dirty="0"/>
              <a:t>as op   </a:t>
            </a:r>
            <a:r>
              <a:rPr lang="en-US" altLang="zh-CN" dirty="0" err="1"/>
              <a:t>op.eq</a:t>
            </a:r>
            <a:r>
              <a:rPr lang="en-US" altLang="zh-CN" dirty="0"/>
              <a:t>(list1,list2)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个数，长度：         </a:t>
            </a:r>
            <a:r>
              <a:rPr lang="en-US" altLang="zh-CN" dirty="0" err="1"/>
              <a:t>len</a:t>
            </a:r>
            <a:r>
              <a:rPr lang="zh-CN" altLang="en-US" dirty="0"/>
              <a:t>（</a:t>
            </a:r>
            <a:r>
              <a:rPr lang="en-US" altLang="zh-CN" dirty="0"/>
              <a:t>list)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最大值，最小值：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r>
              <a:rPr lang="en-US" altLang="zh-CN" dirty="0"/>
              <a:t>min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）条件为列表里面为数值型</a:t>
            </a:r>
            <a:r>
              <a:rPr lang="en-US" altLang="zh-CN" dirty="0"/>
              <a:t>Maximum 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Minimum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计数，某个元素出现的个数：</a:t>
            </a:r>
            <a:r>
              <a:rPr lang="en-US" altLang="zh-CN" dirty="0" err="1"/>
              <a:t>list.count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一个列表</a:t>
            </a:r>
            <a:r>
              <a:rPr lang="en-US" altLang="zh-CN" dirty="0"/>
              <a:t>+</a:t>
            </a:r>
            <a:r>
              <a:rPr lang="zh-CN" altLang="en-US" dirty="0"/>
              <a:t>另一个列表的某些元素：</a:t>
            </a:r>
            <a:r>
              <a:rPr lang="en-US" altLang="zh-CN" dirty="0"/>
              <a:t>list1.extend</a:t>
            </a:r>
            <a:r>
              <a:rPr lang="zh-CN" altLang="en-US" dirty="0"/>
              <a:t>（</a:t>
            </a:r>
            <a:r>
              <a:rPr lang="en-US" altLang="zh-CN" dirty="0"/>
              <a:t>list2[2:3]</a:t>
            </a:r>
            <a:r>
              <a:rPr lang="zh-CN" altLang="en-US" dirty="0"/>
              <a:t>）</a:t>
            </a:r>
            <a:r>
              <a:rPr lang="en-US" altLang="zh-CN" dirty="0"/>
              <a:t>list1</a:t>
            </a:r>
            <a:r>
              <a:rPr lang="zh-CN" altLang="en-US" dirty="0"/>
              <a:t>变为</a:t>
            </a:r>
            <a:r>
              <a:rPr lang="en-US" altLang="zh-CN" dirty="0"/>
              <a:t>list1+ list2[2:3]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某个元素的位置：</a:t>
            </a:r>
            <a:r>
              <a:rPr lang="en-US" altLang="zh-CN" dirty="0">
                <a:hlinkClick r:id="rId4"/>
              </a:rPr>
              <a:t> </a:t>
            </a:r>
            <a:r>
              <a:rPr lang="en-US" altLang="zh-CN" dirty="0" err="1"/>
              <a:t>list.index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将元素插到特定位置：</a:t>
            </a:r>
            <a:r>
              <a:rPr lang="en-US" altLang="zh-CN" dirty="0"/>
              <a:t> </a:t>
            </a:r>
            <a:r>
              <a:rPr lang="en-US" altLang="zh-CN" dirty="0" err="1"/>
              <a:t>list.insert</a:t>
            </a:r>
            <a:r>
              <a:rPr lang="en-US" altLang="zh-CN" dirty="0"/>
              <a:t>(</a:t>
            </a:r>
            <a:r>
              <a:rPr lang="zh-CN" altLang="en-US" dirty="0"/>
              <a:t>‘位置’</a:t>
            </a:r>
            <a:r>
              <a:rPr lang="en-US" altLang="zh-CN" dirty="0"/>
              <a:t>“</a:t>
            </a:r>
            <a:r>
              <a:rPr lang="zh-CN" altLang="en-US" dirty="0"/>
              <a:t>要插入的元素</a:t>
            </a:r>
            <a:r>
              <a:rPr lang="en-US" altLang="zh-CN" dirty="0"/>
              <a:t>”) list1.insert(2,'y’)       </a:t>
            </a:r>
          </a:p>
          <a:p>
            <a:r>
              <a:rPr lang="en-US" altLang="zh-CN" dirty="0"/>
              <a:t>                                                    </a:t>
            </a:r>
            <a:r>
              <a:rPr lang="zh-CN" altLang="en-US" dirty="0"/>
              <a:t>（列表里面嵌入列表）</a:t>
            </a:r>
            <a:r>
              <a:rPr lang="en-US" altLang="zh-CN" dirty="0"/>
              <a:t>       list1.insert(2,[3,4,‘y‘])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移除某一个值：  </a:t>
            </a:r>
            <a:r>
              <a:rPr lang="en-US" altLang="zh-CN" dirty="0">
                <a:hlinkClick r:id="rId4"/>
              </a:rPr>
              <a:t> </a:t>
            </a:r>
            <a:r>
              <a:rPr lang="en-US" altLang="zh-CN" dirty="0" err="1"/>
              <a:t>list.remove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全部删除</a:t>
            </a:r>
            <a:r>
              <a:rPr lang="en-US" altLang="zh-CN" dirty="0"/>
              <a:t>     :     for x in range(</a:t>
            </a:r>
            <a:r>
              <a:rPr lang="en-US" altLang="zh-CN" dirty="0" err="1"/>
              <a:t>list.count</a:t>
            </a:r>
            <a:r>
              <a:rPr lang="en-US" altLang="zh-CN" dirty="0"/>
              <a:t>(‘</a:t>
            </a:r>
            <a:r>
              <a:rPr lang="zh-CN" altLang="en-US" dirty="0"/>
              <a:t>某一个元素</a:t>
            </a:r>
            <a:r>
              <a:rPr lang="en-US" altLang="zh-CN" dirty="0"/>
              <a:t>’))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                         </a:t>
            </a:r>
            <a:r>
              <a:rPr lang="en-US" altLang="zh-CN" dirty="0" err="1"/>
              <a:t>list.remove</a:t>
            </a:r>
            <a:r>
              <a:rPr lang="en-US" altLang="zh-CN" dirty="0"/>
              <a:t>(‘</a:t>
            </a:r>
            <a:r>
              <a:rPr lang="zh-CN" altLang="en-US" dirty="0"/>
              <a:t>某一个元素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                              for</a:t>
            </a:r>
            <a:r>
              <a:rPr lang="zh-CN" altLang="en-US" dirty="0"/>
              <a:t>循环中的可迭代对象可以循环读取的对象</a:t>
            </a:r>
            <a:endParaRPr lang="en-US" altLang="zh-CN" dirty="0"/>
          </a:p>
          <a:p>
            <a:r>
              <a:rPr lang="en-US" altLang="zh-CN" dirty="0"/>
              <a:t>                                  range</a:t>
            </a:r>
            <a:r>
              <a:rPr lang="zh-CN" altLang="en-US" dirty="0"/>
              <a:t>相当于一个列表</a:t>
            </a:r>
            <a:r>
              <a:rPr lang="en-US" altLang="zh-C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909836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79120" y="959765"/>
            <a:ext cx="1149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6,</a:t>
            </a:r>
            <a:r>
              <a:rPr lang="zh-CN" altLang="en-US" dirty="0"/>
              <a:t>列表</a:t>
            </a:r>
            <a:r>
              <a:rPr lang="en-US" altLang="zh-CN" dirty="0"/>
              <a:t>list</a:t>
            </a:r>
            <a:r>
              <a:rPr lang="zh-CN" altLang="en-US" dirty="0"/>
              <a:t>常用函数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判断是否一致：</a:t>
            </a:r>
            <a:r>
              <a:rPr lang="en-US" altLang="zh-CN" dirty="0"/>
              <a:t>import operator</a:t>
            </a:r>
            <a:r>
              <a:rPr lang="zh-CN" altLang="en-US" dirty="0"/>
              <a:t> </a:t>
            </a:r>
            <a:r>
              <a:rPr lang="en-US" altLang="zh-CN" dirty="0"/>
              <a:t>as op   </a:t>
            </a:r>
            <a:r>
              <a:rPr lang="en-US" altLang="zh-CN" dirty="0" err="1"/>
              <a:t>op.eq</a:t>
            </a:r>
            <a:r>
              <a:rPr lang="en-US" altLang="zh-CN" dirty="0"/>
              <a:t>(list1,list2)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个数，长度：</a:t>
            </a:r>
            <a:r>
              <a:rPr lang="en-US" altLang="zh-CN" dirty="0" err="1"/>
              <a:t>len</a:t>
            </a:r>
            <a:r>
              <a:rPr lang="zh-CN" altLang="en-US" dirty="0"/>
              <a:t>（</a:t>
            </a:r>
            <a:r>
              <a:rPr lang="en-US" altLang="zh-CN" dirty="0"/>
              <a:t>list)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最大值，最小值：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r>
              <a:rPr lang="en-US" altLang="zh-CN" dirty="0"/>
              <a:t>min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）条件为列表里面为数值型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计数，某个元素出现的个数：</a:t>
            </a:r>
            <a:r>
              <a:rPr lang="en-US" altLang="zh-CN" dirty="0" err="1"/>
              <a:t>list.count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一个列表</a:t>
            </a:r>
            <a:r>
              <a:rPr lang="en-US" altLang="zh-CN" dirty="0"/>
              <a:t>+</a:t>
            </a:r>
            <a:r>
              <a:rPr lang="zh-CN" altLang="en-US" dirty="0"/>
              <a:t>另一个列表的某些元素：</a:t>
            </a:r>
            <a:r>
              <a:rPr lang="en-US" altLang="zh-CN" dirty="0"/>
              <a:t>list1.extend</a:t>
            </a:r>
            <a:r>
              <a:rPr lang="zh-CN" altLang="en-US" dirty="0"/>
              <a:t>（</a:t>
            </a:r>
            <a:r>
              <a:rPr lang="en-US" altLang="zh-CN" dirty="0"/>
              <a:t>list2[2:3]</a:t>
            </a:r>
            <a:r>
              <a:rPr lang="zh-CN" altLang="en-US" dirty="0"/>
              <a:t>）</a:t>
            </a:r>
            <a:r>
              <a:rPr lang="en-US" altLang="zh-CN" dirty="0"/>
              <a:t>list1</a:t>
            </a:r>
            <a:r>
              <a:rPr lang="zh-CN" altLang="en-US" dirty="0"/>
              <a:t>变为</a:t>
            </a:r>
            <a:r>
              <a:rPr lang="en-US" altLang="zh-CN" dirty="0"/>
              <a:t>list1+ list2[2:3]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某个元素的位置：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/>
              <a:t>list.index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将元素插到特定位置：</a:t>
            </a:r>
            <a:r>
              <a:rPr lang="en-US" altLang="zh-CN" dirty="0"/>
              <a:t> </a:t>
            </a:r>
            <a:r>
              <a:rPr lang="en-US" altLang="zh-CN" dirty="0" err="1"/>
              <a:t>list.insert</a:t>
            </a:r>
            <a:r>
              <a:rPr lang="en-US" altLang="zh-CN" dirty="0"/>
              <a:t>(</a:t>
            </a:r>
            <a:r>
              <a:rPr lang="zh-CN" altLang="en-US" dirty="0"/>
              <a:t>‘位置’</a:t>
            </a:r>
            <a:r>
              <a:rPr lang="en-US" altLang="zh-CN" dirty="0"/>
              <a:t>“</a:t>
            </a:r>
            <a:r>
              <a:rPr lang="zh-CN" altLang="en-US" dirty="0"/>
              <a:t>要插入的元素</a:t>
            </a:r>
            <a:r>
              <a:rPr lang="en-US" altLang="zh-CN" dirty="0"/>
              <a:t>”) list1.insert(2,'y’)       </a:t>
            </a:r>
          </a:p>
          <a:p>
            <a:r>
              <a:rPr lang="en-US" altLang="zh-CN" dirty="0"/>
              <a:t>                                                          </a:t>
            </a:r>
            <a:r>
              <a:rPr lang="zh-CN" altLang="en-US" dirty="0"/>
              <a:t>（列表里面嵌入列表）</a:t>
            </a:r>
            <a:r>
              <a:rPr lang="en-US" altLang="zh-CN" dirty="0"/>
              <a:t> list1.insert(2,[3,4,‘y‘])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移除某一个值：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/>
              <a:t>list.remove</a:t>
            </a:r>
            <a:r>
              <a:rPr lang="en-US" altLang="zh-CN" dirty="0"/>
              <a:t>(“</a:t>
            </a:r>
            <a:r>
              <a:rPr lang="zh-CN" altLang="en-US" dirty="0"/>
              <a:t>列表的任意一个元素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全部删除</a:t>
            </a:r>
            <a:r>
              <a:rPr lang="en-US" altLang="zh-CN" dirty="0"/>
              <a:t>     :    for x in range(</a:t>
            </a:r>
            <a:r>
              <a:rPr lang="en-US" altLang="zh-CN" dirty="0" err="1"/>
              <a:t>list.count</a:t>
            </a:r>
            <a:r>
              <a:rPr lang="en-US" altLang="zh-CN" dirty="0"/>
              <a:t>(‘</a:t>
            </a:r>
            <a:r>
              <a:rPr lang="zh-CN" altLang="en-US" dirty="0"/>
              <a:t>某一个元素</a:t>
            </a:r>
            <a:r>
              <a:rPr lang="en-US" altLang="zh-CN" dirty="0"/>
              <a:t>’))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en-US" altLang="zh-CN" dirty="0" err="1"/>
              <a:t>list.remove</a:t>
            </a:r>
            <a:r>
              <a:rPr lang="en-US" altLang="zh-CN" dirty="0"/>
              <a:t>(‘</a:t>
            </a:r>
            <a:r>
              <a:rPr lang="zh-CN" altLang="en-US" dirty="0"/>
              <a:t>某一个元素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                             for</a:t>
            </a:r>
            <a:r>
              <a:rPr lang="zh-CN" altLang="en-US" dirty="0"/>
              <a:t>循环中的可迭代对象可以循环读取的对象</a:t>
            </a:r>
            <a:endParaRPr lang="en-US" altLang="zh-CN" dirty="0"/>
          </a:p>
          <a:p>
            <a:r>
              <a:rPr lang="en-US" altLang="zh-CN" dirty="0"/>
              <a:t>                                      range</a:t>
            </a:r>
            <a:r>
              <a:rPr lang="zh-CN" altLang="en-US" dirty="0"/>
              <a:t>相当于一个列表</a:t>
            </a:r>
            <a:r>
              <a:rPr lang="en-US" altLang="zh-CN" dirty="0"/>
              <a:t>list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94ED13-52A0-49EF-8A48-24626858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47" y="2458226"/>
            <a:ext cx="24098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2.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能做什么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1300480" y="1972052"/>
            <a:ext cx="8067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数据清洗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数据建模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图形的绘制</a:t>
            </a:r>
            <a:endParaRPr lang="en-US" altLang="zh-CN" sz="2400" b="1" dirty="0"/>
          </a:p>
          <a:p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D77304-EDF3-4682-B5A7-C6B075D4B1E4}"/>
              </a:ext>
            </a:extLst>
          </p:cNvPr>
          <p:cNvSpPr txBox="1"/>
          <p:nvPr/>
        </p:nvSpPr>
        <p:spPr>
          <a:xfrm>
            <a:off x="6214428" y="1972052"/>
            <a:ext cx="422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爬虫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特征工程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机器学习算法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图像识别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30507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89280" y="940416"/>
            <a:ext cx="1149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6,</a:t>
            </a:r>
            <a:r>
              <a:rPr lang="zh-CN" altLang="en-US" dirty="0"/>
              <a:t>列表</a:t>
            </a:r>
            <a:r>
              <a:rPr lang="en-US" altLang="zh-CN" dirty="0"/>
              <a:t>list</a:t>
            </a:r>
            <a:r>
              <a:rPr lang="zh-CN" altLang="en-US" dirty="0"/>
              <a:t>常用函数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pop</a:t>
            </a:r>
            <a:r>
              <a:rPr lang="zh-CN" altLang="en-US" dirty="0"/>
              <a:t>函数：移除并返回列表元素默认为 </a:t>
            </a:r>
            <a:r>
              <a:rPr lang="en-US" altLang="zh-CN" dirty="0"/>
              <a:t>index=-1</a:t>
            </a:r>
            <a:r>
              <a:rPr lang="zh-CN" altLang="en-US" dirty="0"/>
              <a:t>，删除最后一个列表值。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</a:t>
            </a:r>
            <a:r>
              <a:rPr lang="en-US" altLang="zh-CN" dirty="0" err="1"/>
              <a:t>List.pop</a:t>
            </a:r>
            <a:r>
              <a:rPr lang="en-US" altLang="zh-CN" dirty="0"/>
              <a:t>(),</a:t>
            </a:r>
            <a:r>
              <a:rPr lang="en-US" altLang="zh-CN" dirty="0" err="1"/>
              <a:t>list.pop</a:t>
            </a:r>
            <a:r>
              <a:rPr lang="en-US" altLang="zh-CN" dirty="0"/>
              <a:t>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reverse</a:t>
            </a:r>
            <a:r>
              <a:rPr lang="zh-CN" altLang="en-US" dirty="0"/>
              <a:t>函数：反向列表中元素</a:t>
            </a:r>
            <a:r>
              <a:rPr lang="en-US" altLang="zh-CN" dirty="0" err="1"/>
              <a:t>list.reverse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sort:</a:t>
            </a:r>
            <a:r>
              <a:rPr lang="zh-CN" altLang="en-US" dirty="0"/>
              <a:t>对原列表进行排序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list.sort</a:t>
            </a:r>
            <a:r>
              <a:rPr lang="en-US" altLang="zh-CN" dirty="0"/>
              <a:t>(reverse=False)</a:t>
            </a:r>
          </a:p>
          <a:p>
            <a:r>
              <a:rPr lang="en-US" altLang="zh-CN" dirty="0"/>
              <a:t>         reverse -- </a:t>
            </a:r>
            <a:r>
              <a:rPr lang="zh-CN" altLang="en-US" dirty="0"/>
              <a:t>排序规则，</a:t>
            </a:r>
            <a:r>
              <a:rPr lang="en-US" altLang="zh-CN" dirty="0"/>
              <a:t>reverse = True </a:t>
            </a:r>
            <a:r>
              <a:rPr lang="zh-CN" altLang="en-US" dirty="0"/>
              <a:t>降序， </a:t>
            </a:r>
            <a:r>
              <a:rPr lang="en-US" altLang="zh-CN" dirty="0"/>
              <a:t>reverse = False </a:t>
            </a:r>
            <a:r>
              <a:rPr lang="zh-CN" altLang="en-US" dirty="0"/>
              <a:t>升序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117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38480" y="940416"/>
            <a:ext cx="11490960" cy="515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zh-CN" altLang="en-US" dirty="0"/>
              <a:t>数据类型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Python</a:t>
            </a:r>
            <a:r>
              <a:rPr lang="zh-CN" altLang="en-US" dirty="0"/>
              <a:t>的元组与列表类似，不同之处在于元组的元素不能修改。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                                        元组使用小括号，列表使用方括号。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特殊之处：不可以修改</a:t>
            </a:r>
            <a:r>
              <a:rPr lang="en-US" altLang="zh-CN" dirty="0"/>
              <a:t>×tuple=(1,2,3,4,5)</a:t>
            </a:r>
            <a:r>
              <a:rPr lang="zh-CN" altLang="en-US" dirty="0"/>
              <a:t>，</a:t>
            </a:r>
            <a:r>
              <a:rPr lang="en-US" altLang="zh-CN" dirty="0"/>
              <a:t> tuple[1]=3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                            </a:t>
            </a:r>
            <a:r>
              <a:rPr lang="zh-CN" altLang="en-US" dirty="0"/>
              <a:t>√</a:t>
            </a:r>
            <a:r>
              <a:rPr lang="en-US" altLang="zh-CN" dirty="0"/>
              <a:t>list= [1,2,3,4,5], list[1]=3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          </a:t>
            </a:r>
            <a:r>
              <a:rPr lang="zh-CN" altLang="en-US" dirty="0"/>
              <a:t>当有一个元素的时候需要加‘，’，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844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49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数据类型</a:t>
            </a:r>
            <a:endParaRPr lang="en-US" altLang="zh-CN" dirty="0"/>
          </a:p>
          <a:p>
            <a:r>
              <a:rPr lang="en-US" altLang="zh-CN" dirty="0"/>
              <a:t>     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r>
              <a:rPr lang="en-US" altLang="zh-CN" dirty="0"/>
              <a:t>      Python</a:t>
            </a:r>
            <a:r>
              <a:rPr lang="zh-CN" altLang="en-US" dirty="0"/>
              <a:t>的元组与列表类似，不同之处在于元组的元素不能修改。</a:t>
            </a:r>
          </a:p>
          <a:p>
            <a:r>
              <a:rPr lang="zh-CN" altLang="en-US" dirty="0"/>
              <a:t>                                        元组使用小括号，列表使用方括号。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特殊之处：不可以修改</a:t>
            </a:r>
            <a:r>
              <a:rPr lang="en-US" altLang="zh-CN" dirty="0"/>
              <a:t>×tuple=(1,2,3,4,5)</a:t>
            </a:r>
            <a:r>
              <a:rPr lang="zh-CN" altLang="en-US" dirty="0"/>
              <a:t>，</a:t>
            </a:r>
            <a:r>
              <a:rPr lang="en-US" altLang="zh-CN" dirty="0"/>
              <a:t> tuple[1]=3</a:t>
            </a:r>
          </a:p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√</a:t>
            </a:r>
            <a:r>
              <a:rPr lang="en-US" altLang="zh-CN" dirty="0"/>
              <a:t>list= [1,2,3,,4,5], tuple[1]=3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当有一个元素的时候需要加‘，’，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C1D9C5-B2AA-46B2-8EA1-2CEA78C5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03" y="2043215"/>
            <a:ext cx="6657975" cy="4819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201A60-122B-401E-B7D2-AA97361B4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144" y="2537283"/>
            <a:ext cx="2419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1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97840" y="1061988"/>
            <a:ext cx="11805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数据类型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Python</a:t>
            </a:r>
            <a:r>
              <a:rPr lang="zh-CN" altLang="en-US" dirty="0"/>
              <a:t>的元组与列表类似，不同之处在于元组的元素不能修改。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元组使用小括号，列表使用方括号。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特殊之处：不可以修改</a:t>
            </a:r>
            <a:r>
              <a:rPr lang="en-US" altLang="zh-CN" dirty="0"/>
              <a:t>×tuple=(1,2,3,4,5)</a:t>
            </a:r>
            <a:r>
              <a:rPr lang="zh-CN" altLang="en-US" dirty="0"/>
              <a:t>，</a:t>
            </a:r>
            <a:r>
              <a:rPr lang="en-US" altLang="zh-CN" dirty="0"/>
              <a:t> tuple[1]=3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              </a:t>
            </a:r>
            <a:r>
              <a:rPr lang="zh-CN" altLang="en-US" dirty="0"/>
              <a:t>√</a:t>
            </a:r>
            <a:r>
              <a:rPr lang="en-US" altLang="zh-CN" dirty="0"/>
              <a:t>list= [1,2,3,,4,5], tuple[1]=3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</a:t>
            </a:r>
            <a:r>
              <a:rPr lang="zh-CN" altLang="en-US" dirty="0"/>
              <a:t>当有</a:t>
            </a:r>
            <a:r>
              <a:rPr lang="zh-CN" altLang="en-US" dirty="0">
                <a:solidFill>
                  <a:srgbClr val="FF0000"/>
                </a:solidFill>
              </a:rPr>
              <a:t>一个元素</a:t>
            </a:r>
            <a:r>
              <a:rPr lang="zh-CN" altLang="en-US" dirty="0"/>
              <a:t>的时候需要加‘，’，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Del</a:t>
            </a:r>
            <a:r>
              <a:rPr lang="zh-CN" altLang="en-US" dirty="0"/>
              <a:t>函数</a:t>
            </a:r>
            <a:r>
              <a:rPr lang="en-US" altLang="zh-CN" dirty="0"/>
              <a:t>:    (</a:t>
            </a:r>
            <a:r>
              <a:rPr lang="zh-CN" altLang="en-US" dirty="0"/>
              <a:t>删除</a:t>
            </a:r>
            <a:r>
              <a:rPr lang="en-US" altLang="zh-CN" dirty="0"/>
              <a:t>) </a:t>
            </a:r>
            <a:r>
              <a:rPr lang="zh-CN" altLang="en-US" dirty="0"/>
              <a:t>元组中的元素值是不允许删除的，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</a:t>
            </a:r>
            <a:r>
              <a:rPr lang="zh-CN" altLang="en-US" dirty="0"/>
              <a:t>但我们可以使用</a:t>
            </a:r>
            <a:r>
              <a:rPr lang="en-US" altLang="zh-CN" dirty="0"/>
              <a:t>del</a:t>
            </a:r>
            <a:r>
              <a:rPr lang="zh-CN" altLang="en-US" dirty="0"/>
              <a:t>语句来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</a:t>
            </a:r>
            <a:r>
              <a:rPr lang="zh-CN" altLang="en-US" dirty="0"/>
              <a:t>删除整个元组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513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49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B5C517-B879-4688-9917-3A181C68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17" y="1351915"/>
            <a:ext cx="66389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74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49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r>
              <a:rPr lang="en-US" altLang="zh-CN" dirty="0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3EDDF6-E8E5-4588-9B2A-8D6B6B5F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795780"/>
            <a:ext cx="8496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32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49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r>
              <a:rPr lang="en-US" altLang="zh-CN" dirty="0"/>
              <a:t> Python</a:t>
            </a:r>
            <a:r>
              <a:rPr lang="zh-CN" altLang="en-US" dirty="0"/>
              <a:t>的元组与列表类似，不同之处在于元组的元素不能修改。</a:t>
            </a:r>
          </a:p>
          <a:p>
            <a:r>
              <a:rPr lang="zh-CN" altLang="en-US" dirty="0"/>
              <a:t>                                        元组使用小括号，列表使用方括号。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特殊之处：不可以修改</a:t>
            </a:r>
            <a:r>
              <a:rPr lang="en-US" altLang="zh-CN" dirty="0"/>
              <a:t>×tuple=(1,2,3,4,5)</a:t>
            </a:r>
            <a:r>
              <a:rPr lang="zh-CN" altLang="en-US" dirty="0"/>
              <a:t>，</a:t>
            </a:r>
            <a:r>
              <a:rPr lang="en-US" altLang="zh-CN" dirty="0"/>
              <a:t> tuple[1]=3</a:t>
            </a:r>
          </a:p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√</a:t>
            </a:r>
            <a:r>
              <a:rPr lang="en-US" altLang="zh-CN" dirty="0"/>
              <a:t>list= [1,2,3,,4,5], tuple[1]=3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当有一个元素的时候需要加‘，’，</a:t>
            </a:r>
            <a:endParaRPr lang="en-US" altLang="zh-CN" dirty="0"/>
          </a:p>
          <a:p>
            <a:r>
              <a:rPr lang="en-US" altLang="zh-CN" dirty="0"/>
              <a:t>    Del</a:t>
            </a:r>
            <a:r>
              <a:rPr lang="zh-CN" altLang="en-US" dirty="0"/>
              <a:t>函数</a:t>
            </a:r>
            <a:r>
              <a:rPr lang="en-US" altLang="zh-CN" dirty="0"/>
              <a:t>   </a:t>
            </a:r>
            <a:r>
              <a:rPr lang="zh-CN" altLang="en-US" dirty="0"/>
              <a:t>：（删除）元组中的元素值是不允许删除的，但我们可以使用</a:t>
            </a:r>
            <a:r>
              <a:rPr lang="en-US" altLang="zh-CN" dirty="0"/>
              <a:t>del</a:t>
            </a:r>
            <a:r>
              <a:rPr lang="zh-CN" altLang="en-US" dirty="0"/>
              <a:t>语句来</a:t>
            </a:r>
            <a:endParaRPr lang="en-US" altLang="zh-CN" dirty="0"/>
          </a:p>
          <a:p>
            <a:r>
              <a:rPr lang="en-US" altLang="zh-CN" dirty="0"/>
              <a:t>                        </a:t>
            </a:r>
            <a:r>
              <a:rPr lang="zh-CN" altLang="en-US" dirty="0"/>
              <a:t>  删除整个元组</a:t>
            </a:r>
            <a:endParaRPr lang="en-US" altLang="zh-CN" dirty="0"/>
          </a:p>
          <a:p>
            <a:r>
              <a:rPr lang="zh-CN" altLang="en-US" dirty="0"/>
              <a:t>判断是否一致：和列表一致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AB0CA9-B57A-412A-9C62-36DBD9FC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47" y="4468019"/>
            <a:ext cx="4848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1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49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7,</a:t>
            </a:r>
            <a:r>
              <a:rPr lang="zh-CN" altLang="en-US" dirty="0"/>
              <a:t>元组</a:t>
            </a:r>
            <a:r>
              <a:rPr lang="en-US" altLang="zh-CN" dirty="0"/>
              <a:t>tuple</a:t>
            </a:r>
          </a:p>
          <a:p>
            <a:r>
              <a:rPr lang="en-US" altLang="zh-CN" dirty="0"/>
              <a:t> Python</a:t>
            </a:r>
            <a:r>
              <a:rPr lang="zh-CN" altLang="en-US" dirty="0"/>
              <a:t>的元组与列表类似，不同之处在于元组的元素不能修改。</a:t>
            </a:r>
          </a:p>
          <a:p>
            <a:r>
              <a:rPr lang="zh-CN" altLang="en-US" dirty="0"/>
              <a:t>                                        元组使用小括号，列表使用方括号。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特殊之处：不可以修改</a:t>
            </a:r>
            <a:r>
              <a:rPr lang="en-US" altLang="zh-CN" dirty="0"/>
              <a:t>×tuple=(1,2,3,4,5)</a:t>
            </a:r>
            <a:r>
              <a:rPr lang="zh-CN" altLang="en-US" dirty="0"/>
              <a:t>，</a:t>
            </a:r>
            <a:r>
              <a:rPr lang="en-US" altLang="zh-CN" dirty="0"/>
              <a:t> tuple[1]=3</a:t>
            </a:r>
          </a:p>
          <a:p>
            <a:r>
              <a:rPr lang="en-US" altLang="zh-CN" dirty="0"/>
              <a:t>                                             </a:t>
            </a:r>
            <a:r>
              <a:rPr lang="zh-CN" altLang="en-US" dirty="0"/>
              <a:t>√</a:t>
            </a:r>
            <a:r>
              <a:rPr lang="en-US" altLang="zh-CN" dirty="0"/>
              <a:t>list= [1,2,3,,4,5], tuple[1]=3</a:t>
            </a:r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当有一个元素的时候需要加‘，’，</a:t>
            </a:r>
            <a:endParaRPr lang="en-US" altLang="zh-CN" dirty="0"/>
          </a:p>
          <a:p>
            <a:r>
              <a:rPr lang="en-US" altLang="zh-CN" dirty="0"/>
              <a:t>Del</a:t>
            </a:r>
            <a:r>
              <a:rPr lang="zh-CN" altLang="en-US" dirty="0"/>
              <a:t>函数</a:t>
            </a:r>
            <a:r>
              <a:rPr lang="en-US" altLang="zh-CN" dirty="0"/>
              <a:t>   </a:t>
            </a:r>
            <a:r>
              <a:rPr lang="zh-CN" altLang="en-US" dirty="0"/>
              <a:t>：（删除）元组中的元素值是不允许删除的，但我们可以使用</a:t>
            </a:r>
            <a:r>
              <a:rPr lang="en-US" altLang="zh-CN" dirty="0"/>
              <a:t>del</a:t>
            </a:r>
            <a:r>
              <a:rPr lang="zh-CN" altLang="en-US" dirty="0"/>
              <a:t>语句来删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除整个元组</a:t>
            </a:r>
            <a:endParaRPr lang="en-US" altLang="zh-CN" dirty="0"/>
          </a:p>
          <a:p>
            <a:r>
              <a:rPr lang="zh-CN" altLang="en-US" dirty="0"/>
              <a:t>判断是否一致：和列表一致</a:t>
            </a:r>
            <a:endParaRPr lang="en-US" altLang="zh-CN" dirty="0"/>
          </a:p>
          <a:p>
            <a:r>
              <a:rPr lang="zh-CN" altLang="en-US" dirty="0"/>
              <a:t>长度      </a:t>
            </a:r>
            <a:r>
              <a:rPr lang="en-US" altLang="zh-CN" dirty="0" err="1"/>
              <a:t>len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最大值   </a:t>
            </a:r>
            <a:r>
              <a:rPr lang="en-US" altLang="zh-CN" dirty="0"/>
              <a:t>max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最小值   </a:t>
            </a:r>
            <a:r>
              <a:rPr lang="en-US" altLang="zh-CN" dirty="0"/>
              <a:t>min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EB0DDC-2CCC-481A-A742-5CE751FF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52" y="4829969"/>
            <a:ext cx="278130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06612E-CFAA-42E2-9BA9-0180537E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75" y="4599444"/>
            <a:ext cx="2097088" cy="1383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C2DB36-A093-49BD-B524-A6336C8BA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86" y="4947126"/>
            <a:ext cx="23336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254000" y="1088847"/>
            <a:ext cx="11490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zh-CN" altLang="en-US" dirty="0"/>
              <a:t>数据类型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</a:t>
            </a:r>
            <a:r>
              <a:rPr lang="zh-CN" altLang="en-US" dirty="0"/>
              <a:t>使用  </a:t>
            </a:r>
            <a:r>
              <a:rPr lang="en-US" altLang="zh-CN" dirty="0"/>
              <a:t>{}  </a:t>
            </a:r>
            <a:r>
              <a:rPr lang="zh-CN" altLang="en-US" dirty="0"/>
              <a:t>或  </a:t>
            </a:r>
            <a:r>
              <a:rPr lang="en-US" altLang="zh-CN" dirty="0"/>
              <a:t>set</a:t>
            </a:r>
            <a:r>
              <a:rPr lang="zh-CN" altLang="en-US" dirty="0"/>
              <a:t>（）创建集合，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       </a:t>
            </a:r>
            <a:r>
              <a:rPr lang="zh-CN" altLang="en-US" dirty="0"/>
              <a:t>注意和字典相区别，</a:t>
            </a:r>
            <a:r>
              <a:rPr lang="en-US" altLang="zh-CN" dirty="0"/>
              <a:t>x =  {}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是一个空字典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8541F9-D355-4C91-8477-A3783112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087" y="1640364"/>
            <a:ext cx="1800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1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7 .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9583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zh-CN" altLang="en-US" dirty="0"/>
              <a:t>      数据类型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    </a:t>
            </a:r>
            <a:r>
              <a:rPr lang="zh-CN" altLang="en-US" dirty="0"/>
              <a:t>使用  </a:t>
            </a:r>
            <a:r>
              <a:rPr lang="en-US" altLang="zh-CN" dirty="0"/>
              <a:t>{}  </a:t>
            </a:r>
            <a:r>
              <a:rPr lang="zh-CN" altLang="en-US" dirty="0"/>
              <a:t>或  </a:t>
            </a:r>
            <a:r>
              <a:rPr lang="en-US" altLang="zh-CN" dirty="0"/>
              <a:t>set</a:t>
            </a:r>
            <a:r>
              <a:rPr lang="zh-CN" altLang="en-US" dirty="0"/>
              <a:t>（）创建集合，注意和字典相区别，</a:t>
            </a:r>
            <a:r>
              <a:rPr lang="en-US" altLang="zh-CN" dirty="0"/>
              <a:t>x =  {}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是一个空字典。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无序：不能用下标导出</a:t>
            </a:r>
            <a:r>
              <a:rPr lang="en-US" altLang="zh-CN" dirty="0"/>
              <a:t>x={‘</a:t>
            </a:r>
            <a:r>
              <a:rPr lang="en-US" altLang="zh-CN" dirty="0" err="1"/>
              <a:t>sudhf</a:t>
            </a:r>
            <a:r>
              <a:rPr lang="en-US" altLang="zh-CN" dirty="0"/>
              <a:t>’,‘</a:t>
            </a:r>
            <a:r>
              <a:rPr lang="en-US" altLang="zh-CN" dirty="0" err="1"/>
              <a:t>ab’,‘ab</a:t>
            </a:r>
            <a:r>
              <a:rPr lang="en-US" altLang="zh-CN" dirty="0"/>
              <a:t>’}  x[1] </a:t>
            </a:r>
            <a:r>
              <a:rPr lang="zh-CN" altLang="en-US" dirty="0"/>
              <a:t>会报错  </a:t>
            </a:r>
            <a:r>
              <a:rPr lang="en-US" altLang="zh-CN" dirty="0"/>
              <a:t>‘set’ object is not </a:t>
            </a:r>
            <a:r>
              <a:rPr lang="en-US" altLang="zh-CN" dirty="0" err="1"/>
              <a:t>subscriptable</a:t>
            </a:r>
            <a:r>
              <a:rPr lang="en-US" altLang="zh-CN" dirty="0"/>
              <a:t>’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不重复：创建集合时有重复的，会自动储存为无重复的，上例</a:t>
            </a:r>
            <a:r>
              <a:rPr lang="en-US" altLang="zh-CN" dirty="0"/>
              <a:t>+print(x)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判断是否在集合内：</a:t>
            </a:r>
            <a:r>
              <a:rPr lang="en-US" altLang="zh-CN" dirty="0"/>
              <a:t>  in </a:t>
            </a:r>
            <a:r>
              <a:rPr lang="zh-CN" altLang="en-US" dirty="0"/>
              <a:t>来判断</a:t>
            </a:r>
            <a:r>
              <a:rPr lang="en-US" altLang="zh-CN" dirty="0"/>
              <a:t>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757DB0-7545-49DF-B70E-248C5D2B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810000"/>
            <a:ext cx="213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能做什么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1300480" y="1972052"/>
            <a:ext cx="8067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数据清洗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数据建模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图形的绘制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b="1" dirty="0"/>
              <a:t>爬虫</a:t>
            </a:r>
            <a:endParaRPr lang="en-US" altLang="zh-CN" sz="2400" b="1" dirty="0"/>
          </a:p>
          <a:p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D77304-EDF3-4682-B5A7-C6B075D4B1E4}"/>
              </a:ext>
            </a:extLst>
          </p:cNvPr>
          <p:cNvSpPr txBox="1"/>
          <p:nvPr/>
        </p:nvSpPr>
        <p:spPr>
          <a:xfrm>
            <a:off x="6214428" y="1972052"/>
            <a:ext cx="422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爬虫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特征工程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机器学习算法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图像识别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3C7C31-E9C3-4A00-87DC-A840DE97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74" y="1184256"/>
            <a:ext cx="6150467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62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508000" y="940416"/>
            <a:ext cx="1195832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en-US" altLang="zh-CN" dirty="0"/>
              <a:t>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使用  </a:t>
            </a:r>
            <a:r>
              <a:rPr lang="en-US" altLang="zh-CN" dirty="0"/>
              <a:t>{}  </a:t>
            </a:r>
            <a:r>
              <a:rPr lang="zh-CN" altLang="en-US" dirty="0"/>
              <a:t>或  </a:t>
            </a:r>
            <a:r>
              <a:rPr lang="en-US" altLang="zh-CN" dirty="0"/>
              <a:t>set</a:t>
            </a:r>
            <a:r>
              <a:rPr lang="zh-CN" altLang="en-US" dirty="0"/>
              <a:t>（）创建集合，注意和字典相区别，</a:t>
            </a:r>
            <a:r>
              <a:rPr lang="en-US" altLang="zh-CN" dirty="0"/>
              <a:t>x =  {}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是一个空字典。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无序：不能用下标导出</a:t>
            </a:r>
            <a:r>
              <a:rPr lang="en-US" altLang="zh-CN" dirty="0"/>
              <a:t>x={‘</a:t>
            </a:r>
            <a:r>
              <a:rPr lang="en-US" altLang="zh-CN" dirty="0" err="1"/>
              <a:t>sudhf</a:t>
            </a:r>
            <a:r>
              <a:rPr lang="en-US" altLang="zh-CN" dirty="0"/>
              <a:t>’,‘</a:t>
            </a:r>
            <a:r>
              <a:rPr lang="en-US" altLang="zh-CN" dirty="0" err="1"/>
              <a:t>ab’,‘ab</a:t>
            </a:r>
            <a:r>
              <a:rPr lang="en-US" altLang="zh-CN" dirty="0"/>
              <a:t>’} </a:t>
            </a:r>
            <a:r>
              <a:rPr lang="zh-CN" altLang="en-US" dirty="0"/>
              <a:t>或</a:t>
            </a:r>
            <a:r>
              <a:rPr lang="en-US" altLang="zh-CN" dirty="0"/>
              <a:t>x = set((‘</a:t>
            </a:r>
            <a:r>
              <a:rPr lang="en-US" altLang="zh-CN" dirty="0" err="1"/>
              <a:t>sudhf</a:t>
            </a:r>
            <a:r>
              <a:rPr lang="en-US" altLang="zh-CN" dirty="0"/>
              <a:t>’,‘</a:t>
            </a:r>
            <a:r>
              <a:rPr lang="en-US" altLang="zh-CN" dirty="0" err="1"/>
              <a:t>ab’,‘ab</a:t>
            </a:r>
            <a:r>
              <a:rPr lang="en-US" altLang="zh-CN" dirty="0"/>
              <a:t>’)) </a:t>
            </a:r>
          </a:p>
          <a:p>
            <a:r>
              <a:rPr lang="en-US" altLang="zh-CN" dirty="0"/>
              <a:t>                   x[1] </a:t>
            </a:r>
            <a:r>
              <a:rPr lang="zh-CN" altLang="en-US" dirty="0"/>
              <a:t>会报错  </a:t>
            </a:r>
            <a:r>
              <a:rPr lang="en-US" altLang="zh-CN" dirty="0"/>
              <a:t>‘set’ object is not </a:t>
            </a:r>
            <a:r>
              <a:rPr lang="en-US" altLang="zh-CN" dirty="0" err="1"/>
              <a:t>subscriptable</a:t>
            </a:r>
            <a:r>
              <a:rPr lang="en-US" altLang="zh-CN" dirty="0"/>
              <a:t>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/>
              <a:t>不重复：创建集合时有重复的，会自动储存为无重复的，上例</a:t>
            </a:r>
            <a:r>
              <a:rPr lang="en-US" altLang="zh-CN" dirty="0"/>
              <a:t>+print(x)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判断是否在集合内：</a:t>
            </a:r>
            <a:r>
              <a:rPr lang="en-US" altLang="zh-CN" dirty="0"/>
              <a:t>  in </a:t>
            </a:r>
            <a:r>
              <a:rPr lang="zh-CN" altLang="en-US" dirty="0"/>
              <a:t>来判断</a:t>
            </a:r>
            <a:r>
              <a:rPr lang="en-US" altLang="zh-CN" dirty="0"/>
              <a:t>  ‘ab’ in x</a:t>
            </a:r>
          </a:p>
          <a:p>
            <a:r>
              <a:rPr lang="en-US" altLang="zh-CN" dirty="0"/>
              <a:t>       set</a:t>
            </a:r>
            <a:r>
              <a:rPr lang="zh-CN" altLang="en-US" dirty="0"/>
              <a:t>函数的特殊之处</a:t>
            </a:r>
            <a:r>
              <a:rPr lang="en-US" altLang="zh-CN" dirty="0"/>
              <a:t>x={‘</a:t>
            </a:r>
            <a:r>
              <a:rPr lang="en-US" altLang="zh-CN" dirty="0" err="1"/>
              <a:t>abcdae</a:t>
            </a:r>
            <a:r>
              <a:rPr lang="en-US" altLang="zh-CN" dirty="0"/>
              <a:t>’} </a:t>
            </a:r>
            <a:r>
              <a:rPr lang="zh-CN" altLang="en-US" dirty="0"/>
              <a:t>与 </a:t>
            </a:r>
            <a:r>
              <a:rPr lang="en-US" altLang="zh-CN" dirty="0"/>
              <a:t>x = set(‘</a:t>
            </a:r>
            <a:r>
              <a:rPr lang="en-US" altLang="zh-CN" dirty="0" err="1"/>
              <a:t>abcdae</a:t>
            </a:r>
            <a:r>
              <a:rPr lang="en-US" altLang="zh-CN" dirty="0"/>
              <a:t>’)</a:t>
            </a:r>
            <a:r>
              <a:rPr lang="zh-CN" altLang="en-US" dirty="0"/>
              <a:t>不一致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集合运算：</a:t>
            </a:r>
            <a:r>
              <a:rPr lang="en-US" altLang="zh-CN" dirty="0"/>
              <a:t>      </a:t>
            </a:r>
          </a:p>
          <a:p>
            <a:r>
              <a:rPr lang="en-US" altLang="zh-CN" dirty="0"/>
              <a:t>                 a – b 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中包含而集合</a:t>
            </a:r>
            <a:r>
              <a:rPr lang="en-US" altLang="zh-CN" dirty="0"/>
              <a:t>b</a:t>
            </a:r>
            <a:r>
              <a:rPr lang="zh-CN" altLang="en-US" dirty="0"/>
              <a:t>中不包含的元素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a|b</a:t>
            </a:r>
            <a:r>
              <a:rPr lang="en-US" altLang="zh-CN" dirty="0"/>
              <a:t>   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中包含的所有元素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  a &amp; b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中都包含了的元素 </a:t>
            </a:r>
            <a:endParaRPr lang="en-US" altLang="zh-CN" dirty="0"/>
          </a:p>
          <a:p>
            <a:r>
              <a:rPr lang="en-US" altLang="zh-CN" dirty="0"/>
              <a:t>                 a ^ b </a:t>
            </a:r>
            <a:r>
              <a:rPr lang="zh-CN" alt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不同时包含于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的元素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注引用：</a:t>
            </a:r>
            <a:r>
              <a:rPr lang="en-US" altLang="zh-CN" dirty="0"/>
              <a:t> https://www.runoob.com/python3/python3-set.html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586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95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数据类型</a:t>
            </a:r>
            <a:endParaRPr lang="en-US" altLang="zh-CN" dirty="0"/>
          </a:p>
          <a:p>
            <a:r>
              <a:rPr lang="en-US" altLang="zh-CN" dirty="0"/>
              <a:t>    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r>
              <a:rPr lang="en-US" altLang="zh-CN" dirty="0"/>
              <a:t> 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6A8753-A68C-4A5F-B2CF-7D97AD80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60" y="1819910"/>
            <a:ext cx="5975540" cy="3218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1C6E2-B1A0-4F9A-A1F9-B4107E50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92" y="1908208"/>
            <a:ext cx="5606388" cy="31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09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959765"/>
            <a:ext cx="11958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zh-CN" altLang="en-US" dirty="0"/>
              <a:t>    数据类型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集合可以添加元素，可以为列表，元组，字典</a:t>
            </a:r>
            <a:r>
              <a:rPr lang="en-US" altLang="zh-CN" dirty="0"/>
              <a:t>,</a:t>
            </a:r>
            <a:r>
              <a:rPr lang="zh-CN" altLang="en-US" dirty="0"/>
              <a:t>集合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   </a:t>
            </a:r>
            <a:r>
              <a:rPr lang="en-US" altLang="zh-CN" dirty="0" err="1"/>
              <a:t>set_name.update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152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365760" y="2256502"/>
            <a:ext cx="11958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四个数据类型的总结</a:t>
            </a:r>
            <a:endParaRPr lang="en-US" altLang="zh-CN" sz="4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B81554-FB2C-4FA4-BF25-6F8F91BD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13" y="-62071"/>
            <a:ext cx="4676775" cy="5048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C3BA65-AC28-4288-9913-8C240AD4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5850"/>
            <a:ext cx="88392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9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 数据类型</a:t>
            </a:r>
            <a:endParaRPr lang="en-US" altLang="zh-CN" dirty="0"/>
          </a:p>
          <a:p>
            <a:r>
              <a:rPr lang="en-US" altLang="zh-CN" dirty="0"/>
              <a:t>    8,</a:t>
            </a:r>
            <a:r>
              <a:rPr lang="zh-CN" altLang="en-US" dirty="0"/>
              <a:t>集合：是一个无序的，不重复的序列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集合可以添加元素，可以为列表，元组，字典</a:t>
            </a:r>
            <a:r>
              <a:rPr lang="en-US" altLang="zh-CN" dirty="0"/>
              <a:t>,</a:t>
            </a:r>
            <a:r>
              <a:rPr lang="zh-CN" altLang="en-US" dirty="0"/>
              <a:t>集合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set_name.update</a:t>
            </a:r>
            <a:r>
              <a:rPr lang="en-US" altLang="zh-CN" dirty="0"/>
              <a:t>(x)</a:t>
            </a:r>
            <a:r>
              <a:rPr lang="zh-CN" altLang="en-US" dirty="0"/>
              <a:t>，多个元素时用逗号隔开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set_name.remove</a:t>
            </a:r>
            <a:r>
              <a:rPr lang="en-US" altLang="zh-CN" dirty="0"/>
              <a:t>(x)</a:t>
            </a:r>
            <a:r>
              <a:rPr lang="zh-CN" altLang="en-US" dirty="0"/>
              <a:t>，移除元素，只能移除一个元素，多个会出错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set_name.discard</a:t>
            </a:r>
            <a:r>
              <a:rPr lang="en-US" altLang="zh-CN" dirty="0"/>
              <a:t>(x)</a:t>
            </a:r>
            <a:r>
              <a:rPr lang="zh-CN" altLang="en-US" dirty="0"/>
              <a:t>，移除元素，只能移除一个元素，多个会出错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set_name.pop</a:t>
            </a:r>
            <a:r>
              <a:rPr lang="en-US" altLang="zh-CN" dirty="0"/>
              <a:t>(x) </a:t>
            </a:r>
            <a:r>
              <a:rPr lang="zh-CN" altLang="en-US" dirty="0"/>
              <a:t>，    随机删除一个，集合里面实践，随机排序时候的第一个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set_name</a:t>
            </a:r>
            <a:r>
              <a:rPr lang="en-US" altLang="zh-CN" dirty="0"/>
              <a:t>)</a:t>
            </a:r>
            <a:r>
              <a:rPr lang="zh-CN" altLang="en-US" dirty="0"/>
              <a:t>，         计算集合内元素的个数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set_name.clear</a:t>
            </a:r>
            <a:r>
              <a:rPr lang="en-US" altLang="zh-CN" dirty="0"/>
              <a:t>()</a:t>
            </a:r>
            <a:r>
              <a:rPr lang="zh-CN" altLang="en-US" dirty="0"/>
              <a:t>，      清空集合 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set_name.add</a:t>
            </a:r>
            <a:r>
              <a:rPr lang="en-US" altLang="zh-CN" dirty="0"/>
              <a:t>(x) </a:t>
            </a:r>
            <a:r>
              <a:rPr lang="zh-CN" altLang="en-US" dirty="0"/>
              <a:t>，    添加一个元素，多个元素会出错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a.difference</a:t>
            </a:r>
            <a:r>
              <a:rPr lang="en-US" altLang="zh-CN" dirty="0"/>
              <a:t>(b),           a – b 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中包含而集合</a:t>
            </a:r>
            <a:r>
              <a:rPr lang="en-US" altLang="zh-CN" dirty="0"/>
              <a:t>b</a:t>
            </a:r>
            <a:r>
              <a:rPr lang="zh-CN" altLang="en-US" dirty="0"/>
              <a:t>中不包含的元素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a.intersection</a:t>
            </a:r>
            <a:r>
              <a:rPr lang="en-US" altLang="zh-CN" dirty="0"/>
              <a:t>(b),          a &amp; b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中都包含了的元素 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a.symmetric_difference</a:t>
            </a:r>
            <a:r>
              <a:rPr lang="en-US" altLang="zh-CN" dirty="0"/>
              <a:t>(b) a ^ b </a:t>
            </a:r>
            <a:r>
              <a:rPr lang="zh-CN" altLang="en-US" dirty="0"/>
              <a:t> </a:t>
            </a:r>
            <a:r>
              <a:rPr lang="en-US" altLang="zh-CN" dirty="0"/>
              <a:t># </a:t>
            </a:r>
            <a:r>
              <a:rPr lang="zh-CN" altLang="en-US" dirty="0"/>
              <a:t>不同时包含于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的元素 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a.union</a:t>
            </a:r>
            <a:r>
              <a:rPr lang="en-US" altLang="zh-CN" dirty="0"/>
              <a:t>(b.) ,                 </a:t>
            </a:r>
            <a:r>
              <a:rPr lang="en-US" altLang="zh-CN" dirty="0" err="1"/>
              <a:t>a|b</a:t>
            </a:r>
            <a:r>
              <a:rPr lang="en-US" altLang="zh-CN" dirty="0"/>
              <a:t>    # 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中包含的所有元素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251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数据类型</a:t>
            </a:r>
            <a:endParaRPr lang="en-US" altLang="zh-CN" dirty="0"/>
          </a:p>
          <a:p>
            <a:r>
              <a:rPr lang="en-US" altLang="zh-CN" dirty="0"/>
              <a:t>     9,</a:t>
            </a:r>
            <a:r>
              <a:rPr lang="zh-CN" altLang="en-US" dirty="0"/>
              <a:t>不可变集合：是一个无序的，不重复的序列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使用</a:t>
            </a:r>
            <a:r>
              <a:rPr lang="en-US" altLang="zh-CN" dirty="0" err="1"/>
              <a:t>frozenset</a:t>
            </a:r>
            <a:r>
              <a:rPr lang="zh-CN" altLang="en-US" dirty="0"/>
              <a:t>函数来创建</a:t>
            </a:r>
            <a:endParaRPr lang="en-US" altLang="zh-CN" dirty="0"/>
          </a:p>
          <a:p>
            <a:r>
              <a:rPr lang="en-US" altLang="zh-CN" dirty="0"/>
              <a:t>         x=</a:t>
            </a:r>
            <a:r>
              <a:rPr lang="en-US" altLang="zh-CN" dirty="0" err="1"/>
              <a:t>frozenset</a:t>
            </a:r>
            <a:r>
              <a:rPr lang="en-US" altLang="zh-CN" dirty="0"/>
              <a:t>([1,2,3,4,'a’])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不可变集合的作用主要用来做字典的键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4AE41F-7442-49A6-AB7A-F449CED3E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/>
          <a:stretch/>
        </p:blipFill>
        <p:spPr>
          <a:xfrm>
            <a:off x="705079" y="3994915"/>
            <a:ext cx="877549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7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函数是组织好的，可重复使用的，用来实现单一，或相关联功能的代码段。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#Python</a:t>
            </a:r>
            <a:r>
              <a:rPr lang="zh-CN" altLang="en-US" dirty="0"/>
              <a:t>提供了许多内建函数，比如</a:t>
            </a:r>
            <a:r>
              <a:rPr lang="en-US" altLang="zh-CN" dirty="0"/>
              <a:t>print()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但也可以自己创建函数，这被叫做用户自定义函数。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函数代码块以 </a:t>
            </a:r>
            <a:r>
              <a:rPr lang="en-US" altLang="zh-CN" dirty="0"/>
              <a:t>def </a:t>
            </a:r>
            <a:r>
              <a:rPr lang="zh-CN" altLang="en-US" dirty="0"/>
              <a:t>关键词开头，后接函数标识符名称和圆括号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任何传入参数和自变量必须放在圆括号中间。圆括号之间可以用于定义参数。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函数的第一行语句可以选择性地使用文档字符串</a:t>
            </a:r>
            <a:r>
              <a:rPr lang="en-US" altLang="zh-CN" dirty="0"/>
              <a:t>—</a:t>
            </a:r>
            <a:r>
              <a:rPr lang="zh-CN" altLang="en-US" dirty="0"/>
              <a:t>用于存放函数说明。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</a:t>
            </a:r>
            <a:r>
              <a:rPr lang="zh-CN" altLang="en-US" dirty="0"/>
              <a:t>函数内容以冒号起始，并且缩进。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#return [</a:t>
            </a:r>
            <a:r>
              <a:rPr lang="zh-CN" altLang="en-US" dirty="0"/>
              <a:t>表达式</a:t>
            </a:r>
            <a:r>
              <a:rPr lang="en-US" altLang="zh-CN" dirty="0"/>
              <a:t>] </a:t>
            </a:r>
            <a:r>
              <a:rPr lang="zh-CN" altLang="en-US" dirty="0"/>
              <a:t>结束函数，选择性地返回一个值给调用方。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不带表达式的</a:t>
            </a:r>
            <a:r>
              <a:rPr lang="en-US" altLang="zh-CN" dirty="0"/>
              <a:t>return</a:t>
            </a:r>
            <a:r>
              <a:rPr lang="zh-CN" altLang="en-US" dirty="0"/>
              <a:t>相当于返回 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4453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函数调用：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548E66-C85C-4998-9CEF-1AB63AB54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8" y="1228258"/>
            <a:ext cx="2476500" cy="2009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840CC8-9BE3-4850-B81C-94648A14875A}"/>
              </a:ext>
            </a:extLst>
          </p:cNvPr>
          <p:cNvSpPr txBox="1"/>
          <p:nvPr/>
        </p:nvSpPr>
        <p:spPr>
          <a:xfrm>
            <a:off x="4345622" y="1526720"/>
            <a:ext cx="483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可变对象与不可变对象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0378BA-A01C-4552-8A1C-45C6191F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53" y="4254500"/>
            <a:ext cx="4286250" cy="240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D81FE2-F8D4-475F-84CB-DB6D88CC3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2943225"/>
            <a:ext cx="54292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05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dirty="0"/>
              <a:t>     匿名函数：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F88CF8-E8F0-46B9-A7BA-CD433CCD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942" y="1979662"/>
            <a:ext cx="5248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812800" y="802640"/>
            <a:ext cx="11958320" cy="219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#python</a:t>
            </a:r>
            <a:r>
              <a:rPr lang="zh-CN" altLang="en-US" dirty="0"/>
              <a:t>的作用域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#</a:t>
            </a:r>
            <a:r>
              <a:rPr lang="zh-CN" altLang="en-US" dirty="0"/>
              <a:t>全局作用域</a:t>
            </a:r>
            <a:r>
              <a:rPr lang="en-US" altLang="zh-CN" dirty="0"/>
              <a:t>(global)</a:t>
            </a:r>
            <a:r>
              <a:rPr lang="zh-CN" altLang="en-US" dirty="0"/>
              <a:t>与局部作用域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#</a:t>
            </a:r>
            <a:r>
              <a:rPr lang="zh-CN" altLang="en-US" dirty="0"/>
              <a:t>例子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E6B4DF-9DB6-4B73-95A2-B128865D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63" y="1356846"/>
            <a:ext cx="2695575" cy="32861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4721CD0-8E3B-46E9-89F2-B81C7670FDC6}"/>
              </a:ext>
            </a:extLst>
          </p:cNvPr>
          <p:cNvSpPr txBox="1"/>
          <p:nvPr/>
        </p:nvSpPr>
        <p:spPr>
          <a:xfrm>
            <a:off x="268980" y="5106988"/>
            <a:ext cx="9443980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#</a:t>
            </a:r>
            <a:r>
              <a:rPr lang="zh-CN" altLang="en-US" sz="2400" dirty="0"/>
              <a:t>上面结果表明，</a:t>
            </a:r>
            <a:r>
              <a:rPr lang="en-US" altLang="zh-CN" sz="2400" dirty="0"/>
              <a:t>def</a:t>
            </a:r>
            <a:r>
              <a:rPr lang="zh-CN" altLang="en-US" sz="2400" dirty="0"/>
              <a:t>函数内改变局部作用域，但不会影响全局作用域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</a:t>
            </a:r>
            <a:r>
              <a:rPr lang="zh-CN" altLang="en-US" sz="2400" dirty="0"/>
              <a:t>在函数内部，引用全局变量，会直接报错，解决办法   </a:t>
            </a:r>
            <a:r>
              <a:rPr lang="en-US" altLang="zh-CN" sz="2400" dirty="0" err="1"/>
              <a:t>globals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881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2.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能做什么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1371600" y="1677412"/>
            <a:ext cx="8067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数据处理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数据清洗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数据建模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图形的绘制</a:t>
            </a:r>
            <a:endParaRPr lang="en-US" altLang="zh-CN" sz="2400" b="1" dirty="0"/>
          </a:p>
          <a:p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D77304-EDF3-4682-B5A7-C6B075D4B1E4}"/>
              </a:ext>
            </a:extLst>
          </p:cNvPr>
          <p:cNvSpPr txBox="1"/>
          <p:nvPr/>
        </p:nvSpPr>
        <p:spPr>
          <a:xfrm>
            <a:off x="8327708" y="1905506"/>
            <a:ext cx="4226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  <a:p>
            <a:r>
              <a:rPr lang="zh-CN" altLang="en-US" sz="2400" b="1" dirty="0"/>
              <a:t>特征工程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机器学习算法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图像识别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717CDF-B099-41A7-B688-46EC8E7B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3" y="1236673"/>
            <a:ext cx="7724785" cy="50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20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7.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基础知识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0" y="802640"/>
            <a:ext cx="11958320" cy="293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>
              <a:lnSpc>
                <a:spcPct val="200000"/>
              </a:lnSpc>
            </a:pPr>
            <a:r>
              <a:rPr lang="en-US" altLang="zh-CN" dirty="0"/>
              <a:t>   #  </a:t>
            </a:r>
            <a:r>
              <a:rPr lang="zh-CN" altLang="en-US" dirty="0"/>
              <a:t>如果在一个内部函数里，对在外部函数内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     （但不是在全局作用域）的变量进行引用，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       那么内部函数就被认为是闭包</a:t>
            </a:r>
            <a:r>
              <a:rPr lang="en-US" altLang="zh-CN" dirty="0"/>
              <a:t>(closure),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    #</a:t>
            </a:r>
            <a:r>
              <a:rPr lang="zh-CN" altLang="en-US" dirty="0"/>
              <a:t>简单来说就是函数内的函数的引用，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8AD1A6-32EF-4BB0-B6C4-AC1C49C9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60" y="940416"/>
            <a:ext cx="3352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26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8.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有趣的动态图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01524C-E640-4914-8E6E-482B6290074A}"/>
              </a:ext>
            </a:extLst>
          </p:cNvPr>
          <p:cNvSpPr/>
          <p:nvPr/>
        </p:nvSpPr>
        <p:spPr>
          <a:xfrm>
            <a:off x="538480" y="940416"/>
            <a:ext cx="6096000" cy="64325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#画三个不一样颜色的五角星</a:t>
            </a:r>
          </a:p>
          <a:p>
            <a:endParaRPr lang="zh-CN" altLang="en-US" dirty="0"/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turtle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turtle.Turtle()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t.color('red')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t.begin_fill()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range(5):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t.forward(20)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t.left(72)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t.forward(20)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t.right(144)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t.end_fill()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t.penup()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t.forward(60)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t.right(30)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t.pendown()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2E95D-B34B-40C3-9E7A-1B58BC0216C0}"/>
              </a:ext>
            </a:extLst>
          </p:cNvPr>
          <p:cNvSpPr txBox="1"/>
          <p:nvPr/>
        </p:nvSpPr>
        <p:spPr>
          <a:xfrm>
            <a:off x="4439920" y="1930400"/>
            <a:ext cx="3576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color('green')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t.begin_fill()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range(5):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t.forward(30)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t.left(72)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t.forward(30)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t.right(144)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t.end_fill()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t.penup()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t.forward(80)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t.left(50)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t.pendown()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F34A5-8F6C-4988-B41A-CD16D50B1705}"/>
              </a:ext>
            </a:extLst>
          </p:cNvPr>
          <p:cNvSpPr txBox="1"/>
          <p:nvPr/>
        </p:nvSpPr>
        <p:spPr>
          <a:xfrm>
            <a:off x="8290560" y="2174240"/>
            <a:ext cx="2418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t.color('blue')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t.begin_fill()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in range(5):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t.forward(40)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t.left(72)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t.forward(40)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t.right(144)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t.end_fill()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t.hideturtle()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turtle.done()</a:t>
            </a:r>
          </a:p>
        </p:txBody>
      </p:sp>
    </p:spTree>
    <p:extLst>
      <p:ext uri="{BB962C8B-B14F-4D97-AF65-F5344CB8AC3E}">
        <p14:creationId xmlns:p14="http://schemas.microsoft.com/office/powerpoint/2010/main" val="4287057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/>
          <p:nvPr/>
        </p:nvCxnSpPr>
        <p:spPr>
          <a:xfrm>
            <a:off x="-60960" y="843280"/>
            <a:ext cx="12313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C3F4E5-7137-4883-8633-B028DEDB1EF0}"/>
              </a:ext>
            </a:extLst>
          </p:cNvPr>
          <p:cNvSpPr txBox="1"/>
          <p:nvPr/>
        </p:nvSpPr>
        <p:spPr>
          <a:xfrm>
            <a:off x="317543" y="196949"/>
            <a:ext cx="473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</a:t>
            </a:r>
            <a:r>
              <a:rPr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动态图形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A4F98F-AC34-4377-B15B-934478F2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15" y="2338387"/>
            <a:ext cx="4686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5" y="3267913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F2C64A-5429-4601-A874-ADEB54248B69}"/>
              </a:ext>
            </a:extLst>
          </p:cNvPr>
          <p:cNvSpPr txBox="1"/>
          <p:nvPr/>
        </p:nvSpPr>
        <p:spPr>
          <a:xfrm>
            <a:off x="3200400" y="701160"/>
            <a:ext cx="7951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希望您能有所收获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6BF0DF-C1A1-4AFE-8DC4-2DB2D86950E5}"/>
              </a:ext>
            </a:extLst>
          </p:cNvPr>
          <p:cNvSpPr/>
          <p:nvPr/>
        </p:nvSpPr>
        <p:spPr>
          <a:xfrm>
            <a:off x="4424402" y="177136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感谢聆听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A38C0-6F1A-4327-B296-536F93B07E3B}"/>
              </a:ext>
            </a:extLst>
          </p:cNvPr>
          <p:cNvSpPr/>
          <p:nvPr/>
        </p:nvSpPr>
        <p:spPr>
          <a:xfrm>
            <a:off x="3501072" y="568447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北京师范大学统计学院研会</a:t>
            </a:r>
          </a:p>
        </p:txBody>
      </p:sp>
    </p:spTree>
    <p:extLst>
      <p:ext uri="{BB962C8B-B14F-4D97-AF65-F5344CB8AC3E}">
        <p14:creationId xmlns:p14="http://schemas.microsoft.com/office/powerpoint/2010/main" val="32313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的优势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1076960" y="1905506"/>
            <a:ext cx="8067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相对于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等编译型语言能够节省编程时间。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编写的代码更容易阅读、调试和扩展。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编写游戏、创建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应用程序、解决商业问题以及供各类公司开发内部工具。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胶水代码 能够轻松地 集成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以及</a:t>
            </a:r>
            <a:r>
              <a:rPr lang="en-US" altLang="zh-CN" sz="2400" dirty="0"/>
              <a:t>Fortran</a:t>
            </a:r>
            <a:r>
              <a:rPr lang="zh-CN" altLang="en-US" sz="2400" dirty="0"/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11688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99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B62E4-91F9-4C05-B5B1-C756291B2D3D}"/>
              </a:ext>
            </a:extLst>
          </p:cNvPr>
          <p:cNvCxnSpPr>
            <a:cxnSpLocks/>
          </p:cNvCxnSpPr>
          <p:nvPr/>
        </p:nvCxnSpPr>
        <p:spPr>
          <a:xfrm>
            <a:off x="0" y="802640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9E51478-40DB-4839-A865-F7732317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88" y="5106988"/>
            <a:ext cx="1751012" cy="1751012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EAB535-2860-4214-BDFE-7805AE26CDCF}"/>
              </a:ext>
            </a:extLst>
          </p:cNvPr>
          <p:cNvSpPr txBox="1"/>
          <p:nvPr/>
        </p:nvSpPr>
        <p:spPr>
          <a:xfrm>
            <a:off x="81280" y="203200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的安装步骤（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E7062-5B8C-4CC5-BA4D-1A20A0063C83}"/>
              </a:ext>
            </a:extLst>
          </p:cNvPr>
          <p:cNvSpPr txBox="1"/>
          <p:nvPr/>
        </p:nvSpPr>
        <p:spPr>
          <a:xfrm>
            <a:off x="487680" y="1779449"/>
            <a:ext cx="806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下载</a:t>
            </a:r>
            <a:r>
              <a:rPr lang="en-US" altLang="zh-CN" sz="2400" dirty="0"/>
              <a:t>anaconda</a:t>
            </a:r>
          </a:p>
          <a:p>
            <a:r>
              <a:rPr lang="en-US" altLang="zh-CN" sz="2400" dirty="0"/>
              <a:t>https://www.anaconda.com/distribution/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364DDD-22AB-4350-A7CF-31DB54303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" r="606"/>
          <a:stretch/>
        </p:blipFill>
        <p:spPr>
          <a:xfrm>
            <a:off x="406400" y="1076962"/>
            <a:ext cx="7081520" cy="54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129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2697</TotalTime>
  <Words>4712</Words>
  <Application>Microsoft Office PowerPoint</Application>
  <PresentationFormat>宽屏</PresentationFormat>
  <Paragraphs>568</Paragraphs>
  <Slides>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等线</vt:lpstr>
      <vt:lpstr>仿宋</vt:lpstr>
      <vt:lpstr>华文行楷</vt:lpstr>
      <vt:lpstr>华文新魏</vt:lpstr>
      <vt:lpstr>宋体</vt:lpstr>
      <vt:lpstr>微软雅黑</vt:lpstr>
      <vt:lpstr>Arial</vt:lpstr>
      <vt:lpstr>Times New Roman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贵明 毛</dc:creator>
  <cp:lastModifiedBy>贵明 毛</cp:lastModifiedBy>
  <cp:revision>96</cp:revision>
  <dcterms:created xsi:type="dcterms:W3CDTF">2019-07-15T23:56:25Z</dcterms:created>
  <dcterms:modified xsi:type="dcterms:W3CDTF">2019-07-20T04:23:43Z</dcterms:modified>
</cp:coreProperties>
</file>