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56" r:id="rId2"/>
    <p:sldId id="266" r:id="rId3"/>
    <p:sldId id="262" r:id="rId4"/>
    <p:sldId id="265" r:id="rId5"/>
    <p:sldId id="267" r:id="rId6"/>
    <p:sldId id="272" r:id="rId7"/>
    <p:sldId id="268" r:id="rId8"/>
    <p:sldId id="271" r:id="rId9"/>
    <p:sldId id="270" r:id="rId10"/>
    <p:sldId id="273" r:id="rId11"/>
    <p:sldId id="269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/>
    <p:restoredTop sz="94674"/>
  </p:normalViewPr>
  <p:slideViewPr>
    <p:cSldViewPr snapToGrid="0">
      <p:cViewPr varScale="1">
        <p:scale>
          <a:sx n="121" d="100"/>
          <a:sy n="121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1549-B1C3-4862-971D-500283C1D55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4B48-8150-4E3A-B006-7DD307C0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0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8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82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4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8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0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08BB88-6D1B-4250-ADFD-171857EB1443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16C6E8-3AF4-4054-A92F-2A53E77E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BF7BA1B-5045-FC40-9A14-3982F316E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第三讲：数据处理（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29C14FEC-A223-CC46-95C9-858606D5F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2400" dirty="0">
                <a:solidFill>
                  <a:schemeClr val="tx1"/>
                </a:solidFill>
              </a:rPr>
              <a:t>规整与聚合</a:t>
            </a:r>
          </a:p>
        </p:txBody>
      </p:sp>
    </p:spTree>
    <p:extLst>
      <p:ext uri="{BB962C8B-B14F-4D97-AF65-F5344CB8AC3E}">
        <p14:creationId xmlns:p14="http://schemas.microsoft.com/office/powerpoint/2010/main" val="55421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BEBF-DE27-E44B-BD5F-F9AF59307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聚合计算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FA086A-224B-9947-B36B-ED92104B2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solidFill>
                  <a:schemeClr val="tx1"/>
                </a:solidFill>
              </a:rPr>
              <a:t>分组与计算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D7562-F7D9-F749-94B3-59508A13C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31125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103D-9BFA-5F4C-86A5-33D2F870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4AA6D-FAD4-D046-A70C-DA32C5B41E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聚合计算的本质是在一个更宏观的视角上看待问题，常用于各种比较（比如按时间比较每月的商品销量）</a:t>
            </a:r>
            <a:endParaRPr kumimoji="1" lang="en-US" altLang="zh-CN" dirty="0"/>
          </a:p>
          <a:p>
            <a:r>
              <a:rPr kumimoji="1" lang="zh-CN" altLang="en-US" dirty="0"/>
              <a:t>聚合计算会改变</a:t>
            </a:r>
            <a:r>
              <a:rPr kumimoji="1" lang="en-US" altLang="zh-CN" cap="none" dirty="0"/>
              <a:t>dataframe</a:t>
            </a:r>
            <a:r>
              <a:rPr kumimoji="1" lang="zh-CN" altLang="en-US" dirty="0"/>
              <a:t>的粒度，粒度的变化取决于用于分组的</a:t>
            </a:r>
            <a:r>
              <a:rPr kumimoji="1" lang="en-US" altLang="zh-CN" cap="none" dirty="0"/>
              <a:t>column</a:t>
            </a:r>
          </a:p>
          <a:p>
            <a:r>
              <a:rPr kumimoji="1" lang="zh-CN" altLang="en-US" dirty="0"/>
              <a:t>聚合计算的步骤：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按选定的字段对数据进行分组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按选定的统计方法，对每组数据分别进行统计（比如求和，计数等等）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F2F45-86EA-6342-BDEF-D08B99F2A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89321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8B155-D790-8B4E-B3C2-60963C7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apply</a:t>
            </a:r>
            <a:r>
              <a:rPr kumimoji="1" lang="zh-CN" altLang="en-US" dirty="0"/>
              <a:t>：自定义聚合计算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8C139-6DC1-954A-8079-24B094992A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根据分组的字段</a:t>
            </a:r>
            <a:r>
              <a:rPr kumimoji="1" lang="en-US" altLang="zh-CN" dirty="0"/>
              <a:t>(</a:t>
            </a:r>
            <a:r>
              <a:rPr kumimoji="1" lang="en-US" altLang="zh-CN" cap="none" dirty="0"/>
              <a:t>key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，把数据重新组合成成若干份独立的数据，每份数据都有同一个</a:t>
            </a:r>
            <a:r>
              <a:rPr kumimoji="1" lang="en-US" altLang="zh-CN" dirty="0"/>
              <a:t>key</a:t>
            </a:r>
          </a:p>
          <a:p>
            <a:r>
              <a:rPr kumimoji="1" lang="zh-CN" altLang="en-US" dirty="0"/>
              <a:t>对每份数据单独应用自定义的聚合方法，计算结果</a:t>
            </a:r>
            <a:endParaRPr kumimoji="1" lang="en-US" altLang="zh-CN" dirty="0"/>
          </a:p>
          <a:p>
            <a:r>
              <a:rPr kumimoji="1" lang="zh-CN" altLang="en-US" dirty="0"/>
              <a:t>把每组的结果合并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C11F1DC-1FBD-E146-A79D-719A1DEC0C2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26" y="2214694"/>
            <a:ext cx="5105400" cy="28198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820F26-DEB8-A242-8F2D-A07F2C66D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91128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7126-9ECE-F046-BF43-BC4941CC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C3AF5-D222-4542-A6AB-7AC0C4DB2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FBDEB8-59E1-6B44-9BCE-9124E65E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1511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90F34-56E9-9B41-935E-A4B4BD95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86D43-2738-584C-9BE1-B911B330EB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数据粒度</a:t>
            </a:r>
            <a:endParaRPr kumimoji="1" lang="en-US" altLang="zh-CN" dirty="0"/>
          </a:p>
          <a:p>
            <a:r>
              <a:rPr kumimoji="1" lang="zh-CN" altLang="en-US" dirty="0"/>
              <a:t>数据规整</a:t>
            </a:r>
            <a:endParaRPr kumimoji="1" lang="en-US" altLang="zh-CN" dirty="0"/>
          </a:p>
          <a:p>
            <a:r>
              <a:rPr kumimoji="1" lang="zh-CN" altLang="en-US" dirty="0"/>
              <a:t>聚合计算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FDC74-7FD5-824F-AF4D-B955D3804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71824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B249420-F53C-FD47-A56B-1DE0E9F4A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数据粒度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C2986F4-0A9F-4B44-8A56-C7FA78F11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solidFill>
                  <a:schemeClr val="tx1"/>
                </a:solidFill>
              </a:rPr>
              <a:t>粒度与实体关系</a:t>
            </a:r>
          </a:p>
        </p:txBody>
      </p:sp>
    </p:spTree>
    <p:extLst>
      <p:ext uri="{BB962C8B-B14F-4D97-AF65-F5344CB8AC3E}">
        <p14:creationId xmlns:p14="http://schemas.microsoft.com/office/powerpoint/2010/main" val="34076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CE4666-16B0-F54A-912E-F45C302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数据的粒度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123-BE55-F447-99DF-152DCBD21A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粒度：用业务来描述数据集中的每一行代表的含义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等价的表述是主键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右侧的商品数据，粒度可表述为：每件商品一行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16" name="内容占位符 11">
            <a:extLst>
              <a:ext uri="{FF2B5EF4-FFF2-40B4-BE49-F238E27FC236}">
                <a16:creationId xmlns:a16="http://schemas.microsoft.com/office/drawing/2014/main" id="{51457066-805F-EE45-85EB-0EB88287B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36" y="1835169"/>
            <a:ext cx="4051450" cy="25128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5154AA3-8230-5349-A796-40D2B5E30715}"/>
              </a:ext>
            </a:extLst>
          </p:cNvPr>
          <p:cNvSpPr txBox="1"/>
          <p:nvPr/>
        </p:nvSpPr>
        <p:spPr>
          <a:xfrm>
            <a:off x="8121869" y="1465837"/>
            <a:ext cx="25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商品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4844E64-A482-9F4D-BC47-558C73B10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76" y="4366867"/>
            <a:ext cx="3815585" cy="245565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DED3393-BEC8-774D-B206-D43844B0466A}"/>
              </a:ext>
            </a:extLst>
          </p:cNvPr>
          <p:cNvSpPr txBox="1"/>
          <p:nvPr/>
        </p:nvSpPr>
        <p:spPr>
          <a:xfrm>
            <a:off x="6460031" y="3894479"/>
            <a:ext cx="110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8817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CE4666-16B0-F54A-912E-F45C302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实体关系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123-BE55-F447-99DF-152DCBD21A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实体关系：用于表述两个数据实体之间的关联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通过外键建立连接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实体关系类型：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一对一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一对多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&amp;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多对一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/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多对多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右侧例：商品与分类是多对一的关系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CB092B3-E115-4048-A1AB-2940008BB07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36" y="1835169"/>
            <a:ext cx="4051450" cy="2512849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AE3BBE-05C6-C447-BF73-EC19C7F3CC21}"/>
              </a:ext>
            </a:extLst>
          </p:cNvPr>
          <p:cNvSpPr txBox="1"/>
          <p:nvPr/>
        </p:nvSpPr>
        <p:spPr>
          <a:xfrm>
            <a:off x="8121869" y="1465837"/>
            <a:ext cx="25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商品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C35645-3195-7243-9B5B-A086E8C9D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76" y="4366867"/>
            <a:ext cx="3815585" cy="24556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9CF159-AE58-3A45-B59B-483953640D49}"/>
              </a:ext>
            </a:extLst>
          </p:cNvPr>
          <p:cNvSpPr txBox="1"/>
          <p:nvPr/>
        </p:nvSpPr>
        <p:spPr>
          <a:xfrm>
            <a:off x="6460031" y="3894479"/>
            <a:ext cx="110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310507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A509-799E-F14F-AE3C-4F3BD400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E-R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AB966-74A7-B748-BFB1-C406C4CFB4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entity-relationship </a:t>
            </a:r>
            <a:r>
              <a:rPr kumimoji="1"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 ，实体</a:t>
            </a:r>
            <a:r>
              <a:rPr kumimoji="1" lang="en-US" altLang="zh-CN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kumimoji="1" lang="zh-CN" altLang="en-US" cap="none" dirty="0">
                <a:latin typeface="Songti SC" panose="02010600040101010101" pitchFamily="2" charset="-122"/>
                <a:ea typeface="Songti SC" panose="02010600040101010101" pitchFamily="2" charset="-122"/>
              </a:rPr>
              <a:t>关系模型</a:t>
            </a:r>
            <a:endParaRPr kumimoji="1" lang="en-US" altLang="zh-CN" cap="none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按照实体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关系模型来定义数据结构，可以极大地减少数据冗余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通过外键对实体进行连接，外键定义了实体之间的关系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zh-CN" altLang="en-US" dirty="0"/>
              <a:t>理解实体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关系模型，有助于学习</a:t>
            </a:r>
            <a:r>
              <a:rPr kumimoji="1" lang="en-US" altLang="zh-CN" dirty="0"/>
              <a:t>SQL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F2A84D-791D-2042-A427-B83F42C2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92589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BEBF-DE27-E44B-BD5F-F9AF59307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数据规整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FA086A-224B-9947-B36B-ED92104B2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solidFill>
                  <a:schemeClr val="tx1"/>
                </a:solidFill>
              </a:rPr>
              <a:t>筛选与合并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D7562-F7D9-F749-94B3-59508A13C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68469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826FE-B6DF-7F45-9EB8-04C5D579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0EDC7-1103-5847-8E1D-42A248A22F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行筛选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条件筛选：选取满足某个字段要求的数据，比如，指定抽取某个品类的商品数据（条件筛选）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切片筛选：按照一定的数学抽样规则选取，比如，从原数据集中每隔两行取一条数据</a:t>
            </a:r>
            <a:endParaRPr kumimoji="1" lang="en-US" altLang="zh-CN" dirty="0"/>
          </a:p>
          <a:p>
            <a:r>
              <a:rPr kumimoji="1" lang="zh-CN" altLang="en-US" dirty="0"/>
              <a:t>列筛选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直接选取：给出字段列表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切片选取：给出下标切片列表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969A97-41D5-7448-8268-524BA22D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8631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FD8F4-882D-3D4A-AF6F-C7465ACE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BE4C5-F2A7-0E46-8CB0-1416570C05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纵向合并：</a:t>
            </a:r>
            <a:r>
              <a:rPr kumimoji="1" lang="en-US" altLang="zh-CN" cap="none" dirty="0"/>
              <a:t> union /</a:t>
            </a:r>
            <a:r>
              <a:rPr kumimoji="1" lang="en-US" altLang="zh-CN" cap="none" dirty="0" err="1"/>
              <a:t>concat</a:t>
            </a:r>
            <a:endParaRPr kumimoji="1" lang="en-US" altLang="zh-CN" cap="none" dirty="0"/>
          </a:p>
          <a:p>
            <a:pPr lvl="1"/>
            <a:r>
              <a:rPr kumimoji="1" lang="zh-CN" altLang="en-US" cap="none" dirty="0"/>
              <a:t>合并的两张</a:t>
            </a:r>
            <a:r>
              <a:rPr kumimoji="1" lang="en-US" altLang="zh-CN" cap="none" dirty="0" err="1"/>
              <a:t>DataFrame</a:t>
            </a:r>
            <a:r>
              <a:rPr kumimoji="1" lang="zh-CN" altLang="en-US" cap="none" dirty="0"/>
              <a:t>，粒度和数据结构必须完全一致</a:t>
            </a:r>
            <a:endParaRPr kumimoji="1" lang="en-US" altLang="zh-CN" cap="none" dirty="0"/>
          </a:p>
          <a:p>
            <a:pPr lvl="1"/>
            <a:r>
              <a:rPr kumimoji="1" lang="zh-CN" altLang="en-US" cap="none" dirty="0"/>
              <a:t>合并后的</a:t>
            </a:r>
            <a:r>
              <a:rPr kumimoji="1" lang="en-US" altLang="zh-CN" cap="none" dirty="0" err="1"/>
              <a:t>DataFrame</a:t>
            </a:r>
            <a:r>
              <a:rPr kumimoji="1" lang="zh-CN" altLang="en-US" cap="none" dirty="0"/>
              <a:t>不会改变粒度和结构</a:t>
            </a:r>
            <a:endParaRPr kumimoji="1" lang="en-US" altLang="zh-CN" cap="none" dirty="0"/>
          </a:p>
          <a:p>
            <a:r>
              <a:rPr kumimoji="1" lang="zh-CN" altLang="en-US" cap="none" dirty="0"/>
              <a:t>横向合并：</a:t>
            </a:r>
            <a:r>
              <a:rPr kumimoji="1" lang="en-US" altLang="zh-CN" cap="none" dirty="0"/>
              <a:t>merge/join</a:t>
            </a:r>
          </a:p>
          <a:p>
            <a:pPr lvl="1"/>
            <a:r>
              <a:rPr kumimoji="1" lang="zh-CN" altLang="en-US" cap="none" dirty="0"/>
              <a:t>合并的两张</a:t>
            </a:r>
            <a:r>
              <a:rPr kumimoji="1" lang="en-US" altLang="zh-CN" cap="none" dirty="0" err="1"/>
              <a:t>DataFrame</a:t>
            </a:r>
            <a:r>
              <a:rPr kumimoji="1" lang="zh-CN" altLang="en-US" cap="none" dirty="0"/>
              <a:t>可以是不同的粒度</a:t>
            </a:r>
            <a:endParaRPr kumimoji="1" lang="en-US" altLang="zh-CN" cap="none" dirty="0"/>
          </a:p>
          <a:p>
            <a:pPr lvl="1"/>
            <a:r>
              <a:rPr kumimoji="1" lang="zh-CN" altLang="en-US" cap="none" dirty="0"/>
              <a:t>合并通过外键进行，必须分别指定两边用于合并匹配的键</a:t>
            </a:r>
            <a:endParaRPr kumimoji="1" lang="en-US" altLang="zh-CN" cap="none" dirty="0"/>
          </a:p>
          <a:p>
            <a:pPr lvl="1"/>
            <a:endParaRPr kumimoji="1" lang="en-US" altLang="zh-CN" cap="none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AE6E91-1714-9846-B8C9-537088CC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903342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622</TotalTime>
  <Words>435</Words>
  <Application>Microsoft Macintosh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Songti SC</vt:lpstr>
      <vt:lpstr>Arial</vt:lpstr>
      <vt:lpstr>Tw Cen MT</vt:lpstr>
      <vt:lpstr>水滴</vt:lpstr>
      <vt:lpstr>第三讲：数据处理（2）</vt:lpstr>
      <vt:lpstr>大纲</vt:lpstr>
      <vt:lpstr>数据粒度</vt:lpstr>
      <vt:lpstr>数据的粒度</vt:lpstr>
      <vt:lpstr>实体关系</vt:lpstr>
      <vt:lpstr>E-R模型</vt:lpstr>
      <vt:lpstr>数据规整</vt:lpstr>
      <vt:lpstr>数据筛选</vt:lpstr>
      <vt:lpstr>合并</vt:lpstr>
      <vt:lpstr>聚合计算</vt:lpstr>
      <vt:lpstr>分组</vt:lpstr>
      <vt:lpstr>apply：自定义聚合计算</vt:lpstr>
      <vt:lpstr>感谢聆听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贵明 毛</dc:creator>
  <cp:lastModifiedBy>Long Fei</cp:lastModifiedBy>
  <cp:revision>72</cp:revision>
  <dcterms:created xsi:type="dcterms:W3CDTF">2019-07-15T23:56:25Z</dcterms:created>
  <dcterms:modified xsi:type="dcterms:W3CDTF">2019-08-04T10:54:10Z</dcterms:modified>
</cp:coreProperties>
</file>