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56" r:id="rId2"/>
    <p:sldId id="266" r:id="rId3"/>
    <p:sldId id="277" r:id="rId4"/>
    <p:sldId id="278" r:id="rId5"/>
    <p:sldId id="283" r:id="rId6"/>
    <p:sldId id="281" r:id="rId7"/>
    <p:sldId id="280" r:id="rId8"/>
    <p:sldId id="282" r:id="rId9"/>
    <p:sldId id="262" r:id="rId10"/>
    <p:sldId id="284" r:id="rId11"/>
    <p:sldId id="285" r:id="rId12"/>
    <p:sldId id="286" r:id="rId13"/>
    <p:sldId id="287" r:id="rId14"/>
    <p:sldId id="288" r:id="rId15"/>
    <p:sldId id="28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674"/>
  </p:normalViewPr>
  <p:slideViewPr>
    <p:cSldViewPr snapToGrid="0">
      <p:cViewPr varScale="1">
        <p:scale>
          <a:sx n="121" d="100"/>
          <a:sy n="12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1549-B1C3-4862-971D-500283C1D5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4B48-8150-4E3A-B006-7DD307C0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8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82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4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8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0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okeh.pydata.org/en/latest/docs/user_guide/categorical.html#heat-map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16C6E8-3AF4-4054-A92F-2A53E77E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BF7BA1B-5045-FC40-9A14-3982F316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数据处理第四</a:t>
            </a:r>
            <a:r>
              <a:rPr kumimoji="1" lang="zh-CN" altLang="en-US" dirty="0"/>
              <a:t>讲：</a:t>
            </a:r>
            <a:r>
              <a:rPr kumimoji="1" lang="zh-CN" altLang="en-US"/>
              <a:t>数据可视化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1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F476-4A8F-0B46-A114-5413ACEC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本质与目的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CA14F-BA00-A14C-B091-746C5471E5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本质：建立数据空间到图形空间的映射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FD076-39B1-8F49-B912-3FEFDB91D6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目的</a:t>
            </a:r>
            <a:endParaRPr kumimoji="1" lang="en-US" altLang="zh-CN" dirty="0"/>
          </a:p>
          <a:p>
            <a:r>
              <a:rPr kumimoji="1" lang="zh-CN" altLang="en-US" dirty="0"/>
              <a:t>度量参照</a:t>
            </a:r>
            <a:endParaRPr kumimoji="1" lang="en-US" altLang="zh-CN" dirty="0"/>
          </a:p>
          <a:p>
            <a:r>
              <a:rPr kumimoji="1" lang="zh-CN" altLang="en-US" dirty="0"/>
              <a:t>差异对比</a:t>
            </a:r>
            <a:endParaRPr kumimoji="1" lang="en-US" altLang="zh-CN" dirty="0"/>
          </a:p>
          <a:p>
            <a:r>
              <a:rPr kumimoji="1" lang="zh-CN" altLang="en-US" dirty="0"/>
              <a:t>关系展示</a:t>
            </a:r>
            <a:endParaRPr kumimoji="1" lang="en-US" altLang="zh-CN" dirty="0"/>
          </a:p>
          <a:p>
            <a:r>
              <a:rPr kumimoji="1" lang="zh-CN" altLang="en-US" dirty="0"/>
              <a:t>空间投影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5C9266-E869-6F4C-8DA9-B9A22ED4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0747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30B5-D8A5-C14A-9552-2015602F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FD1A-AE94-9647-A338-B8CD34805B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数据分类：维度数据，关系数据，地理数据，文档数据</a:t>
            </a:r>
            <a:endParaRPr kumimoji="1" lang="en-US" altLang="zh-CN" dirty="0"/>
          </a:p>
          <a:p>
            <a:r>
              <a:rPr kumimoji="1" lang="zh-CN" altLang="en-US" dirty="0"/>
              <a:t>变量类型：无序</a:t>
            </a:r>
            <a:r>
              <a:rPr kumimoji="1" lang="en-US" altLang="zh-CN" dirty="0"/>
              <a:t>/</a:t>
            </a:r>
            <a:r>
              <a:rPr kumimoji="1" lang="zh-CN" altLang="en-US" dirty="0"/>
              <a:t>分类变量</a:t>
            </a:r>
            <a:r>
              <a:rPr kumimoji="1" lang="en-US" altLang="zh-CN" dirty="0"/>
              <a:t>(</a:t>
            </a:r>
            <a:r>
              <a:rPr lang="en" altLang="zh-CN" cap="none" dirty="0">
                <a:latin typeface="Century" panose="02040604050505020304" pitchFamily="18" charset="0"/>
              </a:rPr>
              <a:t>categorical</a:t>
            </a:r>
            <a:r>
              <a:rPr lang="en" altLang="zh-CN" dirty="0"/>
              <a:t>)</a:t>
            </a:r>
            <a:r>
              <a:rPr kumimoji="1" lang="zh-CN" altLang="en-US" dirty="0"/>
              <a:t>，有序</a:t>
            </a:r>
            <a:r>
              <a:rPr kumimoji="1" lang="en-US" altLang="zh-CN" dirty="0"/>
              <a:t>/</a:t>
            </a:r>
            <a:r>
              <a:rPr kumimoji="1" lang="zh-CN" altLang="en-US" dirty="0"/>
              <a:t>连续变量</a:t>
            </a:r>
            <a:r>
              <a:rPr kumimoji="1" lang="en-US" altLang="zh-CN" dirty="0"/>
              <a:t>(</a:t>
            </a:r>
            <a:r>
              <a:rPr lang="en" altLang="zh-CN" cap="none" dirty="0">
                <a:latin typeface="Century" panose="02040604050505020304" pitchFamily="18" charset="0"/>
              </a:rPr>
              <a:t>continuous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维度和度量：维度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 如何比较，度量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比较什么</a:t>
            </a:r>
            <a:endParaRPr kumimoji="1" lang="en-US" altLang="zh-CN" dirty="0"/>
          </a:p>
          <a:p>
            <a:r>
              <a:rPr kumimoji="1" lang="zh-CN" altLang="en-US" dirty="0"/>
              <a:t>粒度：细粒度数据可以进一步加工</a:t>
            </a:r>
            <a:endParaRPr kumimoji="1" lang="en-US" altLang="zh-CN" dirty="0"/>
          </a:p>
          <a:p>
            <a:r>
              <a:rPr kumimoji="1" lang="zh-CN" altLang="en-US" dirty="0"/>
              <a:t>数据量：影响图形观感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1CC17-284B-A647-A096-D2BEE162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49696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30B5-D8A5-C14A-9552-2015602F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FD1A-AE94-9647-A338-B8CD34805B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坐标轴 </a:t>
            </a:r>
            <a:r>
              <a:rPr kumimoji="1" lang="en-US" altLang="zh-CN" cap="none" dirty="0">
                <a:latin typeface="Century" panose="02040604050505020304" pitchFamily="18" charset="0"/>
              </a:rPr>
              <a:t>axis </a:t>
            </a:r>
            <a:r>
              <a:rPr kumimoji="1" lang="zh-CN" altLang="en-US" dirty="0"/>
              <a:t>（广义的）：体现差异，除了常见的长度轴之外，还有弧度轴（饼图），面积轴（词云），颜色轴（热力图），参照物轴（</a:t>
            </a:r>
            <a:r>
              <a:rPr kumimoji="1" lang="en-US" altLang="zh-CN" dirty="0"/>
              <a:t>xxx= 20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YYY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YYY</a:t>
            </a:r>
            <a:r>
              <a:rPr kumimoji="1" lang="zh-CN" altLang="en-US" dirty="0"/>
              <a:t>就是计量单位）</a:t>
            </a:r>
            <a:endParaRPr kumimoji="1" lang="en-US" altLang="zh-CN" dirty="0"/>
          </a:p>
          <a:p>
            <a:r>
              <a:rPr kumimoji="1" lang="zh-CN" altLang="en-US" dirty="0"/>
              <a:t>坐标系（广义的）：若干坐标轴的组合</a:t>
            </a:r>
            <a:endParaRPr kumimoji="1" lang="en-US" altLang="zh-CN" dirty="0"/>
          </a:p>
          <a:p>
            <a:r>
              <a:rPr kumimoji="1" lang="zh-CN" altLang="en-US" dirty="0"/>
              <a:t>图例 </a:t>
            </a:r>
            <a:r>
              <a:rPr kumimoji="1" lang="en" altLang="zh-CN" cap="none" dirty="0" err="1">
                <a:latin typeface="Century" panose="02040604050505020304" pitchFamily="18" charset="0"/>
              </a:rPr>
              <a:t>lengend</a:t>
            </a:r>
            <a:r>
              <a:rPr kumimoji="1" lang="en" altLang="zh-CN" cap="none" dirty="0">
                <a:latin typeface="Century" panose="02040604050505020304" pitchFamily="18" charset="0"/>
              </a:rPr>
              <a:t> </a:t>
            </a:r>
            <a:r>
              <a:rPr kumimoji="1" lang="zh-CN" altLang="en-US" dirty="0"/>
              <a:t>：具有相同属性的不同实体</a:t>
            </a:r>
            <a:endParaRPr kumimoji="1" lang="en-US" altLang="zh-CN" dirty="0"/>
          </a:p>
          <a:p>
            <a:r>
              <a:rPr kumimoji="1" lang="zh-CN" altLang="en-US" dirty="0"/>
              <a:t>堆叠 </a:t>
            </a:r>
            <a:r>
              <a:rPr kumimoji="1" lang="en" altLang="zh-CN" cap="none" dirty="0">
                <a:latin typeface="Century" panose="02040604050505020304" pitchFamily="18" charset="0"/>
              </a:rPr>
              <a:t>stack </a:t>
            </a:r>
            <a:r>
              <a:rPr kumimoji="1" lang="zh-CN" altLang="en-US" dirty="0"/>
              <a:t>：在同一个维度轴上，不同图例的度量值累加在一起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2D1C3-D866-944A-9B4E-8039AEE5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97461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105F-646E-5049-BDA3-C5B87B95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编程实践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E4467-F9E4-934C-A063-9659962F7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zh-CN" altLang="en-US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CC177D-C8F1-8C40-A567-74A61332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8790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B146-A387-D149-A7BD-B2E387A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两款工具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5522F-ED04-8F44-820B-D48B30CA0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cap="none" dirty="0" err="1">
                <a:latin typeface="Century" panose="02040604050505020304" pitchFamily="18" charset="0"/>
              </a:rPr>
              <a:t>pyecharts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zh-CN" altLang="en-US" cap="none" dirty="0">
                <a:latin typeface="Century" panose="02040604050505020304" pitchFamily="18" charset="0"/>
              </a:rPr>
              <a:t>基于百度的可视化工具</a:t>
            </a:r>
            <a:r>
              <a:rPr kumimoji="1" lang="en-US" altLang="zh-CN" cap="none" dirty="0" err="1">
                <a:latin typeface="Century" panose="02040604050505020304" pitchFamily="18" charset="0"/>
              </a:rPr>
              <a:t>echarts</a:t>
            </a:r>
            <a:r>
              <a:rPr kumimoji="1" lang="zh-CN" altLang="en-US" cap="none" dirty="0">
                <a:latin typeface="Century" panose="02040604050505020304" pitchFamily="18" charset="0"/>
              </a:rPr>
              <a:t>开发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zh-CN" altLang="en-US" dirty="0">
                <a:latin typeface="Century" panose="02040604050505020304" pitchFamily="18" charset="0"/>
              </a:rPr>
              <a:t>有详尽的中文文档</a:t>
            </a:r>
            <a:endParaRPr kumimoji="1" lang="en-US" altLang="zh-CN" dirty="0">
              <a:latin typeface="Century" panose="02040604050505020304" pitchFamily="18" charset="0"/>
            </a:endParaRPr>
          </a:p>
          <a:p>
            <a:r>
              <a:rPr kumimoji="1" lang="zh-CN" altLang="en-US" dirty="0">
                <a:latin typeface="Century" panose="02040604050505020304" pitchFamily="18" charset="0"/>
              </a:rPr>
              <a:t>上手简单</a:t>
            </a:r>
            <a:endParaRPr kumimoji="1" lang="en-US" altLang="zh-CN" dirty="0">
              <a:latin typeface="Century" panose="02040604050505020304" pitchFamily="18" charset="0"/>
            </a:endParaRPr>
          </a:p>
          <a:p>
            <a:r>
              <a:rPr kumimoji="1" lang="zh-CN" altLang="en-US" dirty="0">
                <a:latin typeface="Century" panose="02040604050505020304" pitchFamily="18" charset="0"/>
              </a:rPr>
              <a:t>良好的交互</a:t>
            </a:r>
            <a:endParaRPr kumimoji="1" lang="en-US" altLang="zh-CN" dirty="0">
              <a:latin typeface="Century" panose="02040604050505020304" pitchFamily="18" charset="0"/>
            </a:endParaRPr>
          </a:p>
          <a:p>
            <a:r>
              <a:rPr kumimoji="1" lang="zh-CN" altLang="en-US" dirty="0">
                <a:latin typeface="Century" panose="02040604050505020304" pitchFamily="18" charset="0"/>
              </a:rPr>
              <a:t>适用于商业分析报告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9D83F-2313-3641-B325-A535605D6E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cap="none" dirty="0">
                <a:latin typeface="Century" panose="02040604050505020304" pitchFamily="18" charset="0"/>
              </a:rPr>
              <a:t>bokeh</a:t>
            </a:r>
          </a:p>
          <a:p>
            <a:r>
              <a:rPr kumimoji="1" lang="en-US" altLang="zh-CN" cap="none" dirty="0">
                <a:latin typeface="Century" panose="02040604050505020304" pitchFamily="18" charset="0"/>
              </a:rPr>
              <a:t>gg</a:t>
            </a:r>
            <a:r>
              <a:rPr kumimoji="1" lang="zh-CN" altLang="en-US" cap="none" dirty="0">
                <a:latin typeface="Century" panose="02040604050505020304" pitchFamily="18" charset="0"/>
              </a:rPr>
              <a:t>理论的</a:t>
            </a:r>
            <a:r>
              <a:rPr kumimoji="1" lang="en-US" altLang="zh-CN" cap="none" dirty="0">
                <a:latin typeface="Century" panose="02040604050505020304" pitchFamily="18" charset="0"/>
              </a:rPr>
              <a:t>Python</a:t>
            </a:r>
            <a:r>
              <a:rPr kumimoji="1" lang="zh-CN" altLang="en-US" cap="none" dirty="0">
                <a:latin typeface="Century" panose="02040604050505020304" pitchFamily="18" charset="0"/>
              </a:rPr>
              <a:t>实现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zh-CN" altLang="en-US" cap="none" dirty="0">
                <a:latin typeface="Century" panose="02040604050505020304" pitchFamily="18" charset="0"/>
              </a:rPr>
              <a:t>灵活、可发挥空间巨大</a:t>
            </a:r>
            <a:r>
              <a:rPr kumimoji="1" lang="en-US" altLang="zh-CN" cap="none" dirty="0">
                <a:latin typeface="Century" panose="02040604050505020304" pitchFamily="18" charset="0"/>
              </a:rPr>
              <a:t>(</a:t>
            </a:r>
            <a:r>
              <a:rPr kumimoji="1" lang="zh-CN" altLang="en-US" cap="none" dirty="0">
                <a:latin typeface="Century" panose="02040604050505020304" pitchFamily="18" charset="0"/>
              </a:rPr>
              <a:t>元素周期表都能画）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zh-CN" altLang="en-US" cap="none" dirty="0">
                <a:latin typeface="Century" panose="02040604050505020304" pitchFamily="18" charset="0"/>
              </a:rPr>
              <a:t>适用于任何场合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kumimoji="1" lang="en-US" altLang="zh-CN" cap="none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kumimoji="1" lang="zh-CN" altLang="en-US" cap="none" dirty="0">
                <a:latin typeface="Century" panose="02040604050505020304" pitchFamily="18" charset="0"/>
              </a:rPr>
              <a:t>官方指南 </a:t>
            </a:r>
            <a:r>
              <a:rPr kumimoji="1" lang="en-US" altLang="zh-CN" cap="none" dirty="0">
                <a:latin typeface="Century" panose="02040604050505020304" pitchFamily="18" charset="0"/>
              </a:rPr>
              <a:t>-</a:t>
            </a:r>
            <a:r>
              <a:rPr kumimoji="1" lang="zh-CN" altLang="en-US" cap="none" dirty="0">
                <a:latin typeface="Century" panose="02040604050505020304" pitchFamily="18" charset="0"/>
              </a:rPr>
              <a:t> 元素周期表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https://bokeh.pydata.org/en/latest/docs/user_guide/categorical.html#heat-maps</a:t>
            </a:r>
            <a:endParaRPr kumimoji="1" lang="en-US" altLang="zh-CN" cap="none" dirty="0">
              <a:latin typeface="Century" panose="020406040505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EB805-BFA6-F64A-BDF0-6C32B7EA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71628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87B4D-4D6E-9446-9F1C-FFCF38A2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Century" panose="02040604050505020304" pitchFamily="18" charset="0"/>
              </a:rPr>
              <a:t>Python</a:t>
            </a:r>
            <a:r>
              <a:rPr kumimoji="1" lang="zh-CN" altLang="en-US" dirty="0"/>
              <a:t>代码</a:t>
            </a:r>
            <a:br>
              <a:rPr kumimoji="1" lang="en-US" altLang="zh-CN" dirty="0"/>
            </a:br>
            <a:r>
              <a:rPr kumimoji="1" lang="zh-CN" altLang="en-US" dirty="0"/>
              <a:t>见</a:t>
            </a:r>
            <a:r>
              <a:rPr kumimoji="1" lang="en-US" altLang="zh-CN" cap="none" dirty="0" err="1">
                <a:latin typeface="Century" panose="02040604050505020304" pitchFamily="18" charset="0"/>
              </a:rPr>
              <a:t>Jupyter</a:t>
            </a:r>
            <a:r>
              <a:rPr kumimoji="1" lang="en-US" altLang="zh-CN" cap="none" dirty="0">
                <a:latin typeface="Century" panose="02040604050505020304" pitchFamily="18" charset="0"/>
              </a:rPr>
              <a:t> Notebook</a:t>
            </a:r>
            <a:r>
              <a:rPr kumimoji="1"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0025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7126-9ECE-F046-BF43-BC4941CC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C3AF5-D222-4542-A6AB-7AC0C4DB2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FBDEB8-59E1-6B44-9BCE-9124E65E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1511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0F34-56E9-9B41-935E-A4B4BD95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6D43-2738-584C-9BE1-B911B330EB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需求分析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业界生态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</a:t>
            </a:r>
            <a:r>
              <a:rPr kumimoji="1" lang="en-US" altLang="zh-CN" dirty="0"/>
              <a:t>-</a:t>
            </a:r>
            <a:r>
              <a:rPr kumimoji="1" lang="zh-CN" altLang="en-US" dirty="0"/>
              <a:t>图形映射</a:t>
            </a:r>
            <a:endParaRPr kumimoji="1" lang="en-US" altLang="zh-CN" dirty="0"/>
          </a:p>
          <a:p>
            <a:r>
              <a:rPr kumimoji="1" lang="zh-CN" altLang="en-US" dirty="0"/>
              <a:t>编程实践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基本思路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常见图形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FDC74-7FD5-824F-AF4D-B955D380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71824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74CD4-1E25-6B46-9DB2-4F92600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7AFA1-F202-CD4C-AB3C-06043EC6B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不知道选用什么工具进行绘制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了解业界生态</a:t>
            </a:r>
            <a:endParaRPr kumimoji="1" lang="en-US" altLang="zh-CN" dirty="0"/>
          </a:p>
          <a:p>
            <a:r>
              <a:rPr kumimoji="1" lang="zh-CN" altLang="en-US" dirty="0"/>
              <a:t>有了数据，不知道该用什么图来呈现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认识数据</a:t>
            </a:r>
            <a:endParaRPr kumimoji="1" lang="en-US" altLang="zh-CN" dirty="0"/>
          </a:p>
          <a:p>
            <a:r>
              <a:rPr kumimoji="1" lang="zh-CN" altLang="en-US" dirty="0"/>
              <a:t>想要画图，但不知道需要怎样的数据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认识图形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EB528-1191-0942-ABC5-41275F02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093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52696-CED6-6D46-B36B-6C55BAC3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业界生态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C05DE-538E-5245-82D3-6A1994376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zh-CN" altLang="en-US" dirty="0"/>
              <a:t>业界流行的数据可视化方案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4F04B-2C0B-3042-833A-5F6CBEDE6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2873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07EF5-D129-504F-8A12-AC05AC26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The Grammar of Graphics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F9E1D-9088-2447-94C1-78DF4258A7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数据可视化的学术理论经典，使用数学语言描述数据可视化</a:t>
            </a:r>
            <a:endParaRPr kumimoji="1" lang="en-US" altLang="zh-CN" dirty="0"/>
          </a:p>
          <a:p>
            <a:r>
              <a:rPr kumimoji="1" lang="zh-CN" altLang="en-US" dirty="0"/>
              <a:t>作者</a:t>
            </a:r>
            <a:r>
              <a:rPr kumimoji="1" lang="en" altLang="zh-CN" cap="none" dirty="0">
                <a:latin typeface="Century" panose="02040604050505020304" pitchFamily="18" charset="0"/>
              </a:rPr>
              <a:t>Leland Wilkinson</a:t>
            </a:r>
            <a:r>
              <a:rPr kumimoji="1" lang="zh-CN" altLang="en-US" dirty="0"/>
              <a:t>是统计学家和计算机科学家，曾在</a:t>
            </a:r>
            <a:r>
              <a:rPr kumimoji="1" lang="en-US" altLang="zh-CN" dirty="0">
                <a:latin typeface="Century" panose="02040604050505020304" pitchFamily="18" charset="0"/>
              </a:rPr>
              <a:t>T</a:t>
            </a:r>
            <a:r>
              <a:rPr kumimoji="1" lang="en-US" altLang="zh-CN" cap="none" dirty="0">
                <a:latin typeface="Century" panose="02040604050505020304" pitchFamily="18" charset="0"/>
              </a:rPr>
              <a:t>ableau</a:t>
            </a:r>
            <a:r>
              <a:rPr kumimoji="1" lang="zh-CN" altLang="en-US" dirty="0"/>
              <a:t>担任过</a:t>
            </a:r>
            <a:r>
              <a:rPr kumimoji="1" lang="en-US" altLang="zh-CN" dirty="0"/>
              <a:t>VP</a:t>
            </a:r>
          </a:p>
          <a:p>
            <a:r>
              <a:rPr kumimoji="1" lang="zh-CN" altLang="en-US" dirty="0"/>
              <a:t>许多可视化工具都是基于该理论进行设计</a:t>
            </a: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1CEAB2-7E8A-C24F-AB06-D3F97321A16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59" y="2366963"/>
            <a:ext cx="2127681" cy="34242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7ACC85-7376-3B43-B486-FD37D346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12434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BFC86-E9A1-6140-AFD1-8FEBC5B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</a:t>
            </a:r>
            <a:r>
              <a:rPr kumimoji="1" lang="en-US" altLang="zh-CN" dirty="0"/>
              <a:t> VS </a:t>
            </a:r>
            <a:r>
              <a:rPr kumimoji="1" lang="zh-CN" altLang="en-US" dirty="0"/>
              <a:t>静态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EE3BF-7BCC-AF4A-8DCF-C7E3C80B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交互：绘制后，仍可操作变换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F46D89-F339-1A4E-ACD3-391EA2DD3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静态：绘制完成，无法改变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41B85896-C6D1-6E4C-A557-E1CC1B5225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19" y="3051092"/>
            <a:ext cx="3553469" cy="2740025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23F7362-50DC-3340-82A8-10591DB9AF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" y="3253017"/>
            <a:ext cx="4151586" cy="2336176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0E18DE-65CE-954C-956E-8E5125889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3251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03D17-2CC5-0B42-A005-23254C2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图形操作界面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E2481-6CCB-3E43-88B3-80F8FEC5F1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>
                <a:latin typeface="Century" panose="02040604050505020304" pitchFamily="18" charset="0"/>
              </a:rPr>
              <a:t>Excel</a:t>
            </a:r>
            <a:r>
              <a:rPr kumimoji="1" lang="zh-CN" altLang="en-US" cap="none" dirty="0">
                <a:latin typeface="Century" panose="02040604050505020304" pitchFamily="18" charset="0"/>
              </a:rPr>
              <a:t>：学习成本低，快速绘制简易图形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en-US" altLang="zh-CN" cap="none" dirty="0">
                <a:latin typeface="Century" panose="02040604050505020304" pitchFamily="18" charset="0"/>
              </a:rPr>
              <a:t>Tableau</a:t>
            </a:r>
            <a:r>
              <a:rPr kumimoji="1" lang="zh-CN" altLang="en-US" cap="none" dirty="0">
                <a:latin typeface="Century" panose="02040604050505020304" pitchFamily="18" charset="0"/>
              </a:rPr>
              <a:t>：</a:t>
            </a:r>
            <a:r>
              <a:rPr kumimoji="1" lang="en-US" altLang="zh-CN" cap="none" dirty="0">
                <a:latin typeface="Century" panose="02040604050505020304" pitchFamily="18" charset="0"/>
              </a:rPr>
              <a:t>Tableau</a:t>
            </a:r>
            <a:r>
              <a:rPr kumimoji="1" lang="zh-CN" altLang="en-US" cap="none" dirty="0">
                <a:latin typeface="Century" panose="02040604050505020304" pitchFamily="18" charset="0"/>
              </a:rPr>
              <a:t>公司出品，商业软件，开箱即用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en-US" altLang="zh-CN" cap="none" dirty="0">
                <a:latin typeface="Century" panose="02040604050505020304" pitchFamily="18" charset="0"/>
              </a:rPr>
              <a:t>Power BI</a:t>
            </a:r>
            <a:r>
              <a:rPr kumimoji="1" lang="zh-CN" altLang="en-US" cap="none" dirty="0">
                <a:latin typeface="Century" panose="02040604050505020304" pitchFamily="18" charset="0"/>
              </a:rPr>
              <a:t>：微软出品，商业软件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r>
              <a:rPr kumimoji="1" lang="en-US" altLang="zh-CN" cap="none" dirty="0">
                <a:latin typeface="Century" panose="02040604050505020304" pitchFamily="18" charset="0"/>
              </a:rPr>
              <a:t>Superset</a:t>
            </a:r>
            <a:r>
              <a:rPr kumimoji="1" lang="zh-CN" altLang="en-US" cap="none" dirty="0">
                <a:latin typeface="Century" panose="02040604050505020304" pitchFamily="18" charset="0"/>
              </a:rPr>
              <a:t>：</a:t>
            </a:r>
            <a:r>
              <a:rPr kumimoji="1" lang="en-US" altLang="zh-CN" cap="none" dirty="0">
                <a:latin typeface="Century" panose="02040604050505020304" pitchFamily="18" charset="0"/>
              </a:rPr>
              <a:t>Airbnb</a:t>
            </a:r>
            <a:r>
              <a:rPr kumimoji="1" lang="zh-CN" altLang="en-US" cap="none" dirty="0">
                <a:latin typeface="Century" panose="02040604050505020304" pitchFamily="18" charset="0"/>
              </a:rPr>
              <a:t>出品，开源免费，需要懂得编程部署</a:t>
            </a:r>
            <a:endParaRPr kumimoji="1" lang="en-US" altLang="zh-CN" cap="none" dirty="0">
              <a:latin typeface="Century" panose="020406040505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CE3082-E606-A443-AB73-EF2143291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78717C-4831-844A-8921-D4B8FB36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72" y="1755841"/>
            <a:ext cx="5026721" cy="33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E825-87FC-DA44-B029-827A66EB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编程绘制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39E1A-A160-A144-8A0B-757451CB7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Century" panose="02040604050505020304" pitchFamily="18" charset="0"/>
              </a:rPr>
              <a:t>Python</a:t>
            </a:r>
            <a:endParaRPr kumimoji="1" lang="zh-CN" altLang="en-US" dirty="0">
              <a:latin typeface="Century" panose="020406040505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E3D59-BDDA-7F45-AF87-155B623A810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" altLang="zh-CN" cap="none" dirty="0">
                <a:latin typeface="Century" panose="02040604050505020304" pitchFamily="18" charset="0"/>
              </a:rPr>
              <a:t>Matplotlib</a:t>
            </a:r>
            <a:r>
              <a:rPr kumimoji="1" lang="zh-CN" altLang="en-US" cap="none" dirty="0">
                <a:latin typeface="Century" panose="02040604050505020304" pitchFamily="18" charset="0"/>
              </a:rPr>
              <a:t>：静态</a:t>
            </a:r>
            <a:endParaRPr kumimoji="1" lang="en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" altLang="zh-CN" cap="none" dirty="0">
                <a:latin typeface="Century" panose="02040604050505020304" pitchFamily="18" charset="0"/>
              </a:rPr>
              <a:t>Seaborn</a:t>
            </a:r>
            <a:r>
              <a:rPr kumimoji="1" lang="zh-CN" altLang="en-US" cap="none" dirty="0">
                <a:latin typeface="Century" panose="02040604050505020304" pitchFamily="18" charset="0"/>
              </a:rPr>
              <a:t>：静态</a:t>
            </a:r>
            <a:endParaRPr kumimoji="1" lang="en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" altLang="zh-CN" cap="none" dirty="0">
                <a:latin typeface="Century" panose="02040604050505020304" pitchFamily="18" charset="0"/>
              </a:rPr>
              <a:t>Bokeh</a:t>
            </a:r>
            <a:r>
              <a:rPr kumimoji="1" lang="zh-CN" altLang="en-US" cap="none" dirty="0">
                <a:latin typeface="Century" panose="02040604050505020304" pitchFamily="18" charset="0"/>
              </a:rPr>
              <a:t>：交互，</a:t>
            </a:r>
            <a:r>
              <a:rPr kumimoji="1" lang="en-US" altLang="zh-CN" cap="none" dirty="0">
                <a:latin typeface="Century" panose="02040604050505020304" pitchFamily="18" charset="0"/>
              </a:rPr>
              <a:t>gg</a:t>
            </a:r>
            <a:r>
              <a:rPr kumimoji="1" lang="zh-CN" altLang="en-US" cap="none" dirty="0">
                <a:latin typeface="Century" panose="02040604050505020304" pitchFamily="18" charset="0"/>
              </a:rPr>
              <a:t>理论实现（本次课程讲解）</a:t>
            </a:r>
            <a:endParaRPr kumimoji="1" lang="en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" altLang="zh-CN" cap="none" dirty="0" err="1">
                <a:latin typeface="Century" panose="02040604050505020304" pitchFamily="18" charset="0"/>
              </a:rPr>
              <a:t>Plotly</a:t>
            </a:r>
            <a:r>
              <a:rPr kumimoji="1" lang="zh-CN" altLang="en-US" cap="none" dirty="0">
                <a:latin typeface="Century" panose="02040604050505020304" pitchFamily="18" charset="0"/>
              </a:rPr>
              <a:t>：交互</a:t>
            </a:r>
            <a:endParaRPr kumimoji="1" lang="en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" altLang="zh-CN" cap="none" dirty="0" err="1">
                <a:latin typeface="Century" panose="02040604050505020304" pitchFamily="18" charset="0"/>
              </a:rPr>
              <a:t>pyecharts</a:t>
            </a:r>
            <a:r>
              <a:rPr kumimoji="1" lang="zh-CN" altLang="en-US" cap="none" dirty="0">
                <a:latin typeface="Century" panose="02040604050505020304" pitchFamily="18" charset="0"/>
              </a:rPr>
              <a:t>：交互，基于</a:t>
            </a:r>
            <a:r>
              <a:rPr kumimoji="1" lang="en-US" altLang="zh-CN" cap="none" dirty="0" err="1">
                <a:latin typeface="Century" panose="02040604050505020304" pitchFamily="18" charset="0"/>
              </a:rPr>
              <a:t>echarts</a:t>
            </a:r>
            <a:r>
              <a:rPr kumimoji="1" lang="zh-CN" altLang="en-US" cap="none" dirty="0">
                <a:latin typeface="Century" panose="02040604050505020304" pitchFamily="18" charset="0"/>
              </a:rPr>
              <a:t>实现（本次课程讲解）</a:t>
            </a:r>
            <a:endParaRPr kumimoji="1" lang="en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A323D-734E-5347-A4FE-8EE12B515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Century" panose="02040604050505020304" pitchFamily="18" charset="0"/>
              </a:rPr>
              <a:t>R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DB6329-C87E-0C49-9F82-979BFC62948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cap="none" dirty="0" err="1">
                <a:latin typeface="Century" panose="02040604050505020304" pitchFamily="18" charset="0"/>
              </a:rPr>
              <a:t>ggplot</a:t>
            </a:r>
            <a:r>
              <a:rPr kumimoji="1" lang="zh-CN" altLang="en-US" cap="none" dirty="0">
                <a:latin typeface="Century" panose="02040604050505020304" pitchFamily="18" charset="0"/>
              </a:rPr>
              <a:t>：静态，</a:t>
            </a:r>
            <a:r>
              <a:rPr kumimoji="1" lang="en-US" altLang="zh-CN" cap="none" dirty="0">
                <a:latin typeface="Century" panose="02040604050505020304" pitchFamily="18" charset="0"/>
              </a:rPr>
              <a:t>gg</a:t>
            </a:r>
            <a:r>
              <a:rPr kumimoji="1" lang="zh-CN" altLang="en-US" cap="none" dirty="0"/>
              <a:t>理论实现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3F5610-18EB-4B4E-B2C1-0EF2AAC49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Century" panose="02040604050505020304" pitchFamily="18" charset="0"/>
              </a:rPr>
              <a:t>JavaScript</a:t>
            </a:r>
            <a:endParaRPr kumimoji="1"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E2303CB-7AD3-014E-971A-DE636884FF6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cap="none" dirty="0" err="1">
                <a:latin typeface="Century" panose="02040604050505020304" pitchFamily="18" charset="0"/>
              </a:rPr>
              <a:t>echarts</a:t>
            </a:r>
            <a:r>
              <a:rPr kumimoji="1" lang="zh-CN" altLang="en-US" cap="none" dirty="0">
                <a:latin typeface="Century" panose="02040604050505020304" pitchFamily="18" charset="0"/>
              </a:rPr>
              <a:t>：交互，百度开源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cap="none" dirty="0">
                <a:latin typeface="Century" panose="02040604050505020304" pitchFamily="18" charset="0"/>
              </a:rPr>
              <a:t>G2</a:t>
            </a:r>
            <a:r>
              <a:rPr kumimoji="1" lang="zh-CN" altLang="en-US" cap="none" dirty="0">
                <a:latin typeface="Century" panose="02040604050505020304" pitchFamily="18" charset="0"/>
              </a:rPr>
              <a:t>：交互，蚂蚁金服开源，</a:t>
            </a:r>
            <a:r>
              <a:rPr kumimoji="1" lang="en-US" altLang="zh-CN" cap="none" dirty="0">
                <a:latin typeface="Century" panose="02040604050505020304" pitchFamily="18" charset="0"/>
              </a:rPr>
              <a:t>gg</a:t>
            </a:r>
            <a:r>
              <a:rPr kumimoji="1" lang="zh-CN" altLang="en-US" cap="none" dirty="0">
                <a:latin typeface="Century" panose="02040604050505020304" pitchFamily="18" charset="0"/>
              </a:rPr>
              <a:t>理论实现</a:t>
            </a:r>
            <a:endParaRPr kumimoji="1" lang="en-US" altLang="zh-CN" cap="none" dirty="0">
              <a:latin typeface="Century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cap="none" dirty="0">
                <a:latin typeface="Century" panose="02040604050505020304" pitchFamily="18" charset="0"/>
              </a:rPr>
              <a:t>d3.js</a:t>
            </a:r>
            <a:r>
              <a:rPr kumimoji="1" lang="zh-CN" altLang="en-US" cap="none" dirty="0">
                <a:latin typeface="Century" panose="02040604050505020304" pitchFamily="18" charset="0"/>
              </a:rPr>
              <a:t>：交互</a:t>
            </a:r>
            <a:endParaRPr kumimoji="1" lang="zh-CN" altLang="en-US" dirty="0">
              <a:latin typeface="Century" panose="020406040505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8D4112-8388-794E-B411-5A4C27FD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8967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B249420-F53C-FD47-A56B-1DE0E9F4A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  <a:r>
              <a:rPr kumimoji="1" lang="en-US" altLang="zh-CN" dirty="0"/>
              <a:t>-</a:t>
            </a:r>
            <a:r>
              <a:rPr kumimoji="1" lang="zh-CN" altLang="en-US" dirty="0"/>
              <a:t>图形映射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C2986F4-0A9F-4B44-8A56-C7FA78F11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solidFill>
                  <a:schemeClr val="tx1"/>
                </a:solidFill>
              </a:rPr>
              <a:t>如何选择合适的图表</a:t>
            </a:r>
          </a:p>
        </p:txBody>
      </p:sp>
    </p:spTree>
    <p:extLst>
      <p:ext uri="{BB962C8B-B14F-4D97-AF65-F5344CB8AC3E}">
        <p14:creationId xmlns:p14="http://schemas.microsoft.com/office/powerpoint/2010/main" val="34076917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1627</TotalTime>
  <Words>519</Words>
  <Application>Microsoft Macintosh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Century</vt:lpstr>
      <vt:lpstr>Tw Cen MT</vt:lpstr>
      <vt:lpstr>水滴</vt:lpstr>
      <vt:lpstr>数据处理第四讲：数据可视化</vt:lpstr>
      <vt:lpstr>大纲</vt:lpstr>
      <vt:lpstr>需求分析</vt:lpstr>
      <vt:lpstr>业界生态</vt:lpstr>
      <vt:lpstr>The Grammar of Graphics</vt:lpstr>
      <vt:lpstr>交互 VS 静态</vt:lpstr>
      <vt:lpstr>图形操作界面</vt:lpstr>
      <vt:lpstr>编程绘制</vt:lpstr>
      <vt:lpstr>数据-图形映射</vt:lpstr>
      <vt:lpstr>本质与目的</vt:lpstr>
      <vt:lpstr>认识数据</vt:lpstr>
      <vt:lpstr>认识图形</vt:lpstr>
      <vt:lpstr>编程实践</vt:lpstr>
      <vt:lpstr>两款工具</vt:lpstr>
      <vt:lpstr>Python代码 见Jupyter Notebook文件</vt:lpstr>
      <vt:lpstr>感谢聆听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贵明 毛</dc:creator>
  <cp:lastModifiedBy>Long Fei</cp:lastModifiedBy>
  <cp:revision>129</cp:revision>
  <dcterms:created xsi:type="dcterms:W3CDTF">2019-07-15T23:56:25Z</dcterms:created>
  <dcterms:modified xsi:type="dcterms:W3CDTF">2019-08-31T10:49:31Z</dcterms:modified>
</cp:coreProperties>
</file>