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8"/>
  </p:notesMasterIdLst>
  <p:sldIdLst>
    <p:sldId id="322" r:id="rId2"/>
    <p:sldId id="424" r:id="rId3"/>
    <p:sldId id="416" r:id="rId4"/>
    <p:sldId id="371" r:id="rId5"/>
    <p:sldId id="372" r:id="rId6"/>
    <p:sldId id="377" r:id="rId7"/>
    <p:sldId id="410" r:id="rId8"/>
    <p:sldId id="413" r:id="rId9"/>
    <p:sldId id="414" r:id="rId10"/>
    <p:sldId id="419" r:id="rId11"/>
    <p:sldId id="420" r:id="rId12"/>
    <p:sldId id="421" r:id="rId13"/>
    <p:sldId id="422" r:id="rId14"/>
    <p:sldId id="423" r:id="rId15"/>
    <p:sldId id="418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贵明 毛" initials="贵明" lastIdx="12" clrIdx="0">
    <p:extLst>
      <p:ext uri="{19B8F6BF-5375-455C-9EA6-DF929625EA0E}">
        <p15:presenceInfo xmlns:p15="http://schemas.microsoft.com/office/powerpoint/2012/main" userId="757911020d357b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1549-B1C3-4862-971D-500283C1D55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C4B48-8150-4E3A-B006-7DD307C0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10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6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5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8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82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843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81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81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607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3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0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1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6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1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6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08BB88-6D1B-4250-ADFD-171857EB1443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91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emf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image" Target="../media/image4.jpe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216C6E8-3AF4-4054-A92F-2A53E77EE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894" y="333914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D26D640-EBA9-49AD-A8C4-4862D7C65418}"/>
              </a:ext>
            </a:extLst>
          </p:cNvPr>
          <p:cNvSpPr txBox="1"/>
          <p:nvPr/>
        </p:nvSpPr>
        <p:spPr>
          <a:xfrm>
            <a:off x="3210560" y="980146"/>
            <a:ext cx="7711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新统学活动第二季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培训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6276A3-E3B3-4450-8263-B61D5F834D11}"/>
              </a:ext>
            </a:extLst>
          </p:cNvPr>
          <p:cNvSpPr txBox="1"/>
          <p:nvPr/>
        </p:nvSpPr>
        <p:spPr>
          <a:xfrm>
            <a:off x="3677920" y="5510170"/>
            <a:ext cx="832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北京师范大学统计学院研会</a:t>
            </a:r>
          </a:p>
        </p:txBody>
      </p:sp>
    </p:spTree>
    <p:extLst>
      <p:ext uri="{BB962C8B-B14F-4D97-AF65-F5344CB8AC3E}">
        <p14:creationId xmlns:p14="http://schemas.microsoft.com/office/powerpoint/2010/main" val="273459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334963"/>
            <a:ext cx="10439400" cy="136842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b="1" dirty="0"/>
              <a:t>网页解析</a:t>
            </a:r>
            <a:r>
              <a:rPr lang="en-US" altLang="zh-CN" b="1" dirty="0"/>
              <a:t>-</a:t>
            </a:r>
            <a:r>
              <a:rPr lang="zh-CN" altLang="en-US" b="1" dirty="0"/>
              <a:t>正则化方法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39EE25-9205-4C99-8A7E-5E1E115EAA96}"/>
              </a:ext>
            </a:extLst>
          </p:cNvPr>
          <p:cNvSpPr/>
          <p:nvPr/>
        </p:nvSpPr>
        <p:spPr>
          <a:xfrm>
            <a:off x="979004" y="2327719"/>
            <a:ext cx="10439400" cy="336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正则化方法是传统的解析方式，采用正则表达式来进行检索、匹配。  </a:t>
            </a:r>
          </a:p>
          <a:p>
            <a:pPr indent="457200">
              <a:lnSpc>
                <a:spcPct val="150000"/>
              </a:lnSpc>
            </a:pPr>
            <a:r>
              <a:rPr lang="zh-CN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正则表达式是对字符串操作的一种逻辑公式，就是用事先定义好的一些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“</a:t>
            </a:r>
            <a:r>
              <a:rPr lang="zh-CN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特定字符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”</a:t>
            </a:r>
            <a:r>
              <a:rPr lang="zh-CN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，组成一个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”</a:t>
            </a:r>
            <a:r>
              <a:rPr lang="zh-CN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规则字符串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”</a:t>
            </a:r>
            <a:r>
              <a:rPr lang="zh-CN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，用“规则字符串”用来表达对网页源代码的一种过滤逻辑。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把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HTML</a:t>
            </a:r>
            <a:r>
              <a:rPr lang="zh-CN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的网页抓下来之后，用正则表达式提取里面的信息就非常方便。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调用的库：re库是python中内置库，无需下载，直接调用</a:t>
            </a:r>
            <a:endParaRPr lang="zh-CN" altLang="zh-CN" sz="2500" dirty="0">
              <a:latin typeface="微软雅黑" panose="020B0503020204020204" pitchFamily="34" charset="-122"/>
              <a:ea typeface="微软雅黑" panose="020B0503020204020204" pitchFamily="34" charset="-122"/>
              <a:cs typeface="+mj-ea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E0F03B-7A9D-45EB-BB98-B80A58BCE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545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334963"/>
            <a:ext cx="10439400" cy="136842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b="1" dirty="0"/>
              <a:t>网页解析</a:t>
            </a:r>
            <a:r>
              <a:rPr lang="en-US" altLang="zh-CN" b="1" dirty="0"/>
              <a:t>-</a:t>
            </a:r>
            <a:r>
              <a:rPr lang="zh-CN" altLang="en-US" b="1" dirty="0"/>
              <a:t>正则化方法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873E7EE-6A43-4C9E-8A20-CC3ECD9B8D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674688"/>
              </p:ext>
            </p:extLst>
          </p:nvPr>
        </p:nvGraphicFramePr>
        <p:xfrm>
          <a:off x="692150" y="1603962"/>
          <a:ext cx="9747250" cy="4671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1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0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/>
                        <a:t>通用字符</a:t>
                      </a:r>
                      <a:endParaRPr lang="en-US" altLang="en-US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dirty="0" err="1"/>
                        <a:t>匹配内容</a:t>
                      </a:r>
                      <a:endParaRPr lang="en-US" altLang="en-US" sz="24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/>
                        <a:t>等价类</a:t>
                      </a:r>
                      <a:endParaRPr lang="en-US" altLang="en-US" sz="24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/>
                        <a:t>\d</a:t>
                      </a:r>
                      <a:endParaRPr lang="en-US" altLang="en-US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/>
                        <a:t>匹配所有十进制数字</a:t>
                      </a:r>
                      <a:endParaRPr lang="en-US" altLang="en-US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/>
                        <a:t>相当于字符类[0-9]</a:t>
                      </a:r>
                      <a:endParaRPr lang="en-US" altLang="en-US" sz="24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/>
                        <a:t>\D</a:t>
                      </a:r>
                      <a:endParaRPr lang="en-US" altLang="en-US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/>
                        <a:t>匹配所有非数字字符</a:t>
                      </a:r>
                      <a:endParaRPr lang="en-US" altLang="en-US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/>
                        <a:t>相当于字符类[^0-9]</a:t>
                      </a:r>
                      <a:endParaRPr lang="en-US" altLang="en-US" sz="24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/>
                        <a:t>\s</a:t>
                      </a:r>
                      <a:endParaRPr lang="en-US" altLang="en-US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/>
                        <a:t>匹配所有空白字符（包括制表符、换行符等）</a:t>
                      </a:r>
                      <a:endParaRPr lang="en-US" altLang="en-US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/>
                        <a:t>相当于字符类[\t\n\r\f\v]</a:t>
                      </a:r>
                      <a:endParaRPr lang="en-US" altLang="en-US" sz="24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/>
                        <a:t>\S</a:t>
                      </a:r>
                      <a:endParaRPr lang="en-US" altLang="en-US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/>
                        <a:t>匹配所有非空白字符</a:t>
                      </a:r>
                      <a:endParaRPr lang="en-US" altLang="en-US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/>
                        <a:t>相当于字符类[^\t\n\r\f\v]</a:t>
                      </a:r>
                      <a:endParaRPr lang="en-US" altLang="en-US" sz="24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/>
                        <a:t>\w</a:t>
                      </a:r>
                      <a:endParaRPr lang="en-US" altLang="en-US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/>
                        <a:t>匹配所有字母数字字符</a:t>
                      </a:r>
                      <a:endParaRPr lang="en-US" altLang="en-US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/>
                        <a:t>相当于字符类[a-zA-Z0-9]</a:t>
                      </a:r>
                      <a:endParaRPr lang="en-US" altLang="en-US" sz="24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/>
                        <a:t>\W</a:t>
                      </a:r>
                      <a:endParaRPr lang="en-US" altLang="en-US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/>
                        <a:t>匹配所有非字母数字字符</a:t>
                      </a:r>
                      <a:endParaRPr lang="en-US" altLang="en-US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dirty="0" err="1"/>
                        <a:t>相当于字符类</a:t>
                      </a:r>
                      <a:r>
                        <a:rPr lang="en-US" sz="2400" dirty="0"/>
                        <a:t>[^a-zA-Z0-9]</a:t>
                      </a:r>
                      <a:endParaRPr lang="en-US" altLang="en-US" sz="24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83D7AC88-AE05-4783-87DE-C87140678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96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334963"/>
            <a:ext cx="10439400" cy="136842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b="1" dirty="0"/>
              <a:t>网页解析</a:t>
            </a:r>
            <a:r>
              <a:rPr lang="en-US" altLang="zh-CN" b="1" dirty="0"/>
              <a:t>-</a:t>
            </a:r>
            <a:r>
              <a:rPr lang="zh-CN" altLang="en-US" b="1" dirty="0"/>
              <a:t>正则化方法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C8023B4-F883-4628-837B-320A43F8755C}"/>
              </a:ext>
            </a:extLst>
          </p:cNvPr>
          <p:cNvGraphicFramePr/>
          <p:nvPr>
            <p:extLst/>
          </p:nvPr>
        </p:nvGraphicFramePr>
        <p:xfrm>
          <a:off x="548391" y="1821705"/>
          <a:ext cx="9587230" cy="4876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操作符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dirty="0" err="1"/>
                        <a:t>说明</a:t>
                      </a:r>
                      <a:endParaRPr lang="en-US" altLang="en-US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表达式示例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可以匹配的字符串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.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匹配除换行符 \n 之外的任何单字符。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a.c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abc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[ ]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字符集，对单个字符给出取值范围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1[abc]d或1[a-c]d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1ad,1bd,1cd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[^]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非字符集，对单个字符给出排除范围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[^abc]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 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*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dirty="0"/>
                        <a:t>前一个字符0次或者无限次循环</a:t>
                      </a:r>
                      <a:endParaRPr lang="en-US" altLang="en-US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abc*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ab,abc,abcc,abccc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+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前一个字符1次或者无限性循环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abc+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abc,abcc,abcc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？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前一个字符0次或者1次循环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abc?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ab，abc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|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左右表达式任意一个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abc|def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abc,def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{m}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扩展前一个字符m次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ab{2}c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abbc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{m,n}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扩展前一个字符m至n次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ab{1,2}c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abc，abbc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^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匹配字符串开头在多行模式中匹配每一行的开头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^abc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abc且在一个字符串开头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$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匹配字符串结尾在多行模式中匹配每一行的末尾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abc$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dirty="0" err="1"/>
                        <a:t>abc且在一个字符串结尾</a:t>
                      </a:r>
                      <a:endParaRPr lang="en-US" altLang="en-US" sz="20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4DA07778-1F70-4849-B0A3-0E5BD2F14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151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334963"/>
            <a:ext cx="10439400" cy="136842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b="1" dirty="0"/>
              <a:t>网页解析</a:t>
            </a:r>
            <a:r>
              <a:rPr lang="en-US" altLang="zh-CN" b="1" dirty="0"/>
              <a:t>-</a:t>
            </a:r>
            <a:r>
              <a:rPr lang="zh-CN" altLang="en-US" b="1" dirty="0"/>
              <a:t>正则化方法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EBE4B07-30E1-467E-9710-3D7D2F5751C0}"/>
              </a:ext>
            </a:extLst>
          </p:cNvPr>
          <p:cNvGraphicFramePr/>
          <p:nvPr>
            <p:extLst/>
          </p:nvPr>
        </p:nvGraphicFramePr>
        <p:xfrm>
          <a:off x="650557" y="1934100"/>
          <a:ext cx="9138285" cy="386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1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9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函数</a:t>
                      </a:r>
                      <a:endParaRPr lang="en-US" altLang="en-US" sz="1800"/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dirty="0" err="1"/>
                        <a:t>说明</a:t>
                      </a:r>
                      <a:endParaRPr lang="en-US" altLang="en-US" sz="1800" dirty="0"/>
                    </a:p>
                  </a:txBody>
                  <a:tcPr marL="88900" marR="889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re.search()</a:t>
                      </a:r>
                      <a:endParaRPr lang="en-US" altLang="en-US" sz="1800"/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在一个字符串中搜索匹配正则表达式的第一个位置，返回match对象</a:t>
                      </a:r>
                      <a:endParaRPr lang="en-US" altLang="en-US" sz="1800"/>
                    </a:p>
                  </a:txBody>
                  <a:tcPr marL="88900" marR="889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re.match()</a:t>
                      </a:r>
                      <a:endParaRPr lang="en-US" altLang="en-US" sz="1800"/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从一个字符串的开始位置起匹配正则表达式，返回match对象</a:t>
                      </a:r>
                      <a:endParaRPr lang="en-US" altLang="en-US" sz="1800"/>
                    </a:p>
                  </a:txBody>
                  <a:tcPr marL="88900" marR="889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re.findall()</a:t>
                      </a:r>
                      <a:endParaRPr lang="en-US" altLang="en-US" sz="1800"/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搜索字符串，以列表类型返回全部能匹配的字符串</a:t>
                      </a:r>
                      <a:endParaRPr lang="en-US" altLang="en-US" sz="1800"/>
                    </a:p>
                  </a:txBody>
                  <a:tcPr marL="88900" marR="889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re.split()</a:t>
                      </a:r>
                      <a:endParaRPr lang="en-US" altLang="en-US" sz="1800"/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将一个字符串按照正则表达式匹配结果进行分割，返回列表类型</a:t>
                      </a:r>
                      <a:endParaRPr lang="en-US" altLang="en-US" sz="1800"/>
                    </a:p>
                  </a:txBody>
                  <a:tcPr marL="88900" marR="88900" marT="50800" marB="5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re.finditer()</a:t>
                      </a:r>
                      <a:endParaRPr lang="en-US" altLang="en-US" sz="1800"/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搜索字符串，返回一个匹配结果的迭代类型，每个迭代元素是match对象</a:t>
                      </a:r>
                      <a:endParaRPr lang="en-US" altLang="en-US" sz="1800"/>
                    </a:p>
                  </a:txBody>
                  <a:tcPr marL="88900" marR="88900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re.sub()</a:t>
                      </a:r>
                      <a:endParaRPr lang="en-US" altLang="en-US" sz="1800"/>
                    </a:p>
                  </a:txBody>
                  <a:tcPr marL="88900" marR="88900" marT="50800" marB="508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dirty="0" err="1"/>
                        <a:t>字啊一个字符串中替换所有匹配正则表达式的子串，返回替换后的字符串</a:t>
                      </a:r>
                      <a:endParaRPr lang="en-US" altLang="en-US" sz="1800" dirty="0"/>
                    </a:p>
                  </a:txBody>
                  <a:tcPr marL="88900" marR="88900" marT="50800" marB="5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209059FC-F0EE-4D94-A71C-EB05719DD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604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334963"/>
            <a:ext cx="10439400" cy="136842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b="1" dirty="0"/>
              <a:t>网页解析</a:t>
            </a:r>
            <a:r>
              <a:rPr lang="en-US" altLang="zh-CN" b="1" dirty="0"/>
              <a:t>-</a:t>
            </a:r>
            <a:r>
              <a:rPr lang="zh-CN" altLang="en-US" b="1" dirty="0"/>
              <a:t>正则化方法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2DD95B-A4B4-4CA4-BEBF-3FC3274C9F03}"/>
              </a:ext>
            </a:extLst>
          </p:cNvPr>
          <p:cNvSpPr/>
          <p:nvPr/>
        </p:nvSpPr>
        <p:spPr>
          <a:xfrm>
            <a:off x="371060" y="2027583"/>
            <a:ext cx="118209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content='''</a:t>
            </a:r>
          </a:p>
          <a:p>
            <a:r>
              <a:rPr lang="en-US" altLang="zh-CN" dirty="0"/>
              <a:t>&lt;div id="post_content_31227895964" class="</a:t>
            </a:r>
            <a:r>
              <a:rPr lang="en-US" altLang="zh-CN" dirty="0" err="1"/>
              <a:t>d_post_content</a:t>
            </a:r>
            <a:r>
              <a:rPr lang="en-US" altLang="zh-CN" dirty="0"/>
              <a:t> </a:t>
            </a:r>
            <a:r>
              <a:rPr lang="en-US" altLang="zh-CN" dirty="0" err="1"/>
              <a:t>j_d_post_content</a:t>
            </a:r>
            <a:r>
              <a:rPr lang="en-US" altLang="zh-CN" dirty="0"/>
              <a:t> "&gt;&lt;</a:t>
            </a:r>
            <a:r>
              <a:rPr lang="en-US" altLang="zh-CN" dirty="0" err="1"/>
              <a:t>img</a:t>
            </a:r>
            <a:r>
              <a:rPr lang="en-US" altLang="zh-CN" dirty="0"/>
              <a:t> class="</a:t>
            </a:r>
            <a:r>
              <a:rPr lang="en-US" altLang="zh-CN" dirty="0" err="1"/>
              <a:t>BDE_Image</a:t>
            </a:r>
            <a:r>
              <a:rPr lang="en-US" altLang="zh-CN" dirty="0"/>
              <a:t>" </a:t>
            </a:r>
            <a:r>
              <a:rPr lang="en-US" altLang="zh-CN" dirty="0" err="1"/>
              <a:t>src</a:t>
            </a:r>
            <a:r>
              <a:rPr lang="en-US" altLang="zh-CN" dirty="0"/>
              <a:t>="https://imgsa.baidu.com/forum/w%3D580/sign=43e292947c1ed21b79c92eed9d6fddae/6bfab2fb43166d228b3c16f2472309f79052d20a.jpg" alt="" width="560" height="314" /&gt;&lt;/div&gt;</a:t>
            </a:r>
          </a:p>
          <a:p>
            <a:r>
              <a:rPr lang="en-US" altLang="zh-CN" dirty="0"/>
              <a:t>&lt;div id="post_content_31227923259" class="</a:t>
            </a:r>
            <a:r>
              <a:rPr lang="en-US" altLang="zh-CN" dirty="0" err="1"/>
              <a:t>d_post_content</a:t>
            </a:r>
            <a:r>
              <a:rPr lang="en-US" altLang="zh-CN" dirty="0"/>
              <a:t> </a:t>
            </a:r>
            <a:r>
              <a:rPr lang="en-US" altLang="zh-CN" dirty="0" err="1"/>
              <a:t>j_d_post_content</a:t>
            </a:r>
            <a:r>
              <a:rPr lang="en-US" altLang="zh-CN" dirty="0"/>
              <a:t> "&gt;&lt;</a:t>
            </a:r>
            <a:r>
              <a:rPr lang="en-US" altLang="zh-CN" dirty="0" err="1"/>
              <a:t>img</a:t>
            </a:r>
            <a:r>
              <a:rPr lang="en-US" altLang="zh-CN" dirty="0"/>
              <a:t> class="</a:t>
            </a:r>
            <a:r>
              <a:rPr lang="en-US" altLang="zh-CN" dirty="0" err="1"/>
              <a:t>BDE_Image</a:t>
            </a:r>
            <a:r>
              <a:rPr lang="en-US" altLang="zh-CN" dirty="0"/>
              <a:t>" </a:t>
            </a:r>
            <a:r>
              <a:rPr lang="en-US" altLang="zh-CN" dirty="0" err="1"/>
              <a:t>src</a:t>
            </a:r>
            <a:r>
              <a:rPr lang="en-US" altLang="zh-CN" dirty="0"/>
              <a:t>="https://imgsa.baidu.com/forum/w%3D580/sign=ead34ea6f636afc30e0c3f6d8318eb85/eb38b6003af33a8700cc037cc75c10385343b530.jpg" alt="" width="560" height="314" /&gt;&lt;/div&gt;</a:t>
            </a:r>
          </a:p>
          <a:p>
            <a:r>
              <a:rPr lang="en-US" altLang="zh-CN" dirty="0"/>
              <a:t>&lt;div id="post_content_31227946307" class="</a:t>
            </a:r>
            <a:r>
              <a:rPr lang="en-US" altLang="zh-CN" dirty="0" err="1"/>
              <a:t>d_post_content</a:t>
            </a:r>
            <a:r>
              <a:rPr lang="en-US" altLang="zh-CN" dirty="0"/>
              <a:t> </a:t>
            </a:r>
            <a:r>
              <a:rPr lang="en-US" altLang="zh-CN" dirty="0" err="1"/>
              <a:t>j_d_post_content</a:t>
            </a:r>
            <a:r>
              <a:rPr lang="en-US" altLang="zh-CN" dirty="0"/>
              <a:t> "&gt;&lt;</a:t>
            </a:r>
            <a:r>
              <a:rPr lang="en-US" altLang="zh-CN" dirty="0" err="1"/>
              <a:t>img</a:t>
            </a:r>
            <a:r>
              <a:rPr lang="en-US" altLang="zh-CN" dirty="0"/>
              <a:t> class="</a:t>
            </a:r>
            <a:r>
              <a:rPr lang="en-US" altLang="zh-CN" dirty="0" err="1"/>
              <a:t>BDE_Image</a:t>
            </a:r>
            <a:r>
              <a:rPr lang="en-US" altLang="zh-CN" dirty="0"/>
              <a:t>" </a:t>
            </a:r>
            <a:r>
              <a:rPr lang="en-US" altLang="zh-CN" dirty="0" err="1"/>
              <a:t>src</a:t>
            </a:r>
            <a:r>
              <a:rPr lang="en-US" altLang="zh-CN" dirty="0"/>
              <a:t>="https://imgsa.baidu.com/forum/w%3D580/sign=8f05a96bf9dcd100cd9cf829428a47be/5cd8f2d3572c11df1d2ebc45622762d0f603c2de.jpg" alt="" width="560" height="314" /&gt;&lt;/div&gt;</a:t>
            </a:r>
          </a:p>
          <a:p>
            <a:r>
              <a:rPr lang="en-US" altLang="zh-CN" dirty="0"/>
              <a:t>'''</a:t>
            </a:r>
          </a:p>
          <a:p>
            <a:r>
              <a:rPr lang="en-US" altLang="zh-CN" b="1" dirty="0"/>
              <a:t>jpgs = </a:t>
            </a:r>
            <a:r>
              <a:rPr lang="en-US" altLang="zh-CN" b="1" dirty="0" err="1"/>
              <a:t>re.findall</a:t>
            </a:r>
            <a:r>
              <a:rPr lang="en-US" altLang="zh-CN" b="1" dirty="0"/>
              <a:t>('&lt;</a:t>
            </a:r>
            <a:r>
              <a:rPr lang="en-US" altLang="zh-CN" b="1" dirty="0" err="1"/>
              <a:t>img</a:t>
            </a:r>
            <a:r>
              <a:rPr lang="en-US" altLang="zh-CN" b="1" dirty="0"/>
              <a:t>.*?</a:t>
            </a:r>
            <a:r>
              <a:rPr lang="en-US" altLang="zh-CN" b="1" dirty="0" err="1"/>
              <a:t>src</a:t>
            </a:r>
            <a:r>
              <a:rPr lang="en-US" altLang="zh-CN" b="1" dirty="0"/>
              <a:t>="(.+?\.jpg)"', content)</a:t>
            </a:r>
          </a:p>
          <a:p>
            <a:r>
              <a:rPr lang="en-US" altLang="zh-CN" dirty="0"/>
              <a:t>print(jpgs)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AF9C82-5BF2-4B3A-9C44-3561C7AAA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107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152400" y="2350477"/>
            <a:ext cx="10439400" cy="1368425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l"/>
            </a:pPr>
            <a:r>
              <a:rPr lang="zh-CN" altLang="en-US" b="1" dirty="0"/>
              <a:t>一些参数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7BB6862-799B-427E-8A72-BEDA10A624FD}"/>
              </a:ext>
            </a:extLst>
          </p:cNvPr>
          <p:cNvSpPr/>
          <p:nvPr/>
        </p:nvSpPr>
        <p:spPr>
          <a:xfrm>
            <a:off x="515815" y="1888812"/>
            <a:ext cx="11331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基本上常见的浏览器比如谷歌浏览器、火狐浏览器、360 浏览器等等都会带有开发者工具，用来了解网页结构，可以通过右键审查元素或是 F12 打开开发者工具 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19E92BDE-D27B-4D6C-93B9-20BC374AC9F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52400" y="487363"/>
            <a:ext cx="10439400" cy="1368425"/>
          </a:xfrm>
          <a:prstGeom prst="rect">
            <a:avLst/>
          </a:prstGeom>
        </p:spPr>
        <p:txBody>
          <a:bodyPr vert="horz" lIns="90000" tIns="45720" rIns="91440" bIns="4680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b="1" dirty="0"/>
              <a:t>浏览器开发者工具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F0706-2F2C-4052-807B-8BFBE8094D3C}"/>
              </a:ext>
            </a:extLst>
          </p:cNvPr>
          <p:cNvSpPr/>
          <p:nvPr/>
        </p:nvSpPr>
        <p:spPr>
          <a:xfrm>
            <a:off x="515815" y="3429000"/>
            <a:ext cx="94732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Headers：伪装成浏览器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Cookies：避免重复登录，相当于你的电子身份证 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headers = {'User-Agent':'Mozilla/5.0 (Windows NT 6.2; WOW64) AppleWebKit/537.36 (KHTML, like Gecko) Chrome/52.0.2743.116 Safari/537.36'} 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Cookies = {'Cookie':'你的 cookie'}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24EC6F-5361-4756-844D-D15BA8A86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071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35" y="3267913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CF2C64A-5429-4601-A874-ADEB54248B69}"/>
              </a:ext>
            </a:extLst>
          </p:cNvPr>
          <p:cNvSpPr txBox="1"/>
          <p:nvPr/>
        </p:nvSpPr>
        <p:spPr>
          <a:xfrm>
            <a:off x="3200400" y="701160"/>
            <a:ext cx="7951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希望您能有所收获</a:t>
            </a:r>
            <a:endParaRPr lang="en-US" altLang="zh-CN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6BF0DF-C1A1-4AFE-8DC4-2DB2D86950E5}"/>
              </a:ext>
            </a:extLst>
          </p:cNvPr>
          <p:cNvSpPr/>
          <p:nvPr/>
        </p:nvSpPr>
        <p:spPr>
          <a:xfrm>
            <a:off x="4424402" y="177136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感谢聆听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BA38C0-6F1A-4327-B296-536F93B07E3B}"/>
              </a:ext>
            </a:extLst>
          </p:cNvPr>
          <p:cNvSpPr/>
          <p:nvPr/>
        </p:nvSpPr>
        <p:spPr>
          <a:xfrm>
            <a:off x="3501072" y="5684479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北京师范大学统计学院研会</a:t>
            </a:r>
          </a:p>
        </p:txBody>
      </p:sp>
    </p:spTree>
    <p:extLst>
      <p:ext uri="{BB962C8B-B14F-4D97-AF65-F5344CB8AC3E}">
        <p14:creationId xmlns:p14="http://schemas.microsoft.com/office/powerpoint/2010/main" val="323134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334963"/>
            <a:ext cx="10439400" cy="1368425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l"/>
            </a:pPr>
            <a:r>
              <a:rPr lang="zh-CN" altLang="en-US" b="1" dirty="0">
                <a:sym typeface="+mn-ea"/>
              </a:rPr>
              <a:t>爬虫可以干什么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421263" y="1703388"/>
            <a:ext cx="10582275" cy="4319587"/>
          </a:xfrm>
        </p:spPr>
        <p:txBody>
          <a:bodyPr>
            <a:normAutofit/>
          </a:bodyPr>
          <a:lstStyle/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爬信息爬数据（豆瓣、贴吧、知乎、微博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……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……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6B72990F-8994-445F-B9AF-78DD7857261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0" y="2060575"/>
            <a:ext cx="10439400" cy="1368425"/>
          </a:xfrm>
          <a:prstGeom prst="rect">
            <a:avLst/>
          </a:prstGeom>
        </p:spPr>
        <p:txBody>
          <a:bodyPr vert="horz" lIns="90000" tIns="45720" rIns="91440" bIns="4680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b="1" dirty="0">
                <a:sym typeface="+mn-ea"/>
              </a:rPr>
              <a:t>爬虫原理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47BFBA-F27C-4259-A113-970818DA2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5563" y="3695176"/>
            <a:ext cx="3159673" cy="235982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E22F7E4-607F-457A-B9EF-F6C521E3C00D}"/>
              </a:ext>
            </a:extLst>
          </p:cNvPr>
          <p:cNvSpPr/>
          <p:nvPr/>
        </p:nvSpPr>
        <p:spPr>
          <a:xfrm>
            <a:off x="421263" y="4021362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500" dirty="0"/>
              <a:t>•	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蓝色线条：发起请求 （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红色线条：返回响应（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9431A13-0D5B-4AFF-90D9-EDB31D895A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301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14288"/>
            <a:ext cx="10439400" cy="136842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b="1" dirty="0">
                <a:sym typeface="+mn-ea"/>
              </a:rPr>
              <a:t>爬虫基本流程</a:t>
            </a:r>
            <a:endParaRPr lang="zh-CN" altLang="en-US" b="1" dirty="0"/>
          </a:p>
        </p:txBody>
      </p:sp>
      <p:cxnSp>
        <p:nvCxnSpPr>
          <p:cNvPr id="13" name="直接连接符 12"/>
          <p:cNvCxnSpPr/>
          <p:nvPr>
            <p:custDataLst>
              <p:tags r:id="rId3"/>
            </p:custDataLst>
          </p:nvPr>
        </p:nvCxnSpPr>
        <p:spPr>
          <a:xfrm>
            <a:off x="1150728" y="1862588"/>
            <a:ext cx="7723833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9"/>
          <p:cNvSpPr txBox="1"/>
          <p:nvPr>
            <p:custDataLst>
              <p:tags r:id="rId4"/>
            </p:custDataLst>
          </p:nvPr>
        </p:nvSpPr>
        <p:spPr>
          <a:xfrm>
            <a:off x="1149985" y="1382395"/>
            <a:ext cx="7724140" cy="6813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发起请求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5" name="文本框 30"/>
          <p:cNvSpPr txBox="1"/>
          <p:nvPr>
            <p:custDataLst>
              <p:tags r:id="rId5"/>
            </p:custDataLst>
          </p:nvPr>
        </p:nvSpPr>
        <p:spPr>
          <a:xfrm>
            <a:off x="1150619" y="1931670"/>
            <a:ext cx="8070215" cy="5084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通过请求库向目标站点发出请求（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），然后等待服务器响应。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>
            <p:custDataLst>
              <p:tags r:id="rId6"/>
            </p:custDataLst>
          </p:nvPr>
        </p:nvSpPr>
        <p:spPr>
          <a:xfrm>
            <a:off x="531777" y="1461331"/>
            <a:ext cx="409559" cy="40955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</p:txBody>
      </p: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1150728" y="3042256"/>
            <a:ext cx="7723833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9"/>
          <p:cNvSpPr txBox="1"/>
          <p:nvPr>
            <p:custDataLst>
              <p:tags r:id="rId8"/>
            </p:custDataLst>
          </p:nvPr>
        </p:nvSpPr>
        <p:spPr>
          <a:xfrm>
            <a:off x="1149355" y="2536482"/>
            <a:ext cx="7723830" cy="6028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获取响应内容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25" name="文本框 30"/>
          <p:cNvSpPr txBox="1"/>
          <p:nvPr>
            <p:custDataLst>
              <p:tags r:id="rId9"/>
            </p:custDataLst>
          </p:nvPr>
        </p:nvSpPr>
        <p:spPr>
          <a:xfrm>
            <a:off x="1149350" y="3042920"/>
            <a:ext cx="8230235" cy="11664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如果服务器能够正常响应，就会返回一个Response，包括HTML，Json字符串，二进制数据（比如图片、视频）等等。</a:t>
            </a:r>
          </a:p>
          <a:p>
            <a:pPr>
              <a:lnSpc>
                <a:spcPct val="16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椭圆 25"/>
          <p:cNvSpPr/>
          <p:nvPr>
            <p:custDataLst>
              <p:tags r:id="rId10"/>
            </p:custDataLst>
          </p:nvPr>
        </p:nvSpPr>
        <p:spPr>
          <a:xfrm>
            <a:off x="531777" y="2632849"/>
            <a:ext cx="409559" cy="40955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</p:txBody>
      </p:sp>
      <p:cxnSp>
        <p:nvCxnSpPr>
          <p:cNvPr id="28" name="直接连接符 27"/>
          <p:cNvCxnSpPr/>
          <p:nvPr>
            <p:custDataLst>
              <p:tags r:id="rId11"/>
            </p:custDataLst>
          </p:nvPr>
        </p:nvCxnSpPr>
        <p:spPr>
          <a:xfrm>
            <a:off x="1149987" y="4509784"/>
            <a:ext cx="7723833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9"/>
          <p:cNvSpPr txBox="1"/>
          <p:nvPr>
            <p:custDataLst>
              <p:tags r:id="rId12"/>
            </p:custDataLst>
          </p:nvPr>
        </p:nvSpPr>
        <p:spPr>
          <a:xfrm>
            <a:off x="1150625" y="3998189"/>
            <a:ext cx="7723830" cy="6028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解析内容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30" name="文本框 30"/>
          <p:cNvSpPr txBox="1"/>
          <p:nvPr>
            <p:custDataLst>
              <p:tags r:id="rId13"/>
            </p:custDataLst>
          </p:nvPr>
        </p:nvSpPr>
        <p:spPr>
          <a:xfrm>
            <a:off x="1150620" y="4600575"/>
            <a:ext cx="8070215" cy="12230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由于我们得到响应的内容可能是HTML，可以用正则表达式、网页解析库进行解析；可能是二进制数据，可以做保存或进行进一步的处理。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>
            <p:custDataLst>
              <p:tags r:id="rId14"/>
            </p:custDataLst>
          </p:nvPr>
        </p:nvSpPr>
        <p:spPr>
          <a:xfrm>
            <a:off x="531564" y="5607127"/>
            <a:ext cx="409559" cy="40955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</a:p>
        </p:txBody>
      </p:sp>
      <p:sp>
        <p:nvSpPr>
          <p:cNvPr id="5" name="椭圆 4"/>
          <p:cNvSpPr/>
          <p:nvPr>
            <p:custDataLst>
              <p:tags r:id="rId15"/>
            </p:custDataLst>
          </p:nvPr>
        </p:nvSpPr>
        <p:spPr>
          <a:xfrm>
            <a:off x="531564" y="4100272"/>
            <a:ext cx="409559" cy="40955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</a:p>
        </p:txBody>
      </p:sp>
      <p:cxnSp>
        <p:nvCxnSpPr>
          <p:cNvPr id="7" name="直接连接符 6"/>
          <p:cNvCxnSpPr/>
          <p:nvPr>
            <p:custDataLst>
              <p:tags r:id="rId16"/>
            </p:custDataLst>
          </p:nvPr>
        </p:nvCxnSpPr>
        <p:spPr>
          <a:xfrm>
            <a:off x="1150728" y="6016758"/>
            <a:ext cx="7723833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29"/>
          <p:cNvSpPr txBox="1"/>
          <p:nvPr>
            <p:custDataLst>
              <p:tags r:id="rId17"/>
            </p:custDataLst>
          </p:nvPr>
        </p:nvSpPr>
        <p:spPr>
          <a:xfrm>
            <a:off x="1150620" y="5510530"/>
            <a:ext cx="7864475" cy="6026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保存数据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50620" y="6016625"/>
            <a:ext cx="80702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把解析出来的数据进行结构化的存储</a:t>
            </a:r>
            <a:r>
              <a:rPr lang="zh-CN" dirty="0">
                <a:latin typeface="+mj-ea"/>
                <a:ea typeface="+mj-ea"/>
                <a:sym typeface="+mn-ea"/>
              </a:rPr>
              <a:t>。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E05504A-9B8D-4768-9743-063B1392A0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334963"/>
            <a:ext cx="10439400" cy="136842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b="1" dirty="0">
                <a:sym typeface="+mn-ea"/>
              </a:rPr>
              <a:t>R</a:t>
            </a:r>
            <a:r>
              <a:rPr lang="en-US" altLang="zh-CN" b="1" dirty="0" err="1">
                <a:sym typeface="+mn-ea"/>
              </a:rPr>
              <a:t>equest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42316" y="1839913"/>
            <a:ext cx="10582275" cy="4319587"/>
          </a:xfrm>
        </p:spPr>
        <p:txBody>
          <a:bodyPr>
            <a:normAutofit/>
          </a:bodyPr>
          <a:lstStyle/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请求方式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equest method ）GET,POST,HEAD,PUT,DELETE等；</a:t>
            </a:r>
          </a:p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请求Url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：全称统一资源定位符，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页面的每一个部分，如图片、文本等，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都可以用URL来唯一表示，也就是用一个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链接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来表示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请求头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（Request headers）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包含重要的配置信息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，如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User-Agent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等；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请求体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：请求是额外携带的数据，如表单提交时候的表单数据。</a:t>
            </a:r>
          </a:p>
          <a:p>
            <a:pPr>
              <a:lnSpc>
                <a:spcPct val="180000"/>
              </a:lnSpc>
              <a:spcBef>
                <a:spcPts val="0"/>
              </a:spcBef>
            </a:pPr>
            <a:endParaRPr lang="en-US" altLang="zh-CN" sz="2500" dirty="0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FB53FF-5DBB-428C-85FF-B9E6DC4B47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0"/>
            <a:ext cx="10439400" cy="136842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b="1" dirty="0">
                <a:sym typeface="+mn-ea"/>
              </a:rPr>
              <a:t>R</a:t>
            </a:r>
            <a:r>
              <a:rPr lang="zh-CN" altLang="en-US" b="1" dirty="0">
                <a:sym typeface="+mn-ea"/>
              </a:rPr>
              <a:t>esponse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450573" y="1368425"/>
            <a:ext cx="10771188" cy="5070475"/>
          </a:xfrm>
        </p:spPr>
        <p:txBody>
          <a:bodyPr>
            <a:norm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响应状态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通过返回的状态码识别响应状态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200成功；300以上跳转； 404 not found服务器找不到资源；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500以上，服务器处理错误，如502, 503；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响应体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响应最重要部分，包含所请求的网页的源代码，如果请求的是图片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的话，还会包含一些请求的二进制数据等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951E5E-FF1E-4651-ADB8-1ACB412393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334963"/>
            <a:ext cx="10439400" cy="136842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网页解析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解析库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0" y="1852613"/>
            <a:ext cx="10439400" cy="4319587"/>
          </a:xfrm>
        </p:spPr>
        <p:txBody>
          <a:bodyPr/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BeautifulSoup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包的调用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from bs4 import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lxml：提供网页解析方式的模块，在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eautiful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oup和xpath中均要用到</a:t>
            </a:r>
          </a:p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BeautifulSoup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解析：soup = BeautifulSoup(content, "lxml")</a:t>
            </a:r>
          </a:p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BeautifulSoup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select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5785ED-CBF0-4BC5-A904-020DA6C44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334963"/>
            <a:ext cx="10439400" cy="136842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b="1" dirty="0"/>
              <a:t>网页解析</a:t>
            </a:r>
            <a:r>
              <a:rPr lang="en-US" altLang="zh-CN" b="1" dirty="0"/>
              <a:t>-</a:t>
            </a:r>
            <a:r>
              <a:rPr lang="en-US" altLang="zh-CN" b="1" dirty="0" err="1"/>
              <a:t>Xpath</a:t>
            </a:r>
            <a:r>
              <a:rPr lang="zh-CN" altLang="en-US" b="1" dirty="0"/>
              <a:t>方法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0" y="1852613"/>
            <a:ext cx="10439400" cy="4319587"/>
          </a:xfrm>
        </p:spPr>
        <p:txBody>
          <a:bodyPr/>
          <a:lstStyle/>
          <a:p>
            <a:pPr indent="0">
              <a:buNone/>
            </a:pPr>
            <a:r>
              <a:rPr lang="en-US" altLang="zh-CN" sz="2500" dirty="0">
                <a:latin typeface="+mj-ea"/>
                <a:ea typeface="+mj-ea"/>
                <a:cs typeface="+mj-ea"/>
                <a:sym typeface="+mn-ea"/>
              </a:rPr>
              <a:t>    </a:t>
            </a:r>
          </a:p>
          <a:p>
            <a:pPr indent="0">
              <a:buNone/>
            </a:pP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      </a:t>
            </a:r>
            <a:r>
              <a:rPr lang="en-US" altLang="zh-CN" sz="25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Xpath</a:t>
            </a:r>
            <a:r>
              <a:rPr 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一种用于查询的语言，可以确定文档位置。</a:t>
            </a:r>
            <a:r>
              <a:rPr lang="en-US" sz="25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Xpath</a:t>
            </a:r>
            <a:r>
              <a:rPr 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 </a:t>
            </a:r>
            <a:r>
              <a:rPr 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并不是</a:t>
            </a:r>
            <a:r>
              <a:rPr 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python</a:t>
            </a:r>
            <a:r>
              <a:rPr 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特有的解析方法，大多数语言均可用。在</a:t>
            </a:r>
            <a:r>
              <a:rPr 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python</a:t>
            </a:r>
            <a:r>
              <a:rPr 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中使用</a:t>
            </a:r>
            <a:r>
              <a:rPr lang="en-US" altLang="zh-CN" sz="25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X</a:t>
            </a:r>
            <a:r>
              <a:rPr lang="en-US" sz="25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path</a:t>
            </a:r>
            <a:r>
              <a:rPr 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主要用到的库是</a:t>
            </a:r>
            <a:r>
              <a:rPr lang="en-US" sz="25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etree</a:t>
            </a:r>
            <a:endParaRPr lang="en-US" sz="2500" b="0" dirty="0">
              <a:latin typeface="微软雅黑" panose="020B0503020204020204" pitchFamily="34" charset="-122"/>
              <a:ea typeface="微软雅黑" panose="020B0503020204020204" pitchFamily="34" charset="-122"/>
              <a:cs typeface="+mj-ea"/>
            </a:endParaRPr>
          </a:p>
          <a:p>
            <a:pPr indent="0">
              <a:buNone/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     解析模块：</a:t>
            </a:r>
            <a:r>
              <a:rPr lang="en-US" altLang="zh-CN" sz="25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lxml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DAEC6B-4AC5-4218-A7E9-EDC655973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334963"/>
            <a:ext cx="10439400" cy="136842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b="1" dirty="0"/>
              <a:t>网页解析</a:t>
            </a:r>
            <a:r>
              <a:rPr lang="en-US" altLang="zh-CN" b="1" dirty="0"/>
              <a:t>-</a:t>
            </a:r>
            <a:r>
              <a:rPr lang="en-US" altLang="zh-CN" b="1" dirty="0" err="1"/>
              <a:t>Xpath</a:t>
            </a:r>
            <a:r>
              <a:rPr lang="zh-CN" altLang="en-US" b="1" dirty="0"/>
              <a:t>方法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1862455" y="1985645"/>
          <a:ext cx="7486650" cy="40957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9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7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+mj-ea"/>
                          <a:ea typeface="+mj-ea"/>
                        </a:rPr>
                        <a:t>路径表达式</a:t>
                      </a:r>
                      <a:endParaRPr lang="en-US" altLang="en-US" sz="1800">
                        <a:latin typeface="+mj-ea"/>
                        <a:ea typeface="+mj-ea"/>
                      </a:endParaRP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+mj-ea"/>
                          <a:ea typeface="+mj-ea"/>
                        </a:rPr>
                        <a:t>结果</a:t>
                      </a:r>
                      <a:endParaRPr lang="en-US" altLang="en-US" sz="1800">
                        <a:latin typeface="+mj-ea"/>
                        <a:ea typeface="+mj-ea"/>
                      </a:endParaRPr>
                    </a:p>
                  </a:txBody>
                  <a:tcPr marL="57150" marR="142875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+mj-ea"/>
                          <a:ea typeface="+mj-ea"/>
                        </a:rPr>
                        <a:t>/bookstore/book[1]</a:t>
                      </a:r>
                      <a:endParaRPr lang="en-US" altLang="en-US" sz="1800">
                        <a:latin typeface="+mj-ea"/>
                        <a:ea typeface="+mj-ea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+mj-ea"/>
                          <a:ea typeface="+mj-ea"/>
                          <a:cs typeface="+mj-ea"/>
                        </a:rPr>
                        <a:t>选取属于bookstore 子元素的第一个book 元素</a:t>
                      </a:r>
                      <a:endParaRPr lang="en-US" altLang="en-US" sz="1800"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+mj-ea"/>
                          <a:ea typeface="+mj-ea"/>
                        </a:rPr>
                        <a:t>/bookstore/book[last()]</a:t>
                      </a:r>
                      <a:endParaRPr lang="en-US" altLang="en-US" sz="1800">
                        <a:latin typeface="+mj-ea"/>
                        <a:ea typeface="+mj-ea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+mj-ea"/>
                          <a:ea typeface="+mj-ea"/>
                          <a:cs typeface="+mj-ea"/>
                        </a:rPr>
                        <a:t>选取属于 bookstore 子元素的最后一个 book 元素</a:t>
                      </a:r>
                      <a:endParaRPr lang="en-US" altLang="en-US" sz="1800"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+mj-ea"/>
                          <a:ea typeface="+mj-ea"/>
                        </a:rPr>
                        <a:t>/bookstore/book[last()-1]</a:t>
                      </a:r>
                      <a:endParaRPr lang="en-US" altLang="en-US" sz="1800">
                        <a:latin typeface="+mj-ea"/>
                        <a:ea typeface="+mj-ea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+mj-ea"/>
                          <a:ea typeface="+mj-ea"/>
                          <a:cs typeface="+mj-ea"/>
                        </a:rPr>
                        <a:t>选取属于 bookstore 子元素的倒数第二个book 元素</a:t>
                      </a:r>
                      <a:endParaRPr lang="en-US" altLang="en-US" sz="1800"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+mj-ea"/>
                          <a:ea typeface="+mj-ea"/>
                        </a:rPr>
                        <a:t>/bookstore/book[position()&lt;3]</a:t>
                      </a:r>
                      <a:endParaRPr lang="en-US" altLang="en-US" sz="1800">
                        <a:latin typeface="+mj-ea"/>
                        <a:ea typeface="+mj-ea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+mj-ea"/>
                          <a:ea typeface="+mj-ea"/>
                          <a:cs typeface="+mj-ea"/>
                        </a:rPr>
                        <a:t>选取最前面的两个属于 bookstore 元素的子元素的 book 元素</a:t>
                      </a:r>
                      <a:endParaRPr lang="en-US" altLang="en-US" sz="1800"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+mj-ea"/>
                          <a:ea typeface="+mj-ea"/>
                        </a:rPr>
                        <a:t>//title[@lang]</a:t>
                      </a:r>
                      <a:endParaRPr lang="en-US" altLang="en-US" sz="1800">
                        <a:latin typeface="+mj-ea"/>
                        <a:ea typeface="+mj-ea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+mj-ea"/>
                          <a:ea typeface="+mj-ea"/>
                          <a:cs typeface="+mj-ea"/>
                        </a:rPr>
                        <a:t>选取所有拥有名为 lang 的属性的 title 元素</a:t>
                      </a:r>
                      <a:endParaRPr lang="en-US" altLang="en-US" sz="1800"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+mj-ea"/>
                          <a:ea typeface="+mj-ea"/>
                        </a:rPr>
                        <a:t>//title[@lang='eng']</a:t>
                      </a:r>
                      <a:endParaRPr lang="en-US" altLang="en-US" sz="1800">
                        <a:latin typeface="+mj-ea"/>
                        <a:ea typeface="+mj-ea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+mj-ea"/>
                          <a:ea typeface="+mj-ea"/>
                          <a:cs typeface="+mj-ea"/>
                        </a:rPr>
                        <a:t>选取所有 title 元素，且这些元素拥有值为 eng 的 lang 属性</a:t>
                      </a:r>
                      <a:endParaRPr lang="en-US" altLang="en-US" sz="1800"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999D8110-C716-45AA-B568-FA78DAEE7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334963"/>
            <a:ext cx="10439400" cy="136842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b="1" dirty="0"/>
              <a:t>网页解析</a:t>
            </a:r>
            <a:r>
              <a:rPr lang="en-US" altLang="zh-CN" b="1" dirty="0"/>
              <a:t>-</a:t>
            </a:r>
            <a:r>
              <a:rPr lang="en-US" altLang="zh-CN" b="1" dirty="0" err="1"/>
              <a:t>Xpath</a:t>
            </a:r>
            <a:r>
              <a:rPr lang="zh-CN" altLang="en-US" b="1" dirty="0"/>
              <a:t>方法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1672590" y="1995805"/>
          <a:ext cx="7433310" cy="39300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4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7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表达式</a:t>
                      </a:r>
                      <a:endParaRPr lang="en-US" altLang="en-US" sz="1800"/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57150" marR="142875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nodename</a:t>
                      </a:r>
                      <a:endParaRPr lang="en-US" altLang="en-US" sz="1800"/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选取此节点的所有子节点</a:t>
                      </a:r>
                      <a:endParaRPr lang="en-US" altLang="en-US" sz="1800"/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/</a:t>
                      </a:r>
                      <a:endParaRPr lang="en-US" altLang="en-US" sz="1800"/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从根节点选取</a:t>
                      </a:r>
                      <a:endParaRPr lang="en-US" altLang="en-US" sz="1800"/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//</a:t>
                      </a:r>
                      <a:endParaRPr lang="en-US" altLang="en-US" sz="1800"/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从匹配选择的当前节点选择文档中的节点，而不考虑它们的位置</a:t>
                      </a:r>
                      <a:endParaRPr lang="en-US" altLang="en-US" sz="1800"/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.</a:t>
                      </a:r>
                      <a:endParaRPr lang="en-US" altLang="en-US" sz="1800"/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选取当前节点</a:t>
                      </a:r>
                      <a:endParaRPr lang="en-US" altLang="en-US" sz="1800"/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..</a:t>
                      </a:r>
                      <a:endParaRPr lang="en-US" altLang="en-US" sz="1800"/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选取当前节点的父节点</a:t>
                      </a:r>
                      <a:endParaRPr lang="en-US" altLang="en-US" sz="1800"/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@</a:t>
                      </a:r>
                      <a:endParaRPr lang="en-US" altLang="en-US" sz="1800"/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选取属性</a:t>
                      </a:r>
                      <a:endParaRPr lang="en-US" altLang="en-US" sz="1800"/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240A4CD-54FD-4ADC-B67B-1AEC40820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119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19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198"/>
  <p:tag name="KSO_WM_TAG_VERSION" val="1.0"/>
  <p:tag name="KSO_WM_UNIT_TYPE" val="m_h_i"/>
  <p:tag name="KSO_WM_UNIT_INDEX" val="1_1_1"/>
  <p:tag name="KSO_WM_UNIT_ID" val="custom20191198_6*m_h_i*1_1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198"/>
  <p:tag name="KSO_WM_TAG_VERSION" val="1.0"/>
  <p:tag name="KSO_WM_UNIT_TYPE" val="m_h_i"/>
  <p:tag name="KSO_WM_UNIT_INDEX" val="1_2_2"/>
  <p:tag name="KSO_WM_UNIT_ID" val="custom20191198_6*m_h_i*1_2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198"/>
  <p:tag name="KSO_WM_TAG_VERSION" val="1.0"/>
  <p:tag name="KSO_WM_UNIT_TYPE" val="m_h_a"/>
  <p:tag name="KSO_WM_UNIT_INDEX" val="1_2_1"/>
  <p:tag name="KSO_WM_UNIT_ID" val="custom20191198_6*m_h_a*1_2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198"/>
  <p:tag name="KSO_WM_TAG_VERSION" val="1.0"/>
  <p:tag name="KSO_WM_UNIT_TYPE" val="m_h_f"/>
  <p:tag name="KSO_WM_UNIT_INDEX" val="1_2_1"/>
  <p:tag name="KSO_WM_UNIT_ID" val="custom20191198_6*m_h_f*1_2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3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198"/>
  <p:tag name="KSO_WM_TAG_VERSION" val="1.0"/>
  <p:tag name="KSO_WM_UNIT_TYPE" val="m_h_i"/>
  <p:tag name="KSO_WM_UNIT_INDEX" val="1_2_1"/>
  <p:tag name="KSO_WM_UNIT_ID" val="custom20191198_6*m_h_i*1_2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198"/>
  <p:tag name="KSO_WM_TAG_VERSION" val="1.0"/>
  <p:tag name="KSO_WM_UNIT_TYPE" val="m_h_i"/>
  <p:tag name="KSO_WM_UNIT_INDEX" val="1_3_2"/>
  <p:tag name="KSO_WM_UNIT_ID" val="custom20191198_6*m_h_i*1_3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198"/>
  <p:tag name="KSO_WM_TAG_VERSION" val="1.0"/>
  <p:tag name="KSO_WM_UNIT_TYPE" val="m_h_a"/>
  <p:tag name="KSO_WM_UNIT_INDEX" val="1_3_1"/>
  <p:tag name="KSO_WM_UNIT_ID" val="custom20191198_6*m_h_a*1_3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198"/>
  <p:tag name="KSO_WM_TAG_VERSION" val="1.0"/>
  <p:tag name="KSO_WM_UNIT_TYPE" val="m_h_f"/>
  <p:tag name="KSO_WM_UNIT_INDEX" val="1_3_1"/>
  <p:tag name="KSO_WM_UNIT_ID" val="custom20191198_6*m_h_f*1_3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3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198"/>
  <p:tag name="KSO_WM_TAG_VERSION" val="1.0"/>
  <p:tag name="KSO_WM_UNIT_TYPE" val="m_h_i"/>
  <p:tag name="KSO_WM_UNIT_INDEX" val="1_3_1"/>
  <p:tag name="KSO_WM_UNIT_ID" val="custom20191198_6*m_h_i*1_3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198"/>
  <p:tag name="KSO_WM_TAG_VERSION" val="1.0"/>
  <p:tag name="KSO_WM_UNIT_TYPE" val="m_h_i"/>
  <p:tag name="KSO_WM_UNIT_INDEX" val="1_3_1"/>
  <p:tag name="KSO_WM_UNIT_ID" val="custom20191198_6*m_h_i*1_3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91198_4*a*1"/>
  <p:tag name="KSO_WM_TEMPLATE_CATEGORY" val="custom"/>
  <p:tag name="KSO_WM_TEMPLATE_INDEX" val="201911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198"/>
  <p:tag name="KSO_WM_TAG_VERSION" val="1.0"/>
  <p:tag name="KSO_WM_UNIT_TYPE" val="m_h_i"/>
  <p:tag name="KSO_WM_UNIT_INDEX" val="1_1_2"/>
  <p:tag name="KSO_WM_UNIT_ID" val="custom20191198_6*m_h_i*1_1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198"/>
  <p:tag name="KSO_WM_TAG_VERSION" val="1.0"/>
  <p:tag name="KSO_WM_UNIT_TYPE" val="m_h_a"/>
  <p:tag name="KSO_WM_UNIT_INDEX" val="1_3_1"/>
  <p:tag name="KSO_WM_UNIT_ID" val="custom20191198_6*m_h_a*1_3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119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19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91198_4*a*1"/>
  <p:tag name="KSO_WM_TEMPLATE_CATEGORY" val="custom"/>
  <p:tag name="KSO_WM_TEMPLATE_INDEX" val="201911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1198_4*f*1"/>
  <p:tag name="KSO_WM_TEMPLATE_CATEGORY" val="custom"/>
  <p:tag name="KSO_WM_TEMPLATE_INDEX" val="201911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119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19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91198_4*a*1"/>
  <p:tag name="KSO_WM_TEMPLATE_CATEGORY" val="custom"/>
  <p:tag name="KSO_WM_TEMPLATE_INDEX" val="201911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1198_4*f*1"/>
  <p:tag name="KSO_WM_TEMPLATE_CATEGORY" val="custom"/>
  <p:tag name="KSO_WM_TEMPLATE_INDEX" val="201911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119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19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91198_4*a*1"/>
  <p:tag name="KSO_WM_TEMPLATE_CATEGORY" val="custom"/>
  <p:tag name="KSO_WM_TEMPLATE_INDEX" val="201911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1198_4*f*1"/>
  <p:tag name="KSO_WM_TEMPLATE_CATEGORY" val="custom"/>
  <p:tag name="KSO_WM_TEMPLATE_INDEX" val="201911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119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19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91198_4*a*1"/>
  <p:tag name="KSO_WM_TEMPLATE_CATEGORY" val="custom"/>
  <p:tag name="KSO_WM_TEMPLATE_INDEX" val="201911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119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19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91198_4*a*1"/>
  <p:tag name="KSO_WM_TEMPLATE_CATEGORY" val="custom"/>
  <p:tag name="KSO_WM_TEMPLATE_INDEX" val="201911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119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19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91198_4*a*1"/>
  <p:tag name="KSO_WM_TEMPLATE_CATEGORY" val="custom"/>
  <p:tag name="KSO_WM_TEMPLATE_INDEX" val="201911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119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19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91198_4*a*1"/>
  <p:tag name="KSO_WM_TEMPLATE_CATEGORY" val="custom"/>
  <p:tag name="KSO_WM_TEMPLATE_INDEX" val="201911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119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19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91198_4*a*1"/>
  <p:tag name="KSO_WM_TEMPLATE_CATEGORY" val="custom"/>
  <p:tag name="KSO_WM_TEMPLATE_INDEX" val="201911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91198_4*a*1"/>
  <p:tag name="KSO_WM_TEMPLATE_CATEGORY" val="custom"/>
  <p:tag name="KSO_WM_TEMPLATE_INDEX" val="201911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119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19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91198_4*a*1"/>
  <p:tag name="KSO_WM_TEMPLATE_CATEGORY" val="custom"/>
  <p:tag name="KSO_WM_TEMPLATE_INDEX" val="201911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119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19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91198_4*a*1"/>
  <p:tag name="KSO_WM_TEMPLATE_CATEGORY" val="custom"/>
  <p:tag name="KSO_WM_TEMPLATE_INDEX" val="201911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119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19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91198_4*a*1"/>
  <p:tag name="KSO_WM_TEMPLATE_CATEGORY" val="custom"/>
  <p:tag name="KSO_WM_TEMPLATE_INDEX" val="201911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119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19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91198_4*a*1"/>
  <p:tag name="KSO_WM_TEMPLATE_CATEGORY" val="custom"/>
  <p:tag name="KSO_WM_TEMPLATE_INDEX" val="201911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91198_4*a*1"/>
  <p:tag name="KSO_WM_TEMPLATE_CATEGORY" val="custom"/>
  <p:tag name="KSO_WM_TEMPLATE_INDEX" val="201911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119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19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91198_4*a*1"/>
  <p:tag name="KSO_WM_TEMPLATE_CATEGORY" val="custom"/>
  <p:tag name="KSO_WM_TEMPLATE_INDEX" val="201911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198"/>
  <p:tag name="KSO_WM_TAG_VERSION" val="1.0"/>
  <p:tag name="KSO_WM_UNIT_TYPE" val="m_h_i"/>
  <p:tag name="KSO_WM_UNIT_INDEX" val="1_1_2"/>
  <p:tag name="KSO_WM_UNIT_ID" val="custom20191198_6*m_h_i*1_1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198"/>
  <p:tag name="KSO_WM_TAG_VERSION" val="1.0"/>
  <p:tag name="KSO_WM_UNIT_TYPE" val="m_h_a"/>
  <p:tag name="KSO_WM_UNIT_INDEX" val="1_1_1"/>
  <p:tag name="KSO_WM_UNIT_ID" val="custom20191198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198"/>
  <p:tag name="KSO_WM_TAG_VERSION" val="1.0"/>
  <p:tag name="KSO_WM_UNIT_TYPE" val="m_h_f"/>
  <p:tag name="KSO_WM_UNIT_INDEX" val="1_1_1"/>
  <p:tag name="KSO_WM_UNIT_ID" val="custom20191198_6*m_h_f*1_1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3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2701</TotalTime>
  <Words>1227</Words>
  <Application>Microsoft Office PowerPoint</Application>
  <PresentationFormat>宽屏</PresentationFormat>
  <Paragraphs>187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华文行楷</vt:lpstr>
      <vt:lpstr>华文新魏</vt:lpstr>
      <vt:lpstr>宋体</vt:lpstr>
      <vt:lpstr>微软雅黑</vt:lpstr>
      <vt:lpstr>Arial</vt:lpstr>
      <vt:lpstr>Tw Cen MT</vt:lpstr>
      <vt:lpstr>Wingdings</vt:lpstr>
      <vt:lpstr>水滴</vt:lpstr>
      <vt:lpstr>PowerPoint 演示文稿</vt:lpstr>
      <vt:lpstr>爬虫可以干什么</vt:lpstr>
      <vt:lpstr>爬虫基本流程</vt:lpstr>
      <vt:lpstr>Request</vt:lpstr>
      <vt:lpstr>Response</vt:lpstr>
      <vt:lpstr>网页解析-BeautifulSoup 解析库</vt:lpstr>
      <vt:lpstr>网页解析-Xpath方法</vt:lpstr>
      <vt:lpstr>网页解析-Xpath方法</vt:lpstr>
      <vt:lpstr>网页解析-Xpath方法</vt:lpstr>
      <vt:lpstr>网页解析-正则化方法</vt:lpstr>
      <vt:lpstr>网页解析-正则化方法</vt:lpstr>
      <vt:lpstr>网页解析-正则化方法</vt:lpstr>
      <vt:lpstr>网页解析-正则化方法</vt:lpstr>
      <vt:lpstr>网页解析-正则化方法</vt:lpstr>
      <vt:lpstr>一些参数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贵明 毛</dc:creator>
  <cp:lastModifiedBy>肖 果</cp:lastModifiedBy>
  <cp:revision>96</cp:revision>
  <dcterms:created xsi:type="dcterms:W3CDTF">2019-07-15T23:56:25Z</dcterms:created>
  <dcterms:modified xsi:type="dcterms:W3CDTF">2019-08-31T14:18:37Z</dcterms:modified>
</cp:coreProperties>
</file>