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3" r:id="rId3"/>
  </p:sldMasterIdLst>
  <p:notesMasterIdLst>
    <p:notesMasterId r:id="rId27"/>
  </p:notesMasterIdLst>
  <p:sldIdLst>
    <p:sldId id="547" r:id="rId4"/>
    <p:sldId id="548" r:id="rId5"/>
    <p:sldId id="258" r:id="rId6"/>
    <p:sldId id="301" r:id="rId7"/>
    <p:sldId id="551" r:id="rId8"/>
    <p:sldId id="306" r:id="rId9"/>
    <p:sldId id="260" r:id="rId10"/>
    <p:sldId id="307" r:id="rId11"/>
    <p:sldId id="316" r:id="rId12"/>
    <p:sldId id="570" r:id="rId13"/>
    <p:sldId id="553" r:id="rId14"/>
    <p:sldId id="554" r:id="rId15"/>
    <p:sldId id="555" r:id="rId16"/>
    <p:sldId id="318" r:id="rId17"/>
    <p:sldId id="309" r:id="rId18"/>
    <p:sldId id="310" r:id="rId19"/>
    <p:sldId id="311" r:id="rId20"/>
    <p:sldId id="288" r:id="rId21"/>
    <p:sldId id="295" r:id="rId22"/>
    <p:sldId id="299" r:id="rId23"/>
    <p:sldId id="298" r:id="rId24"/>
    <p:sldId id="300" r:id="rId25"/>
    <p:sldId id="55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 mei" initials="x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003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/>
    <p:restoredTop sz="82603" autoAdjust="0"/>
  </p:normalViewPr>
  <p:slideViewPr>
    <p:cSldViewPr>
      <p:cViewPr varScale="1">
        <p:scale>
          <a:sx n="71" d="100"/>
          <a:sy n="71" d="100"/>
        </p:scale>
        <p:origin x="994" y="-5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B1F30-A2C1-478C-9FA2-073D4DC48B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AEFF8-A9D6-4BDA-A24A-832BDB70C2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6EE5-268D-471D-B947-D13DA9B4CE5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98-1745-497F-AD4F-B0F71F7A6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124-6089-454A-8A78-5EB9AE709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98-1745-497F-AD4F-B0F71F7A6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124-6089-454A-8A78-5EB9AE709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98-1745-497F-AD4F-B0F71F7A6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124-6089-454A-8A78-5EB9AE709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98-1745-497F-AD4F-B0F71F7A6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124-6089-454A-8A78-5EB9AE709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98-1745-497F-AD4F-B0F71F7A6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124-6089-454A-8A78-5EB9AE709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98-1745-497F-AD4F-B0F71F7A6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124-6089-454A-8A78-5EB9AE709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4AF9-1664-4634-98DD-8A193B72BA2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4FCE-B4AF-44C4-B116-527E62CB89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2587-394D-4FA8-A089-4F157E0747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98-1745-497F-AD4F-B0F71F7A6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124-6089-454A-8A78-5EB9AE709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98-1745-497F-AD4F-B0F71F7A6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124-6089-454A-8A78-5EB9AE709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98-1745-497F-AD4F-B0F71F7A6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124-6089-454A-8A78-5EB9AE709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98-1745-497F-AD4F-B0F71F7A6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124-6089-454A-8A78-5EB9AE709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98-1745-497F-AD4F-B0F71F7A6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124-6089-454A-8A78-5EB9AE7098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E156-0F35-4A58-B0EF-48ABD7BC9BC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6D98-1745-497F-AD4F-B0F71F7A6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1124-6089-454A-8A78-5EB9AE7098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5.png"/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9.wmf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56.xml"/><Relationship Id="rId3" Type="http://schemas.openxmlformats.org/officeDocument/2006/relationships/tags" Target="../tags/tag29.xml"/><Relationship Id="rId29" Type="http://schemas.openxmlformats.org/officeDocument/2006/relationships/tags" Target="../tags/tag55.xml"/><Relationship Id="rId28" Type="http://schemas.openxmlformats.org/officeDocument/2006/relationships/tags" Target="../tags/tag54.xml"/><Relationship Id="rId27" Type="http://schemas.openxmlformats.org/officeDocument/2006/relationships/tags" Target="../tags/tag53.xml"/><Relationship Id="rId26" Type="http://schemas.openxmlformats.org/officeDocument/2006/relationships/tags" Target="../tags/tag52.xml"/><Relationship Id="rId25" Type="http://schemas.openxmlformats.org/officeDocument/2006/relationships/tags" Target="../tags/tag51.xml"/><Relationship Id="rId24" Type="http://schemas.openxmlformats.org/officeDocument/2006/relationships/tags" Target="../tags/tag50.xml"/><Relationship Id="rId23" Type="http://schemas.openxmlformats.org/officeDocument/2006/relationships/tags" Target="../tags/tag49.xml"/><Relationship Id="rId22" Type="http://schemas.openxmlformats.org/officeDocument/2006/relationships/tags" Target="../tags/tag48.xml"/><Relationship Id="rId21" Type="http://schemas.openxmlformats.org/officeDocument/2006/relationships/tags" Target="../tags/tag47.xml"/><Relationship Id="rId20" Type="http://schemas.openxmlformats.org/officeDocument/2006/relationships/tags" Target="../tags/tag46.xml"/><Relationship Id="rId2" Type="http://schemas.openxmlformats.org/officeDocument/2006/relationships/tags" Target="../tags/tag28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8" y="3392488"/>
            <a:ext cx="12190304" cy="34655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3392488"/>
            <a:ext cx="12192000" cy="3465512"/>
          </a:xfrm>
          <a:prstGeom prst="rect">
            <a:avLst/>
          </a:prstGeom>
          <a:solidFill>
            <a:srgbClr val="17375E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22176" y="1377548"/>
            <a:ext cx="9365205" cy="3271950"/>
          </a:xfrm>
          <a:prstGeom prst="rect">
            <a:avLst/>
          </a:prstGeom>
          <a:solidFill>
            <a:schemeClr val="bg1"/>
          </a:solidFill>
          <a:ln w="28575"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53730" y="1412776"/>
            <a:ext cx="84845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“新统学，再出发”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大数据实战在线培训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9982" y="3573016"/>
            <a:ext cx="7409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北京师范大学统计学院研究生会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7-9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8" y="51470"/>
            <a:ext cx="2419790" cy="6642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264696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788" y="-276570"/>
            <a:ext cx="12191999" cy="890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65417"/>
            <a:ext cx="1697653" cy="375951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6616140" y="1828276"/>
            <a:ext cx="4591516" cy="2468655"/>
            <a:chOff x="1898191" y="2451346"/>
            <a:chExt cx="5110244" cy="1965292"/>
          </a:xfrm>
          <a:solidFill>
            <a:srgbClr val="FFFFFF"/>
          </a:solidFill>
        </p:grpSpPr>
        <p:sp>
          <p:nvSpPr>
            <p:cNvPr id="35" name="圆角矩形 34"/>
            <p:cNvSpPr/>
            <p:nvPr/>
          </p:nvSpPr>
          <p:spPr>
            <a:xfrm>
              <a:off x="1898191" y="2451346"/>
              <a:ext cx="5110244" cy="1965292"/>
            </a:xfrm>
            <a:prstGeom prst="roundRect">
              <a:avLst>
                <a:gd name="adj" fmla="val 11892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1"/>
                <p:cNvSpPr txBox="1"/>
                <p:nvPr/>
              </p:nvSpPr>
              <p:spPr>
                <a:xfrm>
                  <a:off x="2138023" y="2492664"/>
                  <a:ext cx="4723321" cy="1841532"/>
                </a:xfrm>
                <a:prstGeom prst="rect">
                  <a:avLst/>
                </a:prstGeom>
                <a:grpFill/>
                <a:ln>
                  <a:solidFill>
                    <a:srgbClr val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600" b="1" dirty="0">
                      <a:latin typeface="微软雅黑" pitchFamily="34" charset="-122"/>
                      <a:ea typeface="微软雅黑" pitchFamily="34" charset="-122"/>
                    </a:rPr>
                    <a:t>示例</a:t>
                  </a:r>
                  <a:endParaRPr lang="en-US" altLang="zh-CN" sz="1600" b="1" dirty="0">
                    <a:latin typeface="微软雅黑" pitchFamily="34" charset="-122"/>
                    <a:ea typeface="微软雅黑" pitchFamily="34" charset="-122"/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latin typeface="Heiti SC Medium" pitchFamily="2" charset="-128"/>
                      <a:ea typeface="Heiti SC Medium" pitchFamily="2" charset="-128"/>
                    </a:rPr>
                    <a:t>例：“我 是 北京师范大学 的 研究生”</a:t>
                  </a:r>
                  <a:endParaRPr lang="en-US" altLang="zh-CN" sz="1600" dirty="0">
                    <a:latin typeface="Heiti SC Medium" pitchFamily="2" charset="-128"/>
                    <a:ea typeface="Heiti SC Medium" pitchFamily="2" charset="-128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sz="1600" dirty="0">
                      <a:latin typeface="Heiti SC Medium" pitchFamily="2" charset="-128"/>
                      <a:ea typeface="Heiti SC Medium" pitchFamily="2" charset="-128"/>
                    </a:rPr>
                    <a:t>      </a:t>
                  </a:r>
                  <a:r>
                    <a:rPr lang="en-US" altLang="zh-CN" sz="1600" dirty="0">
                      <a:latin typeface="Heiti SC Medium" pitchFamily="2" charset="-128"/>
                      <a:ea typeface="Heiti SC Medium" pitchFamily="2" charset="-128"/>
                    </a:rPr>
                    <a:t>  </a:t>
                  </a:r>
                  <a:r>
                    <a:rPr lang="zh-CN" altLang="en-US" sz="1600" dirty="0">
                      <a:latin typeface="Heiti SC Medium" pitchFamily="2" charset="-128"/>
                      <a:ea typeface="Heiti SC Medium" pitchFamily="2" charset="-128"/>
                    </a:rPr>
                    <a:t>词汇表长度</a:t>
                  </a:r>
                  <a:r>
                    <a:rPr lang="en-US" altLang="zh-CN" sz="1600" dirty="0">
                      <a:latin typeface="Heiti SC Medium" pitchFamily="2" charset="-128"/>
                      <a:ea typeface="Heiti SC Medium" pitchFamily="2" charset="-128"/>
                    </a:rPr>
                    <a:t>m=5</a:t>
                  </a: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sz="1600" dirty="0">
                      <a:latin typeface="Heiti SC Medium" pitchFamily="2" charset="-128"/>
                      <a:ea typeface="Heiti SC Medium" pitchFamily="2" charset="-128"/>
                    </a:rPr>
                    <a:t>      </a:t>
                  </a:r>
                  <a:r>
                    <a:rPr lang="en-US" altLang="zh-CN" sz="1600" dirty="0">
                      <a:latin typeface="Heiti SC Medium" pitchFamily="2" charset="-128"/>
                      <a:ea typeface="Heiti SC Medium" pitchFamily="2" charset="-128"/>
                    </a:rPr>
                    <a:t>  </a:t>
                  </a:r>
                  <a:r>
                    <a:rPr lang="zh-CN" altLang="en-US" sz="1600" dirty="0">
                      <a:latin typeface="Heiti SC Medium" pitchFamily="2" charset="-128"/>
                      <a:ea typeface="Heiti SC Medium" pitchFamily="2" charset="-128"/>
                    </a:rPr>
                    <a:t>词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1600" dirty="0">
                      <a:effectLst/>
                      <a:latin typeface="Heiti SC Medium" pitchFamily="2" charset="-128"/>
                      <a:ea typeface="Heiti SC Medium" pitchFamily="2" charset="-128"/>
                    </a:rPr>
                    <a:t>‘</a:t>
                  </a:r>
                  <a:r>
                    <a:rPr lang="zh-CN" altLang="en-US" sz="1600" dirty="0">
                      <a:effectLst/>
                      <a:latin typeface="Heiti SC Medium" pitchFamily="2" charset="-128"/>
                      <a:ea typeface="Heiti SC Medium" pitchFamily="2" charset="-128"/>
                    </a:rPr>
                    <a:t>我</a:t>
                  </a:r>
                  <a:r>
                    <a:rPr lang="en-US" altLang="zh-CN" sz="1600" dirty="0">
                      <a:effectLst/>
                      <a:latin typeface="Heiti SC Medium" pitchFamily="2" charset="-128"/>
                      <a:ea typeface="Heiti SC Medium" pitchFamily="2" charset="-128"/>
                    </a:rPr>
                    <a:t>’</a:t>
                  </a:r>
                  <a:r>
                    <a:rPr lang="zh-CN" altLang="en-US" sz="1600" dirty="0">
                      <a:effectLst/>
                      <a:latin typeface="Heiti SC Medium" pitchFamily="2" charset="-128"/>
                      <a:ea typeface="Heiti SC Medium" pitchFamily="2" charset="-128"/>
                    </a:rPr>
                    <a:t>的词向量为</a:t>
                  </a:r>
                  <a:r>
                    <a:rPr lang="en-US" altLang="zh-CN" sz="1600" dirty="0">
                      <a:effectLst/>
                      <a:latin typeface="Heiti SC Medium" pitchFamily="2" charset="-128"/>
                      <a:ea typeface="Heiti SC Medium" pitchFamily="2" charset="-128"/>
                    </a:rPr>
                    <a:t>(1</a:t>
                  </a:r>
                  <a:r>
                    <a:rPr lang="en-US" altLang="zh-CN" sz="1600" dirty="0">
                      <a:latin typeface="Heiti SC Medium" pitchFamily="2" charset="-128"/>
                      <a:ea typeface="Heiti SC Medium" pitchFamily="2" charset="-128"/>
                    </a:rPr>
                    <a:t>,0,0,0,0</a:t>
                  </a:r>
                  <a:r>
                    <a:rPr lang="en-US" altLang="zh-CN" sz="1600" dirty="0">
                      <a:effectLst/>
                      <a:latin typeface="Heiti SC Medium" pitchFamily="2" charset="-128"/>
                      <a:ea typeface="Heiti SC Medium" pitchFamily="2" charset="-128"/>
                    </a:rPr>
                    <a:t>)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latin typeface="Heiti SC Medium" pitchFamily="2" charset="-128"/>
                      <a:ea typeface="Heiti SC Medium" pitchFamily="2" charset="-128"/>
                    </a:rPr>
                    <a:t>优点：无偏序表示</a:t>
                  </a:r>
                  <a:endParaRPr lang="en-US" altLang="zh-CN" sz="1600" dirty="0">
                    <a:latin typeface="Heiti SC Medium" pitchFamily="2" charset="-128"/>
                    <a:ea typeface="Heiti SC Medium" pitchFamily="2" charset="-128"/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latin typeface="Heiti SC Medium" pitchFamily="2" charset="-128"/>
                      <a:ea typeface="Heiti SC Medium" pitchFamily="2" charset="-128"/>
                    </a:rPr>
                    <a:t>缺点：无法表示词频、语义、位置等信息，维度灾难</a:t>
                  </a:r>
                </a:p>
              </p:txBody>
            </p:sp>
          </mc:Choice>
          <mc:Fallback>
            <p:sp>
              <p:nvSpPr>
                <p:cNvPr id="36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8023" y="2492664"/>
                  <a:ext cx="4723321" cy="18415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72" r="-2575" b="-3150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133226" y="14504"/>
            <a:ext cx="644693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文本表示：</a:t>
            </a: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词袋模型(Bag of Words)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1344" y="1605141"/>
            <a:ext cx="4850103" cy="2862322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 步骤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建立包含词和其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相应索引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无重复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元素词典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{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我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是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研究生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,…}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建立文本向量，其分量为词典中相应索引的词在句子中出现的</a:t>
            </a:r>
            <a:r>
              <a:rPr lang="en-GB" altLang="zh-CN" dirty="0">
                <a:solidFill>
                  <a:schemeClr val="bg1"/>
                </a:solidFill>
                <a:cs typeface="+mn-ea"/>
                <a:sym typeface="+mn-lt"/>
              </a:rPr>
              <a:t>TF-IDF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等信息。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 缺点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词袋模型没有考虑词序、语义、上下文环境等信息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易造成维度灾难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096000" y="1291668"/>
            <a:ext cx="0" cy="37935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329064"/>
            <a:ext cx="12192000" cy="52893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1" y="-171400"/>
            <a:ext cx="12191999" cy="783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18788" y="44624"/>
            <a:ext cx="312488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特征提取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65417"/>
            <a:ext cx="1697653" cy="375951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1977614" y="2147072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0728" y="2243604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4695" y="8367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2280" y="2298356"/>
            <a:ext cx="232415" cy="36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379" y="1095576"/>
            <a:ext cx="3437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32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32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1" lang="en-US" altLang="zh-CN" sz="32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TF-IDF</a:t>
            </a:r>
            <a:r>
              <a:rPr kumimoji="1" lang="zh-CN" altLang="en-US" sz="32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kumimoji="1" lang="zh-CN" altLang="en-US" sz="3200" b="1" dirty="0">
              <a:solidFill>
                <a:srgbClr val="07216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88808" y="1966281"/>
            <a:ext cx="9031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kumimoji="1" lang="zh-CN" altLang="en-US" sz="24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kumimoji="1" lang="zh-CN" altLang="zh-CN" sz="24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如果某个词或短语在某一篇文章中的出现频率</a:t>
            </a:r>
            <a:r>
              <a:rPr kumimoji="1" lang="en-US" altLang="zh-CN" sz="2400" b="1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TF</a:t>
            </a:r>
            <a:r>
              <a:rPr kumimoji="1" lang="zh-CN" altLang="zh-CN" sz="2400" b="1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越</a:t>
            </a:r>
            <a:r>
              <a:rPr kumimoji="1" lang="zh-CN" altLang="zh-CN" sz="24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高，而且在其它文章中很少出现，那么认为此词或者短语具有很好的类别区分能力，适合用来分类。</a:t>
            </a:r>
            <a:endParaRPr kumimoji="1" lang="zh-CN" altLang="zh-CN" sz="2400" b="1" dirty="0">
              <a:solidFill>
                <a:srgbClr val="07216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E2674A47-1A13-45A4-B357-09A8C9DFDF42}"/>
                  </a:ext>
                </a:extLst>
              </p:cNvPr>
              <p:cNvSpPr txBox="1"/>
              <p:nvPr/>
            </p:nvSpPr>
            <p:spPr>
              <a:xfrm>
                <a:off x="2162044" y="3514779"/>
                <a:ext cx="6543779" cy="824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	</a:t>
                </a:r>
                <a:r>
                  <a:rPr kumimoji="1" lang="en-US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TF</a:t>
                </a:r>
                <a:r>
                  <a:rPr kumimoji="1" lang="zh-CN" altLang="en-US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（词频）</a:t>
                </a:r>
                <a:r>
                  <a:rPr kumimoji="1" lang="en-US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2400" b="1" i="1">
                            <a:solidFill>
                              <a:srgbClr val="072163"/>
                            </a:solidFill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fPr>
                      <m:num>
                        <m:r>
                          <a:rPr kumimoji="1" lang="zh-CN" altLang="en-US" sz="2400" b="1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某词在文章中出现的次数</m:t>
                        </m:r>
                      </m:num>
                      <m:den>
                        <m:r>
                          <a:rPr kumimoji="1" lang="zh-CN" altLang="en-US" sz="2400" b="1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本文章的总字数</m:t>
                        </m:r>
                      </m:den>
                    </m:f>
                  </m:oMath>
                </a14:m>
                <a:endParaRPr kumimoji="1" lang="zh-CN" altLang="en-US" sz="2400" b="1" dirty="0">
                  <a:solidFill>
                    <a:srgbClr val="072163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044" y="3514779"/>
                <a:ext cx="6543779" cy="8241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ele attr="{85A4EBAB-D51C-441D-9DF4-9CED0A47FF4E}"/>
                  </a:ext>
                </a:extLst>
              </p:cNvPr>
              <p:cNvSpPr txBox="1"/>
              <p:nvPr/>
            </p:nvSpPr>
            <p:spPr>
              <a:xfrm>
                <a:off x="3075116" y="4338915"/>
                <a:ext cx="6697603" cy="825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IDF</a:t>
                </a:r>
                <a:r>
                  <a:rPr kumimoji="1" lang="zh-CN" altLang="en-US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（逆文档频数）</a:t>
                </a:r>
                <a:r>
                  <a:rPr kumimoji="1" lang="en-US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rgbClr val="072163"/>
                            </a:solidFill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𝒍𝒐𝒈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𝟏𝟎</m:t>
                        </m:r>
                      </m:sub>
                    </m:sSub>
                    <m:f>
                      <m:fPr>
                        <m:ctrlPr>
                          <a:rPr kumimoji="1" lang="mr-IN" altLang="zh-CN" sz="2400" b="1" i="1">
                            <a:solidFill>
                              <a:srgbClr val="072163"/>
                            </a:solidFill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fPr>
                      <m:num>
                        <m:r>
                          <a:rPr kumimoji="1" lang="zh-CN" altLang="en-US" sz="2400" b="1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语料库的文章总数</m:t>
                        </m:r>
                      </m:num>
                      <m:den>
                        <m:r>
                          <a:rPr kumimoji="1" lang="zh-CN" altLang="en-US" sz="2400" b="1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包含</m:t>
                        </m:r>
                        <m:r>
                          <a:rPr kumimoji="1" lang="zh-CN" altLang="en-US" sz="2400" b="1" i="1" smtClean="0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该</m:t>
                        </m:r>
                        <m:r>
                          <a:rPr kumimoji="1" lang="zh-CN" altLang="en-US" sz="2400" b="1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词的文档数</m:t>
                        </m:r>
                        <m:r>
                          <a:rPr kumimoji="1" lang="en-US" altLang="zh-CN" sz="2400" b="1" i="0" smtClean="0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+</m:t>
                        </m:r>
                        <m:r>
                          <a:rPr kumimoji="1" lang="en-US" altLang="zh-CN" sz="2400" b="1" i="0" smtClean="0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𝟏</m:t>
                        </m:r>
                      </m:den>
                    </m:f>
                  </m:oMath>
                </a14:m>
                <a:endParaRPr kumimoji="1" lang="zh-CN" altLang="en-US" sz="2400" b="1" dirty="0">
                  <a:solidFill>
                    <a:srgbClr val="072163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116" y="4338915"/>
                <a:ext cx="6697603" cy="825419"/>
              </a:xfrm>
              <a:prstGeom prst="rect">
                <a:avLst/>
              </a:prstGeom>
              <a:blipFill rotWithShape="1">
                <a:blip r:embed="rId3"/>
                <a:stretch>
                  <a:fillRect l="-1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ele attr="{55B4C084-5686-43B9-BFCC-2964F345A0B4}"/>
                  </a:ext>
                </a:extLst>
              </p:cNvPr>
              <p:cNvSpPr/>
              <p:nvPr/>
            </p:nvSpPr>
            <p:spPr>
              <a:xfrm>
                <a:off x="3068943" y="5280387"/>
                <a:ext cx="25362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TF-IDF=</a:t>
                </a:r>
                <a:r>
                  <a:rPr kumimoji="1" lang="en-US" altLang="zh-CN" sz="2400" b="1" dirty="0" err="1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TF</a:t>
                </a:r>
                <a14:m>
                  <m:oMath xmlns:m="http://schemas.openxmlformats.org/officeDocument/2006/math">
                    <m:r>
                      <a:rPr kumimoji="1" lang="en-US" altLang="zh-CN" sz="2400" b="1">
                        <a:solidFill>
                          <a:srgbClr val="072163"/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×</m:t>
                    </m:r>
                  </m:oMath>
                </a14:m>
                <a:r>
                  <a:rPr kumimoji="1" lang="en-US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IDF</a:t>
                </a:r>
                <a:endParaRPr kumimoji="1" lang="zh-CN" altLang="en-US" sz="2400" b="1" dirty="0">
                  <a:solidFill>
                    <a:srgbClr val="072163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943" y="5280387"/>
                <a:ext cx="253627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606" t="-10526" r="-336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329064"/>
            <a:ext cx="12192000" cy="52893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1" y="-171400"/>
            <a:ext cx="12191999" cy="783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18788" y="44624"/>
            <a:ext cx="312488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特征提取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65417"/>
            <a:ext cx="1697653" cy="375951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1977614" y="2147072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0728" y="2243604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74695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42280" y="2586388"/>
            <a:ext cx="232415" cy="36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4379" y="1383608"/>
            <a:ext cx="3310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32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32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）信息增益法</a:t>
            </a:r>
            <a:endParaRPr kumimoji="1" lang="zh-CN" altLang="en-US" sz="3200" b="1" dirty="0">
              <a:solidFill>
                <a:srgbClr val="07216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99600" y="2254313"/>
            <a:ext cx="9031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衡量一个单词出现与否减轻文档分类的程度，一个单词出现与否越减轻文档分类的程度，则该单词的权重越高；否则权重越低。</a:t>
            </a:r>
            <a:endParaRPr kumimoji="1" lang="zh-CN" altLang="zh-CN" sz="2400" b="1" dirty="0">
              <a:solidFill>
                <a:srgbClr val="07216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ele attr="{43F41569-ED7F-4CDF-9994-8645C06A1434}"/>
                  </a:ext>
                </a:extLst>
              </p:cNvPr>
              <p:cNvSpPr/>
              <p:nvPr/>
            </p:nvSpPr>
            <p:spPr>
              <a:xfrm>
                <a:off x="2521671" y="3417385"/>
                <a:ext cx="7187561" cy="2253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𝐻</m:t>
                      </m:r>
                      <m:d>
                        <m:dPr>
                          <m:ctrlPr>
                            <a:rPr kumimoji="1" lang="zh-CN" altLang="zh-CN" sz="2400" b="1" i="1">
                              <a:solidFill>
                                <a:srgbClr val="072163"/>
                              </a:solidFill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𝐶</m:t>
                          </m:r>
                        </m:e>
                      </m:d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 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kumimoji="1" lang="zh-CN" altLang="zh-CN" sz="2400" b="1" i="1">
                              <a:solidFill>
                                <a:srgbClr val="072163"/>
                              </a:solidFill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naryPr>
                        <m:sub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𝑝</m:t>
                          </m:r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zh-CN" altLang="zh-CN" sz="2400" b="1" i="1">
                                  <a:solidFill>
                                    <a:srgbClr val="072163"/>
                                  </a:solidFill>
                                  <a:latin typeface="Cambria Math" panose="02040503050406030204" pitchFamily="18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)</m:t>
                          </m:r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𝑙𝑜𝑔𝑝</m:t>
                          </m:r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zh-CN" altLang="zh-CN" sz="2400" b="1" i="1">
                                  <a:solidFill>
                                    <a:srgbClr val="072163"/>
                                  </a:solidFill>
                                  <a:latin typeface="Cambria Math" panose="02040503050406030204" pitchFamily="18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zh-CN" sz="2400" b="1" dirty="0">
                  <a:solidFill>
                    <a:srgbClr val="072163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H</m:t>
                      </m:r>
                      <m:d>
                        <m:dPr>
                          <m:ctrlPr>
                            <a:rPr kumimoji="1" lang="zh-CN" altLang="zh-CN" sz="2400" b="1" i="1">
                              <a:solidFill>
                                <a:srgbClr val="072163"/>
                              </a:solidFill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𝐶</m:t>
                          </m:r>
                        </m:e>
                        <m:e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𝑊</m:t>
                          </m:r>
                        </m:e>
                      </m:d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kumimoji="1" lang="zh-CN" altLang="zh-CN" sz="2400" b="1" i="1">
                              <a:solidFill>
                                <a:srgbClr val="072163"/>
                              </a:solidFill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naryPr>
                        <m:sub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𝑊</m:t>
                          </m:r>
                        </m:sub>
                        <m:sup/>
                        <m:e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𝑝</m:t>
                          </m:r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(</m:t>
                          </m:r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𝑊</m:t>
                          </m:r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)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kumimoji="1" lang="zh-CN" altLang="zh-CN" sz="2400" b="1" i="1">
                                  <a:solidFill>
                                    <a:srgbClr val="072163"/>
                                  </a:solidFill>
                                  <a:latin typeface="Cambria Math" panose="02040503050406030204" pitchFamily="18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𝑝</m:t>
                              </m:r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zh-CN" altLang="zh-CN" sz="2400" b="1" i="1">
                                      <a:solidFill>
                                        <a:srgbClr val="072163"/>
                                      </a:solidFill>
                                      <a:latin typeface="Cambria Math" panose="02040503050406030204" pitchFamily="18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>
                                      <a:solidFill>
                                        <a:srgbClr val="072163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CN" sz="2400" b="1">
                                      <a:solidFill>
                                        <a:srgbClr val="072163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|</m:t>
                              </m:r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𝑊</m:t>
                              </m:r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)</m:t>
                              </m:r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𝑙𝑜𝑔𝑝</m:t>
                              </m:r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zh-CN" altLang="zh-CN" sz="2400" b="1" i="1">
                                      <a:solidFill>
                                        <a:srgbClr val="072163"/>
                                      </a:solidFill>
                                      <a:latin typeface="Cambria Math" panose="02040503050406030204" pitchFamily="18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>
                                      <a:solidFill>
                                        <a:srgbClr val="072163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CN" sz="2400" b="1">
                                      <a:solidFill>
                                        <a:srgbClr val="072163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|</m:t>
                              </m:r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𝑊</m:t>
                              </m:r>
                              <m:r>
                                <a:rPr kumimoji="1" lang="en-US" altLang="zh-CN" sz="2400" b="1">
                                  <a:solidFill>
                                    <a:srgbClr val="072163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zh-CN" sz="2400" b="1" dirty="0">
                  <a:solidFill>
                    <a:srgbClr val="072163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𝐼𝐹</m:t>
                      </m:r>
                      <m:d>
                        <m:dPr>
                          <m:ctrlPr>
                            <a:rPr kumimoji="1" lang="zh-CN" altLang="zh-CN" sz="2400" b="1" i="1">
                              <a:solidFill>
                                <a:srgbClr val="072163"/>
                              </a:solidFill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𝐶</m:t>
                          </m:r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𝑊</m:t>
                          </m:r>
                        </m:e>
                      </m:d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𝐻</m:t>
                      </m:r>
                      <m:d>
                        <m:dPr>
                          <m:ctrlPr>
                            <a:rPr kumimoji="1" lang="zh-CN" altLang="zh-CN" sz="2400" b="1" i="1">
                              <a:solidFill>
                                <a:srgbClr val="072163"/>
                              </a:solidFill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𝐶</m:t>
                          </m:r>
                        </m:e>
                      </m:d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−</m:t>
                      </m:r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𝐻</m:t>
                      </m:r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(</m:t>
                      </m:r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𝐶</m:t>
                      </m:r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|</m:t>
                      </m:r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𝑊</m:t>
                      </m:r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)</m:t>
                      </m:r>
                    </m:oMath>
                  </m:oMathPara>
                </a14:m>
                <a:endParaRPr kumimoji="1" lang="zh-CN" altLang="zh-CN" sz="2400" b="1" dirty="0">
                  <a:solidFill>
                    <a:srgbClr val="072163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1" y="3417385"/>
                <a:ext cx="7187561" cy="2253694"/>
              </a:xfrm>
              <a:prstGeom prst="rect">
                <a:avLst/>
              </a:prstGeom>
              <a:blipFill rotWithShape="1">
                <a:blip r:embed="rId2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329064"/>
            <a:ext cx="12192000" cy="52893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1" y="-171400"/>
            <a:ext cx="12191999" cy="783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18788" y="44624"/>
            <a:ext cx="312488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特征提取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65417"/>
            <a:ext cx="1697653" cy="375951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1977614" y="2147072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0728" y="2243604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4695" y="119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2280" y="2658396"/>
            <a:ext cx="232415" cy="36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379" y="1455616"/>
            <a:ext cx="3310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32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1" lang="zh-CN" altLang="en-US" sz="3200" b="1" dirty="0">
                <a:solidFill>
                  <a:srgbClr val="07216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）卡方检验法</a:t>
            </a:r>
            <a:endParaRPr kumimoji="1" lang="zh-CN" altLang="en-US" sz="3200" b="1" dirty="0">
              <a:solidFill>
                <a:srgbClr val="07216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ele attr="{9CBE4CFF-B37C-43BE-99C9-147A5D566454}"/>
                  </a:ext>
                </a:extLst>
              </p:cNvPr>
              <p:cNvSpPr/>
              <p:nvPr/>
            </p:nvSpPr>
            <p:spPr>
              <a:xfrm>
                <a:off x="1767843" y="2273789"/>
                <a:ext cx="9031705" cy="1217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      </a:t>
                </a:r>
                <a:r>
                  <a:rPr kumimoji="1" lang="zh-CN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检验单词</a:t>
                </a:r>
                <a:r>
                  <a:rPr kumimoji="1" lang="en-US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W</a:t>
                </a:r>
                <a:r>
                  <a:rPr kumimoji="1" lang="zh-CN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与类别</a:t>
                </a:r>
                <a:r>
                  <a:rPr kumimoji="1" lang="en-US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</a:t>
                </a:r>
                <a:r>
                  <a:rPr kumimoji="1" lang="zh-CN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是否相关。原假设是单词</a:t>
                </a:r>
                <a:r>
                  <a:rPr kumimoji="1" lang="en-US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W</a:t>
                </a:r>
                <a:r>
                  <a:rPr kumimoji="1" lang="zh-CN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与类别</a:t>
                </a:r>
                <a:r>
                  <a:rPr kumimoji="1" lang="en-US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</a:t>
                </a:r>
                <a:r>
                  <a:rPr kumimoji="1" lang="zh-CN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不相关。当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zh-CN" altLang="zh-CN" sz="2400" b="1" i="1">
                            <a:solidFill>
                              <a:srgbClr val="072163"/>
                            </a:solidFill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sSupPr>
                      <m:e>
                        <m:r>
                          <a:rPr kumimoji="1" lang="en-US" altLang="zh-CN" sz="2400" b="1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𝜒</m:t>
                        </m:r>
                      </m:e>
                      <m:sup>
                        <m:r>
                          <a:rPr kumimoji="1" lang="en-US" altLang="zh-CN" sz="2400" b="1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统计量越大时越拒绝原假设，这时候我们认为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zh-CN" altLang="zh-CN" sz="2400" b="1" i="1">
                            <a:solidFill>
                              <a:srgbClr val="072163"/>
                            </a:solidFill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sSupPr>
                      <m:e>
                        <m:r>
                          <a:rPr kumimoji="1" lang="en-US" altLang="zh-CN" sz="2400" b="1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𝜒</m:t>
                        </m:r>
                      </m:e>
                      <m:sup>
                        <m:r>
                          <a:rPr kumimoji="1" lang="en-US" altLang="zh-CN" sz="2400" b="1">
                            <a:solidFill>
                              <a:srgbClr val="072163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统计量越大那么单词</a:t>
                </a:r>
                <a:r>
                  <a:rPr kumimoji="1" lang="en-US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W</a:t>
                </a:r>
                <a:r>
                  <a:rPr kumimoji="1" lang="zh-CN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与类别</a:t>
                </a:r>
                <a:r>
                  <a:rPr kumimoji="1" lang="en-US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</a:t>
                </a:r>
                <a:r>
                  <a:rPr kumimoji="1" lang="zh-CN" altLang="zh-CN" sz="2400" b="1" dirty="0">
                    <a:solidFill>
                      <a:srgbClr val="072163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之间越存在相关性。</a:t>
                </a: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43" y="2273789"/>
                <a:ext cx="9031705" cy="1217000"/>
              </a:xfrm>
              <a:prstGeom prst="rect">
                <a:avLst/>
              </a:prstGeom>
              <a:blipFill rotWithShape="1">
                <a:blip r:embed="rId2"/>
                <a:stretch>
                  <a:fillRect l="-1012" t="-4000" b="-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2F6F1A92-DF44-4190-882E-32307F592B76}"/>
                  </a:ext>
                </a:extLst>
              </p:cNvPr>
              <p:cNvSpPr txBox="1"/>
              <p:nvPr/>
            </p:nvSpPr>
            <p:spPr>
              <a:xfrm>
                <a:off x="4980582" y="4198494"/>
                <a:ext cx="2606226" cy="1372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zh-CN" sz="2400" b="1" i="1">
                              <a:solidFill>
                                <a:srgbClr val="072163"/>
                              </a:solidFill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𝜒</m:t>
                          </m:r>
                        </m:e>
                        <m:sup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1">
                          <a:solidFill>
                            <a:srgbClr val="072163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1" lang="zh-CN" altLang="zh-CN" sz="2400" b="1" i="1">
                              <a:solidFill>
                                <a:srgbClr val="072163"/>
                              </a:solidFill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naryPr>
                        <m:sub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𝑖</m:t>
                          </m:r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1">
                              <a:solidFill>
                                <a:srgbClr val="072163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zh-CN" altLang="zh-CN" sz="2400" b="1" i="1">
                                  <a:solidFill>
                                    <a:srgbClr val="072163"/>
                                  </a:solidFill>
                                  <a:latin typeface="Cambria Math" panose="02040503050406030204" pitchFamily="18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zh-CN" altLang="zh-CN" sz="2400" b="1" i="1">
                                      <a:solidFill>
                                        <a:srgbClr val="072163"/>
                                      </a:solidFill>
                                      <a:latin typeface="Cambria Math" panose="02040503050406030204" pitchFamily="18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1" lang="zh-CN" altLang="zh-CN" sz="2400" b="1" i="1">
                                          <a:solidFill>
                                            <a:srgbClr val="072163"/>
                                          </a:solidFill>
                                          <a:latin typeface="Cambria Math" panose="02040503050406030204" pitchFamily="18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1">
                                          <a:solidFill>
                                            <a:srgbClr val="072163"/>
                                          </a:solidFill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CN" sz="2400" b="1">
                                          <a:solidFill>
                                            <a:srgbClr val="072163"/>
                                          </a:solidFill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1">
                                          <a:solidFill>
                                            <a:srgbClr val="072163"/>
                                          </a:solidFill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2400" b="1">
                                      <a:solidFill>
                                        <a:srgbClr val="072163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zh-CN" altLang="zh-CN" sz="2400" b="1" i="1">
                                          <a:solidFill>
                                            <a:srgbClr val="072163"/>
                                          </a:solidFill>
                                          <a:latin typeface="Cambria Math" panose="02040503050406030204" pitchFamily="18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1">
                                          <a:solidFill>
                                            <a:srgbClr val="072163"/>
                                          </a:solidFill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1">
                                          <a:solidFill>
                                            <a:srgbClr val="072163"/>
                                          </a:solidFill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2400" b="1">
                                      <a:solidFill>
                                        <a:srgbClr val="072163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zh-CN" sz="2400" b="1">
                                      <a:solidFill>
                                        <a:srgbClr val="072163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zh-CN" altLang="zh-CN" sz="2400" b="1" i="1">
                                      <a:solidFill>
                                        <a:srgbClr val="072163"/>
                                      </a:solidFill>
                                      <a:latin typeface="Cambria Math" panose="02040503050406030204" pitchFamily="18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>
                                      <a:solidFill>
                                        <a:srgbClr val="072163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zh-CN" sz="2400" b="1">
                                      <a:solidFill>
                                        <a:srgbClr val="072163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kumimoji="1" lang="zh-CN" altLang="zh-CN" sz="2400" b="1" dirty="0">
                  <a:solidFill>
                    <a:srgbClr val="072163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82" y="4198494"/>
                <a:ext cx="2606226" cy="1372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264696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" y="-276721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133226" y="-19151"/>
            <a:ext cx="64469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文本表示：</a:t>
            </a:r>
            <a:r>
              <a:rPr lang="en-US" altLang="zh-CN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Word2Vec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65417"/>
            <a:ext cx="1697653" cy="37595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25058" y="997175"/>
            <a:ext cx="3170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思路概要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92092" y="1024409"/>
            <a:ext cx="416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优缺点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01949" y="116072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49949" y="90872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5134" y="119723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3134" y="94523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TextBox 104"/>
          <p:cNvSpPr txBox="1"/>
          <p:nvPr/>
        </p:nvSpPr>
        <p:spPr>
          <a:xfrm>
            <a:off x="1025058" y="1412776"/>
            <a:ext cx="5214958" cy="1234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(1)</a:t>
            </a:r>
            <a:r>
              <a:rPr lang="zh-CN" altLang="en-US" sz="16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相似上下文的词语词义相近</a:t>
            </a:r>
            <a:endParaRPr lang="en-US" altLang="zh-CN" sz="1600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(2)</a:t>
            </a:r>
            <a:r>
              <a:rPr lang="zh-CN" altLang="en-US" sz="16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解决维度灾难，将词向量映射到固定长度向量</a:t>
            </a:r>
            <a:endParaRPr lang="en-US" altLang="zh-CN" sz="1600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(3)</a:t>
            </a:r>
            <a:r>
              <a:rPr lang="zh-CN" altLang="en-US" sz="16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在</a:t>
            </a:r>
            <a:r>
              <a:rPr lang="zh-CN" altLang="en-US" sz="16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上下文预测中间词</a:t>
            </a:r>
            <a:r>
              <a:rPr lang="en-US" altLang="zh-CN" sz="16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(CBOW</a:t>
            </a:r>
            <a:r>
              <a:rPr lang="zh-CN" altLang="en-US" sz="16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模型</a:t>
            </a:r>
            <a:r>
              <a:rPr lang="en-US" altLang="zh-CN" sz="16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的神经网络模型过程中生成词嵌入向量；</a:t>
            </a:r>
            <a:r>
              <a:rPr lang="zh-CN" altLang="en-US" sz="1600" b="1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中间词预测上下文模型</a:t>
            </a:r>
            <a:r>
              <a:rPr lang="en-US" altLang="zh-CN" sz="1600" b="1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(Skip-gram)</a:t>
            </a:r>
            <a:endParaRPr lang="en-US" altLang="zh-CN" sz="1600" b="1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0" name="TextBox 104"/>
          <p:cNvSpPr txBox="1"/>
          <p:nvPr/>
        </p:nvSpPr>
        <p:spPr>
          <a:xfrm>
            <a:off x="7192092" y="1660564"/>
            <a:ext cx="4592540" cy="594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(1)</a:t>
            </a:r>
            <a:r>
              <a:rPr lang="zh-CN" altLang="en-US" sz="16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优点：解决维度灾难，挖掘词周围语境语义信息</a:t>
            </a:r>
            <a:endParaRPr lang="en-US" altLang="zh-CN" sz="1600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(2)</a:t>
            </a:r>
            <a:r>
              <a:rPr lang="zh-CN" altLang="en-US" sz="16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缺点：不能表现长距离的词的影响</a:t>
            </a:r>
            <a:endParaRPr lang="en-US" altLang="zh-CN" sz="1600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6" y="2794364"/>
            <a:ext cx="11939438" cy="34101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5013176"/>
            <a:ext cx="241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329064"/>
            <a:ext cx="12192000" cy="52893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76410" y="765736"/>
            <a:ext cx="6367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文本聚类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72051" y="3570132"/>
            <a:ext cx="10369227" cy="12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文本聚类的主要目标是将文本的特征变量按相似度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可用距离度量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进行划分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假设同类文档之间的相似度比其他类的更大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划分结果已使类内文档的同质性和类间文档的异质性同时满足最大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无监督的机器学习方法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1" y="-171400"/>
            <a:ext cx="12191999" cy="783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18788" y="44624"/>
            <a:ext cx="3124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3-</a:t>
            </a: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知识提取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65417"/>
            <a:ext cx="1697653" cy="375951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1977614" y="2147072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0728" y="2243604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35360" y="207490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步骤</a:t>
            </a:r>
            <a:endParaRPr lang="zh-CN" altLang="en-US" sz="2000" b="1" dirty="0">
              <a:cs typeface="+mn-ea"/>
              <a:sym typeface="+mn-lt"/>
            </a:endParaRPr>
          </a:p>
        </p:txBody>
      </p:sp>
      <p:cxnSp>
        <p:nvCxnSpPr>
          <p:cNvPr id="20" name="直接箭头连接符 75"/>
          <p:cNvCxnSpPr/>
          <p:nvPr/>
        </p:nvCxnSpPr>
        <p:spPr>
          <a:xfrm>
            <a:off x="2639616" y="2290764"/>
            <a:ext cx="5040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sp>
        <p:nvSpPr>
          <p:cNvPr id="7" name="框架 6"/>
          <p:cNvSpPr/>
          <p:nvPr/>
        </p:nvSpPr>
        <p:spPr>
          <a:xfrm>
            <a:off x="1127448" y="2074909"/>
            <a:ext cx="1440160" cy="5038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4488" y="2139834"/>
            <a:ext cx="11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文本分词</a:t>
            </a:r>
            <a:endParaRPr kumimoji="1" lang="zh-CN" altLang="en-US" dirty="0"/>
          </a:p>
        </p:txBody>
      </p:sp>
      <p:sp>
        <p:nvSpPr>
          <p:cNvPr id="26" name="框架 25"/>
          <p:cNvSpPr/>
          <p:nvPr/>
        </p:nvSpPr>
        <p:spPr>
          <a:xfrm>
            <a:off x="3220468" y="2079687"/>
            <a:ext cx="1579387" cy="5038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357509" y="2144612"/>
            <a:ext cx="144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去除停用词</a:t>
            </a:r>
            <a:endParaRPr kumimoji="1" lang="zh-CN" altLang="en-US" dirty="0"/>
          </a:p>
        </p:txBody>
      </p:sp>
      <p:sp>
        <p:nvSpPr>
          <p:cNvPr id="33" name="框架 32"/>
          <p:cNvSpPr/>
          <p:nvPr/>
        </p:nvSpPr>
        <p:spPr>
          <a:xfrm>
            <a:off x="5447928" y="2074740"/>
            <a:ext cx="2116879" cy="5038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84969" y="2139665"/>
            <a:ext cx="197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特征选取</a:t>
            </a:r>
            <a:r>
              <a:rPr kumimoji="1" lang="en-US" altLang="zh-CN" dirty="0"/>
              <a:t>(</a:t>
            </a:r>
            <a:r>
              <a:rPr kumimoji="1" lang="zh-CN" altLang="en-US" dirty="0"/>
              <a:t>赋权重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cxnSp>
        <p:nvCxnSpPr>
          <p:cNvPr id="36" name="直接箭头连接符 75"/>
          <p:cNvCxnSpPr/>
          <p:nvPr/>
        </p:nvCxnSpPr>
        <p:spPr>
          <a:xfrm>
            <a:off x="4874637" y="2362772"/>
            <a:ext cx="5040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7" name="直接箭头连接符 75"/>
          <p:cNvCxnSpPr/>
          <p:nvPr/>
        </p:nvCxnSpPr>
        <p:spPr>
          <a:xfrm>
            <a:off x="7608168" y="2357769"/>
            <a:ext cx="720259" cy="500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sp>
        <p:nvSpPr>
          <p:cNvPr id="40" name="文本框 39"/>
          <p:cNvSpPr txBox="1"/>
          <p:nvPr/>
        </p:nvSpPr>
        <p:spPr>
          <a:xfrm>
            <a:off x="7589876" y="2076481"/>
            <a:ext cx="81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PCA</a:t>
            </a:r>
            <a:r>
              <a:rPr kumimoji="1" lang="zh-CN" altLang="en-US" dirty="0"/>
              <a:t>降维</a:t>
            </a:r>
            <a:endParaRPr kumimoji="1" lang="zh-CN" altLang="en-US" dirty="0"/>
          </a:p>
        </p:txBody>
      </p:sp>
      <p:sp>
        <p:nvSpPr>
          <p:cNvPr id="41" name="框架 40"/>
          <p:cNvSpPr/>
          <p:nvPr/>
        </p:nvSpPr>
        <p:spPr>
          <a:xfrm>
            <a:off x="8360601" y="2074740"/>
            <a:ext cx="831743" cy="5038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72264" y="2139665"/>
            <a:ext cx="6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聚类</a:t>
            </a:r>
            <a:endParaRPr kumimoji="1" lang="zh-CN" altLang="en-US" dirty="0"/>
          </a:p>
        </p:txBody>
      </p:sp>
      <p:cxnSp>
        <p:nvCxnSpPr>
          <p:cNvPr id="45" name="直接箭头连接符 75"/>
          <p:cNvCxnSpPr/>
          <p:nvPr/>
        </p:nvCxnSpPr>
        <p:spPr>
          <a:xfrm>
            <a:off x="9192344" y="2330994"/>
            <a:ext cx="5040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7" name="直接箭头连接符 75"/>
          <p:cNvCxnSpPr/>
          <p:nvPr/>
        </p:nvCxnSpPr>
        <p:spPr>
          <a:xfrm>
            <a:off x="11208568" y="2326870"/>
            <a:ext cx="5040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sp>
        <p:nvSpPr>
          <p:cNvPr id="48" name="框架 47"/>
          <p:cNvSpPr/>
          <p:nvPr/>
        </p:nvSpPr>
        <p:spPr>
          <a:xfrm>
            <a:off x="9710656" y="2060848"/>
            <a:ext cx="1440160" cy="5038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847696" y="2125773"/>
            <a:ext cx="11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结果评估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11424592" y="2326870"/>
            <a:ext cx="0" cy="467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H="1">
            <a:off x="8040216" y="2794239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8040216" y="2357769"/>
            <a:ext cx="0" cy="43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225905" y="2809628"/>
            <a:ext cx="128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调整参数</a:t>
            </a:r>
            <a:endParaRPr kumimoji="1" lang="zh-CN" altLang="en-US" dirty="0"/>
          </a:p>
        </p:txBody>
      </p:sp>
      <p:sp>
        <p:nvSpPr>
          <p:cNvPr id="21" name="右大括号 20"/>
          <p:cNvSpPr/>
          <p:nvPr/>
        </p:nvSpPr>
        <p:spPr>
          <a:xfrm rot="5400000">
            <a:off x="2826000" y="1998759"/>
            <a:ext cx="158609" cy="1368733"/>
          </a:xfrm>
          <a:prstGeom prst="rightBrace">
            <a:avLst>
              <a:gd name="adj1" fmla="val 8333"/>
              <a:gd name="adj2" fmla="val 492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2351584" y="2722812"/>
            <a:ext cx="14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文本预处理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264696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96000" y="1291668"/>
            <a:ext cx="0" cy="37935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-1" y="-387424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133226" y="25460"/>
            <a:ext cx="64469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文本聚类：</a:t>
            </a:r>
            <a:r>
              <a:rPr lang="en-US" altLang="zh-CN" b="1" dirty="0" err="1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K-means&amp;K-means</a:t>
            </a:r>
            <a:r>
              <a:rPr lang="en-US" altLang="zh-CN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++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65417"/>
            <a:ext cx="1697653" cy="37595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25058" y="997175"/>
            <a:ext cx="3170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K-means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92092" y="1024409"/>
            <a:ext cx="416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K-means++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01949" y="116072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49949" y="90872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5134" y="119723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3134" y="94523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80082" y="1702757"/>
                <a:ext cx="5686866" cy="3308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输入：数据集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𝑇</m:t>
                    </m:r>
                    <m:r>
                      <a:rPr lang="en-US" altLang="zh-CN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𝜒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ℝ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=1,…,</m:t>
                        </m:r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𝑁</m:t>
                        </m:r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;</m:t>
                        </m:r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𝑘</m:t>
                        </m:r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=1,…,</m:t>
                        </m:r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</m:d>
                    <m:r>
                      <a:rPr lang="en-US" altLang="zh-CN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latin typeface="Songti SC" panose="02010600040101010101" pitchFamily="2" charset="-122"/>
                    <a:ea typeface="Songti SC" panose="02010600040101010101" pitchFamily="2" charset="-122"/>
                    <a:cs typeface="+mn-ea"/>
                    <a:sym typeface="+mn-lt"/>
                  </a:rPr>
                  <a:t>聚类数</a:t>
                </a:r>
                <a:r>
                  <a:rPr lang="en-US" altLang="zh-CN" sz="1600" i="1" dirty="0">
                    <a:solidFill>
                      <a:schemeClr val="bg1"/>
                    </a:solidFill>
                    <a:latin typeface="Songti SC" panose="02010600040101010101" pitchFamily="2" charset="-122"/>
                    <a:ea typeface="Songti SC" panose="02010600040101010101" pitchFamily="2" charset="-122"/>
                    <a:cs typeface="+mn-ea"/>
                    <a:sym typeface="+mn-lt"/>
                  </a:rPr>
                  <a:t>K</a:t>
                </a:r>
                <a:endParaRPr lang="en-US" altLang="zh-CN" sz="1600" b="0" i="1" dirty="0">
                  <a:solidFill>
                    <a:schemeClr val="bg1"/>
                  </a:solidFill>
                  <a:latin typeface="Songti SC" panose="02010600040101010101" pitchFamily="2" charset="-122"/>
                  <a:ea typeface="Songti SC" panose="02010600040101010101" pitchFamily="2" charset="-122"/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输出：各聚类中心点位置和各数据样本分类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(1)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从数据集中随机选取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个样本作为初始聚类中心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C</m:t>
                    </m:r>
                    <m:r>
                      <a:rPr lang="en-US" altLang="zh-CN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16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16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；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(2)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针对数据集中每个样本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，计算它到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个聚类中心的距离并将其分到距离最小的聚类中心所对应的类中；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(3)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针对每个类别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，重新计算它的聚类中心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i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即属于该类的所有样本的质心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；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(4)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重复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(2)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和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(3)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直到聚类中心的位置不再变化。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82" y="1702757"/>
                <a:ext cx="5686866" cy="3308470"/>
              </a:xfrm>
              <a:prstGeom prst="rect">
                <a:avLst/>
              </a:prstGeom>
              <a:blipFill rotWithShape="1">
                <a:blip r:embed="rId2"/>
                <a:stretch>
                  <a:fillRect l="-445" t="-10305" b="-1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6240016" y="1642000"/>
                <a:ext cx="5686866" cy="3702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输入：数据集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𝑇</m:t>
                    </m:r>
                    <m:r>
                      <a:rPr lang="en-US" altLang="zh-CN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 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=1,…,</m:t>
                        </m:r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𝑁</m:t>
                        </m:r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;</m:t>
                        </m:r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𝑘</m:t>
                        </m:r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=1,…,</m:t>
                        </m:r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</m:d>
                    <m:r>
                      <a:rPr lang="en-US" altLang="zh-CN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latin typeface="Songti SC" panose="02010600040101010101" pitchFamily="2" charset="-122"/>
                    <a:ea typeface="Songti SC" panose="02010600040101010101" pitchFamily="2" charset="-122"/>
                    <a:cs typeface="+mn-ea"/>
                    <a:sym typeface="+mn-lt"/>
                  </a:rPr>
                  <a:t>聚类数</a:t>
                </a:r>
                <a:r>
                  <a:rPr lang="en-US" altLang="zh-CN" sz="1600" b="0" i="1" dirty="0">
                    <a:solidFill>
                      <a:schemeClr val="bg1"/>
                    </a:solidFill>
                    <a:latin typeface="Songti SC" panose="02010600040101010101" pitchFamily="2" charset="-122"/>
                    <a:ea typeface="Songti SC" panose="02010600040101010101" pitchFamily="2" charset="-122"/>
                    <a:cs typeface="+mn-ea"/>
                    <a:sym typeface="+mn-lt"/>
                  </a:rPr>
                  <a:t>k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输出：各聚类中心点位置和各数据样本分类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(1)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从数据集中随机选取一个样本作为初始聚类中心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c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；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(2)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计算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T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中每个样本与当前已有聚类中心间的最短距离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即与最近的一个聚类中心的距离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D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；接着计算每个样本被选为下一个聚类中心的概率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x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naryPr>
                          <m: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∈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𝜒</m:t>
                            </m:r>
                          </m:sub>
                          <m:sup/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𝐷</m:t>
                            </m:r>
                            <m:sSup>
                              <m:sSup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；最后按照</a:t>
                </a:r>
                <a:r>
                  <a:rPr lang="zh-CN" altLang="en-US"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轮盘法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选择下一个聚类中心；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(3)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重复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(2)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直到选择出共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个聚类中心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使得初始聚类中心相距较远的可能性很大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。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(4)-(6)</a:t>
                </a:r>
                <a:r>
                  <a:rPr lang="zh-CN" altLang="en-US"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步与</a:t>
                </a:r>
                <a:r>
                  <a:rPr lang="en-US" altLang="zh-CN"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K-means</a:t>
                </a:r>
                <a:r>
                  <a:rPr lang="zh-CN" altLang="en-US"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的</a:t>
                </a:r>
                <a:r>
                  <a:rPr lang="en-US" altLang="zh-CN"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(2)-(4)</a:t>
                </a:r>
                <a:r>
                  <a:rPr lang="zh-CN" altLang="en-US"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相同</a:t>
                </a:r>
                <a:endParaRPr lang="en-US" altLang="zh-CN" sz="16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1642000"/>
                <a:ext cx="5686866" cy="3702296"/>
              </a:xfrm>
              <a:prstGeom prst="rect">
                <a:avLst/>
              </a:prstGeom>
              <a:blipFill rotWithShape="1">
                <a:blip r:embed="rId3"/>
                <a:stretch>
                  <a:fillRect l="-445" r="-445" b="-1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右大括号 7"/>
          <p:cNvSpPr/>
          <p:nvPr/>
        </p:nvSpPr>
        <p:spPr>
          <a:xfrm>
            <a:off x="5879977" y="3369710"/>
            <a:ext cx="86971" cy="15121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5966948" y="4149080"/>
            <a:ext cx="273068" cy="1008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264696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96000" y="1291668"/>
            <a:ext cx="0" cy="37935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-1" y="-276721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133226" y="-19151"/>
            <a:ext cx="64469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文本聚类：确定聚类数</a:t>
            </a:r>
            <a:r>
              <a:rPr lang="en-US" altLang="zh-CN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65417"/>
            <a:ext cx="1697653" cy="37595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25058" y="997175"/>
            <a:ext cx="3170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手肘法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92092" y="1024409"/>
            <a:ext cx="416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轮廓系数法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01949" y="116072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49949" y="90872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5134" y="119723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3134" y="94523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35360" y="1725164"/>
                <a:ext cx="5686866" cy="3504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核心指标：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SSE</m:t>
                    </m:r>
                    <m:r>
                      <a:rPr lang="en-US" altLang="zh-CN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𝑥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其中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为第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𝑖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个簇，其质心为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zh-CN" alt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𝑥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为</m:t>
                    </m:r>
                    <m:r>
                      <a:rPr lang="zh-CN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样本点</m:t>
                    </m:r>
                    <m:r>
                      <a:rPr lang="zh-CN" alt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。</m:t>
                    </m:r>
                  </m:oMath>
                </a14:m>
                <a:endParaRPr lang="en-US" altLang="zh-CN" sz="1600" b="0" i="1" dirty="0">
                  <a:solidFill>
                    <a:schemeClr val="bg1"/>
                  </a:solidFill>
                  <a:latin typeface="Songti SC" panose="02010600040101010101" pitchFamily="2" charset="-122"/>
                  <a:ea typeface="Songti SC" panose="02010600040101010101" pitchFamily="2" charset="-122"/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核心思想：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     随着聚类数</a:t>
                </a:r>
                <a:r>
                  <a:rPr lang="en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的增大，每个簇的聚合程度会逐渐提高，那么误差平方和</a:t>
                </a:r>
                <a:r>
                  <a:rPr lang="en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SSE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自然会逐渐变小。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     但是，当</a:t>
                </a:r>
                <a:r>
                  <a:rPr lang="en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小于真实聚类数时，故</a:t>
                </a:r>
                <a:r>
                  <a:rPr lang="en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SSE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的下降幅度会很大；而当</a:t>
                </a:r>
                <a:r>
                  <a:rPr lang="en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到达真实聚类数时，再增加</a:t>
                </a:r>
                <a:r>
                  <a:rPr lang="en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所得到的聚合程度回报会迅速变小，所以</a:t>
                </a:r>
                <a:r>
                  <a:rPr lang="en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SSE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的下降幅度会骤减；最后随着</a:t>
                </a:r>
                <a:r>
                  <a:rPr lang="en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值的继续增大而趋于平缓。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     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SSE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和</a:t>
                </a:r>
                <a:r>
                  <a:rPr lang="en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的关系图是一个手肘的形状，而这个肘部对应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值就是数据的真实聚类数。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25164"/>
                <a:ext cx="5686866" cy="3504036"/>
              </a:xfrm>
              <a:prstGeom prst="rect">
                <a:avLst/>
              </a:prstGeom>
              <a:blipFill rotWithShape="1">
                <a:blip r:embed="rId2"/>
                <a:stretch>
                  <a:fillRect l="-223" t="-9025" r="-445" b="-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312024" y="1702757"/>
                <a:ext cx="5686866" cy="2397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核心指标某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𝑥</m:t>
                    </m:r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的轮廓系数：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S</m:t>
                    </m:r>
                    <m:r>
                      <a:rPr lang="en-US" altLang="zh-CN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𝑏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max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⁡(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𝑎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𝑏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den>
                    </m:f>
                    <m:r>
                      <a:rPr lang="en-US" altLang="zh-CN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其中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𝑎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为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𝑥</m:t>
                    </m:r>
                    <m:r>
                      <a:rPr lang="zh-CN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与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同簇</m:t>
                    </m:r>
                    <m:r>
                      <a:rPr lang="zh-CN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的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其他</m:t>
                    </m:r>
                    <m:r>
                      <a:rPr lang="zh-CN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样本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的</m:t>
                    </m:r>
                    <m:r>
                      <a:rPr lang="zh-CN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平均距离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为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𝑥</m:t>
                    </m:r>
                    <m:r>
                      <a:rPr lang="zh-CN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与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最近</m:t>
                    </m:r>
                  </m:oMath>
                </a14:m>
                <a:endParaRPr lang="en-US" altLang="zh-CN" sz="1600" i="1" dirty="0">
                  <a:solidFill>
                    <a:schemeClr val="bg1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簇的</m:t>
                      </m:r>
                      <m:r>
                        <a:rPr lang="zh-CN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所有</m:t>
                      </m:r>
                      <m:r>
                        <a:rPr lang="zh-CN" alt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样本的平均距离</m:t>
                      </m:r>
                      <m:r>
                        <a:rPr lang="zh-CN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。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/>
                  </a:solidFill>
                  <a:latin typeface="Songti SC" panose="02010600040101010101" pitchFamily="2" charset="-122"/>
                  <a:ea typeface="Songti SC" panose="02010600040101010101" pitchFamily="2" charset="-122"/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核心思想：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    求得所有样本的轮廓系数的平均值，簇内样本的距离越近，簇间样本距离越远，平均轮廓系数越大，聚类效果越好。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平均轮廓系数最大的</a:t>
                </a:r>
                <a:r>
                  <a:rPr lang="e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便是最佳聚类数。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1702757"/>
                <a:ext cx="5686866" cy="2397708"/>
              </a:xfrm>
              <a:prstGeom prst="rect">
                <a:avLst/>
              </a:prstGeom>
              <a:blipFill rotWithShape="1">
                <a:blip r:embed="rId3"/>
                <a:stretch>
                  <a:fillRect l="-445" r="-668" b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367808" y="537241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两者不一定一致，一般采用手肘法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329064"/>
            <a:ext cx="12192000" cy="52893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9376" y="1156682"/>
            <a:ext cx="61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定义</a:t>
            </a:r>
            <a:endParaRPr lang="zh-CN" altLang="en-US" sz="2000" b="1" dirty="0">
              <a:cs typeface="+mn-ea"/>
              <a:sym typeface="+mn-lt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3467670" y="4365104"/>
            <a:ext cx="370845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sp>
        <p:nvSpPr>
          <p:cNvPr id="83" name="文本框 82"/>
          <p:cNvSpPr txBox="1"/>
          <p:nvPr/>
        </p:nvSpPr>
        <p:spPr>
          <a:xfrm>
            <a:off x="479301" y="1556792"/>
            <a:ext cx="5688707" cy="9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情感分析是一种文本挖掘的方法，通过对用自然语言表达的句子或单词执行计算，我们可以知晓文本隐含的情感或情绪，确定它们是在表达积极的、消极的还是中性的情感。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1" y="-171400"/>
            <a:ext cx="12191999" cy="783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18788" y="44624"/>
            <a:ext cx="41329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4-</a:t>
            </a: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和领域知识相结合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65417"/>
            <a:ext cx="1697653" cy="37595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621985" y="1556725"/>
            <a:ext cx="5090639" cy="67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文本情感分析已经被广泛应用于</a:t>
            </a:r>
            <a:r>
              <a:rPr lang="zh-CN" altLang="en-US" sz="1600" b="1" dirty="0">
                <a:cs typeface="+mn-ea"/>
                <a:sym typeface="+mn-lt"/>
              </a:rPr>
              <a:t>商品推荐、市场分析、舆论控制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等领域，具有很高的商业和社会价值。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73420" y="1124590"/>
            <a:ext cx="61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应用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8068" y="2884874"/>
            <a:ext cx="61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方法</a:t>
            </a:r>
            <a:endParaRPr lang="zh-CN" altLang="en-US" sz="2000" b="1" dirty="0">
              <a:cs typeface="+mn-ea"/>
              <a:sym typeface="+mn-lt"/>
            </a:endParaRPr>
          </a:p>
        </p:txBody>
      </p:sp>
      <p:cxnSp>
        <p:nvCxnSpPr>
          <p:cNvPr id="29" name="直接连接符 16"/>
          <p:cNvCxnSpPr>
            <a:cxnSpLocks noChangeShapeType="1"/>
          </p:cNvCxnSpPr>
          <p:nvPr/>
        </p:nvCxnSpPr>
        <p:spPr bwMode="auto">
          <a:xfrm flipV="1">
            <a:off x="205296" y="2780928"/>
            <a:ext cx="11772318" cy="74404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矩形 29"/>
          <p:cNvSpPr/>
          <p:nvPr/>
        </p:nvSpPr>
        <p:spPr>
          <a:xfrm>
            <a:off x="11977614" y="2147072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0728" y="2243604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5360" y="3187499"/>
            <a:ext cx="6408712" cy="314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基于情感词典的方法：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   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主要依赖于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情感词典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，并通过特定的语义规则进行情感分析。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对于跨领域情感分析来说，该方法效果并不是很好；忽略了上下文信息。</a:t>
            </a:r>
            <a:endParaRPr lang="en-US" altLang="zh-CN" sz="16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基于传统机器学习的方法：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     挖掘文本的特征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使用支持向量机、朴素贝叶斯、最大熵等模型对文本分类。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该方法可能出现特征向量稀疏、维度爆炸、特征提取困难等问题；忽略了上下文信息及数据规模问题。</a:t>
            </a:r>
            <a:endParaRPr lang="en-US" altLang="zh-CN" sz="16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基于深度学习的方法：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     文本转换为文本向量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——&gt;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作为深度学习模型的输入进行训练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——&gt;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验证并保存训练好的模型。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该方法易受词向量的影响；训练时间过长。</a:t>
            </a:r>
            <a:endParaRPr lang="zh-CN" altLang="en-US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76120" y="4170062"/>
            <a:ext cx="4536504" cy="9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情感分析可以认为是一个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分类问题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，有两种分类类型，即二元分类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积极的或消极的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和多元分类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积极的、消极的或中性的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76120" y="3789040"/>
            <a:ext cx="4550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本质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3352" y="692696"/>
            <a:ext cx="61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情感分析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30932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25058" y="1241526"/>
            <a:ext cx="3170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情感词典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1" y="-99392"/>
            <a:ext cx="12191999" cy="783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90796" y="116632"/>
            <a:ext cx="3124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情感分析方法一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410041"/>
            <a:ext cx="1697653" cy="37595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23392" y="1700808"/>
            <a:ext cx="5580658" cy="221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目前传统情感词典主要有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        哈佛大学的</a:t>
            </a:r>
            <a:r>
              <a:rPr lang="en-GB" altLang="zh-CN" sz="1600" dirty="0">
                <a:solidFill>
                  <a:schemeClr val="bg1"/>
                </a:solidFill>
                <a:cs typeface="+mn-ea"/>
                <a:sym typeface="+mn-lt"/>
              </a:rPr>
              <a:t>GI(General Inquirer)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英文情感词典、普林斯顿大学的</a:t>
            </a:r>
            <a:r>
              <a:rPr lang="en-GB" altLang="zh-CN" sz="1600" dirty="0">
                <a:solidFill>
                  <a:schemeClr val="bg1"/>
                </a:solidFill>
                <a:cs typeface="+mn-ea"/>
                <a:sym typeface="+mn-lt"/>
              </a:rPr>
              <a:t>WordNet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英文情感词典、知网</a:t>
            </a:r>
            <a:r>
              <a:rPr lang="en-GB" altLang="zh-CN" sz="1600" dirty="0" err="1">
                <a:solidFill>
                  <a:schemeClr val="bg1"/>
                </a:solidFill>
                <a:cs typeface="+mn-ea"/>
                <a:sym typeface="+mn-lt"/>
              </a:rPr>
              <a:t>HowNet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中文情感词典、国立台湾大学的</a:t>
            </a:r>
            <a:r>
              <a:rPr lang="en-GB" altLang="zh-CN" sz="1600" dirty="0">
                <a:solidFill>
                  <a:schemeClr val="bg1"/>
                </a:solidFill>
                <a:cs typeface="+mn-ea"/>
                <a:sym typeface="+mn-lt"/>
              </a:rPr>
              <a:t>NTU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中文情感词典、大连理工大学的中文情感词汇本体库等。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我们使用的是</a:t>
            </a:r>
            <a:r>
              <a:rPr lang="en-GB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BosonNLP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情感词典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：基于微博、新闻、论坛等数据来源构建的情感词典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92092" y="1268760"/>
            <a:ext cx="416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算法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44072" y="2060848"/>
            <a:ext cx="5090639" cy="160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输入：分词后的文本，已有的情感词典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输出：每段文本的情感得分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(1)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使用构建好的情感词典将文本中的词语进行词性和情感强度标注；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(2)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通过语义规则计算情感得分，得出文本的情感倾向。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6"/>
          <p:cNvCxnSpPr>
            <a:cxnSpLocks noChangeShapeType="1"/>
          </p:cNvCxnSpPr>
          <p:nvPr/>
        </p:nvCxnSpPr>
        <p:spPr bwMode="auto">
          <a:xfrm>
            <a:off x="6312024" y="1268760"/>
            <a:ext cx="0" cy="4392488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矩形 23"/>
          <p:cNvSpPr/>
          <p:nvPr/>
        </p:nvSpPr>
        <p:spPr>
          <a:xfrm>
            <a:off x="6801949" y="1405071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49949" y="1153071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0360" y="3861048"/>
            <a:ext cx="5281624" cy="221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题外话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    在构建情感词典时，会经常用到点互信息算法</a:t>
            </a:r>
            <a:r>
              <a:rPr lang="en-US" altLang="zh-CN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(</a:t>
            </a:r>
            <a:r>
              <a:rPr lang="en-GB" altLang="zh-CN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Pointwise Mutual Information</a:t>
            </a:r>
            <a:r>
              <a:rPr lang="zh-CN" altLang="en-GB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，</a:t>
            </a:r>
            <a:r>
              <a:rPr lang="en-GB" altLang="zh-CN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PMI)</a:t>
            </a:r>
            <a:r>
              <a:rPr lang="zh-CN" altLang="en-US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和隐含狄利克雷模型</a:t>
            </a:r>
            <a:r>
              <a:rPr lang="en-US" altLang="zh-CN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(</a:t>
            </a:r>
            <a:r>
              <a:rPr lang="en-GB" altLang="zh-CN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Latent Dirichlet Allocation</a:t>
            </a:r>
            <a:r>
              <a:rPr lang="zh-CN" altLang="en-GB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，</a:t>
            </a:r>
            <a:r>
              <a:rPr lang="en-GB" altLang="zh-CN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LDA)</a:t>
            </a:r>
            <a:r>
              <a:rPr lang="zh-CN" altLang="en-GB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。</a:t>
            </a:r>
            <a:r>
              <a:rPr lang="en-GB" altLang="zh-CN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PMI</a:t>
            </a:r>
            <a:r>
              <a:rPr lang="zh-CN" altLang="en-US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利用词语间的共现概率来判断词语的情感倾向，而 </a:t>
            </a:r>
            <a:r>
              <a:rPr lang="en-GB" altLang="zh-CN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LDA</a:t>
            </a:r>
            <a:r>
              <a:rPr lang="zh-CN" altLang="en-US" sz="1600" i="1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+mn-ea"/>
                <a:sym typeface="+mn-lt"/>
              </a:rPr>
              <a:t>则利用词、主题、文档间的多项式概率分布来从语料中提取情感词。</a:t>
            </a:r>
            <a:endParaRPr lang="en-US" altLang="zh-CN" sz="1600" i="1" dirty="0">
              <a:solidFill>
                <a:schemeClr val="bg1"/>
              </a:solidFill>
              <a:latin typeface="Kaiti SC" panose="02010600040101010101" pitchFamily="2" charset="-122"/>
              <a:ea typeface="Kaiti SC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5134" y="1441581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3134" y="1189581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8" y="3392488"/>
            <a:ext cx="12190304" cy="34655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3392488"/>
            <a:ext cx="12192000" cy="3465512"/>
          </a:xfrm>
          <a:prstGeom prst="rect">
            <a:avLst/>
          </a:prstGeom>
          <a:solidFill>
            <a:srgbClr val="17375E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43766" y="1377548"/>
            <a:ext cx="9365205" cy="3707636"/>
          </a:xfrm>
          <a:prstGeom prst="rect">
            <a:avLst/>
          </a:prstGeom>
          <a:solidFill>
            <a:schemeClr val="bg1"/>
          </a:solidFill>
          <a:ln w="28575"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91980" y="1703710"/>
            <a:ext cx="8484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第五课时 </a:t>
            </a:r>
            <a:r>
              <a:rPr lang="zh-CN" altLang="en-US" sz="36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文本分析基础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99229" y="3730094"/>
            <a:ext cx="740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时   间：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年</a:t>
            </a:r>
            <a:r>
              <a:rPr lang="en-US" altLang="zh-CN" sz="24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月</a:t>
            </a:r>
            <a:r>
              <a:rPr lang="en-US" altLang="zh-CN" sz="24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日晚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19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00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8" y="51470"/>
            <a:ext cx="2419790" cy="6642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99180" y="3085465"/>
            <a:ext cx="6337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主讲人：</a:t>
            </a:r>
            <a:r>
              <a:rPr lang="zh-CN" altLang="en-US" sz="24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高攀</a:t>
            </a:r>
            <a:r>
              <a:rPr lang="en-US" altLang="zh-CN" sz="24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/</a:t>
            </a:r>
            <a:r>
              <a:rPr lang="zh-CN" altLang="en-US" sz="24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孙筱涵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（北师统计硕士研究生）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237312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7413" y="1328961"/>
            <a:ext cx="315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二分类情感分析方法步骤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1" y="-99392"/>
            <a:ext cx="12191999" cy="783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90795" y="116632"/>
            <a:ext cx="6459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情感分析方法二：传统机器学习分类器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13154"/>
            <a:ext cx="1697653" cy="3759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581922" y="1988840"/>
                <a:ext cx="5730101" cy="985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选取正向、负向语料的文本特征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所含词语的</a:t>
                </a:r>
                <a:r>
                  <a:rPr lang="en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Word2Vec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词嵌入向量的和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，得到训练集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𝑇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,…,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𝜒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−1,+1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,(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=1,…,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𝑁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zh-CN" altLang="en-US" sz="16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2" y="1988840"/>
                <a:ext cx="5730101" cy="985398"/>
              </a:xfrm>
              <a:prstGeom prst="rect">
                <a:avLst/>
              </a:prstGeom>
              <a:blipFill rotWithShape="1">
                <a:blip r:embed="rId2"/>
                <a:stretch>
                  <a:fillRect l="-442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7192092" y="1268760"/>
            <a:ext cx="416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分类器算法</a:t>
            </a:r>
            <a:endParaRPr lang="zh-CN" altLang="en-US" sz="2000" b="1" dirty="0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727018" y="2352963"/>
                <a:ext cx="5090639" cy="280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输入：训练数据集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𝑇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,…,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𝜒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ℝ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−1,+1</m:t>
                        </m:r>
                      </m:e>
                    </m:d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,(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𝑖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=1,…,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𝑁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输出：最大软间隔分离超平面和分类决策函数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(1)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构造并求解约束最优化问题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超参数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C&gt;0)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：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min</m:t>
                          </m:r>
                        </m:fName>
                        <m:e>
                          <m:eqArr>
                            <m:eqArr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𝐶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.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𝑡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 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+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≥1−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≥0, 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=1,2,…,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𝑁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(2)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由此得到分离超平面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𝜔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𝑏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=0</m:t>
                    </m:r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，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    分类决策数：</a:t>
                </a:r>
                <a:r>
                  <a:rPr lang="en-US" altLang="zh-CN" sz="1600" dirty="0">
                    <a:solidFill>
                      <a:schemeClr val="bg1"/>
                    </a:solidFill>
                    <a:ea typeface="Cambria Math" panose="02040503050406030204" pitchFamily="18" charset="0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f</m:t>
                    </m:r>
                    <m: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x</m:t>
                    </m:r>
                    <m: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𝑠𝑖𝑔𝑛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𝜔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𝑏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18" y="2352963"/>
                <a:ext cx="5090639" cy="2804229"/>
              </a:xfrm>
              <a:prstGeom prst="rect">
                <a:avLst/>
              </a:prstGeom>
              <a:blipFill rotWithShape="1">
                <a:blip r:embed="rId3"/>
                <a:stretch>
                  <a:fillRect l="-498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" name="直接连接符 16"/>
          <p:cNvCxnSpPr>
            <a:cxnSpLocks noChangeShapeType="1"/>
          </p:cNvCxnSpPr>
          <p:nvPr/>
        </p:nvCxnSpPr>
        <p:spPr bwMode="auto">
          <a:xfrm>
            <a:off x="6312024" y="1772816"/>
            <a:ext cx="0" cy="4392488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矩形 23"/>
          <p:cNvSpPr/>
          <p:nvPr/>
        </p:nvSpPr>
        <p:spPr>
          <a:xfrm>
            <a:off x="6801949" y="1405071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49949" y="1153071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5134" y="1441581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3134" y="1189581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1923" y="3417463"/>
            <a:ext cx="5580658" cy="37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训练分类器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(SVM/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朴素贝叶斯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zh-CN" altLang="en-US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81923" y="4278690"/>
                <a:ext cx="5580658" cy="1048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在训练器中输入评论的文本特征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所含词语的</a:t>
                </a:r>
                <a:r>
                  <a:rPr lang="en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Word2Vec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词嵌入向量的和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𝑁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𝑁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,…,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</m:oMath>
                </a14:m>
                <a:r>
                  <a:rPr lang="en-US" altLang="zh-CN" sz="1600" dirty="0">
                    <a:solidFill>
                      <a:schemeClr val="bg1"/>
                    </a:solidFill>
                    <a:ea typeface="Cambria Math" panose="02040503050406030204" pitchFamily="18" charset="0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𝜒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ℝ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b="0" dirty="0">
                    <a:solidFill>
                      <a:schemeClr val="bg1"/>
                    </a:solidFill>
                    <a:cs typeface="+mn-ea"/>
                    <a:sym typeface="+mn-lt"/>
                  </a:rPr>
                  <a:t>，输出情感分类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−1,+1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,(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𝑗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𝑁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+1,…,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𝑁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′)</m:t>
                    </m:r>
                  </m:oMath>
                </a14:m>
                <a:endParaRPr lang="en-US" altLang="zh-CN" sz="1600" b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3" y="4278690"/>
                <a:ext cx="5580658" cy="1048557"/>
              </a:xfrm>
              <a:prstGeom prst="rect">
                <a:avLst/>
              </a:prstGeom>
              <a:blipFill rotWithShape="1">
                <a:blip r:embed="rId4"/>
                <a:stretch>
                  <a:fillRect l="-455"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866421" y="6237312"/>
            <a:ext cx="71180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[1]</a:t>
            </a:r>
            <a:r>
              <a:rPr lang="zh-CN" altLang="en-US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李航</a:t>
            </a:r>
            <a:r>
              <a:rPr lang="en-US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统计学习方法</a:t>
            </a:r>
            <a:r>
              <a:rPr lang="en-US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[M].</a:t>
            </a:r>
            <a:r>
              <a:rPr lang="zh-CN" altLang="en-US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北京</a:t>
            </a:r>
            <a:r>
              <a:rPr lang="en-US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zh-CN" altLang="en-US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清华大学出版社</a:t>
            </a:r>
            <a:r>
              <a:rPr lang="en-US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,2012:121-141.</a:t>
            </a:r>
            <a:endParaRPr lang="en-US" altLang="zh-CN" sz="140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[2]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李航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.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统计学习方法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[M].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北京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: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清华大学出版社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,2012:59-64.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01949" y="1916832"/>
            <a:ext cx="416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SVM</a:t>
            </a:r>
            <a:r>
              <a:rPr lang="en-US" altLang="zh-CN" sz="2000" b="1" baseline="30000" dirty="0">
                <a:cs typeface="+mn-ea"/>
                <a:sym typeface="+mn-lt"/>
              </a:rPr>
              <a:t>[1]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3" name="下箭头 2"/>
          <p:cNvSpPr/>
          <p:nvPr/>
        </p:nvSpPr>
        <p:spPr>
          <a:xfrm flipH="1">
            <a:off x="3215680" y="3089991"/>
            <a:ext cx="144016" cy="327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 flipH="1">
            <a:off x="3217080" y="3910590"/>
            <a:ext cx="144016" cy="327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264696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7413" y="1328961"/>
            <a:ext cx="315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二分类情感分析方法步骤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1" y="-99392"/>
            <a:ext cx="12191999" cy="783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90795" y="116632"/>
            <a:ext cx="6459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情感分析方法二：传统机器学习分类器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09320"/>
            <a:ext cx="1697653" cy="3759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581922" y="1988840"/>
                <a:ext cx="5730101" cy="985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选取正向、负向语料的文本特征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所含词语的</a:t>
                </a:r>
                <a:r>
                  <a:rPr lang="en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Word2Vec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词嵌入向量的和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，得到训练集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𝑇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,…,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𝜒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−1,+1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,(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=1,…,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𝑁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zh-CN" altLang="en-US" sz="16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2" y="1988840"/>
                <a:ext cx="5730101" cy="985398"/>
              </a:xfrm>
              <a:prstGeom prst="rect">
                <a:avLst/>
              </a:prstGeom>
              <a:blipFill rotWithShape="1">
                <a:blip r:embed="rId2"/>
                <a:stretch>
                  <a:fillRect l="-442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7192092" y="1268760"/>
            <a:ext cx="416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分类器算法</a:t>
            </a:r>
            <a:endParaRPr lang="zh-CN" altLang="en-US" sz="2000" b="1" dirty="0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384032" y="2276872"/>
                <a:ext cx="5904656" cy="4058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输入：训练数据集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𝑇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,…,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𝑁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zh-CN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第</m:t>
                    </m:r>
                    <m:r>
                      <m:rPr>
                        <m:sty m:val="p"/>
                      </m:rP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i</m:t>
                    </m:r>
                    <m:r>
                      <a:rPr lang="zh-CN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个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样本</m:t>
                    </m:r>
                    <m:r>
                      <a:rPr lang="zh-CN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的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第</m:t>
                    </m:r>
                    <m:r>
                      <m:rPr>
                        <m:sty m:val="p"/>
                      </m:rPr>
                      <a:rPr lang="en-US" altLang="zh-CN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j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个</m:t>
                    </m:r>
                    <m:r>
                      <a:rPr lang="zh-CN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特征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=1,…,</m:t>
                        </m:r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𝑁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;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𝑘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=1,…,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;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某一</m:t>
                    </m:r>
                    <m:r>
                      <a:rPr lang="zh-CN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实例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𝑥</m:t>
                    </m:r>
                  </m:oMath>
                </a14:m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输出：该实例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x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的分类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(1)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计算先验概率及条件概率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  <m:r>
                          <a:rPr lang="en-US" altLang="zh-CN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=1,…,</m:t>
                        </m:r>
                        <m:r>
                          <a:rPr lang="en-US" altLang="zh-CN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𝑁</m:t>
                        </m:r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;</m:t>
                        </m:r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𝑙</m:t>
                        </m:r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=1,2,…,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;</m:t>
                        </m:r>
                        <m:r>
                          <a:rPr lang="en-US" altLang="zh-CN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𝑘</m:t>
                        </m:r>
                        <m:r>
                          <a:rPr lang="en-US" altLang="zh-CN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=1,…,</m:t>
                        </m:r>
                        <m:r>
                          <a:rPr lang="en-US" altLang="zh-CN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(2)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对于给定实例确定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𝑘</m:t>
                      </m:r>
                      <m:r>
                        <a:rPr lang="en-US" altLang="zh-CN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=1,…,</m:t>
                      </m:r>
                      <m:r>
                        <a:rPr lang="en-US" altLang="zh-CN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𝐾</m:t>
                      </m:r>
                      <m:r>
                        <a:rPr lang="en-US" altLang="zh-CN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2276872"/>
                <a:ext cx="5904656" cy="4058355"/>
              </a:xfrm>
              <a:prstGeom prst="rect">
                <a:avLst/>
              </a:prstGeom>
              <a:blipFill rotWithShape="1">
                <a:blip r:embed="rId3"/>
                <a:stretch>
                  <a:fillRect l="-429" b="-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" name="直接连接符 16"/>
          <p:cNvCxnSpPr>
            <a:cxnSpLocks noChangeShapeType="1"/>
          </p:cNvCxnSpPr>
          <p:nvPr/>
        </p:nvCxnSpPr>
        <p:spPr bwMode="auto">
          <a:xfrm>
            <a:off x="6312024" y="1772816"/>
            <a:ext cx="0" cy="4392488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矩形 23"/>
          <p:cNvSpPr/>
          <p:nvPr/>
        </p:nvSpPr>
        <p:spPr>
          <a:xfrm>
            <a:off x="6801949" y="1405071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49949" y="1153071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5134" y="1441581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3134" y="1189581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1923" y="3417463"/>
            <a:ext cx="5580658" cy="37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训练分类器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(SVM/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朴素贝叶斯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zh-CN" altLang="en-US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81923" y="4278690"/>
                <a:ext cx="5580658" cy="1048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在训练器中输入评论的文本特征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所含词语的</a:t>
                </a:r>
                <a:r>
                  <a:rPr lang="en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Word2Vec</a:t>
                </a: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词嵌入向量的和</a:t>
                </a: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𝑁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𝑁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,…,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</m:oMath>
                </a14:m>
                <a:r>
                  <a:rPr lang="en-US" altLang="zh-CN" sz="1600" dirty="0">
                    <a:solidFill>
                      <a:schemeClr val="bg1"/>
                    </a:solidFill>
                    <a:ea typeface="Cambria Math" panose="02040503050406030204" pitchFamily="18" charset="0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𝜒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ℝ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b="0" dirty="0">
                    <a:solidFill>
                      <a:schemeClr val="bg1"/>
                    </a:solidFill>
                    <a:cs typeface="+mn-ea"/>
                    <a:sym typeface="+mn-lt"/>
                  </a:rPr>
                  <a:t>，输出情感分类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−1,+1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,(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𝑗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𝑁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+1,…,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𝑁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′)</m:t>
                    </m:r>
                  </m:oMath>
                </a14:m>
                <a:endParaRPr lang="en-US" altLang="zh-CN" sz="1600" b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3" y="4278690"/>
                <a:ext cx="5580658" cy="1048557"/>
              </a:xfrm>
              <a:prstGeom prst="rect">
                <a:avLst/>
              </a:prstGeom>
              <a:blipFill rotWithShape="1">
                <a:blip r:embed="rId4"/>
                <a:stretch>
                  <a:fillRect l="-455"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866421" y="6237312"/>
            <a:ext cx="71180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[1]</a:t>
            </a:r>
            <a:r>
              <a:rPr lang="zh-CN" altLang="en-US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李航</a:t>
            </a:r>
            <a:r>
              <a:rPr lang="en-US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统计学习方法</a:t>
            </a:r>
            <a:r>
              <a:rPr lang="en-US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[M].</a:t>
            </a:r>
            <a:r>
              <a:rPr lang="zh-CN" altLang="en-US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北京</a:t>
            </a:r>
            <a:r>
              <a:rPr lang="en-US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zh-CN" altLang="en-US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清华大学出版社</a:t>
            </a:r>
            <a:r>
              <a:rPr lang="en-US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,2012:121-141.</a:t>
            </a:r>
            <a:endParaRPr lang="en-US" altLang="zh-CN" sz="140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[2]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李航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.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统计学习方法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[M].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北京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: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清华大学出版社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,2012:59-64.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88088" y="1804754"/>
            <a:ext cx="416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朴素贝叶斯</a:t>
            </a:r>
            <a:r>
              <a:rPr lang="en-US" altLang="zh-CN" sz="2000" b="1" baseline="30000" dirty="0">
                <a:cs typeface="+mn-ea"/>
                <a:sym typeface="+mn-lt"/>
              </a:rPr>
              <a:t>[2]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3" name="下箭头 2"/>
          <p:cNvSpPr/>
          <p:nvPr/>
        </p:nvSpPr>
        <p:spPr>
          <a:xfrm flipH="1">
            <a:off x="3215680" y="3089991"/>
            <a:ext cx="144016" cy="327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 flipH="1">
            <a:off x="3217080" y="3910590"/>
            <a:ext cx="144016" cy="327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9048328" y="3797348"/>
          <a:ext cx="1580183" cy="67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" name="公式" r:id="rId5" imgW="1409700" imgH="596900" progId="Equation.3">
                  <p:embed/>
                </p:oleObj>
              </mc:Choice>
              <mc:Fallback>
                <p:oleObj name="公式" r:id="rId5" imgW="1409700" imgH="5969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328" y="3797348"/>
                        <a:ext cx="1580183" cy="672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6528048" y="4382306"/>
          <a:ext cx="2775100" cy="702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" name="公式" r:id="rId7" imgW="2552700" imgH="838200" progId="Equation.3">
                  <p:embed/>
                </p:oleObj>
              </mc:Choice>
              <mc:Fallback>
                <p:oleObj name="公式" r:id="rId7" imgW="2552700" imgH="8382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4382306"/>
                        <a:ext cx="2775100" cy="702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125949" y="5275434"/>
          <a:ext cx="344288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" name="公式" r:id="rId9" imgW="2425700" imgH="457200" progId="Equation.3">
                  <p:embed/>
                </p:oleObj>
              </mc:Choice>
              <mc:Fallback>
                <p:oleObj name="公式" r:id="rId9" imgW="2425700" imgH="457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949" y="5275434"/>
                        <a:ext cx="3442883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30932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1" y="-99392"/>
            <a:ext cx="12191999" cy="783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90795" y="116632"/>
            <a:ext cx="6459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情感分析方法二：</a:t>
            </a:r>
            <a:r>
              <a:rPr lang="en-US" altLang="zh-CN" b="1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Xgboost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65417"/>
            <a:ext cx="1697653" cy="37595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192092" y="1268760"/>
            <a:ext cx="416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cs typeface="+mn-ea"/>
                <a:sym typeface="+mn-lt"/>
              </a:rPr>
              <a:t>Xgboost</a:t>
            </a:r>
            <a:endParaRPr lang="zh-CN" altLang="en-US" sz="2000" b="1" dirty="0">
              <a:cs typeface="+mn-ea"/>
              <a:sym typeface="+mn-lt"/>
            </a:endParaRPr>
          </a:p>
        </p:txBody>
      </p:sp>
      <p:cxnSp>
        <p:nvCxnSpPr>
          <p:cNvPr id="20" name="直接连接符 16"/>
          <p:cNvCxnSpPr>
            <a:cxnSpLocks noChangeShapeType="1"/>
          </p:cNvCxnSpPr>
          <p:nvPr/>
        </p:nvCxnSpPr>
        <p:spPr bwMode="auto">
          <a:xfrm>
            <a:off x="6312024" y="1772816"/>
            <a:ext cx="0" cy="4392488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矩形 23"/>
          <p:cNvSpPr/>
          <p:nvPr/>
        </p:nvSpPr>
        <p:spPr>
          <a:xfrm>
            <a:off x="6801949" y="1405071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49949" y="1153071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5134" y="1441581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3134" y="1189581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866421" y="6309320"/>
            <a:ext cx="79821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[1]</a:t>
            </a:r>
            <a:r>
              <a:rPr lang="en-GB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 Chen T, </a:t>
            </a:r>
            <a:r>
              <a:rPr lang="en-GB" altLang="zh-CN" sz="1400" dirty="0" err="1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Guestrin</a:t>
            </a:r>
            <a:r>
              <a:rPr lang="en-GB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 C. </a:t>
            </a:r>
            <a:r>
              <a:rPr lang="en-GB" altLang="zh-CN" sz="1400" dirty="0" err="1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Xgboost</a:t>
            </a:r>
            <a:r>
              <a:rPr lang="en-GB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: A scalable tree boosting system[C]//Proceedings of the 22nd </a:t>
            </a:r>
            <a:r>
              <a:rPr lang="en-GB" altLang="zh-CN" sz="1400" dirty="0" err="1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acm</a:t>
            </a:r>
            <a:r>
              <a:rPr lang="en-GB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GB" altLang="zh-CN" sz="1400" dirty="0" err="1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sigkdd</a:t>
            </a:r>
            <a:r>
              <a:rPr lang="en-GB" altLang="zh-CN" sz="1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 international conference on knowledge discovery and data mining. ACM, 2016: 785-794.</a:t>
            </a:r>
            <a:endParaRPr lang="en-GB" altLang="zh-CN" sz="140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89" y="2276872"/>
            <a:ext cx="5239786" cy="2570616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430749" y="4920973"/>
            <a:ext cx="3032370" cy="3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Heiti SC Medium" pitchFamily="2" charset="-128"/>
                <a:ea typeface="Heiti SC Medium" pitchFamily="2" charset="-128"/>
              </a:rPr>
              <a:t>图 </a:t>
            </a:r>
            <a:r>
              <a:rPr kumimoji="1" lang="en-US" altLang="zh-CN" sz="1600" dirty="0" err="1">
                <a:latin typeface="Heiti SC Medium" pitchFamily="2" charset="-128"/>
                <a:ea typeface="Heiti SC Medium" pitchFamily="2" charset="-128"/>
              </a:rPr>
              <a:t>Xgboost</a:t>
            </a:r>
            <a:r>
              <a:rPr kumimoji="1" lang="zh-CN" altLang="en-US" sz="1600" dirty="0">
                <a:latin typeface="Heiti SC Medium" pitchFamily="2" charset="-128"/>
                <a:ea typeface="Heiti SC Medium" pitchFamily="2" charset="-128"/>
              </a:rPr>
              <a:t>算法回归树示例</a:t>
            </a:r>
            <a:r>
              <a:rPr kumimoji="1" lang="en-US" altLang="zh-CN" sz="1600" baseline="30000" dirty="0">
                <a:latin typeface="Heiti SC Medium" pitchFamily="2" charset="-128"/>
                <a:ea typeface="Heiti SC Medium" pitchFamily="2" charset="-128"/>
              </a:rPr>
              <a:t>[1]</a:t>
            </a:r>
            <a:endParaRPr kumimoji="1" lang="zh-CN" altLang="en-US" sz="1600" baseline="30000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549948" y="1940679"/>
            <a:ext cx="5306692" cy="4077551"/>
            <a:chOff x="5818000" y="1843122"/>
            <a:chExt cx="5586883" cy="4200262"/>
          </a:xfrm>
        </p:grpSpPr>
        <p:sp>
          <p:nvSpPr>
            <p:cNvPr id="38" name="圆角矩形 37"/>
            <p:cNvSpPr/>
            <p:nvPr/>
          </p:nvSpPr>
          <p:spPr>
            <a:xfrm>
              <a:off x="5818000" y="1843122"/>
              <a:ext cx="5586883" cy="4200262"/>
            </a:xfrm>
            <a:prstGeom prst="roundRect">
              <a:avLst>
                <a:gd name="adj" fmla="val 561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1"/>
                <p:cNvSpPr txBox="1"/>
                <p:nvPr/>
              </p:nvSpPr>
              <p:spPr>
                <a:xfrm>
                  <a:off x="6089669" y="2026982"/>
                  <a:ext cx="5053952" cy="39732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特点：</a:t>
                  </a:r>
                  <a:r>
                    <a:rPr lang="zh-CN" altLang="en-US" sz="1400" dirty="0">
                      <a:solidFill>
                        <a:schemeClr val="bg1"/>
                      </a:solidFill>
                      <a:latin typeface="Heiti SC Medium" pitchFamily="2" charset="-128"/>
                      <a:ea typeface="Heiti SC Medium" pitchFamily="2" charset="-128"/>
                    </a:rPr>
                    <a:t>回归树集成学习</a:t>
                  </a:r>
                  <a:endParaRPr lang="en-US" altLang="zh-CN" b="1" dirty="0">
                    <a:solidFill>
                      <a:schemeClr val="bg1"/>
                    </a:solidFill>
                    <a:latin typeface="Heiti SC Medium" pitchFamily="2" charset="-128"/>
                    <a:ea typeface="Heiti SC Medium" pitchFamily="2" charset="-128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输入：</a:t>
                  </a:r>
                  <a:r>
                    <a:rPr lang="zh-CN" altLang="zh-CN" sz="1400" dirty="0">
                      <a:solidFill>
                        <a:schemeClr val="bg1"/>
                      </a:solidFill>
                      <a:latin typeface="Heiti SC Medium" pitchFamily="2" charset="-128"/>
                      <a:ea typeface="Heiti SC Medium" pitchFamily="2" charset="-128"/>
                    </a:rPr>
                    <a:t>样本对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zh-CN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zh-CN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zh-CN" sz="2000" dirty="0">
                      <a:solidFill>
                        <a:schemeClr val="bg1"/>
                      </a:solidFill>
                      <a:effectLst/>
                      <a:latin typeface="Heiti SC Medium" pitchFamily="2" charset="-128"/>
                      <a:ea typeface="Heiti SC Medium" pitchFamily="2" charset="-128"/>
                    </a:rPr>
                    <a:t> </a:t>
                  </a:r>
                  <a:endParaRPr lang="en-US" altLang="zh-CN" sz="2000" b="1" dirty="0">
                    <a:solidFill>
                      <a:schemeClr val="bg1"/>
                    </a:solidFill>
                    <a:latin typeface="Heiti SC Medium" pitchFamily="2" charset="-128"/>
                    <a:ea typeface="Heiti SC Medium" pitchFamily="2" charset="-128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输出：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</m:oMath>
                  </a14:m>
                  <a:r>
                    <a:rPr lang="zh-CN" altLang="en-US" sz="1400" dirty="0">
                      <a:solidFill>
                        <a:schemeClr val="bg1"/>
                      </a:solidFill>
                      <a:effectLst/>
                      <a:latin typeface="Heiti SC Medium" pitchFamily="2" charset="-128"/>
                      <a:ea typeface="Heiti SC Medium" pitchFamily="2" charset="-128"/>
                    </a:rPr>
                    <a:t>，</a:t>
                  </a:r>
                  <a:endParaRPr lang="en-US" altLang="zh-CN" sz="1400" dirty="0">
                    <a:solidFill>
                      <a:schemeClr val="bg1"/>
                    </a:solidFill>
                    <a:effectLst/>
                    <a:latin typeface="Heiti SC Medium" pitchFamily="2" charset="-128"/>
                    <a:ea typeface="Heiti SC Medium" pitchFamily="2" charset="-128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 dirty="0">
                      <a:solidFill>
                        <a:schemeClr val="bg1"/>
                      </a:solidFill>
                      <a:latin typeface="Heiti SC Medium" pitchFamily="2" charset="-128"/>
                      <a:ea typeface="Heiti SC Medium" pitchFamily="2" charset="-128"/>
                    </a:rPr>
                    <a:t>            </a:t>
                  </a:r>
                  <a:r>
                    <a:rPr lang="zh-CN" altLang="en-US" sz="1400" dirty="0">
                      <a:solidFill>
                        <a:schemeClr val="bg1"/>
                      </a:solidFill>
                      <a:latin typeface="Heiti SC Medium" pitchFamily="2" charset="-128"/>
                      <a:ea typeface="Heiti SC Medium" pitchFamily="2" charset="-128"/>
                    </a:rPr>
                    <a:t>即累加所有回归树叶子权重</a:t>
                  </a:r>
                  <a:endParaRPr lang="en-US" altLang="zh-CN" sz="1400" dirty="0">
                    <a:solidFill>
                      <a:schemeClr val="bg1"/>
                    </a:solidFill>
                    <a:latin typeface="Heiti SC Medium" pitchFamily="2" charset="-128"/>
                    <a:ea typeface="Heiti SC Medium" pitchFamily="2" charset="-128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目标：</a:t>
                  </a:r>
                  <a:r>
                    <a:rPr lang="zh-CN" altLang="zh-CN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𝑂𝑏𝑗</m:t>
                          </m:r>
                          <m:d>
                            <m:dPr>
                              <m:ctrlPr>
                                <a:rPr lang="zh-CN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zh-CN" altLang="zh-CN" sz="1400" dirty="0">
                      <a:solidFill>
                        <a:schemeClr val="bg1"/>
                      </a:solidFill>
                      <a:effectLst/>
                      <a:latin typeface="Heiti SC Medium" pitchFamily="2" charset="-128"/>
                      <a:ea typeface="Heiti SC Medium" pitchFamily="2" charset="-128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zh-CN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endParaRPr lang="en-US" altLang="zh-CN" sz="2000" dirty="0">
                    <a:solidFill>
                      <a:schemeClr val="bg1"/>
                    </a:solidFill>
                    <a:effectLst/>
                    <a:latin typeface="Heiti SC Medium" pitchFamily="2" charset="-128"/>
                    <a:ea typeface="Heiti SC Medium" pitchFamily="2" charset="-128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2000" dirty="0">
                      <a:solidFill>
                        <a:schemeClr val="bg1"/>
                      </a:solidFill>
                      <a:latin typeface="Heiti SC Medium" pitchFamily="2" charset="-128"/>
                      <a:ea typeface="Heiti SC Medium" pitchFamily="2" charset="-128"/>
                    </a:rPr>
                    <a:t>          </a:t>
                  </a:r>
                  <a:r>
                    <a:rPr lang="zh-CN" altLang="en-US" sz="1400" dirty="0">
                      <a:solidFill>
                        <a:schemeClr val="bg1"/>
                      </a:solidFill>
                      <a:latin typeface="Heiti SC Medium" pitchFamily="2" charset="-128"/>
                      <a:ea typeface="Heiti SC Medium" pitchFamily="2" charset="-128"/>
                    </a:rPr>
                    <a:t>第一项为误差项，第二项为树的复杂度。</a:t>
                  </a:r>
                  <a:endParaRPr lang="en-US" altLang="zh-CN" sz="2000" b="1" dirty="0">
                    <a:solidFill>
                      <a:schemeClr val="bg1"/>
                    </a:solidFill>
                    <a:latin typeface="Heiti SC Medium" pitchFamily="2" charset="-128"/>
                    <a:ea typeface="Heiti SC Medium" pitchFamily="2" charset="-128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优化：</a:t>
                  </a:r>
                  <a:endPara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dirty="0">
                      <a:solidFill>
                        <a:schemeClr val="bg1"/>
                      </a:solidFill>
                      <a:latin typeface="Heiti SC Medium" pitchFamily="2" charset="-128"/>
                      <a:ea typeface="Heiti SC Medium" pitchFamily="2" charset="-128"/>
                    </a:rPr>
                    <a:t>(1)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Heiti SC Medium" pitchFamily="2" charset="-128"/>
                      <a:ea typeface="Heiti SC Medium" pitchFamily="2" charset="-128"/>
                    </a:rPr>
                    <a:t>所有回归树源于一棵树，即每轮迭代对前一轮的回归树进行分枝处理，生成一棵新的回归树，加入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</m:oMath>
                  </a14:m>
                  <a:r>
                    <a:rPr lang="zh-CN" altLang="en-US" sz="1600" dirty="0">
                      <a:solidFill>
                        <a:schemeClr val="bg1"/>
                      </a:solidFill>
                      <a:latin typeface="Heiti SC Medium" pitchFamily="2" charset="-128"/>
                      <a:ea typeface="Heiti SC Medium" pitchFamily="2" charset="-128"/>
                    </a:rPr>
                    <a:t>。</a:t>
                  </a:r>
                  <a:endParaRPr lang="en-US" altLang="zh-CN" sz="1600" dirty="0">
                    <a:solidFill>
                      <a:schemeClr val="bg1"/>
                    </a:solidFill>
                    <a:latin typeface="Heiti SC Medium" pitchFamily="2" charset="-128"/>
                    <a:ea typeface="Heiti SC Medium" pitchFamily="2" charset="-128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dirty="0">
                      <a:solidFill>
                        <a:schemeClr val="bg1"/>
                      </a:solidFill>
                      <a:latin typeface="Heiti SC Medium" pitchFamily="2" charset="-128"/>
                      <a:ea typeface="Heiti SC Medium" pitchFamily="2" charset="-128"/>
                    </a:rPr>
                    <a:t>(2)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Heiti SC Medium" pitchFamily="2" charset="-128"/>
                      <a:ea typeface="Heiti SC Medium" pitchFamily="2" charset="-128"/>
                    </a:rPr>
                    <a:t>对误差项进行泰勒二阶展开式替代，易求得新叶子节点最佳权重</a:t>
                  </a:r>
                  <a:r>
                    <a:rPr lang="zh-CN" altLang="en-US" sz="1600" dirty="0">
                      <a:solidFill>
                        <a:schemeClr val="bg1"/>
                      </a:solidFill>
                      <a:latin typeface="SimSun" panose="02010600030101010101" pitchFamily="2" charset="-122"/>
                      <a:ea typeface="SimSun" panose="02010600030101010101" pitchFamily="2" charset="-122"/>
                    </a:rPr>
                    <a:t>。</a:t>
                  </a:r>
                  <a:endParaRPr lang="en-US" altLang="zh-CN" sz="16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9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669" y="2026982"/>
                  <a:ext cx="5053952" cy="39732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55" b="-9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8" y="3392488"/>
            <a:ext cx="12190304" cy="34655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51470"/>
            <a:ext cx="12192000" cy="6806530"/>
          </a:xfrm>
          <a:prstGeom prst="rect">
            <a:avLst/>
          </a:prstGeom>
          <a:solidFill>
            <a:srgbClr val="17375E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8" y="51470"/>
            <a:ext cx="2419790" cy="6642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796925"/>
            <a:ext cx="3790950" cy="519112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文本框 5"/>
          <p:cNvSpPr txBox="1"/>
          <p:nvPr/>
        </p:nvSpPr>
        <p:spPr>
          <a:xfrm>
            <a:off x="5818471" y="1248321"/>
            <a:ext cx="5832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 谢 聆 听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获取更多资源请加入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群：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532130127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" y="0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0796" y="161519"/>
            <a:ext cx="1943100" cy="64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36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r>
              <a:rPr lang="zh-CN" altLang="en-US" sz="36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36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45513" y="1329529"/>
            <a:ext cx="2300976" cy="2307326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TextBox 12"/>
          <p:cNvSpPr txBox="1"/>
          <p:nvPr/>
        </p:nvSpPr>
        <p:spPr>
          <a:xfrm>
            <a:off x="2968238" y="3754788"/>
            <a:ext cx="6255526" cy="83095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800" b="1" dirty="0">
                <a:cs typeface="+mn-ea"/>
                <a:sym typeface="+mn-lt"/>
              </a:rPr>
              <a:t>文本分析能做什么？</a:t>
            </a:r>
            <a:endParaRPr lang="zh-CN" altLang="en-US" sz="4800" b="1" dirty="0"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2640966" y="4570469"/>
            <a:ext cx="69100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Freeform 27"/>
          <p:cNvSpPr>
            <a:spLocks noEditPoints="1"/>
          </p:cNvSpPr>
          <p:nvPr/>
        </p:nvSpPr>
        <p:spPr bwMode="auto">
          <a:xfrm>
            <a:off x="5426108" y="1817478"/>
            <a:ext cx="1358726" cy="1199728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192688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1" y="-348729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90796" y="-27384"/>
            <a:ext cx="226078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示例</a:t>
            </a:r>
            <a:endParaRPr lang="zh-CN" altLang="en-US" sz="36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09320"/>
            <a:ext cx="1697653" cy="3759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4494" y="1484784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华语唱作人词典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https://datamuse.guokr.com/vom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互联网爬取</a:t>
            </a:r>
            <a:r>
              <a:rPr lang="en-US" altLang="zh-CN" dirty="0">
                <a:solidFill>
                  <a:schemeClr val="bg1"/>
                </a:solidFill>
              </a:rPr>
              <a:t>55</a:t>
            </a:r>
            <a:r>
              <a:rPr lang="zh-CN" altLang="en-US" dirty="0">
                <a:solidFill>
                  <a:schemeClr val="bg1"/>
                </a:solidFill>
              </a:rPr>
              <a:t>位华语唱作人歌词一万字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去除重复词汇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进行中文词汇量计算与排序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得出词频统计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来源：果壳（</a:t>
            </a:r>
            <a:r>
              <a:rPr lang="en-US" altLang="zh-CN" dirty="0">
                <a:solidFill>
                  <a:schemeClr val="bg1"/>
                </a:solidFill>
              </a:rPr>
              <a:t>GUOKR</a:t>
            </a:r>
            <a:r>
              <a:rPr lang="zh-CN" altLang="en-US" dirty="0">
                <a:solidFill>
                  <a:schemeClr val="bg1"/>
                </a:solidFill>
              </a:rPr>
              <a:t>）数据可视化团队</a:t>
            </a:r>
            <a:r>
              <a:rPr lang="en-US" altLang="zh-CN" dirty="0">
                <a:solidFill>
                  <a:schemeClr val="bg1"/>
                </a:solidFill>
              </a:rPr>
              <a:t>DATAMUSE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40" y="873371"/>
            <a:ext cx="4124325" cy="4838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67" y="1004167"/>
            <a:ext cx="199072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192688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1" y="-348729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90796" y="-27384"/>
            <a:ext cx="226078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示例</a:t>
            </a:r>
            <a:endParaRPr lang="zh-CN" altLang="en-US" sz="36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09320"/>
            <a:ext cx="1697653" cy="3759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4493" y="1484784"/>
            <a:ext cx="582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基于自然语言处理（</a:t>
            </a:r>
            <a:r>
              <a:rPr lang="en-US" altLang="zh-CN" dirty="0">
                <a:solidFill>
                  <a:schemeClr val="bg1"/>
                </a:solidFill>
              </a:rPr>
              <a:t>NLP</a:t>
            </a:r>
            <a:r>
              <a:rPr lang="zh-CN" altLang="en-US" dirty="0">
                <a:solidFill>
                  <a:schemeClr val="bg1"/>
                </a:solidFill>
              </a:rPr>
              <a:t>模型）分析歌词情绪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红色偏向积极，蓝色偏向消极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每首作品的情绪分析示例如右图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51310"/>
          <a:stretch>
            <a:fillRect/>
          </a:stretch>
        </p:blipFill>
        <p:spPr>
          <a:xfrm>
            <a:off x="6095998" y="1167606"/>
            <a:ext cx="2885205" cy="44545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b="51879"/>
          <a:stretch>
            <a:fillRect/>
          </a:stretch>
        </p:blipFill>
        <p:spPr>
          <a:xfrm>
            <a:off x="8976320" y="732351"/>
            <a:ext cx="1916431" cy="50804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20" y="2564904"/>
            <a:ext cx="3647780" cy="30159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192688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1" y="-171400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90796" y="44624"/>
            <a:ext cx="226078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步骤</a:t>
            </a:r>
            <a:endParaRPr lang="zh-CN" altLang="en-US" sz="36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65417"/>
            <a:ext cx="1697653" cy="375951"/>
          </a:xfrm>
          <a:prstGeom prst="rect">
            <a:avLst/>
          </a:prstGeom>
        </p:spPr>
      </p:pic>
      <p:sp>
        <p:nvSpPr>
          <p:cNvPr id="8" name="Chevron 7"/>
          <p:cNvSpPr/>
          <p:nvPr>
            <p:custDataLst>
              <p:tags r:id="rId2"/>
            </p:custDataLst>
          </p:nvPr>
        </p:nvSpPr>
        <p:spPr>
          <a:xfrm>
            <a:off x="2758440" y="2353310"/>
            <a:ext cx="2204720" cy="1134110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Chevron 11"/>
          <p:cNvSpPr/>
          <p:nvPr>
            <p:custDataLst>
              <p:tags r:id="rId3"/>
            </p:custDataLst>
          </p:nvPr>
        </p:nvSpPr>
        <p:spPr>
          <a:xfrm>
            <a:off x="5147310" y="2353310"/>
            <a:ext cx="1964055" cy="1134110"/>
          </a:xfrm>
          <a:prstGeom prst="chevron">
            <a:avLst>
              <a:gd name="adj" fmla="val 43848"/>
            </a:avLst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hevron 3"/>
          <p:cNvSpPr/>
          <p:nvPr>
            <p:custDataLst>
              <p:tags r:id="rId4"/>
            </p:custDataLst>
          </p:nvPr>
        </p:nvSpPr>
        <p:spPr>
          <a:xfrm>
            <a:off x="370205" y="2353310"/>
            <a:ext cx="1964055" cy="113347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2" name="Straight Connector 41"/>
          <p:cNvCxnSpPr/>
          <p:nvPr>
            <p:custDataLst>
              <p:tags r:id="rId5"/>
            </p:custDataLst>
          </p:nvPr>
        </p:nvCxnSpPr>
        <p:spPr>
          <a:xfrm flipV="1">
            <a:off x="1342524" y="3469138"/>
            <a:ext cx="0" cy="22711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90000"/>
              </a:sysClr>
            </a:solidFill>
            <a:prstDash val="solid"/>
            <a:miter lim="800000"/>
          </a:ln>
          <a:effectLst/>
        </p:spPr>
      </p:cxnSp>
      <p:sp>
        <p:nvSpPr>
          <p:cNvPr id="41" name="Oval 40"/>
          <p:cNvSpPr/>
          <p:nvPr>
            <p:custDataLst>
              <p:tags r:id="rId6"/>
            </p:custDataLst>
          </p:nvPr>
        </p:nvSpPr>
        <p:spPr>
          <a:xfrm>
            <a:off x="1297208" y="3381437"/>
            <a:ext cx="105873" cy="105873"/>
          </a:xfrm>
          <a:prstGeom prst="ellipse">
            <a:avLst/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4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Oval 42"/>
          <p:cNvSpPr/>
          <p:nvPr>
            <p:custDataLst>
              <p:tags r:id="rId7"/>
            </p:custDataLst>
          </p:nvPr>
        </p:nvSpPr>
        <p:spPr>
          <a:xfrm>
            <a:off x="1219570" y="3635671"/>
            <a:ext cx="264683" cy="264683"/>
          </a:xfrm>
          <a:prstGeom prst="ellipse">
            <a:avLst/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4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Chevron 7"/>
          <p:cNvSpPr/>
          <p:nvPr>
            <p:custDataLst>
              <p:tags r:id="rId8"/>
            </p:custDataLst>
          </p:nvPr>
        </p:nvSpPr>
        <p:spPr>
          <a:xfrm>
            <a:off x="7536180" y="2353310"/>
            <a:ext cx="1964055" cy="113347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Chevron 11"/>
          <p:cNvSpPr/>
          <p:nvPr>
            <p:custDataLst>
              <p:tags r:id="rId9"/>
            </p:custDataLst>
          </p:nvPr>
        </p:nvSpPr>
        <p:spPr>
          <a:xfrm>
            <a:off x="9925050" y="2353310"/>
            <a:ext cx="1964055" cy="1134110"/>
          </a:xfrm>
          <a:prstGeom prst="chevron">
            <a:avLst>
              <a:gd name="adj" fmla="val 43848"/>
            </a:avLst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8" name="Straight Connector 41"/>
          <p:cNvCxnSpPr/>
          <p:nvPr>
            <p:custDataLst>
              <p:tags r:id="rId10"/>
            </p:custDataLst>
          </p:nvPr>
        </p:nvCxnSpPr>
        <p:spPr>
          <a:xfrm flipV="1">
            <a:off x="3731238" y="3469138"/>
            <a:ext cx="0" cy="22711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sp>
        <p:nvSpPr>
          <p:cNvPr id="69" name="Oval 40"/>
          <p:cNvSpPr/>
          <p:nvPr>
            <p:custDataLst>
              <p:tags r:id="rId11"/>
            </p:custDataLst>
          </p:nvPr>
        </p:nvSpPr>
        <p:spPr>
          <a:xfrm>
            <a:off x="3685922" y="3381437"/>
            <a:ext cx="105873" cy="105873"/>
          </a:xfrm>
          <a:prstGeom prst="ellipse">
            <a:avLst/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4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Oval 42"/>
          <p:cNvSpPr/>
          <p:nvPr>
            <p:custDataLst>
              <p:tags r:id="rId12"/>
            </p:custDataLst>
          </p:nvPr>
        </p:nvSpPr>
        <p:spPr>
          <a:xfrm>
            <a:off x="3608284" y="3635671"/>
            <a:ext cx="264683" cy="264683"/>
          </a:xfrm>
          <a:prstGeom prst="ellipse">
            <a:avLst/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4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2" name="Straight Connector 41"/>
          <p:cNvCxnSpPr/>
          <p:nvPr>
            <p:custDataLst>
              <p:tags r:id="rId13"/>
            </p:custDataLst>
          </p:nvPr>
        </p:nvCxnSpPr>
        <p:spPr>
          <a:xfrm flipV="1">
            <a:off x="6119952" y="3469138"/>
            <a:ext cx="0" cy="227115"/>
          </a:xfrm>
          <a:prstGeom prst="line">
            <a:avLst/>
          </a:prstGeom>
          <a:solidFill>
            <a:srgbClr val="4472C4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sp>
        <p:nvSpPr>
          <p:cNvPr id="73" name="Oval 40"/>
          <p:cNvSpPr/>
          <p:nvPr>
            <p:custDataLst>
              <p:tags r:id="rId14"/>
            </p:custDataLst>
          </p:nvPr>
        </p:nvSpPr>
        <p:spPr>
          <a:xfrm>
            <a:off x="6076541" y="3363022"/>
            <a:ext cx="105873" cy="105873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40000"/>
              </a:lnSpc>
            </a:pPr>
            <a:endParaRPr lang="en-US" sz="90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Oval 42"/>
          <p:cNvSpPr/>
          <p:nvPr>
            <p:custDataLst>
              <p:tags r:id="rId15"/>
            </p:custDataLst>
          </p:nvPr>
        </p:nvSpPr>
        <p:spPr>
          <a:xfrm>
            <a:off x="5987473" y="3635671"/>
            <a:ext cx="264683" cy="264683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40000"/>
              </a:lnSpc>
            </a:pPr>
            <a:endParaRPr lang="en-US" sz="90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6" name="Straight Connector 41"/>
          <p:cNvCxnSpPr/>
          <p:nvPr>
            <p:custDataLst>
              <p:tags r:id="rId16"/>
            </p:custDataLst>
          </p:nvPr>
        </p:nvCxnSpPr>
        <p:spPr>
          <a:xfrm flipV="1">
            <a:off x="8508666" y="3469138"/>
            <a:ext cx="0" cy="22711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sp>
        <p:nvSpPr>
          <p:cNvPr id="77" name="Oval 40"/>
          <p:cNvSpPr/>
          <p:nvPr>
            <p:custDataLst>
              <p:tags r:id="rId17"/>
            </p:custDataLst>
          </p:nvPr>
        </p:nvSpPr>
        <p:spPr>
          <a:xfrm>
            <a:off x="8462969" y="3381437"/>
            <a:ext cx="105873" cy="105873"/>
          </a:xfrm>
          <a:prstGeom prst="ellipse">
            <a:avLst/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4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Oval 42"/>
          <p:cNvSpPr/>
          <p:nvPr>
            <p:custDataLst>
              <p:tags r:id="rId18"/>
            </p:custDataLst>
          </p:nvPr>
        </p:nvSpPr>
        <p:spPr>
          <a:xfrm>
            <a:off x="8385712" y="3635671"/>
            <a:ext cx="264683" cy="264683"/>
          </a:xfrm>
          <a:prstGeom prst="ellipse">
            <a:avLst/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4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0" name="Straight Connector 41"/>
          <p:cNvCxnSpPr/>
          <p:nvPr>
            <p:custDataLst>
              <p:tags r:id="rId19"/>
            </p:custDataLst>
          </p:nvPr>
        </p:nvCxnSpPr>
        <p:spPr>
          <a:xfrm flipV="1">
            <a:off x="10897381" y="3469138"/>
            <a:ext cx="0" cy="22711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sp>
        <p:nvSpPr>
          <p:cNvPr id="82" name="Oval 42"/>
          <p:cNvSpPr/>
          <p:nvPr>
            <p:custDataLst>
              <p:tags r:id="rId20"/>
            </p:custDataLst>
          </p:nvPr>
        </p:nvSpPr>
        <p:spPr>
          <a:xfrm>
            <a:off x="10774427" y="3635671"/>
            <a:ext cx="264683" cy="264683"/>
          </a:xfrm>
          <a:prstGeom prst="ellipse">
            <a:avLst/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4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>
            <p:custDataLst>
              <p:tags r:id="rId21"/>
            </p:custDataLst>
          </p:nvPr>
        </p:nvSpPr>
        <p:spPr>
          <a:xfrm>
            <a:off x="657457" y="2717824"/>
            <a:ext cx="1779073" cy="403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>
                <a:latin typeface="Arial" panose="020B0604020202020204" pitchFamily="34" charset="0"/>
                <a:ea typeface="微软雅黑" panose="020B0503020204020204" pitchFamily="34" charset="-122"/>
              </a:rPr>
              <a:t>原始文本</a:t>
            </a:r>
            <a:endParaRPr lang="zh-CN" altLang="en-US" b="1" spc="3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2"/>
            </p:custDataLst>
          </p:nvPr>
        </p:nvSpPr>
        <p:spPr>
          <a:xfrm>
            <a:off x="452755" y="4160520"/>
            <a:ext cx="1779270" cy="1053465"/>
          </a:xfrm>
          <a:prstGeom prst="rect">
            <a:avLst/>
          </a:prstGeom>
          <a:noFill/>
        </p:spPr>
        <p:txBody>
          <a:bodyPr wrap="square" lIns="90000" tIns="4680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spc="150">
                <a:latin typeface="微软雅黑" panose="020B0503020204020204" pitchFamily="34" charset="-122"/>
                <a:cs typeface="微软雅黑" panose="020B0503020204020204" pitchFamily="34" charset="-122"/>
              </a:rPr>
              <a:t>文本数据导入</a:t>
            </a:r>
            <a:endParaRPr lang="zh-CN" altLang="en-US" sz="1600" spc="1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150">
                <a:latin typeface="微软雅黑" panose="020B0503020204020204" pitchFamily="34" charset="-122"/>
                <a:cs typeface="微软雅黑" panose="020B0503020204020204" pitchFamily="34" charset="-122"/>
              </a:rPr>
              <a:t>网络爬取文本</a:t>
            </a:r>
            <a:endParaRPr lang="zh-CN" altLang="en-US" sz="1600" spc="1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150">
                <a:latin typeface="微软雅黑" panose="020B0503020204020204" pitchFamily="34" charset="-122"/>
                <a:cs typeface="微软雅黑" panose="020B0503020204020204" pitchFamily="34" charset="-122"/>
              </a:rPr>
              <a:t>图片</a:t>
            </a:r>
            <a:r>
              <a:rPr lang="en-US" altLang="zh-CN" sz="1600" spc="150">
                <a:latin typeface="微软雅黑" panose="020B0503020204020204" pitchFamily="34" charset="-122"/>
                <a:cs typeface="微软雅黑" panose="020B0503020204020204" pitchFamily="34" charset="-122"/>
              </a:rPr>
              <a:t>OCR</a:t>
            </a:r>
            <a:r>
              <a:rPr lang="zh-CN" altLang="en-US" sz="1600" spc="150">
                <a:latin typeface="微软雅黑" panose="020B0503020204020204" pitchFamily="34" charset="-122"/>
                <a:cs typeface="微软雅黑" panose="020B0503020204020204" pitchFamily="34" charset="-122"/>
              </a:rPr>
              <a:t>转化</a:t>
            </a:r>
            <a:endParaRPr lang="zh-CN" altLang="en-US" sz="1600" spc="15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>
            <p:custDataLst>
              <p:tags r:id="rId23"/>
            </p:custDataLst>
          </p:nvPr>
        </p:nvSpPr>
        <p:spPr>
          <a:xfrm>
            <a:off x="2686050" y="4011930"/>
            <a:ext cx="2108835" cy="135064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分词、去停用词</a:t>
            </a:r>
            <a:endParaRPr lang="zh-CN" altLang="en-US" sz="1600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词性标注</a:t>
            </a:r>
            <a:endParaRPr lang="zh-CN" altLang="en-US" sz="1600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句法分析</a:t>
            </a:r>
            <a:endParaRPr lang="zh-CN" altLang="en-US" sz="1600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语义分析</a:t>
            </a:r>
            <a:endParaRPr lang="zh-CN" altLang="en-US" sz="1600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4"/>
            </p:custDataLst>
          </p:nvPr>
        </p:nvSpPr>
        <p:spPr>
          <a:xfrm>
            <a:off x="5387104" y="2665754"/>
            <a:ext cx="1779073" cy="403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>
                <a:latin typeface="Arial" panose="020B0604020202020204" pitchFamily="34" charset="0"/>
                <a:ea typeface="微软雅黑" panose="020B0503020204020204" pitchFamily="34" charset="-122"/>
              </a:rPr>
              <a:t>特征提取</a:t>
            </a:r>
            <a:endParaRPr lang="zh-CN" altLang="en-US" b="1" spc="3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1" name="文本框 18"/>
          <p:cNvSpPr txBox="1"/>
          <p:nvPr>
            <p:custDataLst>
              <p:tags r:id="rId25"/>
            </p:custDataLst>
          </p:nvPr>
        </p:nvSpPr>
        <p:spPr>
          <a:xfrm>
            <a:off x="7618494" y="4011669"/>
            <a:ext cx="1779073" cy="875361"/>
          </a:xfrm>
          <a:prstGeom prst="rect">
            <a:avLst/>
          </a:prstGeom>
          <a:noFill/>
        </p:spPr>
        <p:txBody>
          <a:bodyPr wrap="square" lIns="90000" tIns="4680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spc="150" dirty="0">
                <a:latin typeface="Arial" panose="020B0604020202020204" pitchFamily="34" charset="0"/>
                <a:ea typeface="微软雅黑" panose="020B0503020204020204" pitchFamily="34" charset="-122"/>
              </a:rPr>
              <a:t>分类</a:t>
            </a:r>
            <a:endParaRPr lang="zh-CN" altLang="en-US" sz="160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150" dirty="0">
                <a:latin typeface="Arial" panose="020B0604020202020204" pitchFamily="34" charset="0"/>
                <a:ea typeface="微软雅黑" panose="020B0503020204020204" pitchFamily="34" charset="-122"/>
              </a:rPr>
              <a:t>聚类</a:t>
            </a:r>
            <a:br>
              <a:rPr lang="zh-CN" altLang="en-US" sz="1600" spc="15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1600" spc="150" dirty="0">
                <a:latin typeface="Arial" panose="020B0604020202020204" pitchFamily="34" charset="0"/>
                <a:ea typeface="微软雅黑" panose="020B0503020204020204" pitchFamily="34" charset="-122"/>
              </a:rPr>
              <a:t>词频</a:t>
            </a:r>
            <a:endParaRPr lang="zh-CN" altLang="en-US" sz="160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150" dirty="0">
                <a:latin typeface="Arial" panose="020B0604020202020204" pitchFamily="34" charset="0"/>
                <a:ea typeface="微软雅黑" panose="020B0503020204020204" pitchFamily="34" charset="-122"/>
              </a:rPr>
              <a:t>分布和比例</a:t>
            </a:r>
            <a:endParaRPr lang="zh-CN" altLang="en-US" sz="160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150" dirty="0">
                <a:latin typeface="Arial" panose="020B0604020202020204" pitchFamily="34" charset="0"/>
                <a:ea typeface="微软雅黑" panose="020B0503020204020204" pitchFamily="34" charset="-122"/>
              </a:rPr>
              <a:t>关联</a:t>
            </a:r>
            <a:endParaRPr lang="zh-CN" altLang="en-US" sz="160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160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03575" y="2717800"/>
            <a:ext cx="168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文本预处理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22890" y="2562860"/>
            <a:ext cx="1298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和领域知识相结合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8016875" y="2701290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知识提取</a:t>
            </a:r>
            <a:endParaRPr lang="zh-CN" altLang="en-US" b="1"/>
          </a:p>
        </p:txBody>
      </p:sp>
      <p:sp>
        <p:nvSpPr>
          <p:cNvPr id="16" name="文本框 15"/>
          <p:cNvSpPr txBox="1"/>
          <p:nvPr>
            <p:custDataLst>
              <p:tags r:id="rId26"/>
            </p:custDataLst>
          </p:nvPr>
        </p:nvSpPr>
        <p:spPr>
          <a:xfrm>
            <a:off x="4900930" y="4251960"/>
            <a:ext cx="2108835" cy="135064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特征重构</a:t>
            </a:r>
            <a:endParaRPr lang="zh-CN" altLang="en-US" sz="1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sz="1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（降低维度）</a:t>
            </a:r>
            <a:endParaRPr lang="en-US" altLang="zh-CN" sz="1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</a:t>
            </a:r>
            <a:endParaRPr lang="zh-CN" altLang="en-US" sz="1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1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7"/>
            </p:custDataLst>
          </p:nvPr>
        </p:nvSpPr>
        <p:spPr>
          <a:xfrm>
            <a:off x="9842500" y="4160520"/>
            <a:ext cx="2108835" cy="135064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文本分类</a:t>
            </a:r>
            <a:endParaRPr lang="zh-CN" altLang="en-US" sz="1600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情感分析</a:t>
            </a:r>
            <a:endParaRPr lang="zh-CN" altLang="en-US" sz="1600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信息抽取</a:t>
            </a:r>
            <a:endParaRPr lang="zh-CN" altLang="en-US" sz="1600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问答系统</a:t>
            </a:r>
            <a:endParaRPr lang="zh-CN" altLang="en-US" sz="1600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600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-1" y="-243408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90796" y="44624"/>
            <a:ext cx="19431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应 用</a:t>
            </a:r>
            <a:endParaRPr lang="zh-CN" altLang="en-US" sz="36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1" name="矩形 140"/>
          <p:cNvSpPr/>
          <p:nvPr>
            <p:custDataLst>
              <p:tags r:id="rId1"/>
            </p:custDataLst>
          </p:nvPr>
        </p:nvSpPr>
        <p:spPr>
          <a:xfrm>
            <a:off x="768256" y="1609713"/>
            <a:ext cx="595660" cy="59566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2" name="矩形 141"/>
          <p:cNvSpPr/>
          <p:nvPr>
            <p:custDataLst>
              <p:tags r:id="rId2"/>
            </p:custDataLst>
          </p:nvPr>
        </p:nvSpPr>
        <p:spPr>
          <a:xfrm>
            <a:off x="891802" y="1718233"/>
            <a:ext cx="595660" cy="59566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3" name="文本框 142"/>
          <p:cNvSpPr txBox="1"/>
          <p:nvPr>
            <p:custDataLst>
              <p:tags r:id="rId3"/>
            </p:custDataLst>
          </p:nvPr>
        </p:nvSpPr>
        <p:spPr>
          <a:xfrm>
            <a:off x="877577" y="1748377"/>
            <a:ext cx="6241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01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44" name="文本框 143"/>
          <p:cNvSpPr txBox="1"/>
          <p:nvPr>
            <p:custDataLst>
              <p:tags r:id="rId4"/>
            </p:custDataLst>
          </p:nvPr>
        </p:nvSpPr>
        <p:spPr>
          <a:xfrm>
            <a:off x="1611008" y="2008311"/>
            <a:ext cx="2573437" cy="43053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sym typeface="等线" panose="02010600030101010101" charset="-122"/>
              </a:rPr>
              <a:t>根据给定文档的内容或主题，自动分配预先定义的类别标签</a:t>
            </a:r>
            <a:endParaRPr lang="zh-CN" altLang="en-US" sz="1400">
              <a:solidFill>
                <a:srgbClr val="595959"/>
              </a:solidFill>
              <a:sym typeface="等线" panose="02010600030101010101" charset="-122"/>
            </a:endParaRPr>
          </a:p>
        </p:txBody>
      </p:sp>
      <p:sp>
        <p:nvSpPr>
          <p:cNvPr id="145" name="文本框 144"/>
          <p:cNvSpPr txBox="1"/>
          <p:nvPr>
            <p:custDataLst>
              <p:tags r:id="rId5"/>
            </p:custDataLst>
          </p:nvPr>
        </p:nvSpPr>
        <p:spPr>
          <a:xfrm>
            <a:off x="1625236" y="1580682"/>
            <a:ext cx="1641475" cy="27686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zh-CN" altLang="en-US" b="1">
                <a:latin typeface="Calibri Light" panose="020F0302020204030204" charset="0"/>
                <a:ea typeface="等线 Light" panose="02010600030101010101" charset="-122"/>
                <a:cs typeface="+mn-ea"/>
                <a:sym typeface="等线" panose="02010600030101010101" charset="-122"/>
              </a:rPr>
              <a:t>文本分类</a:t>
            </a:r>
            <a:r>
              <a:rPr lang="en-US" altLang="zh-CN" b="1">
                <a:latin typeface="Calibri Light" panose="020F0302020204030204" charset="0"/>
                <a:ea typeface="等线 Light" panose="02010600030101010101" charset="-122"/>
                <a:cs typeface="+mn-ea"/>
                <a:sym typeface="等线" panose="02010600030101010101" charset="-122"/>
              </a:rPr>
              <a:t>/</a:t>
            </a:r>
            <a:r>
              <a:rPr lang="zh-CN" altLang="en-US" b="1">
                <a:latin typeface="Calibri Light" panose="020F0302020204030204" charset="0"/>
                <a:ea typeface="等线 Light" panose="02010600030101010101" charset="-122"/>
                <a:cs typeface="+mn-ea"/>
                <a:sym typeface="等线" panose="02010600030101010101" charset="-122"/>
              </a:rPr>
              <a:t>聚类</a:t>
            </a:r>
            <a:endParaRPr lang="zh-CN" altLang="en-US" b="1">
              <a:latin typeface="Calibri Light" panose="020F0302020204030204" charset="0"/>
              <a:ea typeface="等线 Light" panose="02010600030101010101" charset="-122"/>
              <a:cs typeface="+mn-ea"/>
              <a:sym typeface="等线" panose="02010600030101010101" charset="-122"/>
            </a:endParaRPr>
          </a:p>
        </p:txBody>
      </p:sp>
      <p:sp>
        <p:nvSpPr>
          <p:cNvPr id="146" name="矩形 145"/>
          <p:cNvSpPr/>
          <p:nvPr>
            <p:custDataLst>
              <p:tags r:id="rId6"/>
            </p:custDataLst>
          </p:nvPr>
        </p:nvSpPr>
        <p:spPr>
          <a:xfrm>
            <a:off x="6138115" y="1609713"/>
            <a:ext cx="595660" cy="59566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7" name="矩形 146"/>
          <p:cNvSpPr/>
          <p:nvPr>
            <p:custDataLst>
              <p:tags r:id="rId7"/>
            </p:custDataLst>
          </p:nvPr>
        </p:nvSpPr>
        <p:spPr>
          <a:xfrm>
            <a:off x="6261661" y="1718233"/>
            <a:ext cx="595660" cy="59566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8" name="文本框 147"/>
          <p:cNvSpPr txBox="1"/>
          <p:nvPr>
            <p:custDataLst>
              <p:tags r:id="rId8"/>
            </p:custDataLst>
          </p:nvPr>
        </p:nvSpPr>
        <p:spPr>
          <a:xfrm>
            <a:off x="6247436" y="1748377"/>
            <a:ext cx="6241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02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49" name="文本框 148"/>
          <p:cNvSpPr txBox="1"/>
          <p:nvPr>
            <p:custDataLst>
              <p:tags r:id="rId9"/>
            </p:custDataLst>
          </p:nvPr>
        </p:nvSpPr>
        <p:spPr>
          <a:xfrm>
            <a:off x="6980867" y="1986795"/>
            <a:ext cx="2573437" cy="8616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sym typeface="等线" panose="02010600030101010101" charset="-122"/>
              </a:rPr>
              <a:t>从文本中提取指定类型的信息，包括：实体、属性、关系、事件等，将非结构化文本转换为结构化信息</a:t>
            </a:r>
            <a:endParaRPr lang="zh-CN" altLang="en-US" sz="1400">
              <a:solidFill>
                <a:srgbClr val="595959"/>
              </a:solidFill>
              <a:sym typeface="等线" panose="02010600030101010101" charset="-122"/>
            </a:endParaRPr>
          </a:p>
        </p:txBody>
      </p:sp>
      <p:sp>
        <p:nvSpPr>
          <p:cNvPr id="150" name="文本框 149"/>
          <p:cNvSpPr txBox="1"/>
          <p:nvPr>
            <p:custDataLst>
              <p:tags r:id="rId10"/>
            </p:custDataLst>
          </p:nvPr>
        </p:nvSpPr>
        <p:spPr>
          <a:xfrm>
            <a:off x="6995095" y="1559166"/>
            <a:ext cx="1099820" cy="27686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zh-CN" altLang="en-US" b="1">
                <a:latin typeface="Calibri Light" panose="020F0302020204030204" charset="0"/>
                <a:ea typeface="等线 Light" panose="02010600030101010101" charset="-122"/>
                <a:cs typeface="+mn-ea"/>
                <a:sym typeface="等线" panose="02010600030101010101" charset="-122"/>
              </a:rPr>
              <a:t>信息抽取</a:t>
            </a:r>
            <a:endParaRPr lang="zh-CN" altLang="en-US" b="1">
              <a:latin typeface="Calibri Light" panose="020F0302020204030204" charset="0"/>
              <a:ea typeface="等线 Light" panose="02010600030101010101" charset="-122"/>
              <a:cs typeface="+mn-ea"/>
              <a:sym typeface="等线" panose="02010600030101010101" charset="-122"/>
            </a:endParaRPr>
          </a:p>
        </p:txBody>
      </p:sp>
      <p:sp>
        <p:nvSpPr>
          <p:cNvPr id="151" name="矩形 150"/>
          <p:cNvSpPr/>
          <p:nvPr>
            <p:custDataLst>
              <p:tags r:id="rId11"/>
            </p:custDataLst>
          </p:nvPr>
        </p:nvSpPr>
        <p:spPr>
          <a:xfrm>
            <a:off x="1363916" y="3265051"/>
            <a:ext cx="595660" cy="59566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矩形 151"/>
          <p:cNvSpPr/>
          <p:nvPr>
            <p:custDataLst>
              <p:tags r:id="rId12"/>
            </p:custDataLst>
          </p:nvPr>
        </p:nvSpPr>
        <p:spPr>
          <a:xfrm>
            <a:off x="1487462" y="3373571"/>
            <a:ext cx="595660" cy="59566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3" name="文本框 152"/>
          <p:cNvSpPr txBox="1"/>
          <p:nvPr>
            <p:custDataLst>
              <p:tags r:id="rId13"/>
            </p:custDataLst>
          </p:nvPr>
        </p:nvSpPr>
        <p:spPr>
          <a:xfrm>
            <a:off x="1473237" y="3403715"/>
            <a:ext cx="6241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03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54" name="文本框 153"/>
          <p:cNvSpPr txBox="1"/>
          <p:nvPr>
            <p:custDataLst>
              <p:tags r:id="rId14"/>
            </p:custDataLst>
          </p:nvPr>
        </p:nvSpPr>
        <p:spPr>
          <a:xfrm>
            <a:off x="2206625" y="3663950"/>
            <a:ext cx="3089275" cy="107696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sym typeface="等线" panose="02010600030101010101" charset="-122"/>
              </a:rPr>
              <a:t>计算机需要正确理解用户提出自然语言问题，并抽取其中的关键语义信息，然后在已有语料、知识库中通过检索、匹配、推理的手段获取答案返回给用户</a:t>
            </a:r>
            <a:endParaRPr lang="zh-CN" altLang="en-US" sz="1400">
              <a:solidFill>
                <a:srgbClr val="595959"/>
              </a:solidFill>
              <a:sym typeface="等线" panose="02010600030101010101" charset="-122"/>
            </a:endParaRPr>
          </a:p>
        </p:txBody>
      </p:sp>
      <p:sp>
        <p:nvSpPr>
          <p:cNvPr id="155" name="文本框 154"/>
          <p:cNvSpPr txBox="1"/>
          <p:nvPr>
            <p:custDataLst>
              <p:tags r:id="rId15"/>
            </p:custDataLst>
          </p:nvPr>
        </p:nvSpPr>
        <p:spPr>
          <a:xfrm>
            <a:off x="2220896" y="3236020"/>
            <a:ext cx="1099820" cy="27686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zh-CN" altLang="en-US" b="1">
                <a:latin typeface="Calibri Light" panose="020F0302020204030204" charset="0"/>
                <a:ea typeface="等线 Light" panose="02010600030101010101" charset="-122"/>
                <a:cs typeface="+mn-ea"/>
                <a:sym typeface="等线" panose="02010600030101010101" charset="-122"/>
              </a:rPr>
              <a:t>问答系统</a:t>
            </a:r>
            <a:endParaRPr lang="zh-CN" altLang="en-US" b="1">
              <a:latin typeface="Calibri Light" panose="020F0302020204030204" charset="0"/>
              <a:ea typeface="等线 Light" panose="02010600030101010101" charset="-122"/>
              <a:cs typeface="+mn-ea"/>
              <a:sym typeface="等线" panose="02010600030101010101" charset="-122"/>
            </a:endParaRPr>
          </a:p>
        </p:txBody>
      </p:sp>
      <p:sp>
        <p:nvSpPr>
          <p:cNvPr id="156" name="矩形 155"/>
          <p:cNvSpPr/>
          <p:nvPr>
            <p:custDataLst>
              <p:tags r:id="rId16"/>
            </p:custDataLst>
          </p:nvPr>
        </p:nvSpPr>
        <p:spPr>
          <a:xfrm>
            <a:off x="6733775" y="3265051"/>
            <a:ext cx="595660" cy="59566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矩形 156"/>
          <p:cNvSpPr/>
          <p:nvPr>
            <p:custDataLst>
              <p:tags r:id="rId17"/>
            </p:custDataLst>
          </p:nvPr>
        </p:nvSpPr>
        <p:spPr>
          <a:xfrm>
            <a:off x="6857321" y="3373571"/>
            <a:ext cx="595660" cy="59566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文本框 157"/>
          <p:cNvSpPr txBox="1"/>
          <p:nvPr>
            <p:custDataLst>
              <p:tags r:id="rId18"/>
            </p:custDataLst>
          </p:nvPr>
        </p:nvSpPr>
        <p:spPr>
          <a:xfrm>
            <a:off x="6843096" y="3403715"/>
            <a:ext cx="6241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04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59" name="文本框 158"/>
          <p:cNvSpPr txBox="1"/>
          <p:nvPr>
            <p:custDataLst>
              <p:tags r:id="rId19"/>
            </p:custDataLst>
          </p:nvPr>
        </p:nvSpPr>
        <p:spPr>
          <a:xfrm>
            <a:off x="7576527" y="3642133"/>
            <a:ext cx="2573437" cy="8616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sym typeface="等线" panose="02010600030101010101" charset="-122"/>
              </a:rPr>
              <a:t>对带有感情色彩的主观性文本进行分析、处理、归纳和推理的过程。可以用于舆情监控。信息预测、产品评价等</a:t>
            </a:r>
            <a:endParaRPr lang="zh-CN" altLang="en-US" sz="1400">
              <a:solidFill>
                <a:srgbClr val="595959"/>
              </a:solidFill>
              <a:sym typeface="等线" panose="02010600030101010101" charset="-122"/>
            </a:endParaRPr>
          </a:p>
        </p:txBody>
      </p:sp>
      <p:sp>
        <p:nvSpPr>
          <p:cNvPr id="160" name="文本框 159"/>
          <p:cNvSpPr txBox="1"/>
          <p:nvPr>
            <p:custDataLst>
              <p:tags r:id="rId20"/>
            </p:custDataLst>
          </p:nvPr>
        </p:nvSpPr>
        <p:spPr>
          <a:xfrm>
            <a:off x="7590755" y="3214504"/>
            <a:ext cx="1099820" cy="27686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zh-CN" altLang="en-US" b="1">
                <a:latin typeface="Calibri Light" panose="020F0302020204030204" charset="0"/>
                <a:ea typeface="等线 Light" panose="02010600030101010101" charset="-122"/>
                <a:cs typeface="+mn-ea"/>
                <a:sym typeface="等线" panose="02010600030101010101" charset="-122"/>
              </a:rPr>
              <a:t>情感分析</a:t>
            </a:r>
            <a:endParaRPr lang="zh-CN" altLang="en-US" b="1">
              <a:latin typeface="Calibri Light" panose="020F0302020204030204" charset="0"/>
              <a:ea typeface="等线 Light" panose="02010600030101010101" charset="-122"/>
              <a:cs typeface="+mn-ea"/>
              <a:sym typeface="等线" panose="02010600030101010101" charset="-122"/>
            </a:endParaRPr>
          </a:p>
        </p:txBody>
      </p:sp>
      <p:sp>
        <p:nvSpPr>
          <p:cNvPr id="161" name="矩形 160"/>
          <p:cNvSpPr/>
          <p:nvPr>
            <p:custDataLst>
              <p:tags r:id="rId21"/>
            </p:custDataLst>
          </p:nvPr>
        </p:nvSpPr>
        <p:spPr>
          <a:xfrm>
            <a:off x="768256" y="4920389"/>
            <a:ext cx="595660" cy="59566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矩形 161"/>
          <p:cNvSpPr/>
          <p:nvPr>
            <p:custDataLst>
              <p:tags r:id="rId22"/>
            </p:custDataLst>
          </p:nvPr>
        </p:nvSpPr>
        <p:spPr>
          <a:xfrm>
            <a:off x="891802" y="5028909"/>
            <a:ext cx="595660" cy="59566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文本框 162"/>
          <p:cNvSpPr txBox="1"/>
          <p:nvPr>
            <p:custDataLst>
              <p:tags r:id="rId23"/>
            </p:custDataLst>
          </p:nvPr>
        </p:nvSpPr>
        <p:spPr>
          <a:xfrm>
            <a:off x="877577" y="5059053"/>
            <a:ext cx="6241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05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64" name="文本框 163"/>
          <p:cNvSpPr txBox="1"/>
          <p:nvPr>
            <p:custDataLst>
              <p:tags r:id="rId24"/>
            </p:custDataLst>
          </p:nvPr>
        </p:nvSpPr>
        <p:spPr>
          <a:xfrm>
            <a:off x="1611008" y="5247232"/>
            <a:ext cx="2573437" cy="6457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sym typeface="等线" panose="02010600030101010101" charset="-122"/>
              </a:rPr>
              <a:t>通过自动分析给定的文档进行提炼，总结其中的要点信息，最终输出可读性良好的摘要</a:t>
            </a:r>
            <a:endParaRPr lang="zh-CN" altLang="en-US" sz="1400">
              <a:solidFill>
                <a:srgbClr val="595959"/>
              </a:solidFill>
              <a:sym typeface="等线" panose="02010600030101010101" charset="-122"/>
            </a:endParaRPr>
          </a:p>
        </p:txBody>
      </p:sp>
      <p:sp>
        <p:nvSpPr>
          <p:cNvPr id="165" name="文本框 164"/>
          <p:cNvSpPr txBox="1"/>
          <p:nvPr>
            <p:custDataLst>
              <p:tags r:id="rId25"/>
            </p:custDataLst>
          </p:nvPr>
        </p:nvSpPr>
        <p:spPr>
          <a:xfrm>
            <a:off x="1625236" y="4891358"/>
            <a:ext cx="1099820" cy="27686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zh-CN" altLang="en-US" b="1">
                <a:latin typeface="Calibri Light" panose="020F0302020204030204" charset="0"/>
                <a:ea typeface="等线 Light" panose="02010600030101010101" charset="-122"/>
                <a:cs typeface="+mn-ea"/>
                <a:sym typeface="等线" panose="02010600030101010101" charset="-122"/>
              </a:rPr>
              <a:t>自动摘要</a:t>
            </a:r>
            <a:endParaRPr lang="zh-CN" altLang="en-US" b="1">
              <a:latin typeface="Calibri Light" panose="020F0302020204030204" charset="0"/>
              <a:ea typeface="等线 Light" panose="02010600030101010101" charset="-122"/>
              <a:cs typeface="+mn-ea"/>
              <a:sym typeface="等线" panose="02010600030101010101" charset="-122"/>
            </a:endParaRPr>
          </a:p>
        </p:txBody>
      </p:sp>
      <p:sp>
        <p:nvSpPr>
          <p:cNvPr id="166" name="矩形 165"/>
          <p:cNvSpPr/>
          <p:nvPr>
            <p:custDataLst>
              <p:tags r:id="rId26"/>
            </p:custDataLst>
          </p:nvPr>
        </p:nvSpPr>
        <p:spPr>
          <a:xfrm>
            <a:off x="6138115" y="4920389"/>
            <a:ext cx="595660" cy="59566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7" name="矩形 166"/>
          <p:cNvSpPr/>
          <p:nvPr>
            <p:custDataLst>
              <p:tags r:id="rId27"/>
            </p:custDataLst>
          </p:nvPr>
        </p:nvSpPr>
        <p:spPr>
          <a:xfrm>
            <a:off x="6261661" y="5028909"/>
            <a:ext cx="595660" cy="59566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文本框 167"/>
          <p:cNvSpPr txBox="1"/>
          <p:nvPr>
            <p:custDataLst>
              <p:tags r:id="rId28"/>
            </p:custDataLst>
          </p:nvPr>
        </p:nvSpPr>
        <p:spPr>
          <a:xfrm>
            <a:off x="6247436" y="5059053"/>
            <a:ext cx="6241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06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69" name="文本框 168"/>
          <p:cNvSpPr txBox="1"/>
          <p:nvPr>
            <p:custDataLst>
              <p:tags r:id="rId29"/>
            </p:custDataLst>
          </p:nvPr>
        </p:nvSpPr>
        <p:spPr>
          <a:xfrm>
            <a:off x="6980555" y="5225415"/>
            <a:ext cx="3534410" cy="8616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sym typeface="等线" panose="02010600030101010101" charset="-122"/>
              </a:rPr>
              <a:t>文本挖掘传统商业方面的应用主要有，企业竞争情报、CRM、电子商务网站、搜索引擎，现在已扩展到医疗、保险和咨询行业。</a:t>
            </a:r>
            <a:endParaRPr lang="zh-CN" altLang="en-US" sz="1400">
              <a:solidFill>
                <a:srgbClr val="595959"/>
              </a:solidFill>
              <a:sym typeface="等线" panose="02010600030101010101" charset="-122"/>
            </a:endParaRPr>
          </a:p>
        </p:txBody>
      </p:sp>
      <p:sp>
        <p:nvSpPr>
          <p:cNvPr id="170" name="文本框 169"/>
          <p:cNvSpPr txBox="1"/>
          <p:nvPr>
            <p:custDataLst>
              <p:tags r:id="rId30"/>
            </p:custDataLst>
          </p:nvPr>
        </p:nvSpPr>
        <p:spPr>
          <a:xfrm>
            <a:off x="6995095" y="4869842"/>
            <a:ext cx="641350" cy="27686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zh-CN" altLang="en-US" b="1">
                <a:latin typeface="Calibri Light" panose="020F0302020204030204" charset="0"/>
                <a:ea typeface="等线 Light" panose="02010600030101010101" charset="-122"/>
                <a:cs typeface="+mn-ea"/>
                <a:sym typeface="等线" panose="02010600030101010101" charset="-122"/>
              </a:rPr>
              <a:t>其他</a:t>
            </a:r>
            <a:endParaRPr lang="zh-CN" altLang="en-US" b="1">
              <a:latin typeface="Calibri Light" panose="020F0302020204030204" charset="0"/>
              <a:ea typeface="等线 Light" panose="02010600030101010101" charset="-122"/>
              <a:cs typeface="+mn-ea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-1" y="-315416"/>
            <a:ext cx="12191999" cy="96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90796" y="-27384"/>
            <a:ext cx="19431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工 具</a:t>
            </a:r>
            <a:endParaRPr lang="zh-CN" altLang="en-US" sz="36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1124267" y="1629578"/>
            <a:ext cx="1244011" cy="1244011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五角星 3"/>
          <p:cNvSpPr/>
          <p:nvPr>
            <p:custDataLst>
              <p:tags r:id="rId2"/>
            </p:custDataLst>
          </p:nvPr>
        </p:nvSpPr>
        <p:spPr>
          <a:xfrm>
            <a:off x="1275408" y="1734214"/>
            <a:ext cx="941728" cy="941728"/>
          </a:xfrm>
          <a:prstGeom prst="star5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spc="150" dirty="0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zh-CN" altLang="en-US" sz="1200" spc="150" dirty="0">
              <a:solidFill>
                <a:srgbClr val="1F74A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2542673" y="1356360"/>
            <a:ext cx="0" cy="1790445"/>
          </a:xfrm>
          <a:prstGeom prst="line">
            <a:avLst/>
          </a:prstGeom>
          <a:noFill/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674049" y="1434644"/>
            <a:ext cx="3207300" cy="163387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python</a:t>
            </a:r>
            <a:r>
              <a:rPr lang="zh-CN" altLang="en-US" sz="2000" dirty="0">
                <a:sym typeface="+mn-ea"/>
              </a:rPr>
              <a:t>语言</a:t>
            </a:r>
            <a:endParaRPr lang="en-US" altLang="zh-CN" sz="2000" dirty="0"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jieba、gensim、sklearn、WordCloud和matplotlib包</a:t>
            </a:r>
            <a:endParaRPr lang="zh-CN" altLang="en-US" sz="2000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5"/>
            </p:custDataLst>
          </p:nvPr>
        </p:nvSpPr>
        <p:spPr>
          <a:xfrm>
            <a:off x="6646744" y="1629578"/>
            <a:ext cx="1244011" cy="1244011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五角星 15"/>
          <p:cNvSpPr/>
          <p:nvPr>
            <p:custDataLst>
              <p:tags r:id="rId6"/>
            </p:custDataLst>
          </p:nvPr>
        </p:nvSpPr>
        <p:spPr>
          <a:xfrm>
            <a:off x="6797885" y="1734214"/>
            <a:ext cx="941728" cy="941728"/>
          </a:xfrm>
          <a:prstGeom prst="star5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spc="150" dirty="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zh-CN" altLang="en-US" sz="1200" spc="150" dirty="0">
              <a:solidFill>
                <a:srgbClr val="3498D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>
            <a:off x="8065150" y="1356360"/>
            <a:ext cx="0" cy="1790445"/>
          </a:xfrm>
          <a:prstGeom prst="line">
            <a:avLst/>
          </a:prstGeom>
          <a:noFill/>
          <a:ln w="6350" cap="flat" cmpd="sng" algn="ctr">
            <a:solidFill>
              <a:srgbClr val="3498DB"/>
            </a:solidFill>
            <a:prstDash val="solid"/>
            <a:miter lim="800000"/>
          </a:ln>
          <a:effectLst/>
        </p:spPr>
      </p:cxn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8196768" y="1434492"/>
            <a:ext cx="2052179" cy="1634181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R语言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jieba、tm、tmcn、Rwordseg和wordcloud包</a:t>
            </a:r>
            <a:endParaRPr lang="zh-CN" altLang="en-US" sz="2000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1124267" y="3861821"/>
            <a:ext cx="1244011" cy="1244011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五角星 26"/>
          <p:cNvSpPr/>
          <p:nvPr>
            <p:custDataLst>
              <p:tags r:id="rId10"/>
            </p:custDataLst>
          </p:nvPr>
        </p:nvSpPr>
        <p:spPr>
          <a:xfrm>
            <a:off x="1275408" y="3966458"/>
            <a:ext cx="941728" cy="941728"/>
          </a:xfrm>
          <a:prstGeom prst="star5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spc="150" dirty="0">
                <a:solidFill>
                  <a:srgbClr val="1AA3A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zh-CN" altLang="en-US" sz="1200" spc="150" dirty="0">
              <a:solidFill>
                <a:srgbClr val="1AA3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>
            <p:custDataLst>
              <p:tags r:id="rId11"/>
            </p:custDataLst>
          </p:nvPr>
        </p:nvCxnSpPr>
        <p:spPr>
          <a:xfrm>
            <a:off x="2542673" y="3588603"/>
            <a:ext cx="0" cy="1790445"/>
          </a:xfrm>
          <a:prstGeom prst="line">
            <a:avLst/>
          </a:prstGeom>
          <a:noFill/>
          <a:ln w="6350" cap="flat" cmpd="sng" algn="ctr">
            <a:solidFill>
              <a:srgbClr val="1AA3AA"/>
            </a:solidFill>
            <a:prstDash val="solid"/>
            <a:miter lim="800000"/>
          </a:ln>
          <a:effectLst/>
        </p:spPr>
      </p:cxn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3131908" y="3666734"/>
            <a:ext cx="1809479" cy="163418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SAS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sz="2000" dirty="0"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text miner</a:t>
            </a:r>
            <a:endParaRPr lang="zh-CN" altLang="en-US" sz="1400" dirty="0"/>
          </a:p>
          <a:p>
            <a:pPr algn="ctr">
              <a:lnSpc>
                <a:spcPct val="120000"/>
              </a:lnSpc>
            </a:pPr>
            <a:endParaRPr lang="zh-CN" altLang="en-US" sz="1400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椭圆 30"/>
          <p:cNvSpPr/>
          <p:nvPr>
            <p:custDataLst>
              <p:tags r:id="rId13"/>
            </p:custDataLst>
          </p:nvPr>
        </p:nvSpPr>
        <p:spPr>
          <a:xfrm>
            <a:off x="6646744" y="3861821"/>
            <a:ext cx="1244011" cy="1244011"/>
          </a:xfrm>
          <a:prstGeom prst="ellips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五角星 31"/>
          <p:cNvSpPr/>
          <p:nvPr>
            <p:custDataLst>
              <p:tags r:id="rId14"/>
            </p:custDataLst>
          </p:nvPr>
        </p:nvSpPr>
        <p:spPr>
          <a:xfrm>
            <a:off x="6797885" y="3966458"/>
            <a:ext cx="941728" cy="941728"/>
          </a:xfrm>
          <a:prstGeom prst="star5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spc="150" dirty="0">
                <a:solidFill>
                  <a:srgbClr val="69A35B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</a:t>
            </a:r>
            <a:endParaRPr lang="zh-CN" altLang="en-US" sz="1200" spc="150" dirty="0">
              <a:solidFill>
                <a:srgbClr val="69A35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5"/>
            </p:custDataLst>
          </p:nvPr>
        </p:nvCxnSpPr>
        <p:spPr>
          <a:xfrm>
            <a:off x="8065150" y="3588603"/>
            <a:ext cx="0" cy="1790445"/>
          </a:xfrm>
          <a:prstGeom prst="line">
            <a:avLst/>
          </a:prstGeom>
          <a:noFill/>
          <a:ln w="6350" cap="flat" cmpd="sng" algn="ctr">
            <a:solidFill>
              <a:srgbClr val="69A35B"/>
            </a:solidFill>
            <a:prstDash val="solid"/>
            <a:miter lim="800000"/>
          </a:ln>
          <a:effectLst/>
        </p:spPr>
      </p:cxnSp>
      <p:sp>
        <p:nvSpPr>
          <p:cNvPr id="34" name="文本框 33"/>
          <p:cNvSpPr txBox="1"/>
          <p:nvPr>
            <p:custDataLst>
              <p:tags r:id="rId16"/>
            </p:custDataLst>
          </p:nvPr>
        </p:nvSpPr>
        <p:spPr>
          <a:xfrm>
            <a:off x="8196768" y="3666736"/>
            <a:ext cx="1809479" cy="163418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SPSS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sz="2000" dirty="0"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Text Mining</a:t>
            </a:r>
            <a:endParaRPr lang="zh-CN" altLang="en-US" sz="1400" dirty="0"/>
          </a:p>
          <a:p>
            <a:pPr algn="ctr">
              <a:lnSpc>
                <a:spcPct val="120000"/>
              </a:lnSpc>
            </a:pPr>
            <a:endParaRPr lang="zh-CN" altLang="en-US" sz="1400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" y="6264696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65417"/>
            <a:ext cx="1697653" cy="3759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6329064"/>
            <a:ext cx="12192000" cy="52893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9376" y="2276872"/>
            <a:ext cx="61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分词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63352" y="2873918"/>
            <a:ext cx="5688707" cy="9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字序列到词序列的过程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词没有形式上的分界符，故处理复杂。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二元分词模型：他很好        他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|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很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|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好；他很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|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好；他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|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很好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1" y="-171400"/>
            <a:ext cx="12191999" cy="783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18788" y="44624"/>
            <a:ext cx="3124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1-</a:t>
            </a:r>
            <a:r>
              <a:rPr lang="zh-CN" altLang="en-US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文本预处理</a:t>
            </a:r>
            <a:endParaRPr lang="zh-CN" altLang="en-US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" y="6365417"/>
            <a:ext cx="1697653" cy="37595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581603" y="4489270"/>
            <a:ext cx="5355629" cy="9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过滤掉某些字或词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人类语言中包含的极其普遍的功能词 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/ 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词汇词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停用词表：人工输入、非自动化生成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20324" y="4022654"/>
            <a:ext cx="61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去除停用词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6060" y="4149080"/>
            <a:ext cx="13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词性标注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977614" y="2147072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0728" y="2243604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1344" y="4517909"/>
            <a:ext cx="6264696" cy="160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分类问题，将语料库中的单词按词性分类，由其在所属语言的含义、形态和语法功能决定。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以汉语为例，汉语的词类系统有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个子类，包括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7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类体词，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类谓词、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类虚词、代词和感叹词。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算法：序列模型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马尔可夫模型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、深度学习算法等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63352" y="9087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步骤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42275" y="2933175"/>
            <a:ext cx="5620218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对句子中的词语语法功能进行分析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主要应用于机器翻译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0" name="直接箭头连接符 75"/>
          <p:cNvCxnSpPr/>
          <p:nvPr/>
        </p:nvCxnSpPr>
        <p:spPr>
          <a:xfrm>
            <a:off x="3143672" y="1206044"/>
            <a:ext cx="5040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sp>
        <p:nvSpPr>
          <p:cNvPr id="7" name="框架 6"/>
          <p:cNvSpPr/>
          <p:nvPr/>
        </p:nvSpPr>
        <p:spPr>
          <a:xfrm>
            <a:off x="1645760" y="918181"/>
            <a:ext cx="1440160" cy="5038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3576" y="990020"/>
            <a:ext cx="11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文本分词</a:t>
            </a:r>
            <a:endParaRPr kumimoji="1" lang="zh-CN" altLang="en-US" dirty="0"/>
          </a:p>
        </p:txBody>
      </p:sp>
      <p:sp>
        <p:nvSpPr>
          <p:cNvPr id="26" name="框架 25"/>
          <p:cNvSpPr/>
          <p:nvPr/>
        </p:nvSpPr>
        <p:spPr>
          <a:xfrm>
            <a:off x="3738780" y="922959"/>
            <a:ext cx="1579387" cy="5038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75821" y="987884"/>
            <a:ext cx="144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词性标注</a:t>
            </a:r>
            <a:endParaRPr kumimoji="1" lang="zh-CN" altLang="en-US" dirty="0"/>
          </a:p>
        </p:txBody>
      </p:sp>
      <p:sp>
        <p:nvSpPr>
          <p:cNvPr id="33" name="框架 32"/>
          <p:cNvSpPr/>
          <p:nvPr/>
        </p:nvSpPr>
        <p:spPr>
          <a:xfrm>
            <a:off x="5966241" y="918012"/>
            <a:ext cx="1346844" cy="5038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103281" y="982937"/>
            <a:ext cx="11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句法分析</a:t>
            </a:r>
            <a:endParaRPr kumimoji="1" lang="zh-CN" altLang="en-US" dirty="0"/>
          </a:p>
        </p:txBody>
      </p:sp>
      <p:cxnSp>
        <p:nvCxnSpPr>
          <p:cNvPr id="36" name="直接箭头连接符 75"/>
          <p:cNvCxnSpPr/>
          <p:nvPr/>
        </p:nvCxnSpPr>
        <p:spPr>
          <a:xfrm>
            <a:off x="5392949" y="1206044"/>
            <a:ext cx="5040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7" name="直接箭头连接符 75"/>
          <p:cNvCxnSpPr/>
          <p:nvPr/>
        </p:nvCxnSpPr>
        <p:spPr>
          <a:xfrm>
            <a:off x="7298925" y="1192973"/>
            <a:ext cx="720259" cy="500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7" name="直接箭头连接符 75"/>
          <p:cNvCxnSpPr/>
          <p:nvPr/>
        </p:nvCxnSpPr>
        <p:spPr>
          <a:xfrm>
            <a:off x="9552384" y="1170142"/>
            <a:ext cx="5040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sp>
        <p:nvSpPr>
          <p:cNvPr id="48" name="框架 47"/>
          <p:cNvSpPr/>
          <p:nvPr/>
        </p:nvSpPr>
        <p:spPr>
          <a:xfrm>
            <a:off x="8054472" y="904120"/>
            <a:ext cx="1440160" cy="5038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191512" y="969045"/>
            <a:ext cx="11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去停用词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720324" y="2276872"/>
            <a:ext cx="13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句法分析</a:t>
            </a:r>
            <a:endParaRPr lang="zh-CN" altLang="en-US" sz="2000" b="1" dirty="0">
              <a:cs typeface="+mn-ea"/>
              <a:sym typeface="+mn-lt"/>
            </a:endParaRPr>
          </a:p>
        </p:txBody>
      </p:sp>
      <p:cxnSp>
        <p:nvCxnSpPr>
          <p:cNvPr id="44" name="直接箭头连接符 75"/>
          <p:cNvCxnSpPr/>
          <p:nvPr/>
        </p:nvCxnSpPr>
        <p:spPr>
          <a:xfrm>
            <a:off x="1055440" y="1206044"/>
            <a:ext cx="5040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sp>
        <p:nvSpPr>
          <p:cNvPr id="51" name="文本框 50"/>
          <p:cNvSpPr txBox="1"/>
          <p:nvPr/>
        </p:nvSpPr>
        <p:spPr>
          <a:xfrm>
            <a:off x="983432" y="8367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160000" y="9627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……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07114" y="1612237"/>
            <a:ext cx="784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常用的文本预处理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python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包：</a:t>
            </a:r>
            <a:r>
              <a:rPr lang="en-US" altLang="zh-CN" sz="2000" b="1" dirty="0" err="1">
                <a:solidFill>
                  <a:srgbClr val="FF0000"/>
                </a:solidFill>
                <a:cs typeface="+mn-ea"/>
                <a:sym typeface="+mn-lt"/>
              </a:rPr>
              <a:t>jieba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, NLPIR, 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哈工大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LTP……</a:t>
            </a:r>
            <a:endParaRPr lang="zh-CN" altLang="en-US" sz="20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cxnSp>
        <p:nvCxnSpPr>
          <p:cNvPr id="50" name="直接箭头连接符 75"/>
          <p:cNvCxnSpPr/>
          <p:nvPr/>
        </p:nvCxnSpPr>
        <p:spPr>
          <a:xfrm>
            <a:off x="2711624" y="3717032"/>
            <a:ext cx="2880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199030_4*m_h_i*1_2_4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030_4*m_h_i*1_2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9030_4*m_h_i*1_2_3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9030_4*m_h_i*1_3_2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030_4*m_h_i*1_3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9030_4*m_h_i*1_3_3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9030_4*m_h_i*1_4_2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9030_4*m_h_i*1_4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199030_4*m_h_i*1_4_3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199030_4*m_h_i*1_5_2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199030_4*m_h_i*1_5_3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99030_4*m_h_i*1_3_4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030_4*m_h_a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4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030_4*m_h_a*1_3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9030_4*m_h_a*1_4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99030_4*m_h_f*1_4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030_4*m_h_a*1_3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030_4*m_h_a*1_3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1_1"/>
  <p:tag name="KSO_WM_UNIT_ID" val="diagram20181264_5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1_2"/>
  <p:tag name="KSO_WM_UNIT_ID" val="diagram20181264_5*l_h_i*1_1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1_3"/>
  <p:tag name="KSO_WM_UNIT_ID" val="diagram20181264_5*l_h_i*1_1_3"/>
  <p:tag name="KSO_WM_UNIT_LAYERLEVEL" val="1_1_1"/>
  <p:tag name="KSO_WM_DIAGRAM_GROUP_CODE" val="l1-1"/>
  <p:tag name="KSO_WM_UNIT_TEXT_FILL_FORE_SCHEMECOLOR_INDEX" val="1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4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f"/>
  <p:tag name="KSO_WM_UNIT_INDEX" val="1_1_1"/>
  <p:tag name="KSO_WM_UNIT_ID" val="diagram20181264_5*l_h_f*1_1_1"/>
  <p:tag name="KSO_WM_UNIT_LAYERLEVEL" val="1_1_1"/>
  <p:tag name="KSO_WM_UNIT_VALUE" val="26"/>
  <p:tag name="KSO_WM_UNIT_HIGHLIGHT" val="0"/>
  <p:tag name="KSO_WM_UNIT_COMPATIBLE" val="0"/>
  <p:tag name="KSO_WM_UNIT_CLEAR" val="0"/>
  <p:tag name="KSO_WM_DIAGRAM_GROUP_CODE" val="l1-1"/>
  <p:tag name="KSO_WM_UNIT_PRESET_TEXT" val="点击输入本栏的具体文字简明扼要地说明分项内容"/>
  <p:tag name="KSO_WM_UNIT_TEXT_FILL_FORE_SCHEMECOLOR_INDEX" val="15"/>
  <p:tag name="KSO_WM_UNIT_TEXT_FILL_TYPE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a"/>
  <p:tag name="KSO_WM_UNIT_INDEX" val="1_1_1"/>
  <p:tag name="KSO_WM_UNIT_ID" val="diagram20181264_5*l_h_a*1_1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l1-1"/>
  <p:tag name="KSO_WM_UNIT_PRESET_TEXT" val="点击输入标题内容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2_1"/>
  <p:tag name="KSO_WM_UNIT_ID" val="diagram20181264_5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2_2"/>
  <p:tag name="KSO_WM_UNIT_ID" val="diagram20181264_5*l_h_i*1_2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2_3"/>
  <p:tag name="KSO_WM_UNIT_ID" val="diagram20181264_5*l_h_i*1_2_3"/>
  <p:tag name="KSO_WM_UNIT_LAYERLEVEL" val="1_1_1"/>
  <p:tag name="KSO_WM_DIAGRAM_GROUP_CODE" val="l1-1"/>
  <p:tag name="KSO_WM_UNIT_TEXT_FILL_FORE_SCHEMECOLOR_INDEX" val="1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f"/>
  <p:tag name="KSO_WM_UNIT_INDEX" val="1_2_1"/>
  <p:tag name="KSO_WM_UNIT_ID" val="diagram20181264_5*l_h_f*1_2_1"/>
  <p:tag name="KSO_WM_UNIT_LAYERLEVEL" val="1_1_1"/>
  <p:tag name="KSO_WM_UNIT_VALUE" val="26"/>
  <p:tag name="KSO_WM_UNIT_HIGHLIGHT" val="0"/>
  <p:tag name="KSO_WM_UNIT_COMPATIBLE" val="0"/>
  <p:tag name="KSO_WM_UNIT_CLEAR" val="0"/>
  <p:tag name="KSO_WM_DIAGRAM_GROUP_CODE" val="l1-1"/>
  <p:tag name="KSO_WM_UNIT_PRESET_TEXT" val="点击输入本栏的具体文字简明扼要地说明分项内容"/>
  <p:tag name="KSO_WM_UNIT_TEXT_FILL_FORE_SCHEMECOLOR_INDEX" val="15"/>
  <p:tag name="KSO_WM_UNIT_TEXT_FILL_TYPE" val="1"/>
</p:tagLst>
</file>

<file path=ppt/tags/tag36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a"/>
  <p:tag name="KSO_WM_UNIT_INDEX" val="1_2_1"/>
  <p:tag name="KSO_WM_UNIT_ID" val="diagram20181264_5*l_h_a*1_2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l1-1"/>
  <p:tag name="KSO_WM_UNIT_PRESET_TEXT" val="点击输入标题内容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3_1"/>
  <p:tag name="KSO_WM_UNIT_ID" val="diagram20181264_5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3_2"/>
  <p:tag name="KSO_WM_UNIT_ID" val="diagram20181264_5*l_h_i*1_3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3_3"/>
  <p:tag name="KSO_WM_UNIT_ID" val="diagram20181264_5*l_h_i*1_3_3"/>
  <p:tag name="KSO_WM_UNIT_LAYERLEVEL" val="1_1_1"/>
  <p:tag name="KSO_WM_DIAGRAM_GROUP_CODE" val="l1-1"/>
  <p:tag name="KSO_WM_UNIT_TEXT_FILL_FORE_SCHEMECOLOR_INDEX" val="1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99030_4*m_h_i*1_1_4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40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f"/>
  <p:tag name="KSO_WM_UNIT_INDEX" val="1_3_1"/>
  <p:tag name="KSO_WM_UNIT_ID" val="diagram20181264_5*l_h_f*1_3_1"/>
  <p:tag name="KSO_WM_UNIT_LAYERLEVEL" val="1_1_1"/>
  <p:tag name="KSO_WM_UNIT_VALUE" val="26"/>
  <p:tag name="KSO_WM_UNIT_HIGHLIGHT" val="0"/>
  <p:tag name="KSO_WM_UNIT_COMPATIBLE" val="0"/>
  <p:tag name="KSO_WM_UNIT_CLEAR" val="0"/>
  <p:tag name="KSO_WM_DIAGRAM_GROUP_CODE" val="l1-1"/>
  <p:tag name="KSO_WM_UNIT_PRESET_TEXT" val="点击输入本栏的具体文字简明扼要地说明分项内容"/>
  <p:tag name="KSO_WM_UNIT_TEXT_FILL_FORE_SCHEMECOLOR_INDEX" val="15"/>
  <p:tag name="KSO_WM_UNIT_TEXT_FILL_TYPE" val="1"/>
</p:tagLst>
</file>

<file path=ppt/tags/tag41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a"/>
  <p:tag name="KSO_WM_UNIT_INDEX" val="1_3_1"/>
  <p:tag name="KSO_WM_UNIT_ID" val="diagram20181264_5*l_h_a*1_3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l1-1"/>
  <p:tag name="KSO_WM_UNIT_PRESET_TEXT" val="点击输入标题内容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4_1"/>
  <p:tag name="KSO_WM_UNIT_ID" val="diagram20181264_5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3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4_2"/>
  <p:tag name="KSO_WM_UNIT_ID" val="diagram20181264_5*l_h_i*1_4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4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4_3"/>
  <p:tag name="KSO_WM_UNIT_ID" val="diagram20181264_5*l_h_i*1_4_3"/>
  <p:tag name="KSO_WM_UNIT_LAYERLEVEL" val="1_1_1"/>
  <p:tag name="KSO_WM_DIAGRAM_GROUP_CODE" val="l1-1"/>
  <p:tag name="KSO_WM_UNIT_TEXT_FILL_FORE_SCHEMECOLOR_INDEX" val="1"/>
  <p:tag name="KSO_WM_UNIT_TEXT_FILL_TYPE" val="1"/>
</p:tagLst>
</file>

<file path=ppt/tags/tag45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f"/>
  <p:tag name="KSO_WM_UNIT_INDEX" val="1_4_1"/>
  <p:tag name="KSO_WM_UNIT_ID" val="diagram20181264_5*l_h_f*1_4_1"/>
  <p:tag name="KSO_WM_UNIT_LAYERLEVEL" val="1_1_1"/>
  <p:tag name="KSO_WM_UNIT_VALUE" val="26"/>
  <p:tag name="KSO_WM_UNIT_HIGHLIGHT" val="0"/>
  <p:tag name="KSO_WM_UNIT_COMPATIBLE" val="0"/>
  <p:tag name="KSO_WM_UNIT_CLEAR" val="0"/>
  <p:tag name="KSO_WM_DIAGRAM_GROUP_CODE" val="l1-1"/>
  <p:tag name="KSO_WM_UNIT_PRESET_TEXT" val="点击输入本栏的具体文字简明扼要地说明分项内容"/>
  <p:tag name="KSO_WM_UNIT_TEXT_FILL_FORE_SCHEMECOLOR_INDEX" val="15"/>
  <p:tag name="KSO_WM_UNIT_TEXT_FILL_TYPE" val="1"/>
</p:tagLst>
</file>

<file path=ppt/tags/tag46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a"/>
  <p:tag name="KSO_WM_UNIT_INDEX" val="1_4_1"/>
  <p:tag name="KSO_WM_UNIT_ID" val="diagram20181264_5*l_h_a*1_4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l1-1"/>
  <p:tag name="KSO_WM_UNIT_PRESET_TEXT" val="点击输入标题内容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5_1"/>
  <p:tag name="KSO_WM_UNIT_ID" val="diagram20181264_5*l_h_i*1_5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5_2"/>
  <p:tag name="KSO_WM_UNIT_ID" val="diagram20181264_5*l_h_i*1_5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5_3"/>
  <p:tag name="KSO_WM_UNIT_ID" val="diagram20181264_5*l_h_i*1_5_3"/>
  <p:tag name="KSO_WM_UNIT_LAYERLEVEL" val="1_1_1"/>
  <p:tag name="KSO_WM_DIAGRAM_GROUP_CODE" val="l1-1"/>
  <p:tag name="KSO_WM_UNIT_TEXT_FILL_FORE_SCHEMECOLOR_INDEX" val="1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9030_4*m_h_i*1_1_3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50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f"/>
  <p:tag name="KSO_WM_UNIT_INDEX" val="1_5_1"/>
  <p:tag name="KSO_WM_UNIT_ID" val="diagram20181264_5*l_h_f*1_5_1"/>
  <p:tag name="KSO_WM_UNIT_LAYERLEVEL" val="1_1_1"/>
  <p:tag name="KSO_WM_UNIT_VALUE" val="26"/>
  <p:tag name="KSO_WM_UNIT_HIGHLIGHT" val="0"/>
  <p:tag name="KSO_WM_UNIT_COMPATIBLE" val="0"/>
  <p:tag name="KSO_WM_UNIT_CLEAR" val="0"/>
  <p:tag name="KSO_WM_DIAGRAM_GROUP_CODE" val="l1-1"/>
  <p:tag name="KSO_WM_UNIT_PRESET_TEXT" val="点击输入本栏的具体文字简明扼要地说明分项内容"/>
  <p:tag name="KSO_WM_UNIT_TEXT_FILL_FORE_SCHEMECOLOR_INDEX" val="15"/>
  <p:tag name="KSO_WM_UNIT_TEXT_FILL_TYPE" val="1"/>
</p:tagLst>
</file>

<file path=ppt/tags/tag51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a"/>
  <p:tag name="KSO_WM_UNIT_INDEX" val="1_5_1"/>
  <p:tag name="KSO_WM_UNIT_ID" val="diagram20181264_5*l_h_a*1_5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l1-1"/>
  <p:tag name="KSO_WM_UNIT_PRESET_TEXT" val="点击输入标题内容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6_1"/>
  <p:tag name="KSO_WM_UNIT_ID" val="diagram20181264_5*l_h_i*1_6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3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6_2"/>
  <p:tag name="KSO_WM_UNIT_ID" val="diagram20181264_5*l_h_i*1_6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i"/>
  <p:tag name="KSO_WM_UNIT_INDEX" val="1_6_3"/>
  <p:tag name="KSO_WM_UNIT_ID" val="diagram20181264_5*l_h_i*1_6_3"/>
  <p:tag name="KSO_WM_UNIT_LAYERLEVEL" val="1_1_1"/>
  <p:tag name="KSO_WM_DIAGRAM_GROUP_CODE" val="l1-1"/>
  <p:tag name="KSO_WM_UNIT_TEXT_FILL_FORE_SCHEMECOLOR_INDEX" val="1"/>
  <p:tag name="KSO_WM_UNIT_TEXT_FILL_TYPE" val="1"/>
</p:tagLst>
</file>

<file path=ppt/tags/tag55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f"/>
  <p:tag name="KSO_WM_UNIT_INDEX" val="1_6_1"/>
  <p:tag name="KSO_WM_UNIT_ID" val="diagram20181264_5*l_h_f*1_6_1"/>
  <p:tag name="KSO_WM_UNIT_LAYERLEVEL" val="1_1_1"/>
  <p:tag name="KSO_WM_UNIT_VALUE" val="26"/>
  <p:tag name="KSO_WM_UNIT_HIGHLIGHT" val="0"/>
  <p:tag name="KSO_WM_UNIT_COMPATIBLE" val="0"/>
  <p:tag name="KSO_WM_UNIT_CLEAR" val="0"/>
  <p:tag name="KSO_WM_DIAGRAM_GROUP_CODE" val="l1-1"/>
  <p:tag name="KSO_WM_UNIT_PRESET_TEXT" val="点击输入本栏的具体文字简明扼要地说明分项内容"/>
  <p:tag name="KSO_WM_UNIT_TEXT_FILL_FORE_SCHEMECOLOR_INDEX" val="15"/>
  <p:tag name="KSO_WM_UNIT_TEXT_FILL_TYPE" val="1"/>
</p:tagLst>
</file>

<file path=ppt/tags/tag56.xml><?xml version="1.0" encoding="utf-8"?>
<p:tagLst xmlns:p="http://schemas.openxmlformats.org/presentationml/2006/main">
  <p:tag name="KSO_WM_TEMPLATE_CATEGORY" val="diagram"/>
  <p:tag name="KSO_WM_TEMPLATE_INDEX" val="20181264"/>
  <p:tag name="KSO_WM_TAG_VERSION" val="1.0"/>
  <p:tag name="KSO_WM_BEAUTIFY_FLAG" val="#wm#"/>
  <p:tag name="KSO_WM_UNIT_TYPE" val="l_h_a"/>
  <p:tag name="KSO_WM_UNIT_INDEX" val="1_6_1"/>
  <p:tag name="KSO_WM_UNIT_ID" val="diagram20181264_5*l_h_a*1_6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l1-1"/>
  <p:tag name="KSO_WM_UNIT_PRESET_TEXT" val="点击输入标题内容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717_3*l_h_i*1_1_1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717_3*l_h_i*1_1_2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717_3*l_h_i*1_1_3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99030_4*m_h_i*1_1_5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p="http://schemas.openxmlformats.org/presentationml/2006/main"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717_3*l_h_f*1_1_1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717_3*l_h_i*1_2_1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717_3*l_h_i*1_2_2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6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717_3*l_h_i*1_2_3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64.xml><?xml version="1.0" encoding="utf-8"?>
<p:tagLst xmlns:p="http://schemas.openxmlformats.org/presentationml/2006/main"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717_3*l_h_f*1_2_1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717_3*l_h_i*1_3_1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717_3*l_h_i*1_3_2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7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717_3*l_h_i*1_3_3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68.xml><?xml version="1.0" encoding="utf-8"?>
<p:tagLst xmlns:p="http://schemas.openxmlformats.org/presentationml/2006/main"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17_3*l_h_f*1_3_1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717_3*l_h_i*1_4_1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199030_4*m_h_i*1_4_4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717_3*l_h_i*1_4_2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8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717_3*l_h_i*1_4_3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LINE_FORE_SCHEMECOLOR_INDEX" val="8"/>
  <p:tag name="KSO_WM_UNIT_LINE_FILL_TYPE" val="2"/>
</p:tagLst>
</file>

<file path=ppt/tags/tag72.xml><?xml version="1.0" encoding="utf-8"?>
<p:tagLst xmlns:p="http://schemas.openxmlformats.org/presentationml/2006/main"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717_3*l_h_f*1_4_1"/>
  <p:tag name="KSO_WM_TEMPLATE_CATEGORY" val="diagram"/>
  <p:tag name="KSO_WM_TEMPLATE_INDEX" val="717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4"/>
  <p:tag name="KSO_WM_UNIT_ID" val="diagram20199030_4*m_h_i*1_5_4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9030_4*m_h_i*1_2_2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蓝色学术风主题配色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3279</Words>
  <Application>WPS 演示</Application>
  <PresentationFormat>宽屏</PresentationFormat>
  <Paragraphs>416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Calibri</vt:lpstr>
      <vt:lpstr>PMingLiU</vt:lpstr>
      <vt:lpstr>Calibri</vt:lpstr>
      <vt:lpstr>等线</vt:lpstr>
      <vt:lpstr>Calibri Light</vt:lpstr>
      <vt:lpstr>等线 Light</vt:lpstr>
      <vt:lpstr>Arial Unicode MS</vt:lpstr>
      <vt:lpstr>Heiti SC Medium</vt:lpstr>
      <vt:lpstr>Kaiti SC</vt:lpstr>
      <vt:lpstr>PMingLiU-ExtB</vt:lpstr>
      <vt:lpstr>Office 主题</vt:lpstr>
      <vt:lpstr>1_Office 主题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清风</cp:lastModifiedBy>
  <cp:revision>369</cp:revision>
  <cp:lastPrinted>2019-11-28T05:05:00Z</cp:lastPrinted>
  <dcterms:created xsi:type="dcterms:W3CDTF">2017-02-11T06:33:00Z</dcterms:created>
  <dcterms:modified xsi:type="dcterms:W3CDTF">2020-08-16T06:26:47Z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