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58" r:id="rId7"/>
    <p:sldId id="260" r:id="rId8"/>
    <p:sldId id="268" r:id="rId9"/>
    <p:sldId id="263" r:id="rId10"/>
    <p:sldId id="264" r:id="rId11"/>
    <p:sldId id="265" r:id="rId12"/>
    <p:sldId id="271" r:id="rId13"/>
    <p:sldId id="272" r:id="rId14"/>
    <p:sldId id="290" r:id="rId15"/>
    <p:sldId id="275" r:id="rId16"/>
    <p:sldId id="262" r:id="rId17"/>
    <p:sldId id="273" r:id="rId18"/>
    <p:sldId id="274" r:id="rId19"/>
    <p:sldId id="276" r:id="rId20"/>
    <p:sldId id="277" r:id="rId21"/>
    <p:sldId id="278" r:id="rId22"/>
    <p:sldId id="279" r:id="rId23"/>
    <p:sldId id="281" r:id="rId24"/>
    <p:sldId id="285" r:id="rId25"/>
    <p:sldId id="286" r:id="rId26"/>
    <p:sldId id="291" r:id="rId27"/>
    <p:sldId id="282" r:id="rId28"/>
    <p:sldId id="292" r:id="rId29"/>
    <p:sldId id="293" r:id="rId30"/>
    <p:sldId id="294" r:id="rId31"/>
    <p:sldId id="295" r:id="rId32"/>
    <p:sldId id="296" r:id="rId33"/>
    <p:sldId id="283" r:id="rId34"/>
    <p:sldId id="297" r:id="rId35"/>
    <p:sldId id="299" r:id="rId36"/>
    <p:sldId id="304" r:id="rId37"/>
    <p:sldId id="298" r:id="rId38"/>
    <p:sldId id="301" r:id="rId39"/>
    <p:sldId id="302" r:id="rId40"/>
    <p:sldId id="309" r:id="rId41"/>
    <p:sldId id="306" r:id="rId42"/>
    <p:sldId id="311" r:id="rId43"/>
    <p:sldId id="307" r:id="rId44"/>
    <p:sldId id="312" r:id="rId45"/>
    <p:sldId id="308" r:id="rId46"/>
    <p:sldId id="313" r:id="rId47"/>
    <p:sldId id="314" r:id="rId48"/>
    <p:sldId id="305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越冬" initials="越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9T14:57:22.10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tags" Target="../tags/tag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SQL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知识点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补充</a:t>
            </a:r>
            <a:endParaRPr lang="zh-CN" altLang="en-US" dirty="0"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849120" y="3669184"/>
            <a:ext cx="2294080" cy="54989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 panose="020B0502040204020203"/>
                <a:ea typeface="微软雅黑" panose="020B0503020204020204" charset="-122"/>
              </a:rPr>
              <a:t>报告人</a:t>
            </a:r>
            <a:endParaRPr lang="zh-CN" altLang="en-US" kern="0" dirty="0">
              <a:latin typeface="Segoe UI" panose="020B0502040204020203"/>
              <a:ea typeface="微软雅黑" panose="020B050302020402020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 panose="020B0502040204020203"/>
                <a:ea typeface="微软雅黑" panose="020B0503020204020204" charset="-122"/>
              </a:rPr>
              <a:t>张凡</a:t>
            </a:r>
            <a:endParaRPr lang="zh-CN" altLang="en-US" kern="0" dirty="0"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北京师范大学</a:t>
            </a:r>
            <a:endParaRPr lang="zh-CN" altLang="en-US" sz="20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6269" y="493183"/>
            <a:ext cx="3303395" cy="389467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SQL</a:t>
            </a:r>
            <a:r>
              <a:rPr kumimoji="1" lang="zh-CN" altLang="en-US" sz="2800" dirty="0"/>
              <a:t>多表连接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86105" y="1429385"/>
            <a:ext cx="8367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</a:t>
            </a:r>
            <a:r>
              <a:rPr lang="zh-CN" altLang="en-US" b="1"/>
              <a:t>外连接（</a:t>
            </a:r>
            <a:r>
              <a:rPr lang="en-US" altLang="zh-CN" b="1"/>
              <a:t>outer join</a:t>
            </a:r>
            <a:r>
              <a:rPr lang="zh-CN" altLang="en-US" b="1"/>
              <a:t>）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右连接：取右边的表的全部，左边的表按条件，符合的显示，不符合则显示null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6105" y="2654300"/>
            <a:ext cx="4721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3994785"/>
            <a:ext cx="3437890" cy="12871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65" y="2897505"/>
            <a:ext cx="3594100" cy="238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5" y="2546985"/>
            <a:ext cx="4479925" cy="1176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6269" y="493183"/>
            <a:ext cx="3303395" cy="389467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SQL</a:t>
            </a:r>
            <a:r>
              <a:rPr kumimoji="1" lang="zh-CN" altLang="en-US" sz="2800" dirty="0"/>
              <a:t>多表连接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86105" y="1429385"/>
            <a:ext cx="83673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</a:t>
            </a:r>
            <a:r>
              <a:rPr lang="zh-CN" altLang="en-US" b="1"/>
              <a:t>外连接（</a:t>
            </a:r>
            <a:r>
              <a:rPr lang="en-US" altLang="zh-CN" b="1"/>
              <a:t>outer join</a:t>
            </a:r>
            <a:r>
              <a:rPr lang="zh-CN" altLang="en-US" b="1"/>
              <a:t>）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全外连接：左表和右表都不做限制，所有的记录都显示，两表不足的地方用null 填充</a:t>
            </a:r>
            <a:r>
              <a:rPr lang="en-US" altLang="zh-CN">
                <a:sym typeface="+mn-ea"/>
              </a:rPr>
              <a:t>(mysql</a:t>
            </a:r>
            <a:r>
              <a:rPr lang="zh-CN" altLang="en-US">
                <a:sym typeface="+mn-ea"/>
              </a:rPr>
              <a:t>中不支持全连接）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8895" y="2912110"/>
            <a:ext cx="3189605" cy="2172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4168140"/>
            <a:ext cx="3472815" cy="1577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" y="2748280"/>
            <a:ext cx="4978400" cy="1178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6269" y="493183"/>
            <a:ext cx="3303395" cy="389467"/>
          </a:xfrm>
        </p:spPr>
        <p:txBody>
          <a:bodyPr>
            <a:noAutofit/>
          </a:bodyPr>
          <a:lstStyle/>
          <a:p>
            <a:r>
              <a:rPr kumimoji="1" lang="zh-CN" altLang="en-US" sz="2800" dirty="0"/>
              <a:t>合并</a:t>
            </a:r>
            <a:r>
              <a:rPr kumimoji="1" lang="zh-CN" altLang="en-US" sz="2800" dirty="0"/>
              <a:t>查询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55625" y="1095375"/>
            <a:ext cx="92481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中不支持</a:t>
            </a:r>
            <a:r>
              <a:rPr lang="en-US" altLang="zh-CN"/>
              <a:t>full join</a:t>
            </a:r>
            <a:r>
              <a:rPr lang="zh-CN" altLang="en-US"/>
              <a:t>，所以会报错，我们可以通过合并查询来实现相同的</a:t>
            </a:r>
            <a:r>
              <a:rPr lang="zh-CN" altLang="en-US"/>
              <a:t>效果。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UNION用于合并两个或多个 SELECT 语句的结果集，并消除重复行。</a:t>
            </a:r>
            <a:r>
              <a:rPr lang="zh-CN" altLang="en-US"/>
              <a:t>（UNION 内部的 SELECT 语句必须拥有相同数量的列。列也必须拥有相似的数据类型。同时，每条 SELECT 语句中的列的顺序必须相同。）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UNION ALL 运算符用于将两个 SELECT 语句的结果组合在一起，重复行也包含在内。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执行效率上</a:t>
            </a:r>
            <a:r>
              <a:rPr lang="en-US" altLang="zh-CN"/>
              <a:t>UNION ALL</a:t>
            </a:r>
            <a:r>
              <a:rPr lang="zh-CN" altLang="en-US"/>
              <a:t>比</a:t>
            </a:r>
            <a:r>
              <a:rPr lang="en-US" altLang="zh-CN"/>
              <a:t>UNION</a:t>
            </a:r>
            <a:r>
              <a:rPr lang="zh-CN" altLang="en-US"/>
              <a:t>快很多，如果已知两个结果集不含重复数据，用</a:t>
            </a:r>
            <a:r>
              <a:rPr lang="en-US" altLang="zh-CN"/>
              <a:t>UNION ALL</a:t>
            </a:r>
            <a:r>
              <a:rPr lang="zh-CN" altLang="en-US"/>
              <a:t>效率会</a:t>
            </a:r>
            <a:r>
              <a:rPr lang="zh-CN" altLang="en-US"/>
              <a:t>更高。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53635" y="3728085"/>
            <a:ext cx="3056255" cy="2063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15" y="4036695"/>
            <a:ext cx="3004820" cy="14465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9795" y="5921375"/>
            <a:ext cx="716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UNION                                                                     UNION ALL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SQL</a:t>
            </a:r>
            <a:r>
              <a:rPr kumimoji="1" lang="zh-CN" altLang="en-US" sz="2800" dirty="0"/>
              <a:t>执行顺序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15620" y="1240155"/>
            <a:ext cx="727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2.join on  </a:t>
            </a:r>
            <a:r>
              <a:rPr lang="zh-CN" altLang="en-US" sz="2400"/>
              <a:t>多表连接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1994535"/>
            <a:ext cx="7034530" cy="1287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" y="3514725"/>
            <a:ext cx="9276080" cy="252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SQL</a:t>
            </a:r>
            <a:r>
              <a:rPr kumimoji="1" lang="zh-CN" altLang="en-US" sz="2800" dirty="0"/>
              <a:t>执行顺序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15620" y="1240155"/>
            <a:ext cx="7274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3.where </a:t>
            </a:r>
            <a:r>
              <a:rPr lang="zh-CN" altLang="en-US" sz="2800"/>
              <a:t>（分组前</a:t>
            </a:r>
            <a:r>
              <a:rPr lang="zh-CN" altLang="en-US" sz="2800"/>
              <a:t>筛选）</a:t>
            </a:r>
            <a:endParaRPr lang="en-US" altLang="zh-CN" sz="2800"/>
          </a:p>
          <a:p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" y="1957070"/>
            <a:ext cx="5627370" cy="1640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3678555"/>
            <a:ext cx="8242935" cy="1616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7385" y="5661660"/>
            <a:ext cx="6090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2021-04-30</a:t>
            </a:r>
            <a:r>
              <a:rPr lang="zh-CN" altLang="en-US"/>
              <a:t>的两条记录被过滤掉</a:t>
            </a:r>
            <a:r>
              <a:rPr lang="zh-CN" altLang="en-US"/>
              <a:t>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SQL</a:t>
            </a:r>
            <a:r>
              <a:rPr kumimoji="1" lang="zh-CN" altLang="en-US" sz="2800" dirty="0"/>
              <a:t>执行顺序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15620" y="1240155"/>
            <a:ext cx="72745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4.group by</a:t>
            </a:r>
            <a:r>
              <a:rPr lang="zh-CN" altLang="en-US" sz="2800"/>
              <a:t>（分组）</a:t>
            </a:r>
            <a:endParaRPr lang="en-US" altLang="zh-CN" sz="2800"/>
          </a:p>
          <a:p>
            <a:r>
              <a:rPr lang="en-US" altLang="zh-CN" sz="2800"/>
              <a:t> </a:t>
            </a:r>
            <a:endParaRPr lang="en-US" altLang="zh-CN" sz="2800"/>
          </a:p>
          <a:p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1955165"/>
            <a:ext cx="5167630" cy="1746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" y="3813175"/>
            <a:ext cx="7096760" cy="713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4797425"/>
            <a:ext cx="6170295" cy="661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" y="5833110"/>
            <a:ext cx="6162675" cy="89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SQL</a:t>
            </a:r>
            <a:r>
              <a:rPr kumimoji="1" lang="zh-CN" altLang="en-US" sz="2800" dirty="0"/>
              <a:t>执行顺序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15620" y="1240155"/>
            <a:ext cx="7274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5.avg</a:t>
            </a:r>
            <a:r>
              <a:rPr lang="zh-CN" altLang="en-US" sz="2800"/>
              <a:t>、</a:t>
            </a:r>
            <a:r>
              <a:rPr lang="en-US" altLang="zh-CN" sz="2800"/>
              <a:t>sum……</a:t>
            </a:r>
            <a:r>
              <a:rPr lang="zh-CN" altLang="en-US" sz="2800"/>
              <a:t>（聚合函数）</a:t>
            </a:r>
            <a:endParaRPr lang="en-US" altLang="zh-CN" sz="2800"/>
          </a:p>
          <a:p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1908175"/>
            <a:ext cx="4801870" cy="1812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957955"/>
            <a:ext cx="2974340" cy="975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905" y="5226685"/>
            <a:ext cx="710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聚合函数一般搭配</a:t>
            </a:r>
            <a:r>
              <a:rPr lang="en-US" altLang="zh-CN"/>
              <a:t>group by</a:t>
            </a:r>
            <a:r>
              <a:rPr lang="zh-CN" altLang="en-US"/>
              <a:t>使用，也可单独使用，常见的</a:t>
            </a:r>
            <a:r>
              <a:rPr lang="zh-CN" altLang="en-US"/>
              <a:t>有：</a:t>
            </a:r>
            <a:endParaRPr lang="zh-CN" altLang="en-US"/>
          </a:p>
          <a:p>
            <a:r>
              <a:rPr lang="zh-CN" altLang="en-US"/>
              <a:t> 1 count : 行数 2 sum : 总和 (求总和) 3 avg : 平均值 4 max 最大值 5 min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SQL</a:t>
            </a:r>
            <a:r>
              <a:rPr kumimoji="1" lang="zh-CN" altLang="en-US" sz="2800" dirty="0"/>
              <a:t>执行顺序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15620" y="1240155"/>
            <a:ext cx="7274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6.having</a:t>
            </a:r>
            <a:r>
              <a:rPr lang="zh-CN" altLang="en-US" sz="2800"/>
              <a:t>（分组后</a:t>
            </a:r>
            <a:r>
              <a:rPr lang="zh-CN" altLang="en-US" sz="2800"/>
              <a:t>筛选）</a:t>
            </a:r>
            <a:endParaRPr lang="en-US" altLang="zh-CN" sz="2800"/>
          </a:p>
          <a:p>
            <a:endParaRPr lang="en-US" altLang="zh-CN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" y="1880870"/>
            <a:ext cx="5757545" cy="25965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4644390"/>
            <a:ext cx="2681605" cy="908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8995" y="5732780"/>
            <a:ext cx="6233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过滤掉了</a:t>
            </a:r>
            <a:r>
              <a:rPr lang="en-US" altLang="zh-CN"/>
              <a:t>total&gt;=1000</a:t>
            </a:r>
            <a:r>
              <a:rPr lang="zh-CN" altLang="en-US"/>
              <a:t>的记录（</a:t>
            </a:r>
            <a:r>
              <a:rPr lang="en-US" altLang="zh-CN"/>
              <a:t>0</a:t>
            </a:r>
            <a:r>
              <a:rPr lang="zh-CN" altLang="en-US"/>
              <a:t>条）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SQL</a:t>
            </a:r>
            <a:r>
              <a:rPr kumimoji="1" lang="zh-CN" altLang="en-US" sz="2800" dirty="0"/>
              <a:t>执行顺序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15620" y="1229995"/>
            <a:ext cx="7274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8.order by </a:t>
            </a:r>
            <a:r>
              <a:rPr lang="zh-CN" altLang="en-US" sz="2800"/>
              <a:t>排序</a:t>
            </a:r>
            <a:r>
              <a:rPr lang="en-US" altLang="zh-CN" sz="2800"/>
              <a:t> </a:t>
            </a:r>
            <a:endParaRPr lang="en-US" altLang="zh-CN" sz="2800"/>
          </a:p>
          <a:p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1854835"/>
            <a:ext cx="5452745" cy="2877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" y="4886325"/>
            <a:ext cx="2559685" cy="808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21405" y="4852670"/>
            <a:ext cx="4401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默认升序</a:t>
            </a:r>
            <a:r>
              <a:rPr lang="en-US" altLang="zh-CN"/>
              <a:t>asc</a:t>
            </a:r>
            <a:r>
              <a:rPr lang="zh-CN" altLang="en-US"/>
              <a:t>，字段后加</a:t>
            </a:r>
            <a:r>
              <a:rPr lang="en-US" altLang="zh-CN"/>
              <a:t>desc</a:t>
            </a:r>
            <a:r>
              <a:rPr lang="zh-CN" altLang="en-US"/>
              <a:t>即</a:t>
            </a:r>
            <a:r>
              <a:rPr lang="zh-CN" altLang="en-US"/>
              <a:t>降序</a:t>
            </a:r>
            <a:endParaRPr lang="zh-CN" altLang="en-US"/>
          </a:p>
          <a:p>
            <a:r>
              <a:rPr lang="en-US" altLang="zh-CN"/>
              <a:t>order by</a:t>
            </a:r>
            <a:r>
              <a:rPr lang="zh-CN" altLang="en-US"/>
              <a:t>可接多个字段（靠前优先级</a:t>
            </a:r>
            <a:r>
              <a:rPr lang="zh-CN" altLang="en-US"/>
              <a:t>更高）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SQL</a:t>
            </a:r>
            <a:r>
              <a:rPr kumimoji="1" lang="zh-CN" altLang="en-US" sz="2800" dirty="0"/>
              <a:t>执行顺序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15620" y="1240155"/>
            <a:ext cx="7274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9.limit </a:t>
            </a:r>
            <a:r>
              <a:rPr lang="zh-CN" altLang="en-US" sz="2800"/>
              <a:t>（限制查询结果返回的数量）</a:t>
            </a:r>
            <a:endParaRPr lang="zh-CN" altLang="en-US" sz="2800"/>
          </a:p>
          <a:p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" y="1854200"/>
            <a:ext cx="5339715" cy="2889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4954905"/>
            <a:ext cx="3502660" cy="833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72305" y="4427855"/>
            <a:ext cx="4400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limit </a:t>
            </a:r>
            <a:r>
              <a:rPr lang="en-US" altLang="zh-CN"/>
              <a:t>n</a:t>
            </a:r>
            <a:r>
              <a:rPr lang="zh-CN" altLang="en-US"/>
              <a:t> 分句表示: 读取 </a:t>
            </a:r>
            <a:r>
              <a:rPr lang="en-US" altLang="zh-CN"/>
              <a:t>n</a:t>
            </a:r>
            <a:r>
              <a:rPr lang="zh-CN" altLang="en-US"/>
              <a:t> 条数据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limit </a:t>
            </a:r>
            <a:r>
              <a:rPr lang="en-US" altLang="zh-CN"/>
              <a:t>i</a:t>
            </a:r>
            <a:r>
              <a:rPr lang="zh-CN" altLang="en-US"/>
              <a:t>, </a:t>
            </a:r>
            <a:r>
              <a:rPr lang="en-US" altLang="zh-CN"/>
              <a:t>n</a:t>
            </a:r>
            <a:r>
              <a:rPr lang="zh-CN" altLang="en-US"/>
              <a:t> 分句表示: 跳过 </a:t>
            </a:r>
            <a:r>
              <a:rPr lang="en-US" altLang="zh-CN"/>
              <a:t>i</a:t>
            </a:r>
            <a:r>
              <a:rPr lang="zh-CN" altLang="en-US"/>
              <a:t> 条数据，读取 </a:t>
            </a:r>
            <a:r>
              <a:rPr lang="en-US" altLang="zh-CN"/>
              <a:t>n</a:t>
            </a:r>
            <a:r>
              <a:rPr lang="zh-CN" altLang="en-US"/>
              <a:t> 条数据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limit </a:t>
            </a:r>
            <a:r>
              <a:rPr lang="en-US" altLang="zh-CN"/>
              <a:t>n</a:t>
            </a:r>
            <a:r>
              <a:rPr lang="zh-CN" altLang="en-US"/>
              <a:t> offset </a:t>
            </a:r>
            <a:r>
              <a:rPr lang="en-US" altLang="zh-CN"/>
              <a:t>i</a:t>
            </a:r>
            <a:r>
              <a:rPr lang="zh-CN" altLang="en-US"/>
              <a:t> 分句表示: 跳过 </a:t>
            </a:r>
            <a:r>
              <a:rPr lang="en-US" altLang="zh-CN"/>
              <a:t>i</a:t>
            </a:r>
            <a:r>
              <a:rPr lang="zh-CN" altLang="en-US"/>
              <a:t> 条数据，读取 </a:t>
            </a:r>
            <a:r>
              <a:rPr lang="en-US" altLang="zh-CN"/>
              <a:t>n</a:t>
            </a:r>
            <a:r>
              <a:rPr lang="zh-CN" altLang="en-US"/>
              <a:t> 条数据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334714" y="278251"/>
            <a:ext cx="2300757" cy="720536"/>
            <a:chOff x="910794" y="4967546"/>
            <a:chExt cx="2300757" cy="72053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109728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样例</a:t>
              </a:r>
              <a:r>
                <a:rPr lang="zh-CN" altLang="en-US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数据</a:t>
              </a:r>
              <a:endPara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  <a:p>
              <a:endPara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4510" y="1618615"/>
            <a:ext cx="4723130" cy="13068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77055" y="1092835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product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10" y="3769995"/>
            <a:ext cx="5704840" cy="26333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334510" y="3163570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sales</a:t>
            </a:r>
            <a:r>
              <a:rPr lang="zh-CN" altLang="en-US"/>
              <a:t>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Where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Having</a:t>
            </a:r>
            <a:r>
              <a:rPr kumimoji="1" lang="zh-CN" altLang="en-US" sz="2800" dirty="0"/>
              <a:t>的</a:t>
            </a:r>
            <a:r>
              <a:rPr kumimoji="1" lang="zh-CN" altLang="en-US" sz="2800" dirty="0"/>
              <a:t>区别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460" y="1250315"/>
            <a:ext cx="56254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/>
              <a:t>“Where”是一个约束声明，在查询数据库的结果返回之前对数据库中的查询条件进行约束</a:t>
            </a:r>
            <a:endParaRPr lang="zh-CN" altLang="en-US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/>
              <a:t>“Having”是一个过滤声明，所谓过滤是在查询数据库的结果返回之后进行过滤，即在结果返回之后起作用，并且having后面可以使用“聚合函数”。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由前面的</a:t>
            </a:r>
            <a:r>
              <a:rPr lang="en-US" altLang="zh-CN"/>
              <a:t>SQL</a:t>
            </a:r>
            <a:r>
              <a:rPr lang="zh-CN" altLang="en-US"/>
              <a:t>执行顺序可知，</a:t>
            </a:r>
            <a:r>
              <a:rPr lang="en-US" altLang="zh-CN"/>
              <a:t>Where——Group by ——</a:t>
            </a:r>
            <a:r>
              <a:rPr lang="zh-CN" altLang="en-US"/>
              <a:t>聚合函数</a:t>
            </a:r>
            <a:r>
              <a:rPr lang="en-US" altLang="zh-CN"/>
              <a:t>——having</a:t>
            </a:r>
            <a:r>
              <a:rPr lang="zh-CN" altLang="en-US"/>
              <a:t>，因此</a:t>
            </a:r>
            <a:r>
              <a:rPr lang="en-US" altLang="zh-CN"/>
              <a:t>where</a:t>
            </a:r>
            <a:r>
              <a:rPr lang="zh-CN" altLang="en-US"/>
              <a:t>中不可以使用聚合函数，而</a:t>
            </a:r>
            <a:r>
              <a:rPr lang="en-US" altLang="zh-CN"/>
              <a:t>having</a:t>
            </a:r>
            <a:r>
              <a:rPr lang="zh-CN" altLang="en-US"/>
              <a:t>中可以使用聚合</a:t>
            </a:r>
            <a:r>
              <a:rPr lang="zh-CN" altLang="en-US"/>
              <a:t>函数</a:t>
            </a:r>
            <a:endParaRPr lang="zh-CN" altLang="en-US"/>
          </a:p>
          <a:p>
            <a:pPr marL="285750" indent="-285750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46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zh-CN" altLang="en-US" sz="2800" dirty="0"/>
              <a:t>子查询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460" y="1250315"/>
            <a:ext cx="62718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任何</a:t>
            </a:r>
            <a:r>
              <a:rPr lang="en-US" altLang="zh-CN"/>
              <a:t>SQL</a:t>
            </a:r>
            <a:r>
              <a:rPr lang="zh-CN" altLang="en-US"/>
              <a:t>语句都是查询，但此术语一般是指</a:t>
            </a:r>
            <a:r>
              <a:rPr lang="en-US" altLang="zh-CN"/>
              <a:t>SELECT</a:t>
            </a:r>
            <a:r>
              <a:rPr lang="zh-CN" altLang="en-US"/>
              <a:t>语句。子查询，即嵌套在其他查询中的查询。（一条</a:t>
            </a:r>
            <a:r>
              <a:rPr lang="en-US" altLang="zh-CN"/>
              <a:t>select</a:t>
            </a:r>
            <a:r>
              <a:rPr lang="zh-CN" altLang="en-US"/>
              <a:t>语句查询的结果作为另一个</a:t>
            </a:r>
            <a:r>
              <a:rPr lang="en-US" altLang="zh-CN"/>
              <a:t>select</a:t>
            </a:r>
            <a:r>
              <a:rPr lang="zh-CN" altLang="en-US"/>
              <a:t>语句的</a:t>
            </a:r>
            <a:r>
              <a:rPr lang="zh-CN" altLang="en-US"/>
              <a:t>一部分）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select</a:t>
            </a:r>
            <a:r>
              <a:rPr lang="zh-CN" altLang="en-US"/>
              <a:t>语句可能的</a:t>
            </a:r>
            <a:r>
              <a:rPr lang="zh-CN" altLang="en-US"/>
              <a:t>结果：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2800985"/>
            <a:ext cx="4879975" cy="479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3974465"/>
            <a:ext cx="4816475" cy="448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95" y="5045710"/>
            <a:ext cx="3039745" cy="471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7390" y="3375025"/>
            <a:ext cx="3329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结果为</a:t>
            </a:r>
            <a:r>
              <a:rPr lang="zh-CN" altLang="en-US"/>
              <a:t>单值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7390" y="4407535"/>
            <a:ext cx="642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结果为单列多行，类似一个数组，也可以理解为单列的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7390" y="5641340"/>
            <a:ext cx="575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结果为多列多行，类似一个数据框，</a:t>
            </a:r>
            <a:r>
              <a:rPr lang="zh-CN" altLang="en-US"/>
              <a:t>可理解为一个</a:t>
            </a:r>
            <a:r>
              <a:rPr lang="zh-CN" altLang="en-US"/>
              <a:t>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46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zh-CN" altLang="en-US" sz="2800" dirty="0"/>
              <a:t>子查询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3230" y="1285875"/>
            <a:ext cx="7611110" cy="459994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920115" y="1523365"/>
            <a:ext cx="5878830" cy="7283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50595" y="2515235"/>
            <a:ext cx="6728460" cy="5664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852420" y="3345180"/>
            <a:ext cx="4077335" cy="4146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77765" y="4508500"/>
            <a:ext cx="869950" cy="3740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330065" y="1017905"/>
            <a:ext cx="960755" cy="4552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719060" y="2889250"/>
            <a:ext cx="6172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99910" y="3810000"/>
            <a:ext cx="283210" cy="1224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918200" y="4761230"/>
            <a:ext cx="951230" cy="374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412740" y="835660"/>
            <a:ext cx="200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作为计算字段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08365" y="2727960"/>
            <a:ext cx="243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作为表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46545" y="5135880"/>
            <a:ext cx="276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作为过滤条件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46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zh-CN" altLang="en-US" sz="2800" dirty="0"/>
              <a:t>子查询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75945" y="1088390"/>
            <a:ext cx="75279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子查询作为过滤</a:t>
            </a:r>
            <a:r>
              <a:rPr lang="zh-CN" altLang="en-US"/>
              <a:t>条件：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单值使用如</a:t>
            </a:r>
            <a:r>
              <a:rPr lang="en-US" altLang="zh-CN"/>
              <a:t> =</a:t>
            </a:r>
            <a:r>
              <a:rPr lang="zh-CN" altLang="en-US"/>
              <a:t>、</a:t>
            </a:r>
            <a:r>
              <a:rPr lang="en-US" altLang="zh-CN"/>
              <a:t>!=</a:t>
            </a:r>
            <a:r>
              <a:rPr lang="zh-CN" altLang="en-US"/>
              <a:t>、</a:t>
            </a:r>
            <a:r>
              <a:rPr lang="en-US" altLang="zh-CN"/>
              <a:t>&gt;</a:t>
            </a:r>
            <a:r>
              <a:rPr lang="zh-CN" altLang="en-US"/>
              <a:t>等</a:t>
            </a:r>
            <a:r>
              <a:rPr lang="zh-CN" altLang="en-US">
                <a:sym typeface="+mn-ea"/>
              </a:rPr>
              <a:t>常见操作符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单列多行使用</a:t>
            </a:r>
            <a:r>
              <a:rPr lang="en-US" altLang="zh-CN"/>
              <a:t>IN</a:t>
            </a:r>
            <a:r>
              <a:rPr lang="zh-CN" altLang="en-US"/>
              <a:t>操作符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子查询作为</a:t>
            </a:r>
            <a:r>
              <a:rPr lang="zh-CN" altLang="en-US"/>
              <a:t>表：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子查询作为一张表使用时，要起别名，才能访问表中字段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3500120"/>
            <a:ext cx="11266805" cy="1233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" y="4838065"/>
            <a:ext cx="3265805" cy="1613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46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zh-CN" altLang="en-US" sz="2800" dirty="0"/>
              <a:t>子查询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88670" y="1311275"/>
            <a:ext cx="6758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子查询作为计算计算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" y="2117090"/>
            <a:ext cx="9016365" cy="1247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" y="3840480"/>
            <a:ext cx="3538220" cy="1410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896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mySQL</a:t>
            </a:r>
            <a:r>
              <a:rPr kumimoji="1" lang="zh-CN" altLang="en-US" sz="2800" dirty="0"/>
              <a:t>函数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27710" y="1513205"/>
            <a:ext cx="74872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数值处理</a:t>
            </a:r>
            <a:r>
              <a:rPr lang="zh-CN" altLang="en-US"/>
              <a:t>函数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ABS(x)</a:t>
            </a:r>
            <a:r>
              <a:rPr lang="zh-CN" altLang="en-US"/>
              <a:t>返回</a:t>
            </a:r>
            <a:r>
              <a:rPr lang="en-US" altLang="zh-CN"/>
              <a:t>x</a:t>
            </a:r>
            <a:r>
              <a:rPr lang="zh-CN" altLang="en-US"/>
              <a:t>的</a:t>
            </a:r>
            <a:r>
              <a:rPr lang="zh-CN" altLang="en-US"/>
              <a:t>绝对值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FLOOR(x)</a:t>
            </a:r>
            <a:r>
              <a:rPr lang="zh-CN" altLang="en-US"/>
              <a:t>返回不大于</a:t>
            </a:r>
            <a:r>
              <a:rPr lang="en-US" altLang="zh-CN"/>
              <a:t>x</a:t>
            </a:r>
            <a:r>
              <a:rPr lang="zh-CN" altLang="en-US"/>
              <a:t>的最大</a:t>
            </a:r>
            <a:r>
              <a:rPr lang="zh-CN" altLang="en-US"/>
              <a:t>整数值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RAND()</a:t>
            </a:r>
            <a:r>
              <a:rPr lang="zh-CN" altLang="en-US"/>
              <a:t>返回</a:t>
            </a:r>
            <a:r>
              <a:rPr lang="en-US" altLang="zh-CN"/>
              <a:t>0~1</a:t>
            </a:r>
            <a:r>
              <a:rPr lang="zh-CN" altLang="en-US"/>
              <a:t>的随机</a:t>
            </a:r>
            <a:r>
              <a:rPr lang="zh-CN" altLang="en-US"/>
              <a:t>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PI()</a:t>
            </a:r>
            <a:r>
              <a:rPr lang="zh-CN" altLang="en-US"/>
              <a:t>返回圆周率的</a:t>
            </a:r>
            <a:r>
              <a:rPr lang="zh-CN" altLang="en-US"/>
              <a:t>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MOD(x</a:t>
            </a:r>
            <a:r>
              <a:rPr lang="zh-CN" altLang="en-US"/>
              <a:t>，</a:t>
            </a:r>
            <a:r>
              <a:rPr lang="en-US" altLang="zh-CN"/>
              <a:t>y)</a:t>
            </a:r>
            <a:r>
              <a:rPr lang="zh-CN" altLang="en-US"/>
              <a:t>返回</a:t>
            </a:r>
            <a:r>
              <a:rPr lang="en-US" altLang="zh-CN"/>
              <a:t>x</a:t>
            </a:r>
            <a:r>
              <a:rPr lang="zh-CN" altLang="en-US"/>
              <a:t>除以</a:t>
            </a:r>
            <a:r>
              <a:rPr lang="en-US" altLang="zh-CN"/>
              <a:t>y</a:t>
            </a:r>
            <a:r>
              <a:rPr lang="zh-CN" altLang="en-US"/>
              <a:t>以后的</a:t>
            </a:r>
            <a:r>
              <a:rPr lang="zh-CN" altLang="en-US"/>
              <a:t>余数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……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896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mySQL</a:t>
            </a:r>
            <a:r>
              <a:rPr kumimoji="1" lang="zh-CN" altLang="en-US" sz="2800" dirty="0"/>
              <a:t>函数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48030" y="1301115"/>
            <a:ext cx="76492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文本处理</a:t>
            </a:r>
            <a:r>
              <a:rPr lang="zh-CN" altLang="en-US"/>
              <a:t>函数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CONCAT(</a:t>
            </a:r>
            <a:r>
              <a:rPr lang="en-US" altLang="zh-CN"/>
              <a:t>s1</a:t>
            </a:r>
            <a:r>
              <a:rPr lang="zh-CN" altLang="en-US"/>
              <a:t>，</a:t>
            </a:r>
            <a:r>
              <a:rPr lang="en-US" altLang="zh-CN"/>
              <a:t>s2……)</a:t>
            </a:r>
            <a:r>
              <a:rPr lang="zh-CN" altLang="en-US"/>
              <a:t>将字符串</a:t>
            </a:r>
            <a:r>
              <a:rPr lang="zh-CN" altLang="en-US"/>
              <a:t>拼接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TRIM(s)/LTRIM(s)/RTRIM(s)</a:t>
            </a:r>
            <a:r>
              <a:rPr lang="zh-CN" altLang="en-US"/>
              <a:t>去除左右</a:t>
            </a:r>
            <a:r>
              <a:rPr lang="en-US" altLang="zh-CN"/>
              <a:t>/</a:t>
            </a:r>
            <a:r>
              <a:rPr lang="zh-CN" altLang="en-US"/>
              <a:t>左</a:t>
            </a:r>
            <a:r>
              <a:rPr lang="en-US" altLang="zh-CN"/>
              <a:t>/</a:t>
            </a:r>
            <a:r>
              <a:rPr lang="zh-CN" altLang="en-US"/>
              <a:t>右</a:t>
            </a:r>
            <a:r>
              <a:rPr lang="zh-CN" altLang="en-US"/>
              <a:t>空格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LOWER()</a:t>
            </a:r>
            <a:r>
              <a:rPr lang="en-US" altLang="zh-CN"/>
              <a:t>/UPPER()</a:t>
            </a:r>
            <a:r>
              <a:rPr lang="zh-CN" altLang="en-US"/>
              <a:t>字符串转为小</a:t>
            </a:r>
            <a:r>
              <a:rPr lang="en-US" altLang="zh-CN"/>
              <a:t>/</a:t>
            </a:r>
            <a:r>
              <a:rPr lang="zh-CN" altLang="en-US"/>
              <a:t>大</a:t>
            </a:r>
            <a:r>
              <a:rPr lang="zh-CN" altLang="en-US"/>
              <a:t>写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LEFT(s</a:t>
            </a:r>
            <a:r>
              <a:rPr lang="zh-CN" altLang="en-US"/>
              <a:t>，</a:t>
            </a:r>
            <a:r>
              <a:rPr lang="en-US" altLang="zh-CN"/>
              <a:t>n)</a:t>
            </a:r>
            <a:r>
              <a:rPr lang="zh-CN" altLang="en-US"/>
              <a:t>返回字符串最左边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zh-CN" altLang="en-US"/>
              <a:t>字符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REPLACE(s</a:t>
            </a:r>
            <a:r>
              <a:rPr lang="zh-CN" altLang="en-US"/>
              <a:t>，</a:t>
            </a:r>
            <a:r>
              <a:rPr lang="en-US" altLang="zh-CN"/>
              <a:t>s1</a:t>
            </a:r>
            <a:r>
              <a:rPr lang="zh-CN" altLang="en-US"/>
              <a:t>，</a:t>
            </a:r>
            <a:r>
              <a:rPr lang="en-US" altLang="zh-CN"/>
              <a:t>s2)</a:t>
            </a:r>
            <a:r>
              <a:rPr lang="zh-CN" altLang="en-US"/>
              <a:t>用字符串</a:t>
            </a:r>
            <a:r>
              <a:rPr lang="en-US" altLang="zh-CN"/>
              <a:t>s2</a:t>
            </a:r>
            <a:r>
              <a:rPr lang="zh-CN" altLang="en-US"/>
              <a:t>替代</a:t>
            </a:r>
            <a:r>
              <a:rPr lang="en-US" altLang="zh-CN"/>
              <a:t>s</a:t>
            </a:r>
            <a:r>
              <a:rPr lang="zh-CN" altLang="en-US"/>
              <a:t>中的字符串</a:t>
            </a:r>
            <a:r>
              <a:rPr lang="en-US" altLang="zh-CN"/>
              <a:t>s1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SUBSTRING(s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，</a:t>
            </a:r>
            <a:r>
              <a:rPr lang="en-US" altLang="zh-CN"/>
              <a:t>len)</a:t>
            </a:r>
            <a:r>
              <a:rPr lang="zh-CN" altLang="en-US"/>
              <a:t>截取字符串</a:t>
            </a:r>
            <a:r>
              <a:rPr lang="en-US" altLang="zh-CN"/>
              <a:t>s</a:t>
            </a:r>
            <a:r>
              <a:rPr lang="zh-CN" altLang="en-US"/>
              <a:t>中第</a:t>
            </a:r>
            <a:r>
              <a:rPr lang="en-US" altLang="zh-CN"/>
              <a:t>n</a:t>
            </a:r>
            <a:r>
              <a:rPr lang="zh-CN" altLang="en-US"/>
              <a:t>个位置开始长为</a:t>
            </a:r>
            <a:r>
              <a:rPr lang="en-US" altLang="zh-CN"/>
              <a:t>len</a:t>
            </a:r>
            <a:r>
              <a:rPr lang="zh-CN" altLang="en-US"/>
              <a:t>的</a:t>
            </a:r>
            <a:r>
              <a:rPr lang="zh-CN" altLang="en-US"/>
              <a:t>字符串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REVERSE(s)</a:t>
            </a:r>
            <a:r>
              <a:rPr lang="zh-CN" altLang="en-US"/>
              <a:t>将字符串</a:t>
            </a:r>
            <a:r>
              <a:rPr lang="zh-CN" altLang="en-US"/>
              <a:t>反转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896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mySQL</a:t>
            </a:r>
            <a:r>
              <a:rPr kumimoji="1" lang="zh-CN" altLang="en-US" sz="2800" dirty="0"/>
              <a:t>函数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68960" y="1179830"/>
            <a:ext cx="67989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日期和时间</a:t>
            </a:r>
            <a:r>
              <a:rPr lang="zh-CN" altLang="en-US"/>
              <a:t>处理函数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CURDATE()</a:t>
            </a:r>
            <a:r>
              <a:rPr lang="en-US" altLang="zh-CN"/>
              <a:t>/CURTIME()</a:t>
            </a:r>
            <a:r>
              <a:rPr lang="zh-CN" altLang="en-US"/>
              <a:t>返回当前日期</a:t>
            </a:r>
            <a:r>
              <a:rPr lang="en-US" altLang="zh-CN"/>
              <a:t>/</a:t>
            </a:r>
            <a:r>
              <a:rPr lang="zh-CN" altLang="en-US"/>
              <a:t>时间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NOW()</a:t>
            </a:r>
            <a:r>
              <a:rPr lang="zh-CN" altLang="en-US"/>
              <a:t>返回当前日期和</a:t>
            </a:r>
            <a:r>
              <a:rPr lang="zh-CN" altLang="en-US"/>
              <a:t>时间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YEAR(t)/</a:t>
            </a:r>
            <a:r>
              <a:rPr lang="en-US" altLang="zh-CN"/>
              <a:t>MONTH(t)/DAY(t)</a:t>
            </a:r>
            <a:r>
              <a:rPr lang="zh-CN" altLang="en-US"/>
              <a:t>返回时间</a:t>
            </a:r>
            <a:r>
              <a:rPr lang="en-US" altLang="zh-CN"/>
              <a:t>t</a:t>
            </a:r>
            <a:r>
              <a:rPr lang="zh-CN" altLang="en-US"/>
              <a:t>的年</a:t>
            </a:r>
            <a:r>
              <a:rPr lang="en-US" altLang="zh-CN"/>
              <a:t>/</a:t>
            </a:r>
            <a:r>
              <a:rPr lang="zh-CN" altLang="en-US"/>
              <a:t>月</a:t>
            </a:r>
            <a:r>
              <a:rPr lang="en-US" altLang="zh-CN"/>
              <a:t>/</a:t>
            </a:r>
            <a:r>
              <a:rPr lang="zh-CN" altLang="en-US"/>
              <a:t>日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DATEDIFF(date1,date2)</a:t>
            </a:r>
            <a:r>
              <a:rPr lang="zh-CN"/>
              <a:t>返回</a:t>
            </a:r>
            <a:r>
              <a:rPr lang="en-US" altLang="zh-CN"/>
              <a:t>date1</a:t>
            </a:r>
            <a:r>
              <a:rPr lang="zh-CN" altLang="en-US"/>
              <a:t>与</a:t>
            </a:r>
            <a:r>
              <a:rPr lang="en-US" altLang="zh-CN"/>
              <a:t>date2</a:t>
            </a:r>
            <a:r>
              <a:rPr lang="zh-CN" altLang="en-US"/>
              <a:t>的</a:t>
            </a:r>
            <a:r>
              <a:rPr lang="zh-CN" altLang="en-US"/>
              <a:t>差值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UNIX_TIMESTAMP(t)</a:t>
            </a:r>
            <a:r>
              <a:rPr lang="zh-CN" altLang="en-US"/>
              <a:t>返回时间</a:t>
            </a:r>
            <a:r>
              <a:rPr lang="en-US" altLang="zh-CN"/>
              <a:t>t</a:t>
            </a:r>
            <a:r>
              <a:rPr lang="zh-CN" altLang="en-US"/>
              <a:t>的</a:t>
            </a:r>
            <a:r>
              <a:rPr lang="zh-CN" altLang="en-US"/>
              <a:t>时间戳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3828415"/>
            <a:ext cx="4614545" cy="375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05" y="3808730"/>
            <a:ext cx="816610" cy="436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55" y="5013325"/>
            <a:ext cx="2319020" cy="3105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465" y="4885690"/>
            <a:ext cx="1290955" cy="43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896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mySQL</a:t>
            </a:r>
            <a:r>
              <a:rPr kumimoji="1" lang="zh-CN" altLang="en-US" sz="2800" dirty="0"/>
              <a:t>函数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19150" y="1129030"/>
            <a:ext cx="933767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>
                <a:sym typeface="+mn-ea"/>
              </a:rPr>
              <a:t>日期和时间处理函数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FROM_UNIXTIME(unix_timestamp,format) 根据format字符串格式化</a:t>
            </a:r>
            <a:r>
              <a:rPr lang="zh-CN" altLang="en-US"/>
              <a:t>时间戳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%Y 年, 数字, 4 位</a:t>
            </a:r>
            <a:r>
              <a:rPr lang="zh-CN" altLang="en-US"/>
              <a:t>，</a:t>
            </a:r>
            <a:r>
              <a:rPr lang="en-US" altLang="zh-CN"/>
              <a:t>%y 年, 数字, 2 位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%M 月名字(January……December)</a:t>
            </a:r>
            <a:r>
              <a:rPr lang="zh-CN" altLang="en-US"/>
              <a:t>，%m 月, 数字(01……12)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%D 有英语前缀的月份的日期(1st, 2nd, 3rd, 等等。）%d 月份中的天数, 数字(00……31)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%H 小时(00……23)</a:t>
            </a:r>
            <a:r>
              <a:rPr lang="zh-CN" altLang="en-US"/>
              <a:t>，%h 小时(01……12)，%i 分钟, 数字(00……59)，%s 秒(00……59)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%T 时间,24 小时(hh:mm:ss)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DATE_FORMAT(date,format)</a:t>
            </a:r>
            <a:r>
              <a:rPr lang="en-US" altLang="zh-CN">
                <a:sym typeface="+mn-ea"/>
              </a:rPr>
              <a:t>根据format字符串格式化date值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EXTRACT(unit FROM date)</a:t>
            </a:r>
            <a:r>
              <a:rPr lang="zh-CN" altLang="en-US">
                <a:sym typeface="+mn-ea"/>
              </a:rPr>
              <a:t>用于返回日期/时间的单独部分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DATE_SUB(date,INTERVAL expr type)/DATE_ADD(date,INTERVAL expr type)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</a:t>
            </a:r>
            <a:r>
              <a:rPr lang="zh-CN" altLang="en-US"/>
              <a:t>向日期减少</a:t>
            </a:r>
            <a:r>
              <a:rPr lang="en-US" altLang="zh-CN"/>
              <a:t>/</a:t>
            </a:r>
            <a:r>
              <a:rPr lang="zh-CN" altLang="en-US"/>
              <a:t>添加指定时间间隔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3429635"/>
            <a:ext cx="4686300" cy="344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4319905"/>
            <a:ext cx="3171825" cy="320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5089525"/>
            <a:ext cx="2974975" cy="247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5" y="5970270"/>
            <a:ext cx="4033520" cy="36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896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mySQL</a:t>
            </a:r>
            <a:r>
              <a:rPr kumimoji="1" lang="zh-CN" altLang="en-US" sz="2800" dirty="0"/>
              <a:t>函数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19150" y="1129030"/>
            <a:ext cx="69100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条件判断</a:t>
            </a:r>
            <a:r>
              <a:rPr lang="zh-CN" altLang="en-US"/>
              <a:t>函数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IF(cond,x,y)</a:t>
            </a:r>
            <a:r>
              <a:rPr lang="zh-CN" altLang="en-US"/>
              <a:t>如果条件成立，返回</a:t>
            </a:r>
            <a:r>
              <a:rPr lang="en-US" altLang="zh-CN"/>
              <a:t>x</a:t>
            </a:r>
            <a:r>
              <a:rPr lang="zh-CN" altLang="en-US"/>
              <a:t>，否则返回</a:t>
            </a:r>
            <a:r>
              <a:rPr lang="en-US" altLang="zh-CN"/>
              <a:t>y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CASE WHEN</a:t>
            </a:r>
            <a:r>
              <a:rPr lang="zh-CN" altLang="en-US"/>
              <a:t>简单函数（比如将性别转为</a:t>
            </a:r>
            <a:r>
              <a:rPr lang="en-US" altLang="zh-CN"/>
              <a:t>0-1</a:t>
            </a:r>
            <a:r>
              <a:rPr lang="zh-CN" altLang="en-US"/>
              <a:t>）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CASE </a:t>
            </a:r>
            <a:r>
              <a:rPr lang="zh-CN" altLang="en-US"/>
              <a:t>字段</a:t>
            </a:r>
            <a:r>
              <a:rPr lang="en-US" altLang="zh-CN"/>
              <a:t> WHEN </a:t>
            </a:r>
            <a:r>
              <a:rPr lang="zh-CN" altLang="en-US"/>
              <a:t>预期值</a:t>
            </a:r>
            <a:r>
              <a:rPr lang="en-US" altLang="zh-CN"/>
              <a:t> THEN </a:t>
            </a:r>
            <a:r>
              <a:rPr lang="zh-CN" altLang="en-US"/>
              <a:t>结果</a:t>
            </a:r>
            <a:r>
              <a:rPr lang="en-US" altLang="zh-CN"/>
              <a:t>1 ELSE </a:t>
            </a:r>
            <a:r>
              <a:rPr lang="zh-CN" altLang="en-US"/>
              <a:t>结果</a:t>
            </a:r>
            <a:r>
              <a:rPr lang="en-US" altLang="zh-CN"/>
              <a:t>2 END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IFNULL(</a:t>
            </a:r>
            <a:r>
              <a:rPr lang="zh-CN" altLang="en-US"/>
              <a:t>字段</a:t>
            </a:r>
            <a:r>
              <a:rPr lang="en-US" altLang="zh-CN"/>
              <a:t>,default)</a:t>
            </a:r>
            <a:r>
              <a:rPr lang="zh-CN" altLang="en-US"/>
              <a:t>若字段为空值返回默认值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CASE WHEN</a:t>
            </a:r>
            <a:r>
              <a:rPr lang="zh-CN" altLang="en-US"/>
              <a:t>表达式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</a:t>
            </a:r>
            <a:r>
              <a:rPr lang="zh-CN" altLang="en-US"/>
              <a:t>（</a:t>
            </a:r>
            <a:r>
              <a:rPr lang="en-US" altLang="zh-CN"/>
              <a:t> CASE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WHEN </a:t>
            </a:r>
            <a:r>
              <a:rPr lang="zh-CN" altLang="en-US"/>
              <a:t>条件</a:t>
            </a:r>
            <a:r>
              <a:rPr lang="en-US" altLang="zh-CN"/>
              <a:t>1 THEN </a:t>
            </a:r>
            <a:r>
              <a:rPr lang="zh-CN" altLang="en-US"/>
              <a:t>结果</a:t>
            </a:r>
            <a:r>
              <a:rPr lang="en-US" altLang="zh-CN"/>
              <a:t>1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WHEN </a:t>
            </a:r>
            <a:r>
              <a:rPr lang="zh-CN" altLang="en-US"/>
              <a:t>条件</a:t>
            </a:r>
            <a:r>
              <a:rPr lang="en-US" altLang="zh-CN"/>
              <a:t>2 THEN </a:t>
            </a:r>
            <a:r>
              <a:rPr lang="zh-CN" altLang="en-US"/>
              <a:t>条件</a:t>
            </a:r>
            <a:r>
              <a:rPr lang="en-US" altLang="zh-CN"/>
              <a:t>2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……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ELSE  </a:t>
            </a:r>
            <a:r>
              <a:rPr lang="zh-CN" altLang="en-US"/>
              <a:t>结果</a:t>
            </a:r>
            <a:r>
              <a:rPr lang="en-US" altLang="zh-CN"/>
              <a:t>n END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205" y="2882265"/>
            <a:ext cx="7825105" cy="315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5746115"/>
            <a:ext cx="7407275" cy="837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5" y="3667125"/>
            <a:ext cx="3880485" cy="29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SQL</a:t>
            </a:r>
            <a:r>
              <a:rPr kumimoji="1" lang="zh-CN" altLang="en-US" sz="2800" dirty="0"/>
              <a:t>书写顺序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3230" y="1285875"/>
            <a:ext cx="7611110" cy="4599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896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mySQL</a:t>
            </a:r>
            <a:r>
              <a:rPr kumimoji="1" lang="zh-CN" altLang="en-US" sz="2800" dirty="0"/>
              <a:t>函数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19150" y="1129030"/>
            <a:ext cx="69100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窗口函数（应用在窗口内的</a:t>
            </a:r>
            <a:r>
              <a:rPr lang="zh-CN" altLang="en-US"/>
              <a:t>函数）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窗口的概念非常重要，它可以理解为记录集合，窗口函数也就是在满足某种条件的记录集合上执行的特殊函数。对于每条记录都要在此窗口内执行函数，有的函数随着记录不同，窗口大小都是固定的，这种属于静态窗口；有的函数则相反，不同的记录对应着不同的窗口，这种动态变化的窗口叫滑动窗口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聚合函数是将多条记录聚合为一条；而窗口函数是每条记录都会执行，有几条记录执行完还是几条。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聚合函数也可以用于窗口函数中。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形式为：函数名（</a:t>
            </a:r>
            <a:r>
              <a:rPr lang="en-US" altLang="zh-CN"/>
              <a:t>[expr]</a:t>
            </a:r>
            <a:r>
              <a:rPr lang="zh-CN" altLang="en-US"/>
              <a:t>）</a:t>
            </a:r>
            <a:r>
              <a:rPr lang="en-US" altLang="zh-CN"/>
              <a:t>over</a:t>
            </a:r>
            <a:r>
              <a:rPr lang="zh-CN" altLang="en-US"/>
              <a:t>（</a:t>
            </a:r>
            <a:r>
              <a:rPr lang="en-US" altLang="zh-CN"/>
              <a:t>partition by &lt;</a:t>
            </a:r>
            <a:r>
              <a:rPr lang="zh-CN" altLang="en-US"/>
              <a:t>要分组的字段</a:t>
            </a:r>
            <a:r>
              <a:rPr lang="en-US" altLang="zh-CN"/>
              <a:t>&gt;order by&lt;</a:t>
            </a:r>
            <a:r>
              <a:rPr lang="zh-CN" altLang="en-US"/>
              <a:t>要排序的字段</a:t>
            </a:r>
            <a:r>
              <a:rPr lang="en-US" altLang="zh-CN"/>
              <a:t>&gt;rows between&lt;</a:t>
            </a:r>
            <a:r>
              <a:rPr lang="zh-CN" altLang="en-US"/>
              <a:t>数据范围</a:t>
            </a:r>
            <a:r>
              <a:rPr lang="en-US" altLang="zh-CN"/>
              <a:t>&gt;</a:t>
            </a:r>
            <a:r>
              <a:rPr lang="zh-CN" altLang="en-US"/>
              <a:t>）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  mySQL</a:t>
            </a:r>
            <a:r>
              <a:rPr kumimoji="1" lang="zh-CN" altLang="en-US" sz="2800" dirty="0"/>
              <a:t>窗口</a:t>
            </a:r>
            <a:r>
              <a:rPr kumimoji="1" lang="zh-CN" altLang="en-US" sz="2800" dirty="0"/>
              <a:t>函数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460" y="1250315"/>
            <a:ext cx="67265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窗口</a:t>
            </a:r>
            <a:r>
              <a:rPr lang="zh-CN" altLang="en-US"/>
              <a:t>范围：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rows between m preceding and n following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</a:t>
            </a:r>
            <a:r>
              <a:rPr lang="zh-CN" altLang="en-US"/>
              <a:t>取之前</a:t>
            </a:r>
            <a:r>
              <a:rPr lang="en-US" altLang="zh-CN"/>
              <a:t>m</a:t>
            </a:r>
            <a:r>
              <a:rPr lang="zh-CN" altLang="en-US"/>
              <a:t>行到之后</a:t>
            </a:r>
            <a:r>
              <a:rPr lang="en-US" altLang="zh-CN"/>
              <a:t>n</a:t>
            </a:r>
            <a:r>
              <a:rPr lang="zh-CN" altLang="en-US"/>
              <a:t>行，一共</a:t>
            </a:r>
            <a:r>
              <a:rPr lang="en-US" altLang="zh-CN"/>
              <a:t>1+m+n</a:t>
            </a:r>
            <a:r>
              <a:rPr lang="zh-CN" altLang="en-US"/>
              <a:t>行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rows between unbounded preceding and current now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</a:t>
            </a:r>
            <a:r>
              <a:rPr lang="zh-CN" altLang="en-US"/>
              <a:t>取本行和之前所有行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rows between current now and unbounded following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</a:t>
            </a:r>
            <a:r>
              <a:rPr lang="zh-CN" altLang="en-US"/>
              <a:t>取本行和之后所有行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# </a:t>
            </a:r>
            <a:r>
              <a:rPr lang="zh-CN" altLang="en-US"/>
              <a:t>当</a:t>
            </a:r>
            <a:r>
              <a:rPr lang="en-US" altLang="zh-CN"/>
              <a:t>order by</a:t>
            </a:r>
            <a:r>
              <a:rPr lang="zh-CN" altLang="en-US"/>
              <a:t>后面缺少</a:t>
            </a:r>
            <a:r>
              <a:rPr lang="en-US" altLang="zh-CN"/>
              <a:t>row</a:t>
            </a:r>
            <a:r>
              <a:rPr lang="en-US" altLang="zh-CN"/>
              <a:t>s between</a:t>
            </a:r>
            <a:r>
              <a:rPr lang="zh-CN" altLang="en-US"/>
              <a:t>默认取</a:t>
            </a:r>
            <a:r>
              <a:rPr lang="zh-CN" altLang="en-US">
                <a:sym typeface="+mn-ea"/>
              </a:rPr>
              <a:t>取本行和之前所有行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# </a:t>
            </a:r>
            <a:r>
              <a:rPr lang="zh-CN" altLang="en-US">
                <a:sym typeface="+mn-ea"/>
              </a:rPr>
              <a:t>当</a:t>
            </a:r>
            <a:r>
              <a:rPr lang="en-US" altLang="zh-CN">
                <a:sym typeface="+mn-ea"/>
              </a:rPr>
              <a:t>order by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rows between</a:t>
            </a:r>
            <a:r>
              <a:rPr lang="zh-CN" altLang="en-US">
                <a:sym typeface="+mn-ea"/>
              </a:rPr>
              <a:t>都缺失，默认取所有行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  mySQL</a:t>
            </a:r>
            <a:r>
              <a:rPr kumimoji="1" lang="zh-CN" altLang="en-US" sz="2800" dirty="0"/>
              <a:t>窗口</a:t>
            </a:r>
            <a:r>
              <a:rPr kumimoji="1" lang="zh-CN" altLang="en-US" sz="2800" dirty="0"/>
              <a:t>函数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460" y="1250315"/>
            <a:ext cx="5625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6265" y="1209675"/>
            <a:ext cx="712279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常见窗口</a:t>
            </a:r>
            <a:r>
              <a:rPr lang="zh-CN" altLang="en-US"/>
              <a:t>函数：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聚合类窗口</a:t>
            </a:r>
            <a:r>
              <a:rPr lang="zh-CN" altLang="en-US"/>
              <a:t>函数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sum</a:t>
            </a:r>
            <a:r>
              <a:rPr lang="zh-CN" altLang="en-US"/>
              <a:t>（）</a:t>
            </a:r>
            <a:r>
              <a:rPr lang="en-US" altLang="zh-CN"/>
              <a:t>/count</a:t>
            </a:r>
            <a:r>
              <a:rPr lang="zh-CN" altLang="en-US"/>
              <a:t>（）</a:t>
            </a:r>
            <a:r>
              <a:rPr lang="en-US" altLang="zh-CN"/>
              <a:t>/avg</a:t>
            </a:r>
            <a:r>
              <a:rPr lang="zh-CN" altLang="en-US"/>
              <a:t>（）</a:t>
            </a:r>
            <a:r>
              <a:rPr lang="en-US" altLang="zh-CN"/>
              <a:t>/max</a:t>
            </a:r>
            <a:r>
              <a:rPr lang="zh-CN" altLang="en-US"/>
              <a:t>（）</a:t>
            </a:r>
            <a:r>
              <a:rPr lang="en-US" altLang="zh-CN"/>
              <a:t>/min</a:t>
            </a:r>
            <a:r>
              <a:rPr lang="zh-CN" altLang="en-US"/>
              <a:t>（）</a:t>
            </a:r>
            <a:r>
              <a:rPr lang="en-US" altLang="zh-CN"/>
              <a:t>over</a:t>
            </a:r>
            <a:r>
              <a:rPr lang="zh-CN" altLang="en-US"/>
              <a:t>（）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排序窗口</a:t>
            </a:r>
            <a:r>
              <a:rPr lang="zh-CN" altLang="en-US"/>
              <a:t>函数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rank</a:t>
            </a:r>
            <a:r>
              <a:rPr lang="zh-CN" altLang="en-US"/>
              <a:t>（）</a:t>
            </a:r>
            <a:r>
              <a:rPr lang="en-US" altLang="zh-CN"/>
              <a:t>over</a:t>
            </a:r>
            <a:r>
              <a:rPr lang="zh-CN" altLang="en-US"/>
              <a:t>（）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dense_rank</a:t>
            </a:r>
            <a:r>
              <a:rPr lang="zh-CN" altLang="en-US"/>
              <a:t>（）</a:t>
            </a:r>
            <a:r>
              <a:rPr lang="en-US" altLang="zh-CN"/>
              <a:t>over</a:t>
            </a:r>
            <a:r>
              <a:rPr lang="zh-CN" altLang="en-US"/>
              <a:t>（）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row_number</a:t>
            </a:r>
            <a:r>
              <a:rPr lang="zh-CN" altLang="en-US"/>
              <a:t>（）</a:t>
            </a:r>
            <a:r>
              <a:rPr lang="en-US" altLang="zh-CN"/>
              <a:t>over</a:t>
            </a:r>
            <a:r>
              <a:rPr lang="zh-CN" altLang="en-US"/>
              <a:t>（）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分组窗口</a:t>
            </a:r>
            <a:r>
              <a:rPr lang="zh-CN" altLang="en-US"/>
              <a:t>函数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ntile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</a:t>
            </a:r>
            <a:r>
              <a:rPr lang="en-US" altLang="zh-CN"/>
              <a:t> over</a:t>
            </a:r>
            <a:r>
              <a:rPr lang="zh-CN" altLang="en-US"/>
              <a:t>（）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偏移分析窗口</a:t>
            </a:r>
            <a:r>
              <a:rPr lang="zh-CN" altLang="en-US"/>
              <a:t>函数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lag</a:t>
            </a:r>
            <a:r>
              <a:rPr lang="zh-CN" altLang="en-US"/>
              <a:t>（</a:t>
            </a:r>
            <a:r>
              <a:rPr lang="en-US" altLang="zh-CN"/>
              <a:t>expr,n,default</a:t>
            </a:r>
            <a:r>
              <a:rPr lang="zh-CN" altLang="en-US"/>
              <a:t>）</a:t>
            </a:r>
            <a:r>
              <a:rPr lang="en-US" altLang="zh-CN"/>
              <a:t>over</a:t>
            </a:r>
            <a:r>
              <a:rPr lang="zh-CN" altLang="en-US"/>
              <a:t>（）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</a:t>
            </a:r>
            <a:r>
              <a:rPr lang="en-US" altLang="zh-CN">
                <a:sym typeface="+mn-ea"/>
              </a:rPr>
              <a:t>lead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expr,n,default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over</a:t>
            </a:r>
            <a:r>
              <a:rPr lang="zh-CN" altLang="en-US">
                <a:sym typeface="+mn-ea"/>
              </a:rPr>
              <a:t>（）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334714" y="278251"/>
            <a:ext cx="2300757" cy="720536"/>
            <a:chOff x="910794" y="4967546"/>
            <a:chExt cx="2300757" cy="72053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109728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样例</a:t>
              </a:r>
              <a:r>
                <a:rPr lang="zh-CN" altLang="en-US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数据</a:t>
              </a:r>
              <a:endPara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  <a:p>
              <a:endPara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77055" y="1092835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sales_rank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7210" y="1779905"/>
            <a:ext cx="4306570" cy="4144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  mySQL</a:t>
            </a:r>
            <a:r>
              <a:rPr kumimoji="1" lang="zh-CN" altLang="en-US" sz="2800" dirty="0"/>
              <a:t>窗口</a:t>
            </a:r>
            <a:r>
              <a:rPr kumimoji="1" lang="zh-CN" altLang="en-US" sz="2800" dirty="0"/>
              <a:t>函数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460" y="1250315"/>
            <a:ext cx="5625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" y="1336040"/>
            <a:ext cx="9436100" cy="1392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8490" y="2818130"/>
            <a:ext cx="478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如利用</a:t>
            </a:r>
            <a:r>
              <a:rPr lang="en-US" altLang="zh-CN"/>
              <a:t>sum</a:t>
            </a:r>
            <a:r>
              <a:rPr lang="zh-CN" altLang="en-US"/>
              <a:t>（）</a:t>
            </a:r>
            <a:r>
              <a:rPr lang="en-US" altLang="zh-CN"/>
              <a:t>over</a:t>
            </a:r>
            <a:r>
              <a:rPr lang="zh-CN" altLang="en-US"/>
              <a:t>（）计算当月累计</a:t>
            </a:r>
            <a:r>
              <a:rPr lang="zh-CN" altLang="en-US"/>
              <a:t>销售额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3578860"/>
            <a:ext cx="11180445" cy="10331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7545" y="5004435"/>
            <a:ext cx="5777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如利用</a:t>
            </a:r>
            <a:r>
              <a:rPr lang="en-US" altLang="zh-CN"/>
              <a:t>avg</a:t>
            </a:r>
            <a:r>
              <a:rPr lang="zh-CN" altLang="en-US"/>
              <a:t>（）</a:t>
            </a:r>
            <a:r>
              <a:rPr lang="en-US" altLang="zh-CN"/>
              <a:t>over</a:t>
            </a:r>
            <a:r>
              <a:rPr lang="zh-CN" altLang="en-US"/>
              <a:t>（）计算移动平均</a:t>
            </a:r>
            <a:r>
              <a:rPr lang="en-US" altLang="zh-CN"/>
              <a:t>3</a:t>
            </a:r>
            <a:r>
              <a:rPr lang="zh-CN" altLang="en-US"/>
              <a:t>日内平均</a:t>
            </a:r>
            <a:r>
              <a:rPr lang="zh-CN" altLang="en-US"/>
              <a:t>销售额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  mySQL</a:t>
            </a:r>
            <a:r>
              <a:rPr kumimoji="1" lang="zh-CN" altLang="en-US" sz="2800" dirty="0"/>
              <a:t>窗口</a:t>
            </a:r>
            <a:r>
              <a:rPr kumimoji="1" lang="zh-CN" altLang="en-US" sz="2800" dirty="0"/>
              <a:t>函数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460" y="1250315"/>
            <a:ext cx="5625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3557270"/>
            <a:ext cx="10703560" cy="944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8190" y="1527175"/>
            <a:ext cx="67278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排序</a:t>
            </a:r>
            <a:r>
              <a:rPr lang="zh-CN" altLang="en-US"/>
              <a:t>函数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rank</a:t>
            </a:r>
            <a:r>
              <a:rPr lang="zh-CN" altLang="en-US"/>
              <a:t>（）考虑数据</a:t>
            </a:r>
            <a:r>
              <a:rPr lang="zh-CN" altLang="en-US"/>
              <a:t>重复，挤占坑位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</a:t>
            </a:r>
            <a:r>
              <a:rPr lang="zh-CN" altLang="en-US"/>
              <a:t>如</a:t>
            </a:r>
            <a:r>
              <a:rPr lang="en-US" altLang="zh-CN"/>
              <a:t> 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3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dense_rank</a:t>
            </a:r>
            <a:r>
              <a:rPr lang="zh-CN" altLang="en-US"/>
              <a:t>（）考虑数据</a:t>
            </a:r>
            <a:r>
              <a:rPr lang="zh-CN" altLang="en-US"/>
              <a:t>重复，不挤占坑位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</a:t>
            </a:r>
            <a:r>
              <a:rPr lang="zh-CN" altLang="en-US"/>
              <a:t>如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row_number</a:t>
            </a:r>
            <a:r>
              <a:rPr lang="zh-CN" altLang="en-US"/>
              <a:t>（）不考虑数据的重复性，按照顺序依次标上顺序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</a:t>
            </a:r>
            <a:r>
              <a:rPr lang="zh-CN" altLang="en-US"/>
              <a:t>如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4502150"/>
            <a:ext cx="3419475" cy="2128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  mySQL</a:t>
            </a:r>
            <a:r>
              <a:rPr kumimoji="1" lang="zh-CN" altLang="en-US" sz="2800" dirty="0"/>
              <a:t>窗口</a:t>
            </a:r>
            <a:r>
              <a:rPr kumimoji="1" lang="zh-CN" altLang="en-US" sz="2800" dirty="0"/>
              <a:t>函数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460" y="1250315"/>
            <a:ext cx="5625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7550" y="1381760"/>
            <a:ext cx="5059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分组函数：将数据分为</a:t>
            </a:r>
            <a:r>
              <a:rPr lang="en-US" altLang="zh-CN"/>
              <a:t>n</a:t>
            </a:r>
            <a:r>
              <a:rPr lang="zh-CN" altLang="en-US"/>
              <a:t>组并打上</a:t>
            </a:r>
            <a:r>
              <a:rPr lang="zh-CN" altLang="en-US"/>
              <a:t>标签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2079625"/>
            <a:ext cx="10649585" cy="1685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8190" y="3870960"/>
            <a:ext cx="854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</a:t>
            </a:r>
            <a:r>
              <a:rPr lang="en-US" altLang="zh-CN"/>
              <a:t>ntile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</a:t>
            </a:r>
            <a:r>
              <a:rPr lang="en-US" altLang="zh-CN"/>
              <a:t>over</a:t>
            </a:r>
            <a:r>
              <a:rPr lang="zh-CN" altLang="en-US"/>
              <a:t>（）配合</a:t>
            </a:r>
            <a:r>
              <a:rPr lang="en-US" altLang="zh-CN"/>
              <a:t>where</a:t>
            </a:r>
            <a:r>
              <a:rPr lang="zh-CN" altLang="en-US"/>
              <a:t>可筛选前</a:t>
            </a:r>
            <a:r>
              <a:rPr lang="en-US" altLang="zh-CN"/>
              <a:t>n%</a:t>
            </a:r>
            <a:r>
              <a:rPr lang="zh-CN" altLang="en-US"/>
              <a:t>的数据或者中间的数据，或者后</a:t>
            </a:r>
            <a:r>
              <a:rPr lang="en-US" altLang="zh-CN"/>
              <a:t>n%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4511040"/>
            <a:ext cx="3034030" cy="1345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  mySQL</a:t>
            </a:r>
            <a:r>
              <a:rPr kumimoji="1" lang="zh-CN" altLang="en-US" sz="2800" dirty="0"/>
              <a:t>窗口</a:t>
            </a:r>
            <a:r>
              <a:rPr kumimoji="1" lang="zh-CN" altLang="en-US" sz="2800" dirty="0"/>
              <a:t>函数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460" y="1250315"/>
            <a:ext cx="5625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6585" y="1149350"/>
            <a:ext cx="7173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偏移分析函数：将同一次字段的前</a:t>
            </a:r>
            <a:r>
              <a:rPr lang="en-US" altLang="zh-CN"/>
              <a:t>/</a:t>
            </a:r>
            <a:r>
              <a:rPr lang="zh-CN" altLang="en-US"/>
              <a:t>后第</a:t>
            </a:r>
            <a:r>
              <a:rPr lang="en-US" altLang="zh-CN"/>
              <a:t>n</a:t>
            </a:r>
            <a:r>
              <a:rPr lang="zh-CN" altLang="en-US"/>
              <a:t>行提取出来作为新的</a:t>
            </a:r>
            <a:r>
              <a:rPr lang="zh-CN" altLang="en-US"/>
              <a:t>字段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1724025"/>
            <a:ext cx="8719185" cy="2002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5" y="3870960"/>
            <a:ext cx="4351020" cy="235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334714" y="278251"/>
            <a:ext cx="2300757" cy="720536"/>
            <a:chOff x="910794" y="4967546"/>
            <a:chExt cx="2300757" cy="72053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109728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样例</a:t>
              </a:r>
              <a:r>
                <a:rPr lang="zh-CN" altLang="en-US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数据</a:t>
              </a:r>
              <a:endPara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  <a:p>
              <a:endPara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77055" y="1092835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3050" y="1779905"/>
            <a:ext cx="3052445" cy="326517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7120255" y="2520950"/>
            <a:ext cx="1134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10575" y="2336800"/>
            <a:ext cx="2599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同一用户一天登录两次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157085" y="4140835"/>
            <a:ext cx="106172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401685" y="3966845"/>
            <a:ext cx="260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号用户首次登录为</a:t>
            </a:r>
            <a:r>
              <a:rPr lang="en-US" altLang="zh-CN"/>
              <a:t>22</a:t>
            </a:r>
            <a:r>
              <a:rPr lang="zh-CN" altLang="en-US"/>
              <a:t>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  </a:t>
            </a:r>
            <a:r>
              <a:rPr kumimoji="1" lang="zh-CN" altLang="en-US" sz="2800" dirty="0"/>
              <a:t>面试题</a:t>
            </a:r>
            <a:r>
              <a:rPr kumimoji="1" lang="zh-CN" altLang="en-US" sz="2800" dirty="0"/>
              <a:t>举例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460" y="1250315"/>
            <a:ext cx="5625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6585" y="1149350"/>
            <a:ext cx="7173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计算用户</a:t>
            </a:r>
            <a:r>
              <a:rPr lang="en-US" altLang="zh-CN"/>
              <a:t>n</a:t>
            </a:r>
            <a:r>
              <a:rPr lang="zh-CN" altLang="en-US"/>
              <a:t>日留存率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80" y="1722120"/>
            <a:ext cx="8620125" cy="2397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" y="4545330"/>
            <a:ext cx="3246120" cy="1294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SQL</a:t>
            </a:r>
            <a:r>
              <a:rPr kumimoji="1" lang="zh-CN" altLang="en-US" sz="2800" dirty="0"/>
              <a:t>执行顺序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15620" y="1240155"/>
            <a:ext cx="727456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1.from   </a:t>
            </a:r>
            <a:endParaRPr lang="en-US" altLang="zh-CN" sz="2000"/>
          </a:p>
          <a:p>
            <a:r>
              <a:rPr lang="en-US" altLang="zh-CN" sz="2800"/>
              <a:t>2.join on </a:t>
            </a:r>
            <a:endParaRPr lang="en-US" altLang="zh-CN" sz="2800"/>
          </a:p>
          <a:p>
            <a:r>
              <a:rPr lang="en-US" altLang="zh-CN" sz="2800"/>
              <a:t>3.where</a:t>
            </a:r>
            <a:endParaRPr lang="en-US" altLang="zh-CN" sz="2800"/>
          </a:p>
          <a:p>
            <a:r>
              <a:rPr lang="en-US" altLang="zh-CN" sz="2800"/>
              <a:t>4.group by </a:t>
            </a:r>
            <a:endParaRPr lang="en-US" altLang="zh-CN" sz="2800"/>
          </a:p>
          <a:p>
            <a:r>
              <a:rPr lang="en-US" altLang="zh-CN" sz="2800"/>
              <a:t>5.avg</a:t>
            </a:r>
            <a:r>
              <a:rPr lang="zh-CN" altLang="en-US" sz="2800"/>
              <a:t>、</a:t>
            </a:r>
            <a:r>
              <a:rPr lang="en-US" altLang="zh-CN" sz="2800"/>
              <a:t>sum……</a:t>
            </a:r>
            <a:endParaRPr lang="en-US" altLang="zh-CN" sz="2800"/>
          </a:p>
          <a:p>
            <a:r>
              <a:rPr lang="en-US" altLang="zh-CN" sz="2800"/>
              <a:t>6.having</a:t>
            </a:r>
            <a:endParaRPr lang="en-US" altLang="zh-CN" sz="2800"/>
          </a:p>
          <a:p>
            <a:r>
              <a:rPr lang="en-US" altLang="zh-CN" sz="2800"/>
              <a:t>7.select</a:t>
            </a:r>
            <a:endParaRPr lang="en-US" altLang="zh-CN" sz="2800"/>
          </a:p>
          <a:p>
            <a:r>
              <a:rPr lang="en-US" altLang="zh-CN" sz="2800"/>
              <a:t>8.order by </a:t>
            </a:r>
            <a:endParaRPr lang="en-US" altLang="zh-CN" sz="2800"/>
          </a:p>
          <a:p>
            <a:r>
              <a:rPr lang="en-US" altLang="zh-CN" sz="2800"/>
              <a:t>9.limit</a:t>
            </a:r>
            <a:endParaRPr lang="en-US" altLang="zh-CN" sz="2800"/>
          </a:p>
          <a:p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  </a:t>
            </a:r>
            <a:r>
              <a:rPr kumimoji="1" lang="zh-CN" altLang="en-US" sz="2800" dirty="0"/>
              <a:t>面试题</a:t>
            </a:r>
            <a:r>
              <a:rPr kumimoji="1" lang="zh-CN" altLang="en-US" sz="2800" dirty="0"/>
              <a:t>举例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460" y="1250315"/>
            <a:ext cx="5625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6585" y="1149350"/>
            <a:ext cx="7173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计算用户</a:t>
            </a:r>
            <a:r>
              <a:rPr lang="en-US" altLang="zh-CN"/>
              <a:t>n</a:t>
            </a:r>
            <a:r>
              <a:rPr lang="zh-CN" altLang="en-US"/>
              <a:t>日留存率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2071370"/>
            <a:ext cx="7807325" cy="13709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5" y="3829050"/>
            <a:ext cx="3658235" cy="168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  </a:t>
            </a:r>
            <a:r>
              <a:rPr kumimoji="1" lang="zh-CN" altLang="en-US" sz="2800" dirty="0"/>
              <a:t>面试题</a:t>
            </a:r>
            <a:r>
              <a:rPr kumimoji="1" lang="zh-CN" altLang="en-US" sz="2800" dirty="0"/>
              <a:t>举例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460" y="1250315"/>
            <a:ext cx="5625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6585" y="1149350"/>
            <a:ext cx="7173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计算用户</a:t>
            </a:r>
            <a:r>
              <a:rPr lang="en-US" altLang="zh-CN"/>
              <a:t>n</a:t>
            </a:r>
            <a:r>
              <a:rPr lang="zh-CN" altLang="en-US"/>
              <a:t>日留存率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5460" y="1895475"/>
            <a:ext cx="9374505" cy="2529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" y="4646930"/>
            <a:ext cx="2727325" cy="180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334714" y="278251"/>
            <a:ext cx="2300757" cy="720536"/>
            <a:chOff x="910794" y="4967546"/>
            <a:chExt cx="2300757" cy="72053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109728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样例</a:t>
              </a:r>
              <a:r>
                <a:rPr lang="zh-CN" altLang="en-US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数据</a:t>
              </a:r>
              <a:endPara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  <a:p>
              <a:endPara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77055" y="1092835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user_login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4510" y="1882140"/>
            <a:ext cx="3169920" cy="38442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035290" y="2612390"/>
            <a:ext cx="2883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23</a:t>
            </a:r>
            <a:r>
              <a:rPr lang="zh-CN" altLang="en-US"/>
              <a:t>日，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日未登录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  </a:t>
            </a:r>
            <a:r>
              <a:rPr kumimoji="1" lang="zh-CN" altLang="en-US" sz="2800" dirty="0"/>
              <a:t>面试题</a:t>
            </a:r>
            <a:r>
              <a:rPr kumimoji="1" lang="zh-CN" altLang="en-US" sz="2800" dirty="0"/>
              <a:t>举例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460" y="1250315"/>
            <a:ext cx="5625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6585" y="1149350"/>
            <a:ext cx="7173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835" y="1137920"/>
            <a:ext cx="583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用户最大连续登录天数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" y="1703705"/>
            <a:ext cx="8891905" cy="2884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5" y="4785995"/>
            <a:ext cx="3001645" cy="953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334714" y="278251"/>
            <a:ext cx="2300757" cy="720536"/>
            <a:chOff x="910794" y="4967546"/>
            <a:chExt cx="2300757" cy="72053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109728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样例</a:t>
              </a:r>
              <a:r>
                <a:rPr lang="zh-CN" altLang="en-US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数据</a:t>
              </a:r>
              <a:endPara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  <a:p>
              <a:endPara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77055" y="1092835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tbl_battle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4510" y="1555115"/>
            <a:ext cx="3840480" cy="18294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10380" y="3601085"/>
            <a:ext cx="400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tal_login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80" y="4348480"/>
            <a:ext cx="3165475" cy="13265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621395" y="1779270"/>
            <a:ext cx="322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result 1</a:t>
            </a:r>
            <a:r>
              <a:rPr lang="zh-CN" altLang="en-US"/>
              <a:t>表示胜，</a:t>
            </a:r>
            <a:r>
              <a:rPr lang="en-US" altLang="zh-CN"/>
              <a:t>0</a:t>
            </a:r>
            <a:r>
              <a:rPr lang="zh-CN" altLang="en-US"/>
              <a:t>表示负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91500" y="4530725"/>
            <a:ext cx="4161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is_newrole  1</a:t>
            </a:r>
            <a:r>
              <a:rPr lang="zh-CN" altLang="en-US"/>
              <a:t>表示新玩家，</a:t>
            </a:r>
            <a:r>
              <a:rPr lang="en-US" altLang="zh-CN"/>
              <a:t>0</a:t>
            </a:r>
            <a:r>
              <a:rPr lang="zh-CN" altLang="en-US"/>
              <a:t>表示不是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  </a:t>
            </a:r>
            <a:r>
              <a:rPr kumimoji="1" lang="zh-CN" altLang="en-US" sz="2800" dirty="0"/>
              <a:t>面试题</a:t>
            </a:r>
            <a:r>
              <a:rPr kumimoji="1" lang="zh-CN" altLang="en-US" sz="2800" dirty="0"/>
              <a:t>举例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460" y="1250315"/>
            <a:ext cx="5625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6585" y="1149350"/>
            <a:ext cx="7173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835" y="1137920"/>
            <a:ext cx="7752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某款竞技游戏有两个表，</a:t>
            </a:r>
            <a:r>
              <a:rPr lang="en-US" altLang="zh-CN"/>
              <a:t>tal_battle</a:t>
            </a:r>
            <a:r>
              <a:rPr lang="zh-CN" altLang="en-US"/>
              <a:t>表记录玩家全部对战记录的数据表，</a:t>
            </a:r>
            <a:r>
              <a:rPr lang="en-US" altLang="zh-CN"/>
              <a:t>tbl_login</a:t>
            </a:r>
            <a:r>
              <a:rPr lang="zh-CN" altLang="en-US"/>
              <a:t>记录玩家登录的数据表，计算每日在不同场次下所有新增玩家新增当日胜率的算术平均值，且以场次结果进行升序排列</a:t>
            </a:r>
            <a:endParaRPr lang="zh-CN" altLang="en-US"/>
          </a:p>
          <a:p>
            <a:r>
              <a:rPr lang="zh-CN" altLang="en-US"/>
              <a:t>如某两位新增玩家当天各对局两场，分别是一胜一负和两胜，那么算术平均胜率为（</a:t>
            </a:r>
            <a:r>
              <a:rPr lang="en-US" altLang="zh-CN"/>
              <a:t>50%+100%</a:t>
            </a:r>
            <a:r>
              <a:rPr lang="zh-CN" altLang="en-US"/>
              <a:t>）</a:t>
            </a:r>
            <a:r>
              <a:rPr lang="en-US" altLang="zh-CN"/>
              <a:t>/2 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" y="2614295"/>
            <a:ext cx="7276465" cy="38804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180" y="4627245"/>
            <a:ext cx="3308350" cy="1080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THANK YOU!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张凡</a:t>
            </a:r>
            <a:r>
              <a:rPr lang="en-US" altLang="zh-CN"/>
              <a:t> 2021/4/30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p>
            <a:r>
              <a:rPr lang="zh-CN" altLang="en-US" sz="2000"/>
              <a:t>北京师范大学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0" y="470535"/>
            <a:ext cx="4315460" cy="389255"/>
          </a:xfrm>
        </p:spPr>
        <p:txBody>
          <a:bodyPr>
            <a:noAutofit/>
          </a:bodyPr>
          <a:lstStyle/>
          <a:p>
            <a:r>
              <a:rPr kumimoji="1" lang="en-US" sz="2800" dirty="0"/>
              <a:t>SQL</a:t>
            </a:r>
            <a:r>
              <a:rPr kumimoji="1" lang="zh-CN" altLang="en-US" sz="2800" dirty="0"/>
              <a:t>执行顺序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485140" y="1158875"/>
            <a:ext cx="7274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1.from  </a:t>
            </a:r>
            <a:r>
              <a:rPr lang="zh-CN" altLang="en-US" sz="2400"/>
              <a:t>从</a:t>
            </a:r>
            <a:r>
              <a:rPr lang="en-US" altLang="zh-CN" sz="2400"/>
              <a:t>sales</a:t>
            </a:r>
            <a:r>
              <a:rPr lang="zh-CN" altLang="en-US" sz="2400"/>
              <a:t>表中组装数据</a:t>
            </a:r>
            <a:endParaRPr lang="en-US" altLang="zh-CN" sz="2000"/>
          </a:p>
          <a:p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760" y="2112010"/>
            <a:ext cx="6647815" cy="310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411095"/>
            <a:ext cx="2519680" cy="1292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334714" y="278251"/>
            <a:ext cx="2300757" cy="720536"/>
            <a:chOff x="910794" y="4967546"/>
            <a:chExt cx="2300757" cy="72053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109728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样例</a:t>
              </a:r>
              <a:r>
                <a:rPr lang="zh-CN" altLang="en-US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数据</a:t>
              </a:r>
              <a:endPara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  <a:p>
              <a:endParaRPr lang="zh-CN" altLang="en-US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77055" y="1092835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students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34510" y="3163570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scores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5320" y="1555115"/>
            <a:ext cx="1582420" cy="12185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510" y="3921760"/>
            <a:ext cx="1706880" cy="1344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6269" y="493183"/>
            <a:ext cx="3303395" cy="389467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SQL</a:t>
            </a:r>
            <a:r>
              <a:rPr kumimoji="1" lang="zh-CN" altLang="en-US" sz="2800" dirty="0"/>
              <a:t>多表连接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35305" y="1308100"/>
            <a:ext cx="69710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交叉连接（</a:t>
            </a:r>
            <a:r>
              <a:rPr lang="en-US" altLang="zh-CN" b="1">
                <a:sym typeface="+mn-ea"/>
              </a:rPr>
              <a:t>cross join</a:t>
            </a:r>
            <a:r>
              <a:rPr lang="zh-CN" altLang="en-US" b="1">
                <a:sym typeface="+mn-ea"/>
              </a:rPr>
              <a:t>）</a:t>
            </a:r>
            <a:endParaRPr lang="en-US" altLang="zh-CN" b="1"/>
          </a:p>
          <a:p>
            <a:endParaRPr lang="zh-CN" altLang="en-US"/>
          </a:p>
          <a:p>
            <a:r>
              <a:rPr lang="zh-CN" altLang="en-US"/>
              <a:t>交叉联接返回左表中的所有行，左表中的每一行与右表中的所有行组合。交叉联接也称作笛卡尔积。交叉</a:t>
            </a:r>
            <a:r>
              <a:rPr lang="zh-CN" altLang="en-US"/>
              <a:t>连接分为显式的和隐式的。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显式：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隐式：</a:t>
            </a:r>
            <a:endParaRPr lang="zh-CN" altLang="en-US"/>
          </a:p>
          <a:p>
            <a:endParaRPr lang="zh-CN" altLang="en-US" b="1"/>
          </a:p>
          <a:p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55490" y="2945130"/>
            <a:ext cx="3469005" cy="3253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3128645"/>
            <a:ext cx="2792095" cy="1115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" y="4780280"/>
            <a:ext cx="2069465" cy="128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6269" y="493183"/>
            <a:ext cx="3303395" cy="389467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SQL</a:t>
            </a:r>
            <a:r>
              <a:rPr kumimoji="1" lang="zh-CN" altLang="en-US" sz="2800" dirty="0"/>
              <a:t>多表连接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25145" y="1276985"/>
            <a:ext cx="75584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</a:t>
            </a:r>
            <a:r>
              <a:rPr lang="zh-CN" altLang="en-US" b="1"/>
              <a:t>内连接（</a:t>
            </a:r>
            <a:r>
              <a:rPr lang="en-US" altLang="zh-CN" b="1"/>
              <a:t>inner join</a:t>
            </a:r>
            <a:r>
              <a:rPr lang="zh-CN" altLang="en-US" b="1"/>
              <a:t>）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/>
              <a:t>内连接：也称为等值连接，返回两张表都满足条件的部分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3861435"/>
            <a:ext cx="3193415" cy="973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5145" y="5244465"/>
            <a:ext cx="31267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select * from students s1,scores s2</a:t>
            </a:r>
            <a:endParaRPr lang="zh-CN" altLang="en-US"/>
          </a:p>
          <a:p>
            <a:r>
              <a:rPr lang="zh-CN" altLang="en-US"/>
              <a:t>where s1.id = s2.id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zh-CN" altLang="en-US"/>
              <a:t>不推荐）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15840" y="4690110"/>
            <a:ext cx="33788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ON语句的执行是在JOIN语句之前的，也就是说两张表数据行之间进行匹配的时候，会先判断数据行是否符合ON语句后面的条件，再</a:t>
            </a:r>
            <a:r>
              <a:rPr lang="zh-CN" altLang="en-US"/>
              <a:t>进行JOIN。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715" y="2465070"/>
            <a:ext cx="2781935" cy="1928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" y="2475865"/>
            <a:ext cx="4385310" cy="114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6269" y="493183"/>
            <a:ext cx="3303395" cy="389467"/>
          </a:xfrm>
        </p:spPr>
        <p:txBody>
          <a:bodyPr>
            <a:noAutofit/>
          </a:bodyPr>
          <a:lstStyle/>
          <a:p>
            <a:r>
              <a:rPr kumimoji="1" lang="en-US" altLang="zh-CN" sz="2800" dirty="0"/>
              <a:t>SQL</a:t>
            </a:r>
            <a:r>
              <a:rPr kumimoji="1" lang="zh-CN" altLang="en-US" sz="2800" dirty="0"/>
              <a:t>多表连接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86105" y="1429385"/>
            <a:ext cx="83673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</a:t>
            </a:r>
            <a:r>
              <a:rPr lang="zh-CN" altLang="en-US" b="1"/>
              <a:t>外连接（</a:t>
            </a:r>
            <a:r>
              <a:rPr lang="en-US" altLang="zh-CN" b="1"/>
              <a:t>outer join</a:t>
            </a:r>
            <a:r>
              <a:rPr lang="zh-CN" altLang="en-US" b="1"/>
              <a:t>）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左</a:t>
            </a:r>
            <a:r>
              <a:rPr lang="zh-CN" altLang="en-US"/>
              <a:t>连接：取左边的表的全部，右边的表按条件，符合的显示，不符合则显示null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6105" y="2654300"/>
            <a:ext cx="4721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4130675"/>
            <a:ext cx="3549015" cy="1456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65" y="3182620"/>
            <a:ext cx="3081020" cy="1959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" y="2534920"/>
            <a:ext cx="4458970" cy="1176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3788,&quot;width&quot;:6268}"/>
</p:tagLst>
</file>

<file path=ppt/tags/tag2.xml><?xml version="1.0" encoding="utf-8"?>
<p:tagLst xmlns:p="http://schemas.openxmlformats.org/presentationml/2006/main">
  <p:tag name="KSO_WM_UNIT_PLACING_PICTURE_USER_VIEWPORT" val="{&quot;height&quot;:3086,&quot;width&quot;:3291}"/>
</p:tagLst>
</file>

<file path=ppt/tags/tag3.xml><?xml version="1.0" encoding="utf-8"?>
<p:tagLst xmlns:p="http://schemas.openxmlformats.org/presentationml/2006/main">
  <p:tag name="KSO_WM_UNIT_PLACING_PICTURE_USER_VIEWPORT" val="{&quot;height&quot;:2214,&quot;width&quot;:3279}"/>
</p:tagLst>
</file>

<file path=ppt/tags/tag4.xml><?xml version="1.0" encoding="utf-8"?>
<p:tagLst xmlns:p="http://schemas.openxmlformats.org/presentationml/2006/main">
  <p:tag name="KSO_WM_UNIT_PLACING_PICTURE_USER_VIEWPORT" val="{&quot;height&quot;:3788,&quot;width&quot;:6268}"/>
</p:tagLst>
</file>

<file path=ppt/tags/tag5.xml><?xml version="1.0" encoding="utf-8"?>
<p:tagLst xmlns:p="http://schemas.openxmlformats.org/presentationml/2006/main">
  <p:tag name="KSO_WM_UNIT_PLACING_PICTURE_USER_VIEWPORT" val="{&quot;height&quot;:3667,&quot;width&quot;:1358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4580</Words>
  <Application>WPS 演示</Application>
  <PresentationFormat>宽屏</PresentationFormat>
  <Paragraphs>484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Segoe UI</vt:lpstr>
      <vt:lpstr>Arial Unicode MS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Yuedong</dc:creator>
  <cp:lastModifiedBy>Khalil. Fan</cp:lastModifiedBy>
  <cp:revision>14</cp:revision>
  <dcterms:created xsi:type="dcterms:W3CDTF">2021-04-22T08:54:00Z</dcterms:created>
  <dcterms:modified xsi:type="dcterms:W3CDTF">2021-04-30T08:15:10Z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A3C66D1E2AF541D4AE8DAC74DAE72EA3</vt:lpwstr>
  </property>
  <property fmtid="{D5CDD505-2E9C-101B-9397-08002B2CF9AE}" pid="3" name="KSOProductBuildVer">
    <vt:lpwstr>2052-11.1.0.10495</vt:lpwstr>
  </property>
</Properties>
</file>