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66" r:id="rId5"/>
    <p:sldId id="263" r:id="rId6"/>
    <p:sldId id="267" r:id="rId7"/>
    <p:sldId id="268" r:id="rId8"/>
    <p:sldId id="264" r:id="rId9"/>
    <p:sldId id="262" r:id="rId10"/>
    <p:sldId id="265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25" userDrawn="1">
          <p15:clr>
            <a:srgbClr val="A4A3A4"/>
          </p15:clr>
        </p15:guide>
        <p15:guide id="2" orient="horz" pos="213" userDrawn="1">
          <p15:clr>
            <a:srgbClr val="A4A3A4"/>
          </p15:clr>
        </p15:guide>
        <p15:guide id="3" orient="horz" pos="271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213" userDrawn="1">
          <p15:clr>
            <a:srgbClr val="A4A3A4"/>
          </p15:clr>
        </p15:guide>
        <p15:guide id="6" pos="5542" userDrawn="1">
          <p15:clr>
            <a:srgbClr val="A4A3A4"/>
          </p15:clr>
        </p15:guide>
        <p15:guide id="7" pos="288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A2C91"/>
    <a:srgbClr val="BFBCB7"/>
    <a:srgbClr val="FF7053"/>
    <a:srgbClr val="75706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3" autoAdjust="0"/>
    <p:restoredTop sz="72343" autoAdjust="0"/>
  </p:normalViewPr>
  <p:slideViewPr>
    <p:cSldViewPr snapToGrid="0" snapToObjects="1">
      <p:cViewPr varScale="1">
        <p:scale>
          <a:sx n="84" d="100"/>
          <a:sy n="84" d="100"/>
        </p:scale>
        <p:origin x="-1051" y="-77"/>
      </p:cViewPr>
      <p:guideLst>
        <p:guide orient="horz" pos="3025"/>
        <p:guide orient="horz" pos="213"/>
        <p:guide orient="horz" pos="2718"/>
        <p:guide orient="horz" pos="864"/>
        <p:guide pos="213"/>
        <p:guide pos="554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-69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63177-940D-4B97-A051-92805C7C3152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AAA83-81CB-4FDD-B80E-7E3127469BC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770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8B54E-4A02-452E-ADC8-FC4AE631CF37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2900" y="4343400"/>
            <a:ext cx="61722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231E2-5917-44CD-8A06-5F2829B13D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669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512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547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08038" indent="-184150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Ever </a:t>
            </a:r>
            <a:r>
              <a:rPr lang="nl-NL" dirty="0" err="1" smtClean="0"/>
              <a:t>discussed</a:t>
            </a:r>
            <a:r>
              <a:rPr lang="nl-NL" dirty="0" smtClean="0"/>
              <a:t> risk </a:t>
            </a:r>
            <a:r>
              <a:rPr lang="nl-NL" dirty="0" err="1" smtClean="0"/>
              <a:t>based</a:t>
            </a:r>
            <a:r>
              <a:rPr lang="nl-NL" dirty="0" smtClean="0"/>
              <a:t> test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automation</a:t>
            </a:r>
            <a:r>
              <a:rPr lang="nl-NL" baseline="0" dirty="0" smtClean="0"/>
              <a:t> 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Agile </a:t>
            </a:r>
            <a:r>
              <a:rPr lang="nl-NL" dirty="0" err="1" smtClean="0"/>
              <a:t>developers</a:t>
            </a:r>
            <a:r>
              <a:rPr lang="nl-NL" dirty="0" smtClean="0"/>
              <a:t>, CICD </a:t>
            </a:r>
            <a:r>
              <a:rPr lang="nl-NL" dirty="0" err="1" smtClean="0"/>
              <a:t>pipeline</a:t>
            </a:r>
            <a:r>
              <a:rPr lang="nl-NL" dirty="0" smtClean="0"/>
              <a:t> </a:t>
            </a:r>
            <a:r>
              <a:rPr lang="nl-NL" dirty="0" err="1" smtClean="0"/>
              <a:t>architects</a:t>
            </a:r>
            <a:r>
              <a:rPr lang="nl-NL" dirty="0" smtClean="0"/>
              <a:t> and the </a:t>
            </a:r>
            <a:r>
              <a:rPr lang="nl-NL" dirty="0" err="1" smtClean="0"/>
              <a:t>like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They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often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paint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situation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</a:t>
            </a:r>
            <a:r>
              <a:rPr lang="nl-NL" u="sng" baseline="0" dirty="0" err="1" smtClean="0"/>
              <a:t>everything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tested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through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automation</a:t>
            </a:r>
            <a:r>
              <a:rPr lang="nl-NL" baseline="0" dirty="0" smtClean="0"/>
              <a:t> and </a:t>
            </a:r>
            <a:r>
              <a:rPr lang="nl-NL" baseline="0" dirty="0" err="1" smtClean="0"/>
              <a:t>if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takes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too</a:t>
            </a:r>
            <a:r>
              <a:rPr lang="nl-NL" baseline="0" dirty="0" smtClean="0"/>
              <a:t> long, </a:t>
            </a:r>
            <a:r>
              <a:rPr lang="nl-NL" baseline="0" dirty="0" err="1" smtClean="0"/>
              <a:t>they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‘spin up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extra </a:t>
            </a:r>
            <a:r>
              <a:rPr lang="nl-NL" baseline="0" dirty="0" err="1" smtClean="0"/>
              <a:t>virtual</a:t>
            </a:r>
            <a:r>
              <a:rPr lang="nl-NL" baseline="0" dirty="0" smtClean="0"/>
              <a:t> machines’. </a:t>
            </a:r>
            <a:r>
              <a:rPr lang="nl-NL" baseline="0" dirty="0" err="1" smtClean="0"/>
              <a:t>Recognizable</a:t>
            </a:r>
            <a:r>
              <a:rPr lang="nl-NL" baseline="0" dirty="0" smtClean="0"/>
              <a:t>?</a:t>
            </a:r>
          </a:p>
          <a:p>
            <a:endParaRPr lang="nl-NL" baseline="0" dirty="0" smtClean="0"/>
          </a:p>
          <a:p>
            <a:r>
              <a:rPr lang="nl-NL" baseline="0" dirty="0" smtClean="0"/>
              <a:t>I </a:t>
            </a:r>
            <a:r>
              <a:rPr lang="nl-NL" baseline="0" dirty="0" err="1" smtClean="0"/>
              <a:t>won’t</a:t>
            </a:r>
            <a:r>
              <a:rPr lang="nl-NL" baseline="0" dirty="0" smtClean="0"/>
              <a:t> go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feasibility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vision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Actually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I’d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like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believe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reach</a:t>
            </a:r>
            <a:r>
              <a:rPr lang="nl-NL" baseline="0" dirty="0" smtClean="0"/>
              <a:t> a point </a:t>
            </a:r>
            <a:r>
              <a:rPr lang="nl-NL" baseline="0" dirty="0" err="1" smtClean="0"/>
              <a:t>somewhere</a:t>
            </a:r>
            <a:r>
              <a:rPr lang="nl-NL" baseline="0" dirty="0" smtClean="0"/>
              <a:t> in the </a:t>
            </a:r>
            <a:r>
              <a:rPr lang="nl-NL" baseline="0" dirty="0" err="1" smtClean="0"/>
              <a:t>future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true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although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I’m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convinced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ever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. Testing is more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finding</a:t>
            </a:r>
            <a:r>
              <a:rPr lang="nl-NL" baseline="0" dirty="0" smtClean="0"/>
              <a:t> bugs,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got</a:t>
            </a:r>
            <a:r>
              <a:rPr lang="nl-NL" baseline="0" dirty="0" smtClean="0"/>
              <a:t> a lot to do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confidence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well</a:t>
            </a:r>
            <a:r>
              <a:rPr lang="nl-NL" baseline="0" dirty="0" smtClean="0"/>
              <a:t>.  </a:t>
            </a:r>
          </a:p>
          <a:p>
            <a:r>
              <a:rPr lang="nl-NL" baseline="0" dirty="0" smtClean="0"/>
              <a:t>In </a:t>
            </a:r>
            <a:r>
              <a:rPr lang="nl-NL" baseline="0" dirty="0" err="1" smtClean="0"/>
              <a:t>other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words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I’m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much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interested</a:t>
            </a:r>
            <a:r>
              <a:rPr lang="nl-NL" baseline="0" dirty="0" smtClean="0"/>
              <a:t> in a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ideal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situation</a:t>
            </a:r>
            <a:r>
              <a:rPr lang="nl-NL" baseline="0" dirty="0" smtClean="0"/>
              <a:t>’ </a:t>
            </a:r>
            <a:r>
              <a:rPr lang="nl-NL" baseline="0" dirty="0" err="1" smtClean="0"/>
              <a:t>somewhere</a:t>
            </a:r>
            <a:r>
              <a:rPr lang="nl-NL" baseline="0" dirty="0" smtClean="0"/>
              <a:t> in the </a:t>
            </a:r>
            <a:r>
              <a:rPr lang="nl-NL" baseline="0" dirty="0" err="1" smtClean="0"/>
              <a:t>future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Actually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completely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true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if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could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reach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ideal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situation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say</a:t>
            </a:r>
            <a:r>
              <a:rPr lang="nl-NL" baseline="0" dirty="0" smtClean="0"/>
              <a:t> half a </a:t>
            </a:r>
            <a:r>
              <a:rPr lang="nl-NL" baseline="0" dirty="0" err="1" smtClean="0"/>
              <a:t>year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year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I’d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really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love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make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situation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life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but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if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in the coming </a:t>
            </a:r>
            <a:r>
              <a:rPr lang="nl-NL" baseline="0" dirty="0" err="1" smtClean="0"/>
              <a:t>year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I’d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rather</a:t>
            </a:r>
            <a:r>
              <a:rPr lang="nl-NL" baseline="0" dirty="0" smtClean="0"/>
              <a:t> focus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feasible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the short run.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presentation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won’t</a:t>
            </a:r>
            <a:r>
              <a:rPr lang="nl-NL" baseline="0" dirty="0" smtClean="0"/>
              <a:t> go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any</a:t>
            </a:r>
            <a:r>
              <a:rPr lang="nl-NL" baseline="0" dirty="0" smtClean="0"/>
              <a:t> long term </a:t>
            </a:r>
            <a:r>
              <a:rPr lang="nl-NL" baseline="0" dirty="0" err="1" smtClean="0"/>
              <a:t>vision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focuses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the present. And </a:t>
            </a:r>
            <a:r>
              <a:rPr lang="nl-NL" baseline="0" dirty="0" err="1" smtClean="0"/>
              <a:t>nowadays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reality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don’t</a:t>
            </a:r>
            <a:r>
              <a:rPr lang="nl-NL" baseline="0" dirty="0" smtClean="0"/>
              <a:t> have perfect CICD </a:t>
            </a:r>
            <a:r>
              <a:rPr lang="nl-NL" baseline="0" dirty="0" err="1" smtClean="0"/>
              <a:t>pipelines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test </a:t>
            </a:r>
            <a:r>
              <a:rPr lang="nl-NL" baseline="0" dirty="0" err="1" smtClean="0"/>
              <a:t>every</a:t>
            </a:r>
            <a:r>
              <a:rPr lang="nl-NL" baseline="0" dirty="0" smtClean="0"/>
              <a:t> test case we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think</a:t>
            </a:r>
            <a:r>
              <a:rPr lang="nl-NL" baseline="0" dirty="0" smtClean="0"/>
              <a:t> of (</a:t>
            </a:r>
            <a:r>
              <a:rPr lang="nl-NL" baseline="0" dirty="0" err="1" smtClean="0"/>
              <a:t>leaving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question</a:t>
            </a:r>
            <a:r>
              <a:rPr lang="nl-NL" baseline="0" dirty="0" smtClean="0"/>
              <a:t> of ‘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everything</a:t>
            </a:r>
            <a:r>
              <a:rPr lang="nl-NL" baseline="0" dirty="0" smtClean="0"/>
              <a:t>’ out ;-). We </a:t>
            </a:r>
            <a:r>
              <a:rPr lang="nl-NL" baseline="0" dirty="0" err="1" smtClean="0"/>
              <a:t>need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make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well-founded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choices</a:t>
            </a:r>
            <a:r>
              <a:rPr lang="nl-NL" baseline="0" dirty="0" smtClean="0"/>
              <a:t> as to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to test and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. And </a:t>
            </a:r>
            <a:r>
              <a:rPr lang="nl-NL" baseline="0" dirty="0" err="1" smtClean="0"/>
              <a:t>making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those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well-founded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decisions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respect to test design is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another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way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saying</a:t>
            </a:r>
            <a:r>
              <a:rPr lang="nl-NL" baseline="0" dirty="0" smtClean="0"/>
              <a:t> ‘risk </a:t>
            </a:r>
            <a:r>
              <a:rPr lang="nl-NL" baseline="0" dirty="0" err="1" smtClean="0"/>
              <a:t>based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!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both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regression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well</a:t>
            </a:r>
            <a:r>
              <a:rPr lang="nl-NL" baseline="0" dirty="0" smtClean="0"/>
              <a:t> as to ‘</a:t>
            </a:r>
            <a:r>
              <a:rPr lang="nl-NL" baseline="0" dirty="0" err="1" smtClean="0"/>
              <a:t>progression</a:t>
            </a:r>
            <a:r>
              <a:rPr lang="nl-NL" baseline="0" dirty="0" smtClean="0"/>
              <a:t>’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Have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ever </a:t>
            </a:r>
            <a:r>
              <a:rPr lang="nl-NL" baseline="0" dirty="0" err="1" smtClean="0"/>
              <a:t>discussed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browser/OS/</a:t>
            </a:r>
            <a:r>
              <a:rPr lang="nl-NL" baseline="0" dirty="0" err="1" smtClean="0"/>
              <a:t>viewport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combinations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definitely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tested</a:t>
            </a:r>
            <a:r>
              <a:rPr lang="nl-NL" baseline="0" dirty="0" smtClean="0"/>
              <a:t>, and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less</a:t>
            </a:r>
            <a:r>
              <a:rPr lang="nl-NL" baseline="0" dirty="0" smtClean="0"/>
              <a:t> important? (</a:t>
            </a:r>
            <a:r>
              <a:rPr lang="nl-NL" baseline="0" dirty="0" err="1" smtClean="0"/>
              <a:t>Chrome</a:t>
            </a:r>
            <a:r>
              <a:rPr lang="nl-NL" baseline="0" dirty="0" smtClean="0"/>
              <a:t>? </a:t>
            </a:r>
            <a:r>
              <a:rPr lang="nl-NL" baseline="0" dirty="0" err="1" smtClean="0"/>
              <a:t>Yes</a:t>
            </a:r>
            <a:r>
              <a:rPr lang="nl-NL" baseline="0" dirty="0" smtClean="0"/>
              <a:t>! Opera? </a:t>
            </a:r>
            <a:r>
              <a:rPr lang="nl-NL" baseline="0" dirty="0" err="1" smtClean="0"/>
              <a:t>Hmm</a:t>
            </a:r>
            <a:r>
              <a:rPr lang="nl-NL" baseline="0" dirty="0" smtClean="0"/>
              <a:t>,, </a:t>
            </a:r>
            <a:r>
              <a:rPr lang="nl-NL" baseline="0" dirty="0" err="1" smtClean="0"/>
              <a:t>perhaps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…)</a:t>
            </a:r>
          </a:p>
          <a:p>
            <a:r>
              <a:rPr lang="nl-NL" baseline="0" dirty="0" smtClean="0"/>
              <a:t>Have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ever </a:t>
            </a:r>
            <a:r>
              <a:rPr lang="nl-NL" baseline="0" dirty="0" err="1" smtClean="0"/>
              <a:t>discussed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process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flows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absolutely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tested</a:t>
            </a:r>
            <a:r>
              <a:rPr lang="nl-NL" baseline="0" dirty="0" smtClean="0"/>
              <a:t>? </a:t>
            </a:r>
            <a:r>
              <a:rPr lang="nl-NL" baseline="0" dirty="0" err="1" smtClean="0"/>
              <a:t>Only</a:t>
            </a:r>
            <a:r>
              <a:rPr lang="nl-NL" baseline="0" dirty="0" smtClean="0"/>
              <a:t> the 20% happy </a:t>
            </a:r>
            <a:r>
              <a:rPr lang="nl-NL" baseline="0" dirty="0" err="1" smtClean="0"/>
              <a:t>flows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constitute</a:t>
            </a:r>
            <a:r>
              <a:rPr lang="nl-NL" baseline="0" dirty="0" smtClean="0"/>
              <a:t> 80% of all </a:t>
            </a:r>
            <a:r>
              <a:rPr lang="nl-NL" baseline="0" dirty="0" err="1" smtClean="0"/>
              <a:t>transactions</a:t>
            </a:r>
            <a:r>
              <a:rPr lang="nl-NL" baseline="0" dirty="0" smtClean="0"/>
              <a:t>? </a:t>
            </a:r>
            <a:r>
              <a:rPr lang="nl-NL" baseline="0" dirty="0" err="1" smtClean="0"/>
              <a:t>But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about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alternate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flows</a:t>
            </a:r>
            <a:r>
              <a:rPr lang="nl-NL" baseline="0" dirty="0" smtClean="0"/>
              <a:t>, the </a:t>
            </a:r>
            <a:r>
              <a:rPr lang="nl-NL" baseline="0" dirty="0" err="1" smtClean="0"/>
              <a:t>exception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flows</a:t>
            </a:r>
            <a:r>
              <a:rPr lang="nl-NL" baseline="0" dirty="0" smtClean="0"/>
              <a:t>, … etc. ?</a:t>
            </a:r>
          </a:p>
          <a:p>
            <a:r>
              <a:rPr lang="nl-NL" baseline="0" dirty="0" smtClean="0"/>
              <a:t>Have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ever </a:t>
            </a:r>
            <a:r>
              <a:rPr lang="nl-NL" baseline="0" dirty="0" err="1" smtClean="0"/>
              <a:t>discussed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of the 10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conditions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make</a:t>
            </a:r>
            <a:r>
              <a:rPr lang="nl-NL" baseline="0" dirty="0" smtClean="0"/>
              <a:t> up a business </a:t>
            </a:r>
            <a:r>
              <a:rPr lang="nl-NL" baseline="0" dirty="0" err="1" smtClean="0"/>
              <a:t>rule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should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decisive</a:t>
            </a:r>
            <a:r>
              <a:rPr lang="nl-NL" baseline="0" dirty="0" smtClean="0"/>
              <a:t> in a test case?</a:t>
            </a:r>
          </a:p>
          <a:p>
            <a:endParaRPr lang="nl-NL" baseline="0" dirty="0" smtClean="0"/>
          </a:p>
          <a:p>
            <a:r>
              <a:rPr lang="nl-NL" baseline="0" dirty="0" smtClean="0"/>
              <a:t>These are all </a:t>
            </a:r>
            <a:r>
              <a:rPr lang="nl-NL" baseline="0" dirty="0" err="1" smtClean="0"/>
              <a:t>examples</a:t>
            </a:r>
            <a:r>
              <a:rPr lang="nl-NL" baseline="0" dirty="0" smtClean="0"/>
              <a:t> of ‘risk </a:t>
            </a:r>
            <a:r>
              <a:rPr lang="nl-NL" baseline="0" dirty="0" err="1" smtClean="0"/>
              <a:t>assessments</a:t>
            </a:r>
            <a:r>
              <a:rPr lang="nl-NL" baseline="0" dirty="0" smtClean="0"/>
              <a:t>’ and the </a:t>
            </a:r>
            <a:r>
              <a:rPr lang="nl-NL" baseline="0" dirty="0" err="1" smtClean="0"/>
              <a:t>first</a:t>
            </a:r>
            <a:r>
              <a:rPr lang="nl-NL" baseline="0" dirty="0" smtClean="0"/>
              <a:t> step in ‘risk </a:t>
            </a:r>
            <a:r>
              <a:rPr lang="nl-NL" baseline="0" dirty="0" err="1" smtClean="0"/>
              <a:t>based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’. 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do we translate ‘high risk’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‘heavy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 and ‘</a:t>
            </a:r>
            <a:r>
              <a:rPr lang="nl-NL" baseline="0" dirty="0" err="1" smtClean="0"/>
              <a:t>no</a:t>
            </a:r>
            <a:r>
              <a:rPr lang="nl-NL" baseline="0" dirty="0" smtClean="0"/>
              <a:t> risk’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‘minimal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’?  </a:t>
            </a:r>
            <a:r>
              <a:rPr lang="nl-NL" baseline="0" dirty="0" err="1" smtClean="0"/>
              <a:t>Designing</a:t>
            </a:r>
            <a:r>
              <a:rPr lang="nl-NL" baseline="0" dirty="0" smtClean="0"/>
              <a:t> testcases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cross-browser</a:t>
            </a:r>
            <a:r>
              <a:rPr lang="nl-NL" baseline="0" dirty="0" smtClean="0"/>
              <a:t> test is </a:t>
            </a:r>
            <a:r>
              <a:rPr lang="nl-NL" baseline="0" dirty="0" err="1" smtClean="0"/>
              <a:t>completely</a:t>
            </a:r>
            <a:r>
              <a:rPr lang="nl-NL" baseline="0" dirty="0" smtClean="0"/>
              <a:t> different to </a:t>
            </a:r>
            <a:r>
              <a:rPr lang="nl-NL" baseline="0" dirty="0" err="1" smtClean="0"/>
              <a:t>designing</a:t>
            </a:r>
            <a:r>
              <a:rPr lang="nl-NL" baseline="0" dirty="0" smtClean="0"/>
              <a:t> test cases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business </a:t>
            </a:r>
            <a:r>
              <a:rPr lang="nl-NL" baseline="0" dirty="0" err="1" smtClean="0"/>
              <a:t>process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making</a:t>
            </a:r>
            <a:r>
              <a:rPr lang="nl-NL" baseline="0" dirty="0" smtClean="0"/>
              <a:t>. And </a:t>
            </a:r>
            <a:r>
              <a:rPr lang="nl-NL" baseline="0" dirty="0" err="1" smtClean="0"/>
              <a:t>each</a:t>
            </a:r>
            <a:r>
              <a:rPr lang="nl-NL" baseline="0" dirty="0" smtClean="0"/>
              <a:t> of these test designs have </a:t>
            </a:r>
            <a:r>
              <a:rPr lang="nl-NL" baseline="0" dirty="0" err="1" smtClean="0"/>
              <a:t>their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own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way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differentiating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exhaustive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thorough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 and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‘minimal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’. 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session</a:t>
            </a:r>
            <a:r>
              <a:rPr lang="nl-NL" baseline="0" dirty="0" smtClean="0"/>
              <a:t> presents and shows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examples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to go </a:t>
            </a:r>
            <a:r>
              <a:rPr lang="nl-NL" baseline="0" dirty="0" err="1" smtClean="0"/>
              <a:t>about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. First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go </a:t>
            </a:r>
            <a:r>
              <a:rPr lang="nl-NL" baseline="0" dirty="0" err="1" smtClean="0"/>
              <a:t>briefly</a:t>
            </a:r>
            <a:r>
              <a:rPr lang="nl-NL" baseline="0" dirty="0" smtClean="0"/>
              <a:t> over the different types of test design and </a:t>
            </a:r>
            <a:r>
              <a:rPr lang="nl-NL" baseline="0" dirty="0" err="1" smtClean="0"/>
              <a:t>associated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coverages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demonstrate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live </a:t>
            </a:r>
            <a:r>
              <a:rPr lang="nl-NL" baseline="0" dirty="0" err="1" smtClean="0"/>
              <a:t>example</a:t>
            </a:r>
            <a:r>
              <a:rPr lang="nl-NL" baseline="0" dirty="0" smtClean="0"/>
              <a:t>.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Please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addressing</a:t>
            </a:r>
            <a:r>
              <a:rPr lang="nl-NL" baseline="0" dirty="0" smtClean="0"/>
              <a:t> test </a:t>
            </a:r>
            <a:r>
              <a:rPr lang="nl-NL" baseline="0" dirty="0" err="1" smtClean="0"/>
              <a:t>automation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merely</a:t>
            </a:r>
            <a:r>
              <a:rPr lang="nl-NL" baseline="0" dirty="0" smtClean="0"/>
              <a:t>’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, I </a:t>
            </a:r>
            <a:r>
              <a:rPr lang="nl-NL" baseline="0" dirty="0" err="1" smtClean="0"/>
              <a:t>mean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addressing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test </a:t>
            </a:r>
            <a:r>
              <a:rPr lang="nl-NL" baseline="0" dirty="0" err="1" smtClean="0"/>
              <a:t>execution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we’re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focusing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 test design.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Ever </a:t>
            </a:r>
            <a:r>
              <a:rPr lang="nl-NL" dirty="0" err="1" smtClean="0"/>
              <a:t>discussed</a:t>
            </a:r>
            <a:r>
              <a:rPr lang="nl-NL" dirty="0" smtClean="0"/>
              <a:t> risk </a:t>
            </a:r>
            <a:r>
              <a:rPr lang="nl-NL" dirty="0" err="1" smtClean="0"/>
              <a:t>based</a:t>
            </a:r>
            <a:r>
              <a:rPr lang="nl-NL" dirty="0" smtClean="0"/>
              <a:t> test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automation</a:t>
            </a:r>
            <a:r>
              <a:rPr lang="nl-NL" baseline="0" dirty="0" smtClean="0"/>
              <a:t> 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Agile </a:t>
            </a:r>
            <a:r>
              <a:rPr lang="nl-NL" dirty="0" err="1" smtClean="0"/>
              <a:t>developers</a:t>
            </a:r>
            <a:r>
              <a:rPr lang="nl-NL" dirty="0" smtClean="0"/>
              <a:t>, CICD </a:t>
            </a:r>
            <a:r>
              <a:rPr lang="nl-NL" dirty="0" err="1" smtClean="0"/>
              <a:t>pipeline</a:t>
            </a:r>
            <a:r>
              <a:rPr lang="nl-NL" dirty="0" smtClean="0"/>
              <a:t> </a:t>
            </a:r>
            <a:r>
              <a:rPr lang="nl-NL" dirty="0" err="1" smtClean="0"/>
              <a:t>architects</a:t>
            </a:r>
            <a:r>
              <a:rPr lang="nl-NL" dirty="0" smtClean="0"/>
              <a:t> and the </a:t>
            </a:r>
            <a:r>
              <a:rPr lang="nl-NL" dirty="0" err="1" smtClean="0"/>
              <a:t>like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They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often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paint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situation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</a:t>
            </a:r>
            <a:r>
              <a:rPr lang="nl-NL" u="sng" baseline="0" dirty="0" err="1" smtClean="0"/>
              <a:t>everything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tested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through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automation</a:t>
            </a:r>
            <a:r>
              <a:rPr lang="nl-NL" baseline="0" dirty="0" smtClean="0"/>
              <a:t> and </a:t>
            </a:r>
            <a:r>
              <a:rPr lang="nl-NL" baseline="0" dirty="0" err="1" smtClean="0"/>
              <a:t>if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takes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too</a:t>
            </a:r>
            <a:r>
              <a:rPr lang="nl-NL" baseline="0" dirty="0" smtClean="0"/>
              <a:t> long, </a:t>
            </a:r>
            <a:r>
              <a:rPr lang="nl-NL" baseline="0" dirty="0" err="1" smtClean="0"/>
              <a:t>they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‘spin up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extra </a:t>
            </a:r>
            <a:r>
              <a:rPr lang="nl-NL" baseline="0" dirty="0" err="1" smtClean="0"/>
              <a:t>virtual</a:t>
            </a:r>
            <a:r>
              <a:rPr lang="nl-NL" baseline="0" dirty="0" smtClean="0"/>
              <a:t> machines’. </a:t>
            </a:r>
            <a:r>
              <a:rPr lang="nl-NL" baseline="0" dirty="0" err="1" smtClean="0"/>
              <a:t>Recognizable</a:t>
            </a:r>
            <a:r>
              <a:rPr lang="nl-NL" baseline="0" dirty="0" smtClean="0"/>
              <a:t>?</a:t>
            </a:r>
          </a:p>
          <a:p>
            <a:endParaRPr lang="nl-NL" baseline="0" dirty="0" smtClean="0"/>
          </a:p>
          <a:p>
            <a:r>
              <a:rPr lang="nl-NL" baseline="0" dirty="0" smtClean="0"/>
              <a:t>I </a:t>
            </a:r>
            <a:r>
              <a:rPr lang="nl-NL" baseline="0" dirty="0" err="1" smtClean="0"/>
              <a:t>won’t</a:t>
            </a:r>
            <a:r>
              <a:rPr lang="nl-NL" baseline="0" dirty="0" smtClean="0"/>
              <a:t> go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feasibility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vision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Actually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I’d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like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believe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reach</a:t>
            </a:r>
            <a:r>
              <a:rPr lang="nl-NL" baseline="0" dirty="0" smtClean="0"/>
              <a:t> a point </a:t>
            </a:r>
            <a:r>
              <a:rPr lang="nl-NL" baseline="0" dirty="0" err="1" smtClean="0"/>
              <a:t>somewhere</a:t>
            </a:r>
            <a:r>
              <a:rPr lang="nl-NL" baseline="0" dirty="0" smtClean="0"/>
              <a:t> in the </a:t>
            </a:r>
            <a:r>
              <a:rPr lang="nl-NL" baseline="0" dirty="0" err="1" smtClean="0"/>
              <a:t>future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true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although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I’m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convinced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ever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. Testing is more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finding</a:t>
            </a:r>
            <a:r>
              <a:rPr lang="nl-NL" baseline="0" dirty="0" smtClean="0"/>
              <a:t> bugs,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got</a:t>
            </a:r>
            <a:r>
              <a:rPr lang="nl-NL" baseline="0" dirty="0" smtClean="0"/>
              <a:t> a lot to do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confidence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well</a:t>
            </a:r>
            <a:r>
              <a:rPr lang="nl-NL" baseline="0" dirty="0" smtClean="0"/>
              <a:t>.  </a:t>
            </a:r>
          </a:p>
          <a:p>
            <a:r>
              <a:rPr lang="nl-NL" baseline="0" dirty="0" smtClean="0"/>
              <a:t>In </a:t>
            </a:r>
            <a:r>
              <a:rPr lang="nl-NL" baseline="0" dirty="0" err="1" smtClean="0"/>
              <a:t>other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words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I’m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much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interested</a:t>
            </a:r>
            <a:r>
              <a:rPr lang="nl-NL" baseline="0" dirty="0" smtClean="0"/>
              <a:t> in a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ideal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situation</a:t>
            </a:r>
            <a:r>
              <a:rPr lang="nl-NL" baseline="0" dirty="0" smtClean="0"/>
              <a:t>’ </a:t>
            </a:r>
            <a:r>
              <a:rPr lang="nl-NL" baseline="0" dirty="0" err="1" smtClean="0"/>
              <a:t>somewhere</a:t>
            </a:r>
            <a:r>
              <a:rPr lang="nl-NL" baseline="0" dirty="0" smtClean="0"/>
              <a:t> in the </a:t>
            </a:r>
            <a:r>
              <a:rPr lang="nl-NL" baseline="0" dirty="0" err="1" smtClean="0"/>
              <a:t>future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Actually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completely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true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if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could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reach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ideal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situation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say</a:t>
            </a:r>
            <a:r>
              <a:rPr lang="nl-NL" baseline="0" dirty="0" smtClean="0"/>
              <a:t> half a </a:t>
            </a:r>
            <a:r>
              <a:rPr lang="nl-NL" baseline="0" dirty="0" err="1" smtClean="0"/>
              <a:t>year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year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I’d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really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love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make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situation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life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but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if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in the coming </a:t>
            </a:r>
            <a:r>
              <a:rPr lang="nl-NL" baseline="0" dirty="0" err="1" smtClean="0"/>
              <a:t>year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I’d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rather</a:t>
            </a:r>
            <a:r>
              <a:rPr lang="nl-NL" baseline="0" dirty="0" smtClean="0"/>
              <a:t> focus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feasible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the short run.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presentation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won’t</a:t>
            </a:r>
            <a:r>
              <a:rPr lang="nl-NL" baseline="0" dirty="0" smtClean="0"/>
              <a:t> go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any</a:t>
            </a:r>
            <a:r>
              <a:rPr lang="nl-NL" baseline="0" dirty="0" smtClean="0"/>
              <a:t> long term </a:t>
            </a:r>
            <a:r>
              <a:rPr lang="nl-NL" baseline="0" dirty="0" err="1" smtClean="0"/>
              <a:t>vision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focuses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the present. And </a:t>
            </a:r>
            <a:r>
              <a:rPr lang="nl-NL" baseline="0" dirty="0" err="1" smtClean="0"/>
              <a:t>nowadays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reality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don’t</a:t>
            </a:r>
            <a:r>
              <a:rPr lang="nl-NL" baseline="0" dirty="0" smtClean="0"/>
              <a:t> have perfect CICD </a:t>
            </a:r>
            <a:r>
              <a:rPr lang="nl-NL" baseline="0" dirty="0" err="1" smtClean="0"/>
              <a:t>pipelines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test </a:t>
            </a:r>
            <a:r>
              <a:rPr lang="nl-NL" baseline="0" dirty="0" err="1" smtClean="0"/>
              <a:t>every</a:t>
            </a:r>
            <a:r>
              <a:rPr lang="nl-NL" baseline="0" dirty="0" smtClean="0"/>
              <a:t> test case we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think</a:t>
            </a:r>
            <a:r>
              <a:rPr lang="nl-NL" baseline="0" dirty="0" smtClean="0"/>
              <a:t> of (</a:t>
            </a:r>
            <a:r>
              <a:rPr lang="nl-NL" baseline="0" dirty="0" err="1" smtClean="0"/>
              <a:t>leaving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question</a:t>
            </a:r>
            <a:r>
              <a:rPr lang="nl-NL" baseline="0" dirty="0" smtClean="0"/>
              <a:t> of ‘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everything</a:t>
            </a:r>
            <a:r>
              <a:rPr lang="nl-NL" baseline="0" dirty="0" smtClean="0"/>
              <a:t>’ out ;-). We </a:t>
            </a:r>
            <a:r>
              <a:rPr lang="nl-NL" baseline="0" dirty="0" err="1" smtClean="0"/>
              <a:t>need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make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well-founded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choices</a:t>
            </a:r>
            <a:r>
              <a:rPr lang="nl-NL" baseline="0" dirty="0" smtClean="0"/>
              <a:t> as to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to test and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. And </a:t>
            </a:r>
            <a:r>
              <a:rPr lang="nl-NL" baseline="0" dirty="0" err="1" smtClean="0"/>
              <a:t>making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those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well-founded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decisions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respect to test design is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another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way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saying</a:t>
            </a:r>
            <a:r>
              <a:rPr lang="nl-NL" baseline="0" dirty="0" smtClean="0"/>
              <a:t> ‘risk </a:t>
            </a:r>
            <a:r>
              <a:rPr lang="nl-NL" baseline="0" dirty="0" err="1" smtClean="0"/>
              <a:t>based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!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both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regression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well</a:t>
            </a:r>
            <a:r>
              <a:rPr lang="nl-NL" baseline="0" dirty="0" smtClean="0"/>
              <a:t> as to ‘</a:t>
            </a:r>
            <a:r>
              <a:rPr lang="nl-NL" baseline="0" dirty="0" err="1" smtClean="0"/>
              <a:t>progression</a:t>
            </a:r>
            <a:r>
              <a:rPr lang="nl-NL" baseline="0" dirty="0" smtClean="0"/>
              <a:t>’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Have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ever </a:t>
            </a:r>
            <a:r>
              <a:rPr lang="nl-NL" baseline="0" dirty="0" err="1" smtClean="0"/>
              <a:t>discussed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browser/OS/</a:t>
            </a:r>
            <a:r>
              <a:rPr lang="nl-NL" baseline="0" dirty="0" err="1" smtClean="0"/>
              <a:t>viewport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combinations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definitely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tested</a:t>
            </a:r>
            <a:r>
              <a:rPr lang="nl-NL" baseline="0" dirty="0" smtClean="0"/>
              <a:t>, and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less</a:t>
            </a:r>
            <a:r>
              <a:rPr lang="nl-NL" baseline="0" dirty="0" smtClean="0"/>
              <a:t> important? (</a:t>
            </a:r>
            <a:r>
              <a:rPr lang="nl-NL" baseline="0" dirty="0" err="1" smtClean="0"/>
              <a:t>Chrome</a:t>
            </a:r>
            <a:r>
              <a:rPr lang="nl-NL" baseline="0" dirty="0" smtClean="0"/>
              <a:t>? </a:t>
            </a:r>
            <a:r>
              <a:rPr lang="nl-NL" baseline="0" dirty="0" err="1" smtClean="0"/>
              <a:t>Yes</a:t>
            </a:r>
            <a:r>
              <a:rPr lang="nl-NL" baseline="0" dirty="0" smtClean="0"/>
              <a:t>! Opera? </a:t>
            </a:r>
            <a:r>
              <a:rPr lang="nl-NL" baseline="0" dirty="0" err="1" smtClean="0"/>
              <a:t>Hmm</a:t>
            </a:r>
            <a:r>
              <a:rPr lang="nl-NL" baseline="0" dirty="0" smtClean="0"/>
              <a:t>,, </a:t>
            </a:r>
            <a:r>
              <a:rPr lang="nl-NL" baseline="0" dirty="0" err="1" smtClean="0"/>
              <a:t>perhaps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…)</a:t>
            </a:r>
          </a:p>
          <a:p>
            <a:r>
              <a:rPr lang="nl-NL" baseline="0" dirty="0" smtClean="0"/>
              <a:t>Have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ever </a:t>
            </a:r>
            <a:r>
              <a:rPr lang="nl-NL" baseline="0" dirty="0" err="1" smtClean="0"/>
              <a:t>discussed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process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flows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absolutely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tested</a:t>
            </a:r>
            <a:r>
              <a:rPr lang="nl-NL" baseline="0" dirty="0" smtClean="0"/>
              <a:t>? </a:t>
            </a:r>
            <a:r>
              <a:rPr lang="nl-NL" baseline="0" dirty="0" err="1" smtClean="0"/>
              <a:t>Only</a:t>
            </a:r>
            <a:r>
              <a:rPr lang="nl-NL" baseline="0" dirty="0" smtClean="0"/>
              <a:t> the 20% happy </a:t>
            </a:r>
            <a:r>
              <a:rPr lang="nl-NL" baseline="0" dirty="0" err="1" smtClean="0"/>
              <a:t>flows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constitute</a:t>
            </a:r>
            <a:r>
              <a:rPr lang="nl-NL" baseline="0" dirty="0" smtClean="0"/>
              <a:t> 80% of all </a:t>
            </a:r>
            <a:r>
              <a:rPr lang="nl-NL" baseline="0" dirty="0" err="1" smtClean="0"/>
              <a:t>transactions</a:t>
            </a:r>
            <a:r>
              <a:rPr lang="nl-NL" baseline="0" dirty="0" smtClean="0"/>
              <a:t>? </a:t>
            </a:r>
            <a:r>
              <a:rPr lang="nl-NL" baseline="0" dirty="0" err="1" smtClean="0"/>
              <a:t>But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about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alternate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flows</a:t>
            </a:r>
            <a:r>
              <a:rPr lang="nl-NL" baseline="0" dirty="0" smtClean="0"/>
              <a:t>, the </a:t>
            </a:r>
            <a:r>
              <a:rPr lang="nl-NL" baseline="0" dirty="0" err="1" smtClean="0"/>
              <a:t>exception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flows</a:t>
            </a:r>
            <a:r>
              <a:rPr lang="nl-NL" baseline="0" dirty="0" smtClean="0"/>
              <a:t>, … etc. ?</a:t>
            </a:r>
          </a:p>
          <a:p>
            <a:r>
              <a:rPr lang="nl-NL" baseline="0" dirty="0" smtClean="0"/>
              <a:t>Have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ever </a:t>
            </a:r>
            <a:r>
              <a:rPr lang="nl-NL" baseline="0" dirty="0" err="1" smtClean="0"/>
              <a:t>discussed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of the 10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conditions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make</a:t>
            </a:r>
            <a:r>
              <a:rPr lang="nl-NL" baseline="0" dirty="0" smtClean="0"/>
              <a:t> up a business </a:t>
            </a:r>
            <a:r>
              <a:rPr lang="nl-NL" baseline="0" dirty="0" err="1" smtClean="0"/>
              <a:t>rule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should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decisive</a:t>
            </a:r>
            <a:r>
              <a:rPr lang="nl-NL" baseline="0" dirty="0" smtClean="0"/>
              <a:t> in a test case?</a:t>
            </a:r>
          </a:p>
          <a:p>
            <a:endParaRPr lang="nl-NL" baseline="0" dirty="0" smtClean="0"/>
          </a:p>
          <a:p>
            <a:r>
              <a:rPr lang="nl-NL" baseline="0" dirty="0" smtClean="0"/>
              <a:t>These are all </a:t>
            </a:r>
            <a:r>
              <a:rPr lang="nl-NL" baseline="0" dirty="0" err="1" smtClean="0"/>
              <a:t>examples</a:t>
            </a:r>
            <a:r>
              <a:rPr lang="nl-NL" baseline="0" dirty="0" smtClean="0"/>
              <a:t> of ‘risk </a:t>
            </a:r>
            <a:r>
              <a:rPr lang="nl-NL" baseline="0" dirty="0" err="1" smtClean="0"/>
              <a:t>assessments</a:t>
            </a:r>
            <a:r>
              <a:rPr lang="nl-NL" baseline="0" dirty="0" smtClean="0"/>
              <a:t>’ and the </a:t>
            </a:r>
            <a:r>
              <a:rPr lang="nl-NL" baseline="0" dirty="0" err="1" smtClean="0"/>
              <a:t>first</a:t>
            </a:r>
            <a:r>
              <a:rPr lang="nl-NL" baseline="0" dirty="0" smtClean="0"/>
              <a:t> step in ‘risk </a:t>
            </a:r>
            <a:r>
              <a:rPr lang="nl-NL" baseline="0" dirty="0" err="1" smtClean="0"/>
              <a:t>based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’. 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do we translate ‘high risk’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‘heavy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 and ‘</a:t>
            </a:r>
            <a:r>
              <a:rPr lang="nl-NL" baseline="0" dirty="0" err="1" smtClean="0"/>
              <a:t>no</a:t>
            </a:r>
            <a:r>
              <a:rPr lang="nl-NL" baseline="0" dirty="0" smtClean="0"/>
              <a:t> risk’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‘minimal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’?  </a:t>
            </a:r>
            <a:r>
              <a:rPr lang="nl-NL" baseline="0" dirty="0" err="1" smtClean="0"/>
              <a:t>Designing</a:t>
            </a:r>
            <a:r>
              <a:rPr lang="nl-NL" baseline="0" dirty="0" smtClean="0"/>
              <a:t> testcases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cross-browser</a:t>
            </a:r>
            <a:r>
              <a:rPr lang="nl-NL" baseline="0" dirty="0" smtClean="0"/>
              <a:t> test is </a:t>
            </a:r>
            <a:r>
              <a:rPr lang="nl-NL" baseline="0" dirty="0" err="1" smtClean="0"/>
              <a:t>completely</a:t>
            </a:r>
            <a:r>
              <a:rPr lang="nl-NL" baseline="0" dirty="0" smtClean="0"/>
              <a:t> different to </a:t>
            </a:r>
            <a:r>
              <a:rPr lang="nl-NL" baseline="0" dirty="0" err="1" smtClean="0"/>
              <a:t>designing</a:t>
            </a:r>
            <a:r>
              <a:rPr lang="nl-NL" baseline="0" dirty="0" smtClean="0"/>
              <a:t> test cases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business </a:t>
            </a:r>
            <a:r>
              <a:rPr lang="nl-NL" baseline="0" dirty="0" err="1" smtClean="0"/>
              <a:t>process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making</a:t>
            </a:r>
            <a:r>
              <a:rPr lang="nl-NL" baseline="0" dirty="0" smtClean="0"/>
              <a:t>. And </a:t>
            </a:r>
            <a:r>
              <a:rPr lang="nl-NL" baseline="0" dirty="0" err="1" smtClean="0"/>
              <a:t>each</a:t>
            </a:r>
            <a:r>
              <a:rPr lang="nl-NL" baseline="0" dirty="0" smtClean="0"/>
              <a:t> of these test designs have </a:t>
            </a:r>
            <a:r>
              <a:rPr lang="nl-NL" baseline="0" dirty="0" err="1" smtClean="0"/>
              <a:t>their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own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way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differentiating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exhaustive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thorough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 and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‘minimal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’. 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session</a:t>
            </a:r>
            <a:r>
              <a:rPr lang="nl-NL" baseline="0" dirty="0" smtClean="0"/>
              <a:t> presents and shows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examples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to go </a:t>
            </a:r>
            <a:r>
              <a:rPr lang="nl-NL" baseline="0" dirty="0" err="1" smtClean="0"/>
              <a:t>about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. First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go </a:t>
            </a:r>
            <a:r>
              <a:rPr lang="nl-NL" baseline="0" dirty="0" err="1" smtClean="0"/>
              <a:t>briefly</a:t>
            </a:r>
            <a:r>
              <a:rPr lang="nl-NL" baseline="0" dirty="0" smtClean="0"/>
              <a:t> over the different types of test design and </a:t>
            </a:r>
            <a:r>
              <a:rPr lang="nl-NL" baseline="0" dirty="0" err="1" smtClean="0"/>
              <a:t>associated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coverages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demonstrate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live </a:t>
            </a:r>
            <a:r>
              <a:rPr lang="nl-NL" baseline="0" dirty="0" err="1" smtClean="0"/>
              <a:t>example</a:t>
            </a:r>
            <a:r>
              <a:rPr lang="nl-NL" baseline="0" dirty="0" smtClean="0"/>
              <a:t>.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Please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addressing</a:t>
            </a:r>
            <a:r>
              <a:rPr lang="nl-NL" baseline="0" dirty="0" smtClean="0"/>
              <a:t> test </a:t>
            </a:r>
            <a:r>
              <a:rPr lang="nl-NL" baseline="0" dirty="0" err="1" smtClean="0"/>
              <a:t>automation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merely</a:t>
            </a:r>
            <a:r>
              <a:rPr lang="nl-NL" baseline="0" dirty="0" smtClean="0"/>
              <a:t>’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, I </a:t>
            </a:r>
            <a:r>
              <a:rPr lang="nl-NL" baseline="0" dirty="0" err="1" smtClean="0"/>
              <a:t>mean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addressing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test </a:t>
            </a:r>
            <a:r>
              <a:rPr lang="nl-NL" baseline="0" dirty="0" err="1" smtClean="0"/>
              <a:t>execution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we’re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focusing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 test design.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Let’s</a:t>
            </a:r>
            <a:r>
              <a:rPr lang="nl-NL" dirty="0" smtClean="0"/>
              <a:t> </a:t>
            </a:r>
            <a:r>
              <a:rPr lang="nl-NL" dirty="0" err="1" smtClean="0"/>
              <a:t>examine</a:t>
            </a:r>
            <a:r>
              <a:rPr lang="nl-NL" dirty="0" smtClean="0"/>
              <a:t> </a:t>
            </a:r>
            <a:r>
              <a:rPr lang="nl-NL" dirty="0" err="1" smtClean="0"/>
              <a:t>differentiating</a:t>
            </a:r>
            <a:r>
              <a:rPr lang="nl-NL" dirty="0" smtClean="0"/>
              <a:t> test </a:t>
            </a:r>
            <a:r>
              <a:rPr lang="nl-NL" dirty="0" err="1" smtClean="0"/>
              <a:t>coverage</a:t>
            </a:r>
            <a:r>
              <a:rPr lang="nl-NL" dirty="0" smtClean="0"/>
              <a:t> over </a:t>
            </a:r>
            <a:r>
              <a:rPr lang="nl-NL" dirty="0" err="1" smtClean="0"/>
              <a:t>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example</a:t>
            </a:r>
            <a:r>
              <a:rPr lang="nl-NL" baseline="0" dirty="0" smtClean="0"/>
              <a:t>:</a:t>
            </a:r>
          </a:p>
          <a:p>
            <a:r>
              <a:rPr lang="nl-NL" dirty="0" smtClean="0"/>
              <a:t>My </a:t>
            </a:r>
            <a:r>
              <a:rPr lang="nl-NL" dirty="0" err="1" smtClean="0"/>
              <a:t>photo</a:t>
            </a:r>
            <a:r>
              <a:rPr lang="nl-NL" dirty="0" smtClean="0"/>
              <a:t> camera </a:t>
            </a:r>
            <a:r>
              <a:rPr lang="nl-NL" dirty="0" err="1" smtClean="0"/>
              <a:t>broke</a:t>
            </a:r>
            <a:r>
              <a:rPr lang="nl-NL" dirty="0" smtClean="0"/>
              <a:t> down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holiday</a:t>
            </a:r>
            <a:r>
              <a:rPr lang="nl-NL" dirty="0" smtClean="0"/>
              <a:t>. </a:t>
            </a:r>
            <a:r>
              <a:rPr lang="nl-NL" dirty="0" err="1" smtClean="0"/>
              <a:t>Fortunately</a:t>
            </a:r>
            <a:r>
              <a:rPr lang="nl-NL" dirty="0" smtClean="0"/>
              <a:t> I </a:t>
            </a:r>
            <a:r>
              <a:rPr lang="nl-NL" dirty="0" err="1" smtClean="0"/>
              <a:t>closed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insurance</a:t>
            </a:r>
            <a:r>
              <a:rPr lang="nl-NL" dirty="0" smtClean="0"/>
              <a:t> </a:t>
            </a:r>
            <a:r>
              <a:rPr lang="nl-NL" dirty="0" err="1" smtClean="0"/>
              <a:t>policy</a:t>
            </a:r>
            <a:r>
              <a:rPr lang="nl-NL" dirty="0" smtClean="0"/>
              <a:t>, </a:t>
            </a:r>
            <a:r>
              <a:rPr lang="nl-NL" dirty="0" err="1" smtClean="0"/>
              <a:t>so</a:t>
            </a:r>
            <a:r>
              <a:rPr lang="nl-NL" dirty="0" smtClean="0"/>
              <a:t> I </a:t>
            </a:r>
            <a:r>
              <a:rPr lang="nl-NL" dirty="0" err="1" smtClean="0"/>
              <a:t>filed</a:t>
            </a:r>
            <a:r>
              <a:rPr lang="nl-NL" baseline="0" dirty="0" smtClean="0"/>
              <a:t> a claim. </a:t>
            </a:r>
            <a:r>
              <a:rPr lang="nl-NL" baseline="0" dirty="0" err="1" smtClean="0"/>
              <a:t>Handling</a:t>
            </a:r>
            <a:r>
              <a:rPr lang="nl-NL" baseline="0" dirty="0" smtClean="0"/>
              <a:t> claims is </a:t>
            </a:r>
            <a:r>
              <a:rPr lang="nl-NL" baseline="0" dirty="0" err="1" smtClean="0"/>
              <a:t>highly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, up to the point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claims </a:t>
            </a:r>
            <a:r>
              <a:rPr lang="nl-NL" baseline="0" dirty="0" err="1" smtClean="0"/>
              <a:t>no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manual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interference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needed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handled </a:t>
            </a:r>
            <a:r>
              <a:rPr lang="nl-NL" baseline="0" dirty="0" err="1" smtClean="0"/>
              <a:t>completely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called</a:t>
            </a:r>
            <a:r>
              <a:rPr lang="nl-NL" baseline="0" dirty="0" smtClean="0"/>
              <a:t> Straight </a:t>
            </a:r>
            <a:r>
              <a:rPr lang="nl-NL" baseline="0" dirty="0" err="1" smtClean="0"/>
              <a:t>Through</a:t>
            </a:r>
            <a:r>
              <a:rPr lang="nl-NL" baseline="0" dirty="0" smtClean="0"/>
              <a:t> Processing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STP. </a:t>
            </a:r>
            <a:r>
              <a:rPr lang="nl-NL" baseline="0" dirty="0" err="1" smtClean="0"/>
              <a:t>After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filing</a:t>
            </a:r>
            <a:r>
              <a:rPr lang="nl-NL" baseline="0" dirty="0" smtClean="0"/>
              <a:t> the claim (over the internet, </a:t>
            </a:r>
            <a:r>
              <a:rPr lang="nl-NL" baseline="0" dirty="0" err="1" smtClean="0"/>
              <a:t>obviously</a:t>
            </a:r>
            <a:r>
              <a:rPr lang="nl-NL" baseline="0" dirty="0" smtClean="0"/>
              <a:t> ;-), the </a:t>
            </a:r>
            <a:r>
              <a:rPr lang="nl-NL" baseline="0" dirty="0" err="1" smtClean="0"/>
              <a:t>insurance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company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workflow</a:t>
            </a:r>
            <a:r>
              <a:rPr lang="nl-NL" baseline="0" dirty="0" smtClean="0"/>
              <a:t> system </a:t>
            </a:r>
            <a:r>
              <a:rPr lang="nl-NL" baseline="0" dirty="0" err="1" smtClean="0"/>
              <a:t>decides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to do: </a:t>
            </a:r>
            <a:r>
              <a:rPr lang="nl-NL" baseline="0" dirty="0" err="1" smtClean="0"/>
              <a:t>take</a:t>
            </a:r>
            <a:r>
              <a:rPr lang="nl-NL" baseline="0" dirty="0" smtClean="0"/>
              <a:t> care of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(STP!)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put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claim </a:t>
            </a:r>
            <a:r>
              <a:rPr lang="nl-NL" baseline="0" dirty="0" err="1" smtClean="0"/>
              <a:t>officer’s</a:t>
            </a:r>
            <a:r>
              <a:rPr lang="nl-NL" baseline="0" dirty="0" smtClean="0"/>
              <a:t> to do list.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is the </a:t>
            </a:r>
            <a:r>
              <a:rPr lang="nl-NL" baseline="0" dirty="0" err="1" smtClean="0"/>
              <a:t>functional</a:t>
            </a:r>
            <a:r>
              <a:rPr lang="nl-NL" baseline="0" dirty="0" smtClean="0"/>
              <a:t> design ;-)</a:t>
            </a:r>
          </a:p>
          <a:p>
            <a:endParaRPr lang="nl-NL" baseline="0" dirty="0" smtClean="0"/>
          </a:p>
          <a:p>
            <a:r>
              <a:rPr lang="nl-NL" baseline="0" dirty="0" smtClean="0"/>
              <a:t>Testing the </a:t>
            </a:r>
            <a:r>
              <a:rPr lang="nl-NL" baseline="0" dirty="0" err="1" smtClean="0"/>
              <a:t>process</a:t>
            </a:r>
            <a:r>
              <a:rPr lang="nl-NL" baseline="0" dirty="0" smtClean="0"/>
              <a:t> flow? Test </a:t>
            </a:r>
            <a:r>
              <a:rPr lang="nl-NL" baseline="0" dirty="0" err="1" smtClean="0"/>
              <a:t>depth</a:t>
            </a:r>
            <a:r>
              <a:rPr lang="nl-NL" baseline="0" dirty="0" smtClean="0"/>
              <a:t> 1, 2, 3, etc. is the </a:t>
            </a:r>
            <a:r>
              <a:rPr lang="nl-NL" baseline="0" dirty="0" err="1" smtClean="0"/>
              <a:t>measure</a:t>
            </a:r>
            <a:r>
              <a:rPr lang="nl-NL" baseline="0" dirty="0" smtClean="0"/>
              <a:t> of test </a:t>
            </a:r>
            <a:r>
              <a:rPr lang="nl-NL" baseline="0" dirty="0" err="1" smtClean="0"/>
              <a:t>thoroughness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Testing the business 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</a:t>
            </a:r>
            <a:r>
              <a:rPr lang="nl-NL" baseline="0" dirty="0" smtClean="0"/>
              <a:t>)? MCC, MCDC, DC etc. is the </a:t>
            </a:r>
            <a:r>
              <a:rPr lang="nl-NL" baseline="0" dirty="0" err="1" smtClean="0"/>
              <a:t>measure</a:t>
            </a:r>
            <a:r>
              <a:rPr lang="nl-NL" baseline="0" dirty="0" smtClean="0"/>
              <a:t> of test </a:t>
            </a:r>
            <a:r>
              <a:rPr lang="nl-NL" baseline="0" dirty="0" err="1" smtClean="0"/>
              <a:t>thoroughness</a:t>
            </a:r>
            <a:endParaRPr lang="nl-NL" baseline="0" dirty="0" smtClean="0"/>
          </a:p>
          <a:p>
            <a:endParaRPr lang="nl-NL" baseline="0" dirty="0" smtClean="0"/>
          </a:p>
          <a:p>
            <a:r>
              <a:rPr lang="nl-NL" baseline="0" dirty="0" smtClean="0"/>
              <a:t>In the </a:t>
            </a:r>
            <a:r>
              <a:rPr lang="nl-NL" baseline="0" dirty="0" err="1" smtClean="0"/>
              <a:t>example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come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apply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coverage</a:t>
            </a:r>
            <a:r>
              <a:rPr lang="nl-NL" baseline="0" dirty="0" smtClean="0"/>
              <a:t>: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allvalues</a:t>
            </a:r>
            <a:r>
              <a:rPr lang="nl-NL" baseline="0" dirty="0" smtClean="0"/>
              <a:t>’, ‘</a:t>
            </a:r>
            <a:r>
              <a:rPr lang="nl-NL" baseline="0" dirty="0" err="1" smtClean="0"/>
              <a:t>allpairs</a:t>
            </a:r>
            <a:r>
              <a:rPr lang="nl-NL" baseline="0" dirty="0" smtClean="0"/>
              <a:t>’, ‘</a:t>
            </a:r>
            <a:r>
              <a:rPr lang="nl-NL" baseline="0" dirty="0" err="1" smtClean="0"/>
              <a:t>allTriplets</a:t>
            </a:r>
            <a:r>
              <a:rPr lang="nl-NL" baseline="0" dirty="0" smtClean="0"/>
              <a:t>’ (??), </a:t>
            </a:r>
            <a:r>
              <a:rPr lang="nl-NL" baseline="0" dirty="0" err="1" smtClean="0"/>
              <a:t>allCombination’s</a:t>
            </a:r>
            <a:r>
              <a:rPr lang="nl-NL" baseline="0" dirty="0" smtClean="0"/>
              <a:t>’ as </a:t>
            </a:r>
            <a:r>
              <a:rPr lang="nl-NL" baseline="0" dirty="0" err="1" smtClean="0"/>
              <a:t>measure</a:t>
            </a:r>
            <a:r>
              <a:rPr lang="nl-NL" baseline="0" dirty="0" smtClean="0"/>
              <a:t> of test </a:t>
            </a:r>
            <a:r>
              <a:rPr lang="nl-NL" baseline="0" dirty="0" err="1" smtClean="0"/>
              <a:t>thoroughness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Sprint 1:</a:t>
            </a:r>
          </a:p>
          <a:p>
            <a:r>
              <a:rPr lang="nl-NL" dirty="0" err="1" smtClean="0"/>
              <a:t>Manual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 (ET) and start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first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r>
              <a:rPr lang="nl-NL" dirty="0" smtClean="0"/>
              <a:t> of </a:t>
            </a:r>
            <a:r>
              <a:rPr lang="nl-NL" dirty="0" err="1" smtClean="0"/>
              <a:t>automated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test set</a:t>
            </a:r>
          </a:p>
          <a:p>
            <a:r>
              <a:rPr lang="nl-NL" dirty="0" smtClean="0"/>
              <a:t>Data </a:t>
            </a:r>
            <a:r>
              <a:rPr lang="nl-NL" dirty="0" err="1" smtClean="0"/>
              <a:t>coverage</a:t>
            </a:r>
            <a:r>
              <a:rPr lang="nl-NL" dirty="0" smtClean="0"/>
              <a:t>, all </a:t>
            </a:r>
            <a:r>
              <a:rPr lang="nl-NL" dirty="0" err="1" smtClean="0"/>
              <a:t>combinations</a:t>
            </a:r>
            <a:r>
              <a:rPr lang="nl-NL" dirty="0" smtClean="0"/>
              <a:t>.  (</a:t>
            </a:r>
            <a:r>
              <a:rPr lang="nl-NL" dirty="0" err="1" smtClean="0"/>
              <a:t>follow</a:t>
            </a:r>
            <a:r>
              <a:rPr lang="nl-NL" dirty="0" smtClean="0"/>
              <a:t> link to </a:t>
            </a:r>
            <a:r>
              <a:rPr lang="nl-NL" i="1" dirty="0" smtClean="0"/>
              <a:t>sprint1.data.json</a:t>
            </a:r>
            <a:r>
              <a:rPr lang="nl-NL" dirty="0" smtClean="0"/>
              <a:t>)</a:t>
            </a:r>
          </a:p>
          <a:p>
            <a:endParaRPr lang="nl-NL" dirty="0" smtClean="0"/>
          </a:p>
          <a:p>
            <a:r>
              <a:rPr lang="nl-NL" dirty="0" smtClean="0"/>
              <a:t>Sprint 2:</a:t>
            </a:r>
          </a:p>
          <a:p>
            <a:r>
              <a:rPr lang="nl-NL" dirty="0" err="1" smtClean="0"/>
              <a:t>Manual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 (ET) 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extend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regression</a:t>
            </a:r>
            <a:r>
              <a:rPr lang="nl-NL" baseline="0" dirty="0" smtClean="0"/>
              <a:t> test set.</a:t>
            </a:r>
          </a:p>
          <a:p>
            <a:r>
              <a:rPr lang="nl-NL" baseline="0" dirty="0" err="1" smtClean="0"/>
              <a:t>Challenge</a:t>
            </a:r>
            <a:r>
              <a:rPr lang="nl-NL" baseline="0" dirty="0" smtClean="0"/>
              <a:t>: 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reuse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set of test cases …. </a:t>
            </a:r>
            <a:r>
              <a:rPr lang="nl-NL" baseline="0" dirty="0" smtClean="0">
                <a:sym typeface="Wingdings" pitchFamily="2" charset="2"/>
              </a:rPr>
              <a:t> use test case </a:t>
            </a:r>
            <a:r>
              <a:rPr lang="nl-NL" baseline="0" dirty="0" err="1" smtClean="0">
                <a:sym typeface="Wingdings" pitchFamily="2" charset="2"/>
              </a:rPr>
              <a:t>generation</a:t>
            </a:r>
            <a:r>
              <a:rPr lang="nl-NL" baseline="0" dirty="0" smtClean="0">
                <a:sym typeface="Wingdings" pitchFamily="2" charset="2"/>
              </a:rPr>
              <a:t> tool (</a:t>
            </a:r>
            <a:r>
              <a:rPr lang="nl-NL" baseline="0" dirty="0" err="1" smtClean="0">
                <a:sym typeface="Wingdings" pitchFamily="2" charset="2"/>
              </a:rPr>
              <a:t>follow</a:t>
            </a:r>
            <a:r>
              <a:rPr lang="nl-NL" baseline="0" dirty="0" smtClean="0">
                <a:sym typeface="Wingdings" pitchFamily="2" charset="2"/>
              </a:rPr>
              <a:t> link to </a:t>
            </a:r>
            <a:r>
              <a:rPr lang="nl-NL" i="1" baseline="0" dirty="0" err="1" smtClean="0">
                <a:sym typeface="Wingdings" pitchFamily="2" charset="2"/>
              </a:rPr>
              <a:t>datacombinations</a:t>
            </a:r>
            <a:r>
              <a:rPr lang="nl-NL" i="1" baseline="0" dirty="0" smtClean="0">
                <a:sym typeface="Wingdings" pitchFamily="2" charset="2"/>
              </a:rPr>
              <a:t> tool</a:t>
            </a:r>
            <a:r>
              <a:rPr lang="nl-NL" baseline="0" dirty="0" smtClean="0">
                <a:sym typeface="Wingdings" pitchFamily="2" charset="2"/>
              </a:rPr>
              <a:t>)</a:t>
            </a:r>
          </a:p>
          <a:p>
            <a:r>
              <a:rPr lang="nl-NL" baseline="0" dirty="0" err="1" smtClean="0">
                <a:sym typeface="Wingdings" pitchFamily="2" charset="2"/>
              </a:rPr>
              <a:t>Next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challenge</a:t>
            </a:r>
            <a:r>
              <a:rPr lang="nl-NL" baseline="0" dirty="0" smtClean="0">
                <a:sym typeface="Wingdings" pitchFamily="2" charset="2"/>
              </a:rPr>
              <a:t>: </a:t>
            </a:r>
            <a:r>
              <a:rPr lang="nl-NL" baseline="0" dirty="0" err="1" smtClean="0">
                <a:sym typeface="Wingdings" pitchFamily="2" charset="2"/>
              </a:rPr>
              <a:t>with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replacement</a:t>
            </a:r>
            <a:r>
              <a:rPr lang="nl-NL" baseline="0" dirty="0" smtClean="0">
                <a:sym typeface="Wingdings" pitchFamily="2" charset="2"/>
              </a:rPr>
              <a:t> of </a:t>
            </a:r>
            <a:r>
              <a:rPr lang="nl-NL" baseline="0" dirty="0" err="1" smtClean="0">
                <a:sym typeface="Wingdings" pitchFamily="2" charset="2"/>
              </a:rPr>
              <a:t>old</a:t>
            </a:r>
            <a:r>
              <a:rPr lang="nl-NL" baseline="0" dirty="0" smtClean="0">
                <a:sym typeface="Wingdings" pitchFamily="2" charset="2"/>
              </a:rPr>
              <a:t> test set,</a:t>
            </a:r>
            <a:r>
              <a:rPr lang="nl-NL" baseline="0" dirty="0" err="1" smtClean="0">
                <a:sym typeface="Wingdings" pitchFamily="2" charset="2"/>
              </a:rPr>
              <a:t>we’ve</a:t>
            </a:r>
            <a:r>
              <a:rPr lang="nl-NL" baseline="0" dirty="0" smtClean="0">
                <a:sym typeface="Wingdings" pitchFamily="2" charset="2"/>
              </a:rPr>
              <a:t> lost the </a:t>
            </a:r>
            <a:r>
              <a:rPr lang="nl-NL" baseline="0" dirty="0" err="1" smtClean="0">
                <a:sym typeface="Wingdings" pitchFamily="2" charset="2"/>
              </a:rPr>
              <a:t>expected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results</a:t>
            </a:r>
            <a:r>
              <a:rPr lang="nl-NL" baseline="0" dirty="0" smtClean="0">
                <a:sym typeface="Wingdings" pitchFamily="2" charset="2"/>
              </a:rPr>
              <a:t> …  </a:t>
            </a:r>
            <a:r>
              <a:rPr lang="nl-NL" baseline="0" dirty="0" err="1" smtClean="0">
                <a:sym typeface="Wingdings" pitchFamily="2" charset="2"/>
              </a:rPr>
              <a:t>comparison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based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testing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for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regression</a:t>
            </a:r>
            <a:r>
              <a:rPr lang="nl-NL" baseline="0" dirty="0" smtClean="0">
                <a:sym typeface="Wingdings" pitchFamily="2" charset="2"/>
              </a:rPr>
              <a:t> </a:t>
            </a:r>
          </a:p>
          <a:p>
            <a:endParaRPr lang="nl-NL" baseline="0" dirty="0" smtClean="0">
              <a:sym typeface="Wingdings" pitchFamily="2" charset="2"/>
            </a:endParaRPr>
          </a:p>
          <a:p>
            <a:r>
              <a:rPr lang="nl-NL" baseline="0" dirty="0" smtClean="0">
                <a:sym typeface="Wingdings" pitchFamily="2" charset="2"/>
              </a:rPr>
              <a:t> </a:t>
            </a:r>
            <a:r>
              <a:rPr lang="nl-NL" baseline="0" dirty="0" err="1" smtClean="0">
                <a:sym typeface="Wingdings" pitchFamily="2" charset="2"/>
              </a:rPr>
              <a:t>So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how</a:t>
            </a:r>
            <a:r>
              <a:rPr lang="nl-NL" baseline="0" dirty="0" smtClean="0">
                <a:sym typeface="Wingdings" pitchFamily="2" charset="2"/>
              </a:rPr>
              <a:t> do we </a:t>
            </a:r>
            <a:r>
              <a:rPr lang="nl-NL" baseline="0" dirty="0" err="1" smtClean="0">
                <a:sym typeface="Wingdings" pitchFamily="2" charset="2"/>
              </a:rPr>
              <a:t>create</a:t>
            </a:r>
            <a:r>
              <a:rPr lang="nl-NL" baseline="0" dirty="0" smtClean="0">
                <a:sym typeface="Wingdings" pitchFamily="2" charset="2"/>
              </a:rPr>
              <a:t> test cases </a:t>
            </a:r>
            <a:r>
              <a:rPr lang="nl-NL" baseline="0" dirty="0" err="1" smtClean="0">
                <a:sym typeface="Wingdings" pitchFamily="2" charset="2"/>
              </a:rPr>
              <a:t>for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new</a:t>
            </a:r>
            <a:r>
              <a:rPr lang="nl-NL" baseline="0" dirty="0" smtClean="0">
                <a:sym typeface="Wingdings" pitchFamily="2" charset="2"/>
              </a:rPr>
              <a:t> and </a:t>
            </a:r>
            <a:r>
              <a:rPr lang="nl-NL" baseline="0" dirty="0" err="1" smtClean="0">
                <a:sym typeface="Wingdings" pitchFamily="2" charset="2"/>
              </a:rPr>
              <a:t>adjusted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functionality</a:t>
            </a:r>
            <a:r>
              <a:rPr lang="nl-NL" baseline="0" dirty="0" smtClean="0">
                <a:sym typeface="Wingdings" pitchFamily="2" charset="2"/>
              </a:rPr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Sprint 3:</a:t>
            </a:r>
          </a:p>
          <a:p>
            <a:r>
              <a:rPr lang="nl-NL" dirty="0" err="1" smtClean="0"/>
              <a:t>Repetition</a:t>
            </a:r>
            <a:r>
              <a:rPr lang="nl-NL" dirty="0" smtClean="0"/>
              <a:t> </a:t>
            </a:r>
            <a:r>
              <a:rPr lang="nl-NL" smtClean="0"/>
              <a:t>of sprint 2!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Advantage</a:t>
            </a:r>
            <a:r>
              <a:rPr lang="nl-NL" dirty="0" smtClean="0"/>
              <a:t>: </a:t>
            </a:r>
            <a:r>
              <a:rPr lang="nl-NL" dirty="0" err="1" smtClean="0"/>
              <a:t>Generate</a:t>
            </a:r>
            <a:r>
              <a:rPr lang="nl-NL" dirty="0" smtClean="0"/>
              <a:t> test cases </a:t>
            </a:r>
            <a:r>
              <a:rPr lang="nl-NL" dirty="0" err="1" smtClean="0"/>
              <a:t>on</a:t>
            </a:r>
            <a:r>
              <a:rPr lang="nl-NL" dirty="0" smtClean="0"/>
              <a:t> the </a:t>
            </a:r>
            <a:r>
              <a:rPr lang="nl-NL" dirty="0" err="1" smtClean="0"/>
              <a:t>fly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Kanttekening: weet wel wat je test: data integriteit kan je niet testen met </a:t>
            </a:r>
            <a:r>
              <a:rPr lang="nl-NL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17" name="Rectangle 16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9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20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2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9000"/>
              </a:lnSpc>
              <a:defRPr sz="8000"/>
            </a:lvl1pPr>
          </a:lstStyle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3112"/>
            <a:ext cx="8460000" cy="128240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 baseline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342000" y="1588017"/>
            <a:ext cx="8460000" cy="2608839"/>
          </a:xfrm>
        </p:spPr>
        <p:txBody>
          <a:bodyPr/>
          <a:lstStyle>
            <a:lvl1pPr>
              <a:lnSpc>
                <a:spcPts val="1400"/>
              </a:lnSpc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nl-NL" noProof="0"/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42000" y="1285625"/>
            <a:ext cx="8460000" cy="266675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ct val="0"/>
              </a:spcBef>
              <a:buNone/>
              <a:defRPr lang="en-US" sz="1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om een grafiektitel te maken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6"/>
            <a:ext cx="8460000" cy="3700483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dirty="0" smtClean="0"/>
              <a:t>Click icon to add picture</a:t>
            </a:r>
            <a:endParaRPr lang="nl-NL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84600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8460000" cy="141064"/>
          </a:xfrm>
        </p:spPr>
        <p:txBody>
          <a:bodyPr vert="horz" lIns="0" tIns="0" rIns="0" bIns="0" rtlCol="0" anchor="t" anchorCtr="0">
            <a:noAutofit/>
          </a:bodyPr>
          <a:lstStyle>
            <a:lvl1pPr marL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53" name="Picture Placeholder 2"/>
          <p:cNvSpPr>
            <a:spLocks noGrp="1"/>
          </p:cNvSpPr>
          <p:nvPr>
            <p:ph type="pic" idx="13"/>
          </p:nvPr>
        </p:nvSpPr>
        <p:spPr>
          <a:xfrm>
            <a:off x="46584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9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  <p:sp>
        <p:nvSpPr>
          <p:cNvPr id="10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46584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w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37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3600"/>
              </a:lnSpc>
              <a:defRPr sz="3000"/>
            </a:lvl1pPr>
          </a:lstStyle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grpSp>
        <p:nvGrpSpPr>
          <p:cNvPr id="29" name="Group 28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30" name="Rectangle 29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32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33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412" y="531734"/>
            <a:ext cx="7840326" cy="1923604"/>
          </a:xfrm>
          <a:noFill/>
        </p:spPr>
        <p:txBody>
          <a:bodyPr lIns="0" rIns="0" anchor="t" anchorCtr="0">
            <a:noAutofit/>
          </a:bodyPr>
          <a:lstStyle>
            <a:lvl1pPr>
              <a:lnSpc>
                <a:spcPts val="5000"/>
              </a:lnSpc>
              <a:defRPr sz="45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nl-N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80391" y="2873354"/>
            <a:ext cx="7841273" cy="538609"/>
          </a:xfr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</a:t>
            </a:r>
            <a:br>
              <a:rPr lang="en-US" noProof="0" dirty="0" smtClean="0"/>
            </a:br>
            <a:r>
              <a:rPr lang="en-US" noProof="0" dirty="0" smtClean="0"/>
              <a:t>subtitle style</a:t>
            </a:r>
            <a:endParaRPr lang="nl-NL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 bwMode="white">
          <a:xfrm>
            <a:off x="680412" y="3632897"/>
            <a:ext cx="7840325" cy="17953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Type </a:t>
            </a:r>
            <a:r>
              <a:rPr lang="nl-NL" noProof="0" dirty="0" err="1" smtClean="0"/>
              <a:t>your</a:t>
            </a:r>
            <a:r>
              <a:rPr lang="nl-NL" noProof="0" dirty="0" smtClean="0"/>
              <a:t> </a:t>
            </a:r>
            <a:r>
              <a:rPr lang="nl-NL" noProof="0" dirty="0" err="1" smtClean="0"/>
              <a:t>Location</a:t>
            </a:r>
            <a:r>
              <a:rPr lang="nl-NL" noProof="0" dirty="0" smtClean="0"/>
              <a:t> </a:t>
            </a:r>
            <a:r>
              <a:rPr lang="nl-NL" noProof="0" dirty="0" err="1" smtClean="0"/>
              <a:t>and</a:t>
            </a:r>
            <a:r>
              <a:rPr lang="nl-NL" noProof="0" dirty="0" smtClean="0"/>
              <a:t> date</a:t>
            </a:r>
            <a:endParaRPr lang="nl-N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4"/>
            <a:ext cx="4143285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4"/>
            <a:ext cx="4143600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Testnet, 11 oktober 2017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342000" y="1285625"/>
            <a:ext cx="8460000" cy="2911231"/>
          </a:xfrm>
        </p:spPr>
        <p:txBody>
          <a:bodyPr/>
          <a:lstStyle>
            <a:lvl1pPr>
              <a:lnSpc>
                <a:spcPts val="1600"/>
              </a:lnSpc>
              <a:defRPr sz="1400"/>
            </a:lvl1pPr>
          </a:lstStyle>
          <a:p>
            <a:r>
              <a:rPr lang="en-US" noProof="0" dirty="0" smtClean="0"/>
              <a:t>Click icon to add table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0155"/>
            <a:ext cx="8460000" cy="12824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42000" y="342900"/>
            <a:ext cx="8460000" cy="685800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0" rIns="180000" bIns="0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00" y="12856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4624" y="4608027"/>
            <a:ext cx="6621144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smtClean="0"/>
              <a:t>Testnet, 11 oktober 2017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6000" y="4608027"/>
            <a:ext cx="216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ACBA47-91FC-4F0F-98EF-AF8B449ABA1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35" name="TextBox 34"/>
          <p:cNvSpPr txBox="1"/>
          <p:nvPr/>
        </p:nvSpPr>
        <p:spPr>
          <a:xfrm>
            <a:off x="8505768" y="4608027"/>
            <a:ext cx="162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nl-NL" sz="900" noProof="0" dirty="0" smtClean="0"/>
              <a:t>|</a:t>
            </a:r>
            <a:endParaRPr lang="nl-NL" sz="900" noProof="0" dirty="0"/>
          </a:p>
        </p:txBody>
      </p:sp>
      <p:grpSp>
        <p:nvGrpSpPr>
          <p:cNvPr id="100" name="Group 99"/>
          <p:cNvGrpSpPr/>
          <p:nvPr userDrawn="1"/>
        </p:nvGrpSpPr>
        <p:grpSpPr bwMode="gray">
          <a:xfrm>
            <a:off x="342000" y="4559215"/>
            <a:ext cx="1109903" cy="241172"/>
            <a:chOff x="2749538" y="2279310"/>
            <a:chExt cx="1479870" cy="321562"/>
          </a:xfrm>
        </p:grpSpPr>
        <p:sp>
          <p:nvSpPr>
            <p:cNvPr id="101" name="Rectangle 100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2" name="Rectangle 101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03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105" name="Freeform 104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10" name="Freeform 109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104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61" r:id="rId3"/>
    <p:sldLayoutId id="2147483650" r:id="rId4"/>
    <p:sldLayoutId id="2147483671" r:id="rId5"/>
    <p:sldLayoutId id="2147483652" r:id="rId6"/>
    <p:sldLayoutId id="2147483670" r:id="rId7"/>
    <p:sldLayoutId id="2147483654" r:id="rId8"/>
    <p:sldLayoutId id="2147483666" r:id="rId9"/>
    <p:sldLayoutId id="2147483667" r:id="rId10"/>
    <p:sldLayoutId id="2147483655" r:id="rId11"/>
    <p:sldLayoutId id="2147483668" r:id="rId12"/>
    <p:sldLayoutId id="2147483664" r:id="rId13"/>
    <p:sldLayoutId id="2147483660" r:id="rId14"/>
  </p:sldLayoutIdLst>
  <p:hf hdr="0" dt="0"/>
  <p:txStyles>
    <p:titleStyle>
      <a:lvl1pPr algn="l" defTabSz="685800" rtl="0" eaLnBrk="1" latinLnBrk="0" hangingPunct="1">
        <a:lnSpc>
          <a:spcPts val="32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1000" indent="-351000" algn="l" defTabSz="685800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75000" indent="-350044" algn="l" defTabSz="740569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10841" indent="-350044" algn="l" defTabSz="740569" rtl="0" eaLnBrk="1" latinLnBrk="0" hangingPunct="1">
        <a:lnSpc>
          <a:spcPts val="2000"/>
        </a:lnSpc>
        <a:spcBef>
          <a:spcPts val="0"/>
        </a:spcBef>
        <a:buFont typeface="Century Gothic" pitchFamily="34" charset="0"/>
        <a:buChar char="•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5406" indent="-350044" algn="l" defTabSz="685800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87116" indent="-350044" algn="l" defTabSz="501254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hyperlink" Target="http://www.tmap.net/wiki/coverage-types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map.net/wiki/coverage-typ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namro.nl/en/personal/insurance/legal-expenses-insurance/calculate.html?lang=e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namro.nl/en/personal/insurance/legal-expenses-insurance/calculate.html?lang=e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1362" y="525904"/>
            <a:ext cx="8076238" cy="3786532"/>
          </a:xfrm>
        </p:spPr>
        <p:txBody>
          <a:bodyPr/>
          <a:lstStyle/>
          <a:p>
            <a:r>
              <a:rPr lang="nl-NL" dirty="0" smtClean="0"/>
              <a:t>Agile &amp; </a:t>
            </a:r>
            <a:br>
              <a:rPr lang="nl-NL" dirty="0" smtClean="0"/>
            </a:br>
            <a:r>
              <a:rPr lang="nl-NL" dirty="0" smtClean="0"/>
              <a:t>Risk </a:t>
            </a:r>
            <a:r>
              <a:rPr lang="nl-NL" dirty="0" err="1" smtClean="0"/>
              <a:t>Based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Testing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10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4" name="Rectangle 77"/>
          <p:cNvSpPr/>
          <p:nvPr/>
        </p:nvSpPr>
        <p:spPr>
          <a:xfrm>
            <a:off x="3853452" y="3204902"/>
            <a:ext cx="983149" cy="2491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Circular Arrow 78"/>
          <p:cNvSpPr/>
          <p:nvPr/>
        </p:nvSpPr>
        <p:spPr>
          <a:xfrm>
            <a:off x="4099321" y="1336585"/>
            <a:ext cx="737280" cy="74725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198474"/>
              <a:gd name="adj5" fmla="val 125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Circular Arrow 79"/>
          <p:cNvSpPr/>
          <p:nvPr/>
        </p:nvSpPr>
        <p:spPr>
          <a:xfrm rot="16200000" flipH="1">
            <a:off x="4025337" y="1722702"/>
            <a:ext cx="1868109" cy="1843200"/>
          </a:xfrm>
          <a:prstGeom prst="circularArrow">
            <a:avLst>
              <a:gd name="adj1" fmla="val 12500"/>
              <a:gd name="adj2" fmla="val 1263102"/>
              <a:gd name="adj3" fmla="val 20457681"/>
              <a:gd name="adj4" fmla="val 1174191"/>
              <a:gd name="adj5" fmla="val 125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Right Arrow 80"/>
          <p:cNvSpPr/>
          <p:nvPr/>
        </p:nvSpPr>
        <p:spPr>
          <a:xfrm>
            <a:off x="5143835" y="3080346"/>
            <a:ext cx="1013125" cy="4982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Cube 81"/>
          <p:cNvSpPr/>
          <p:nvPr/>
        </p:nvSpPr>
        <p:spPr>
          <a:xfrm>
            <a:off x="6289825" y="2713667"/>
            <a:ext cx="1206443" cy="82636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63"/>
          <p:cNvSpPr/>
          <p:nvPr/>
        </p:nvSpPr>
        <p:spPr>
          <a:xfrm>
            <a:off x="2970441" y="2848753"/>
            <a:ext cx="737362" cy="124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64"/>
          <p:cNvSpPr/>
          <p:nvPr/>
        </p:nvSpPr>
        <p:spPr>
          <a:xfrm>
            <a:off x="2970441" y="3023129"/>
            <a:ext cx="737362" cy="124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65"/>
          <p:cNvSpPr/>
          <p:nvPr/>
        </p:nvSpPr>
        <p:spPr>
          <a:xfrm>
            <a:off x="2970441" y="3197506"/>
            <a:ext cx="737362" cy="124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66"/>
          <p:cNvSpPr/>
          <p:nvPr/>
        </p:nvSpPr>
        <p:spPr>
          <a:xfrm>
            <a:off x="2970441" y="3371881"/>
            <a:ext cx="737362" cy="124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38"/>
          <p:cNvSpPr/>
          <p:nvPr/>
        </p:nvSpPr>
        <p:spPr>
          <a:xfrm>
            <a:off x="2073785" y="2051409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9" name="Rectangle 43"/>
          <p:cNvSpPr/>
          <p:nvPr/>
        </p:nvSpPr>
        <p:spPr>
          <a:xfrm>
            <a:off x="2073785" y="1830655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Rectangle 44"/>
          <p:cNvSpPr/>
          <p:nvPr/>
        </p:nvSpPr>
        <p:spPr>
          <a:xfrm>
            <a:off x="2073785" y="2272161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Rectangle 45"/>
          <p:cNvSpPr/>
          <p:nvPr/>
        </p:nvSpPr>
        <p:spPr>
          <a:xfrm>
            <a:off x="2073785" y="2492914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Rectangle 46"/>
          <p:cNvSpPr/>
          <p:nvPr/>
        </p:nvSpPr>
        <p:spPr>
          <a:xfrm>
            <a:off x="2073785" y="2713667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3" name="Rectangle 47"/>
          <p:cNvSpPr/>
          <p:nvPr/>
        </p:nvSpPr>
        <p:spPr>
          <a:xfrm>
            <a:off x="2073785" y="2934420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Rectangle 48"/>
          <p:cNvSpPr/>
          <p:nvPr/>
        </p:nvSpPr>
        <p:spPr>
          <a:xfrm>
            <a:off x="2073785" y="3155172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5" name="Rectangle 49"/>
          <p:cNvSpPr/>
          <p:nvPr/>
        </p:nvSpPr>
        <p:spPr>
          <a:xfrm>
            <a:off x="2073785" y="3375925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Rectangle 50"/>
          <p:cNvSpPr/>
          <p:nvPr/>
        </p:nvSpPr>
        <p:spPr>
          <a:xfrm>
            <a:off x="2073785" y="3596679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Risk </a:t>
            </a:r>
            <a:r>
              <a:rPr lang="nl-NL" dirty="0" err="1" smtClean="0"/>
              <a:t>based</a:t>
            </a:r>
            <a:r>
              <a:rPr lang="nl-NL" dirty="0" smtClean="0"/>
              <a:t> test </a:t>
            </a:r>
            <a:r>
              <a:rPr lang="nl-NL" dirty="0" err="1" smtClean="0"/>
              <a:t>automation</a:t>
            </a:r>
            <a:r>
              <a:rPr lang="nl-NL" dirty="0" smtClean="0"/>
              <a:t> in </a:t>
            </a:r>
            <a:r>
              <a:rPr lang="nl-NL" dirty="0" err="1" smtClean="0"/>
              <a:t>an</a:t>
            </a:r>
            <a:r>
              <a:rPr lang="nl-NL" dirty="0" smtClean="0"/>
              <a:t> Agile environment. 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..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Ben Visser  &amp; Peter </a:t>
            </a:r>
            <a:r>
              <a:rPr lang="nl-NL" dirty="0" err="1" smtClean="0"/>
              <a:t>Nwankwo</a:t>
            </a:r>
            <a:endParaRPr lang="nl-NL" dirty="0" smtClean="0"/>
          </a:p>
          <a:p>
            <a:r>
              <a:rPr lang="nl-NL" dirty="0" smtClean="0"/>
              <a:t>Amsterdam, </a:t>
            </a:r>
            <a:r>
              <a:rPr lang="nl-NL" dirty="0" err="1" smtClean="0"/>
              <a:t>June</a:t>
            </a:r>
            <a:r>
              <a:rPr lang="nl-NL" dirty="0" smtClean="0"/>
              <a:t>, 2017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Risk </a:t>
            </a:r>
            <a:r>
              <a:rPr lang="nl-NL" dirty="0" err="1" smtClean="0"/>
              <a:t>Based</a:t>
            </a:r>
            <a:r>
              <a:rPr lang="nl-NL" dirty="0" smtClean="0"/>
              <a:t> Testing </a:t>
            </a:r>
            <a:r>
              <a:rPr lang="nl-NL" dirty="0" smtClean="0">
                <a:sym typeface="Wingdings" pitchFamily="2" charset="2"/>
              </a:rPr>
              <a:t> Agile </a:t>
            </a:r>
            <a:r>
              <a:rPr lang="nl-NL" dirty="0" err="1" smtClean="0">
                <a:sym typeface="Wingdings" pitchFamily="2" charset="2"/>
              </a:rPr>
              <a:t>development</a:t>
            </a:r>
            <a:endParaRPr lang="nl-NL" dirty="0"/>
          </a:p>
        </p:txBody>
      </p:sp>
      <p:pic>
        <p:nvPicPr>
          <p:cNvPr id="15" name="sprint" descr="Agile E2E Delivery Cycle.pn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741121" y="1519147"/>
            <a:ext cx="3847298" cy="2264270"/>
          </a:xfrm>
        </p:spPr>
      </p:pic>
      <p:pic>
        <p:nvPicPr>
          <p:cNvPr id="17" name="CCC" descr="fran-ohara-evolving-agile-testing-eurostar-2012-8-63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052" y="1915297"/>
            <a:ext cx="3157010" cy="2370232"/>
          </a:xfrm>
          <a:prstGeom prst="rect">
            <a:avLst/>
          </a:prstGeom>
        </p:spPr>
      </p:pic>
      <p:pic>
        <p:nvPicPr>
          <p:cNvPr id="14" name="Risk analysis" descr="Coverage types.png">
            <a:hlinkClick r:id="rId5"/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1015653" y="1492147"/>
            <a:ext cx="2073536" cy="2378042"/>
          </a:xfrm>
        </p:spPr>
      </p:pic>
      <p:sp>
        <p:nvSpPr>
          <p:cNvPr id="19" name="Tijdelijke aanduiding voor dianumm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3</a:t>
            </a:fld>
            <a:endParaRPr lang="nl-NL" noProof="0"/>
          </a:p>
        </p:txBody>
      </p:sp>
      <p:sp>
        <p:nvSpPr>
          <p:cNvPr id="20" name="Tijdelijke aanduiding voor voettekst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Risk </a:t>
            </a:r>
            <a:r>
              <a:rPr lang="nl-NL" dirty="0" err="1" smtClean="0"/>
              <a:t>Based</a:t>
            </a:r>
            <a:r>
              <a:rPr lang="nl-NL" dirty="0" smtClean="0"/>
              <a:t> Testing </a:t>
            </a:r>
            <a:r>
              <a:rPr lang="nl-NL" dirty="0" smtClean="0">
                <a:sym typeface="Wingdings" pitchFamily="2" charset="2"/>
              </a:rPr>
              <a:t> Agile </a:t>
            </a:r>
            <a:r>
              <a:rPr lang="nl-NL" dirty="0" err="1" smtClean="0">
                <a:sym typeface="Wingdings" pitchFamily="2" charset="2"/>
              </a:rPr>
              <a:t>development</a:t>
            </a:r>
            <a:endParaRPr lang="nl-NL" dirty="0"/>
          </a:p>
        </p:txBody>
      </p:sp>
      <p:pic>
        <p:nvPicPr>
          <p:cNvPr id="12" name="Afbeelding 11" descr="Agile iterat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052" y="1028700"/>
            <a:ext cx="2789005" cy="1641427"/>
          </a:xfrm>
          <a:prstGeom prst="rect">
            <a:avLst/>
          </a:prstGeom>
        </p:spPr>
      </p:pic>
      <p:pic>
        <p:nvPicPr>
          <p:cNvPr id="11" name="Afbeelding 10" descr="Agile iterati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20" y="1941104"/>
            <a:ext cx="2888486" cy="1385621"/>
          </a:xfrm>
          <a:prstGeom prst="rect">
            <a:avLst/>
          </a:prstGeom>
        </p:spPr>
      </p:pic>
      <p:pic>
        <p:nvPicPr>
          <p:cNvPr id="10" name="Afbeelding 9" descr="Agile iteratie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006" y="2535527"/>
            <a:ext cx="2998624" cy="1509971"/>
          </a:xfrm>
          <a:prstGeom prst="rect">
            <a:avLst/>
          </a:prstGeom>
        </p:spPr>
      </p:pic>
      <p:pic>
        <p:nvPicPr>
          <p:cNvPr id="9" name="Afbeelding 8" descr="Agile iteratie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625" y="3254301"/>
            <a:ext cx="3183375" cy="1385621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342000" y="3548958"/>
            <a:ext cx="2634559" cy="91440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nl-NL" dirty="0" err="1" smtClean="0"/>
              <a:t>Progressing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:</a:t>
            </a:r>
          </a:p>
          <a:p>
            <a:pPr>
              <a:lnSpc>
                <a:spcPts val="2400"/>
              </a:lnSpc>
            </a:pPr>
            <a:r>
              <a:rPr lang="nl-NL" dirty="0" smtClean="0"/>
              <a:t>Testing </a:t>
            </a:r>
            <a:r>
              <a:rPr lang="nl-NL" dirty="0" err="1" smtClean="0"/>
              <a:t>new</a:t>
            </a:r>
            <a:r>
              <a:rPr lang="nl-NL" dirty="0" smtClean="0"/>
              <a:t>/</a:t>
            </a:r>
            <a:r>
              <a:rPr lang="nl-NL" dirty="0" err="1" smtClean="0"/>
              <a:t>updated</a:t>
            </a:r>
            <a:endParaRPr lang="nl-NL" dirty="0" smtClean="0"/>
          </a:p>
          <a:p>
            <a:pPr>
              <a:lnSpc>
                <a:spcPts val="2400"/>
              </a:lnSpc>
            </a:pPr>
            <a:r>
              <a:rPr lang="nl-NL" dirty="0" err="1" smtClean="0"/>
              <a:t>functionality</a:t>
            </a:r>
            <a:endParaRPr lang="nl-NL" dirty="0" smtClean="0"/>
          </a:p>
        </p:txBody>
      </p:sp>
      <p:sp>
        <p:nvSpPr>
          <p:cNvPr id="16" name="Tekstvak 15"/>
          <p:cNvSpPr txBox="1"/>
          <p:nvPr/>
        </p:nvSpPr>
        <p:spPr>
          <a:xfrm>
            <a:off x="6571271" y="1284083"/>
            <a:ext cx="2230729" cy="91440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nl-NL" dirty="0" err="1" smtClean="0"/>
              <a:t>Regressing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:</a:t>
            </a:r>
          </a:p>
          <a:p>
            <a:pPr>
              <a:lnSpc>
                <a:spcPts val="2400"/>
              </a:lnSpc>
            </a:pPr>
            <a:r>
              <a:rPr lang="nl-NL" dirty="0" smtClean="0"/>
              <a:t>Testing </a:t>
            </a:r>
            <a:r>
              <a:rPr lang="nl-NL" dirty="0" err="1" smtClean="0"/>
              <a:t>existing</a:t>
            </a:r>
            <a:endParaRPr lang="nl-NL" dirty="0" smtClean="0"/>
          </a:p>
          <a:p>
            <a:pPr>
              <a:lnSpc>
                <a:spcPts val="2400"/>
              </a:lnSpc>
            </a:pPr>
            <a:r>
              <a:rPr lang="nl-NL" dirty="0" err="1" smtClean="0"/>
              <a:t>functionality</a:t>
            </a:r>
            <a:endParaRPr lang="nl-NL" dirty="0" smtClean="0"/>
          </a:p>
        </p:txBody>
      </p:sp>
      <p:sp>
        <p:nvSpPr>
          <p:cNvPr id="17" name="Tijdelijke aanduiding voor dianumm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4</a:t>
            </a:fld>
            <a:endParaRPr lang="nl-NL" noProof="0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Testnet, 11 oktober 2017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 dirty="0" smtClean="0"/>
              <a:t>No risk, </a:t>
            </a:r>
            <a:r>
              <a:rPr lang="nl-NL" dirty="0" err="1" smtClean="0"/>
              <a:t>no</a:t>
            </a:r>
            <a:r>
              <a:rPr lang="nl-NL" dirty="0" smtClean="0"/>
              <a:t> test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5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 dirty="0"/>
          </a:p>
        </p:txBody>
      </p:sp>
      <p:sp>
        <p:nvSpPr>
          <p:cNvPr id="6" name="Afgeronde rechthoek 5"/>
          <p:cNvSpPr/>
          <p:nvPr/>
        </p:nvSpPr>
        <p:spPr>
          <a:xfrm>
            <a:off x="84611" y="3477783"/>
            <a:ext cx="2137043" cy="711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Straight </a:t>
            </a:r>
            <a:r>
              <a:rPr lang="nl-NL" dirty="0" err="1" smtClean="0"/>
              <a:t>Through</a:t>
            </a:r>
            <a:r>
              <a:rPr lang="nl-NL" dirty="0" smtClean="0"/>
              <a:t> Processing (STP)</a:t>
            </a:r>
            <a:endParaRPr lang="nl-NL" dirty="0"/>
          </a:p>
        </p:txBody>
      </p:sp>
      <p:sp>
        <p:nvSpPr>
          <p:cNvPr id="7" name="Afgeronde rechthoek 6"/>
          <p:cNvSpPr/>
          <p:nvPr/>
        </p:nvSpPr>
        <p:spPr>
          <a:xfrm>
            <a:off x="3635587" y="3477783"/>
            <a:ext cx="2137043" cy="711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Manual</a:t>
            </a:r>
            <a:r>
              <a:rPr lang="nl-NL" dirty="0" smtClean="0"/>
              <a:t> Processing</a:t>
            </a:r>
            <a:endParaRPr lang="nl-NL" dirty="0"/>
          </a:p>
        </p:txBody>
      </p:sp>
      <p:sp>
        <p:nvSpPr>
          <p:cNvPr id="5" name="Afgeronde rechthoek 4"/>
          <p:cNvSpPr/>
          <p:nvPr/>
        </p:nvSpPr>
        <p:spPr>
          <a:xfrm>
            <a:off x="1860100" y="1327250"/>
            <a:ext cx="2137043" cy="711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Insurance claim</a:t>
            </a:r>
            <a:endParaRPr lang="nl-NL" dirty="0"/>
          </a:p>
        </p:txBody>
      </p:sp>
      <p:sp>
        <p:nvSpPr>
          <p:cNvPr id="8" name="Stroomdiagram: Beslissing 7"/>
          <p:cNvSpPr/>
          <p:nvPr/>
        </p:nvSpPr>
        <p:spPr>
          <a:xfrm>
            <a:off x="1434254" y="2385583"/>
            <a:ext cx="2988734" cy="889000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STP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Manual</a:t>
            </a:r>
            <a:r>
              <a:rPr lang="nl-NL" dirty="0" smtClean="0"/>
              <a:t>?</a:t>
            </a:r>
            <a:endParaRPr lang="nl-NL" dirty="0"/>
          </a:p>
        </p:txBody>
      </p:sp>
      <p:cxnSp>
        <p:nvCxnSpPr>
          <p:cNvPr id="11" name="Rechte verbindingslijn met pijl 10"/>
          <p:cNvCxnSpPr>
            <a:stCxn id="5" idx="2"/>
            <a:endCxn id="8" idx="0"/>
          </p:cNvCxnSpPr>
          <p:nvPr/>
        </p:nvCxnSpPr>
        <p:spPr>
          <a:xfrm flipH="1">
            <a:off x="2928621" y="2038450"/>
            <a:ext cx="1" cy="34713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1"/>
            <a:endCxn id="6" idx="0"/>
          </p:cNvCxnSpPr>
          <p:nvPr/>
        </p:nvCxnSpPr>
        <p:spPr>
          <a:xfrm rot="10800000" flipV="1">
            <a:off x="1153134" y="2830083"/>
            <a:ext cx="281121" cy="647700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2"/>
          <p:cNvCxnSpPr>
            <a:stCxn id="8" idx="3"/>
            <a:endCxn id="7" idx="0"/>
          </p:cNvCxnSpPr>
          <p:nvPr/>
        </p:nvCxnSpPr>
        <p:spPr>
          <a:xfrm>
            <a:off x="4422988" y="2830083"/>
            <a:ext cx="281121" cy="647700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el 20"/>
          <p:cNvGraphicFramePr>
            <a:graphicFrameLocks noGrp="1"/>
          </p:cNvGraphicFramePr>
          <p:nvPr/>
        </p:nvGraphicFramePr>
        <p:xfrm>
          <a:off x="4916033" y="1327250"/>
          <a:ext cx="4126368" cy="187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277"/>
                <a:gridCol w="834746"/>
                <a:gridCol w="790345"/>
              </a:tblGrid>
              <a:tr h="1027513">
                <a:tc>
                  <a:txBody>
                    <a:bodyPr/>
                    <a:lstStyle/>
                    <a:p>
                      <a:pPr algn="ctr"/>
                      <a:r>
                        <a:rPr lang="nl-NL" sz="1600" dirty="0" smtClean="0"/>
                        <a:t>STP </a:t>
                      </a:r>
                      <a:r>
                        <a:rPr lang="nl-NL" sz="1600" dirty="0" err="1" smtClean="0"/>
                        <a:t>or</a:t>
                      </a:r>
                      <a:r>
                        <a:rPr lang="nl-NL" sz="1600" baseline="0" dirty="0" smtClean="0"/>
                        <a:t> </a:t>
                      </a:r>
                      <a:r>
                        <a:rPr lang="nl-NL" sz="1600" baseline="0" dirty="0" err="1" smtClean="0"/>
                        <a:t>Manual</a:t>
                      </a:r>
                      <a:r>
                        <a:rPr lang="nl-NL" sz="1600" baseline="0" dirty="0" smtClean="0"/>
                        <a:t>?</a:t>
                      </a:r>
                    </a:p>
                    <a:p>
                      <a:pPr algn="ctr"/>
                      <a:endParaRPr lang="nl-NL" sz="1600" dirty="0" smtClean="0"/>
                    </a:p>
                    <a:p>
                      <a:pPr algn="r"/>
                      <a:r>
                        <a:rPr lang="nl-NL" sz="1200" dirty="0" smtClean="0"/>
                        <a:t># claims </a:t>
                      </a:r>
                      <a:r>
                        <a:rPr lang="nl-NL" sz="1200" dirty="0" err="1" smtClean="0"/>
                        <a:t>exceed</a:t>
                      </a:r>
                      <a:r>
                        <a:rPr lang="nl-NL" sz="1200" dirty="0" smtClean="0"/>
                        <a:t> 3 ►</a:t>
                      </a:r>
                    </a:p>
                    <a:p>
                      <a:pPr algn="r"/>
                      <a:endParaRPr lang="nl-NL" sz="1200" dirty="0" smtClean="0"/>
                    </a:p>
                    <a:p>
                      <a:r>
                        <a:rPr lang="nl-NL" sz="1200" dirty="0" smtClean="0"/>
                        <a:t>▼</a:t>
                      </a:r>
                      <a:r>
                        <a:rPr lang="nl-NL" sz="1200" dirty="0" err="1" smtClean="0"/>
                        <a:t>Amount</a:t>
                      </a:r>
                      <a:r>
                        <a:rPr lang="nl-NL" sz="1200" dirty="0" smtClean="0"/>
                        <a:t> of claim</a:t>
                      </a:r>
                      <a:r>
                        <a:rPr lang="nl-NL" sz="1200" baseline="0" dirty="0" smtClean="0"/>
                        <a:t/>
                      </a:r>
                      <a:br>
                        <a:rPr lang="nl-NL" sz="1200" baseline="0" dirty="0" smtClean="0"/>
                      </a:br>
                      <a:r>
                        <a:rPr lang="nl-NL" sz="1200" baseline="0" dirty="0" smtClean="0"/>
                        <a:t>    </a:t>
                      </a:r>
                      <a:r>
                        <a:rPr lang="nl-NL" sz="1200" baseline="0" dirty="0" err="1" smtClean="0"/>
                        <a:t>exceed</a:t>
                      </a:r>
                      <a:r>
                        <a:rPr lang="nl-NL" sz="1200" baseline="0" dirty="0" smtClean="0"/>
                        <a:t> €10.000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 smtClean="0"/>
                    </a:p>
                    <a:p>
                      <a:pPr algn="ctr"/>
                      <a:endParaRPr lang="nl-NL" sz="1200" dirty="0" smtClean="0"/>
                    </a:p>
                    <a:p>
                      <a:pPr algn="ctr"/>
                      <a:endParaRPr lang="nl-NL" sz="1200" dirty="0" smtClean="0"/>
                    </a:p>
                    <a:p>
                      <a:pPr algn="ctr"/>
                      <a:r>
                        <a:rPr lang="nl-NL" sz="1200" dirty="0" err="1" smtClean="0"/>
                        <a:t>Yes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 smtClean="0"/>
                    </a:p>
                    <a:p>
                      <a:pPr algn="ctr"/>
                      <a:endParaRPr lang="nl-NL" sz="1200" dirty="0" smtClean="0"/>
                    </a:p>
                    <a:p>
                      <a:pPr algn="ctr"/>
                      <a:endParaRPr lang="nl-NL" sz="1200" dirty="0" smtClean="0"/>
                    </a:p>
                    <a:p>
                      <a:pPr algn="ctr"/>
                      <a:r>
                        <a:rPr lang="nl-NL" sz="1200" dirty="0" smtClean="0"/>
                        <a:t>No</a:t>
                      </a:r>
                      <a:endParaRPr lang="nl-NL" sz="1200" dirty="0"/>
                    </a:p>
                  </a:txBody>
                  <a:tcPr/>
                </a:tc>
              </a:tr>
              <a:tr h="279909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 smtClean="0"/>
                        <a:t>Yes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 smtClean="0"/>
                        <a:t>Manual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 smtClean="0"/>
                        <a:t>Manual</a:t>
                      </a:r>
                      <a:endParaRPr lang="nl-NL" sz="1200" dirty="0"/>
                    </a:p>
                  </a:txBody>
                  <a:tcPr/>
                </a:tc>
              </a:tr>
              <a:tr h="279909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No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 smtClean="0"/>
                        <a:t>Manual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STP</a:t>
                      </a:r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Tijdelijke aanduiding voor inhoud 13" descr="Coverage types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836" y="413386"/>
            <a:ext cx="966164" cy="54482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Sprint 1: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Traffic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Consumers</a:t>
            </a:r>
            <a:r>
              <a:rPr lang="nl-NL" dirty="0" smtClean="0"/>
              <a:t> and Home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Health and Family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None/>
            </a:pPr>
            <a:r>
              <a:rPr lang="nl-NL" dirty="0" err="1" smtClean="0"/>
              <a:t>Progression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Explorary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Automation</a:t>
            </a:r>
            <a:r>
              <a:rPr lang="nl-NL" dirty="0" smtClean="0"/>
              <a:t>: data </a:t>
            </a:r>
            <a:r>
              <a:rPr lang="nl-NL" dirty="0" err="1" smtClean="0"/>
              <a:t>coverage</a:t>
            </a:r>
            <a:endParaRPr lang="nl-NL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Sprint 2: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Work</a:t>
            </a:r>
            <a:r>
              <a:rPr lang="nl-NL" dirty="0" smtClean="0"/>
              <a:t> and </a:t>
            </a:r>
            <a:r>
              <a:rPr lang="nl-NL" dirty="0" err="1" smtClean="0"/>
              <a:t>Income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Progression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: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pPr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6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 dirty="0" err="1" smtClean="0"/>
              <a:t>Developing</a:t>
            </a:r>
            <a:r>
              <a:rPr lang="nl-NL" dirty="0" smtClean="0"/>
              <a:t> a Premium Calculator   </a:t>
            </a:r>
            <a:endParaRPr lang="nl-NL" dirty="0"/>
          </a:p>
        </p:txBody>
      </p:sp>
      <p:sp>
        <p:nvSpPr>
          <p:cNvPr id="7" name="Actieknop: Introductiepagina 6">
            <a:hlinkClick r:id="rId3" highlightClick="1"/>
          </p:cNvPr>
          <p:cNvSpPr/>
          <p:nvPr/>
        </p:nvSpPr>
        <p:spPr>
          <a:xfrm>
            <a:off x="7007382" y="415800"/>
            <a:ext cx="540000" cy="54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Sprint 3: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Pension and </a:t>
            </a:r>
            <a:r>
              <a:rPr lang="nl-NL" dirty="0" err="1" smtClean="0"/>
              <a:t>Social</a:t>
            </a:r>
            <a:r>
              <a:rPr lang="nl-NL" dirty="0" smtClean="0"/>
              <a:t> Security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None/>
            </a:pPr>
            <a:r>
              <a:rPr lang="nl-NL" dirty="0" err="1" smtClean="0"/>
              <a:t>Progression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Explorary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Automated</a:t>
            </a:r>
            <a:r>
              <a:rPr lang="nl-NL" dirty="0" smtClean="0"/>
              <a:t>?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None/>
            </a:pP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…</a:t>
            </a:r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Sprint 4: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Taxes</a:t>
            </a:r>
            <a:r>
              <a:rPr lang="nl-NL" dirty="0" smtClean="0"/>
              <a:t> and </a:t>
            </a:r>
            <a:r>
              <a:rPr lang="nl-NL" dirty="0" err="1" smtClean="0"/>
              <a:t>Assets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err="1" smtClean="0"/>
              <a:t>So</a:t>
            </a:r>
            <a:r>
              <a:rPr lang="nl-NL" dirty="0" smtClean="0"/>
              <a:t>, </a:t>
            </a:r>
            <a:r>
              <a:rPr lang="nl-NL" dirty="0" err="1" smtClean="0"/>
              <a:t>where</a:t>
            </a:r>
            <a:r>
              <a:rPr lang="nl-NL" dirty="0" smtClean="0"/>
              <a:t> is the risk </a:t>
            </a:r>
            <a:r>
              <a:rPr lang="nl-NL" dirty="0" err="1" smtClean="0"/>
              <a:t>based</a:t>
            </a:r>
            <a:r>
              <a:rPr lang="nl-NL" dirty="0" smtClean="0"/>
              <a:t> aspect …?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New </a:t>
            </a:r>
            <a:r>
              <a:rPr lang="nl-NL" dirty="0" err="1" smtClean="0"/>
              <a:t>functionality</a:t>
            </a:r>
            <a:r>
              <a:rPr lang="nl-NL" dirty="0" smtClean="0"/>
              <a:t> in sprint: all </a:t>
            </a:r>
            <a:r>
              <a:rPr lang="nl-NL" dirty="0" err="1" smtClean="0"/>
              <a:t>combinations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Regression</a:t>
            </a:r>
            <a:r>
              <a:rPr lang="nl-NL" dirty="0" smtClean="0"/>
              <a:t> test: all pairs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Cross browser </a:t>
            </a:r>
            <a:r>
              <a:rPr lang="nl-NL" dirty="0" err="1" smtClean="0"/>
              <a:t>testing</a:t>
            </a:r>
            <a:endParaRPr lang="nl-NL" dirty="0" smtClean="0"/>
          </a:p>
          <a:p>
            <a:pPr lvl="1">
              <a:buFont typeface="Arial" pitchFamily="34" charset="0"/>
              <a:buChar char="•"/>
            </a:pPr>
            <a:r>
              <a:rPr lang="nl-NL" sz="1600" dirty="0" smtClean="0"/>
              <a:t>All </a:t>
            </a:r>
            <a:r>
              <a:rPr lang="nl-NL" sz="1600" dirty="0" err="1" smtClean="0"/>
              <a:t>values</a:t>
            </a:r>
            <a:r>
              <a:rPr lang="nl-NL" sz="1600" dirty="0" smtClean="0"/>
              <a:t> in </a:t>
            </a:r>
            <a:r>
              <a:rPr lang="nl-NL" sz="1600" dirty="0" err="1" smtClean="0"/>
              <a:t>daily</a:t>
            </a:r>
            <a:r>
              <a:rPr lang="nl-NL" sz="1600" dirty="0" smtClean="0"/>
              <a:t> </a:t>
            </a:r>
            <a:r>
              <a:rPr lang="nl-NL" sz="1600" dirty="0" err="1" smtClean="0"/>
              <a:t>build</a:t>
            </a:r>
            <a:endParaRPr lang="nl-NL" sz="1600" dirty="0" smtClean="0"/>
          </a:p>
          <a:p>
            <a:pPr lvl="1">
              <a:buFont typeface="Arial" pitchFamily="34" charset="0"/>
              <a:buChar char="•"/>
            </a:pPr>
            <a:r>
              <a:rPr lang="nl-NL" sz="1600" dirty="0" smtClean="0"/>
              <a:t>All </a:t>
            </a:r>
            <a:r>
              <a:rPr lang="nl-NL" sz="1600" dirty="0" err="1" smtClean="0"/>
              <a:t>combinations</a:t>
            </a:r>
            <a:r>
              <a:rPr lang="nl-NL" sz="1600" dirty="0" smtClean="0"/>
              <a:t> </a:t>
            </a:r>
            <a:r>
              <a:rPr lang="nl-NL" sz="1600" dirty="0" err="1" smtClean="0"/>
              <a:t>every</a:t>
            </a:r>
            <a:r>
              <a:rPr lang="nl-NL" sz="1600" dirty="0" smtClean="0"/>
              <a:t> weekend</a:t>
            </a:r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7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Developing</a:t>
            </a:r>
            <a:r>
              <a:rPr lang="nl-NL" dirty="0" smtClean="0"/>
              <a:t> a Premium Calculator</a:t>
            </a:r>
            <a:endParaRPr lang="nl-NL" dirty="0"/>
          </a:p>
        </p:txBody>
      </p:sp>
      <p:sp>
        <p:nvSpPr>
          <p:cNvPr id="7" name="Actieknop: Introductiepagina 6">
            <a:hlinkClick r:id="rId3" highlightClick="1"/>
          </p:cNvPr>
          <p:cNvSpPr/>
          <p:nvPr/>
        </p:nvSpPr>
        <p:spPr>
          <a:xfrm>
            <a:off x="7007382" y="415800"/>
            <a:ext cx="540000" cy="54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everything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tested</a:t>
            </a:r>
            <a:r>
              <a:rPr lang="nl-NL" dirty="0" smtClean="0"/>
              <a:t> in the CICD </a:t>
            </a:r>
            <a:r>
              <a:rPr lang="nl-NL" dirty="0" err="1" smtClean="0"/>
              <a:t>pipeline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r>
              <a:rPr lang="nl-NL" dirty="0" err="1" smtClean="0"/>
              <a:t>Don’t</a:t>
            </a:r>
            <a:r>
              <a:rPr lang="nl-NL" dirty="0" smtClean="0"/>
              <a:t> </a:t>
            </a:r>
            <a:r>
              <a:rPr lang="nl-NL" dirty="0" err="1" smtClean="0"/>
              <a:t>maintain</a:t>
            </a:r>
            <a:r>
              <a:rPr lang="nl-NL" dirty="0" smtClean="0"/>
              <a:t> </a:t>
            </a:r>
            <a:r>
              <a:rPr lang="nl-NL" dirty="0" err="1" smtClean="0"/>
              <a:t>individual</a:t>
            </a:r>
            <a:r>
              <a:rPr lang="nl-NL" dirty="0" smtClean="0"/>
              <a:t> test cases, </a:t>
            </a:r>
            <a:r>
              <a:rPr lang="nl-NL" dirty="0" err="1" smtClean="0"/>
              <a:t>maintain</a:t>
            </a:r>
            <a:r>
              <a:rPr lang="nl-NL" dirty="0" smtClean="0"/>
              <a:t> the test model  and </a:t>
            </a:r>
            <a:r>
              <a:rPr lang="nl-NL" dirty="0" err="1" smtClean="0"/>
              <a:t>generate</a:t>
            </a:r>
            <a:r>
              <a:rPr lang="nl-NL" dirty="0" smtClean="0"/>
              <a:t> the test cases.</a:t>
            </a:r>
          </a:p>
          <a:p>
            <a:endParaRPr lang="nl-NL" dirty="0" smtClean="0"/>
          </a:p>
          <a:p>
            <a:r>
              <a:rPr lang="nl-NL" dirty="0" err="1" smtClean="0"/>
              <a:t>Don’t</a:t>
            </a:r>
            <a:r>
              <a:rPr lang="nl-NL" dirty="0" smtClean="0"/>
              <a:t> </a:t>
            </a:r>
            <a:r>
              <a:rPr lang="nl-NL" dirty="0" err="1" smtClean="0"/>
              <a:t>maintain</a:t>
            </a:r>
            <a:r>
              <a:rPr lang="nl-NL" dirty="0" smtClean="0"/>
              <a:t> </a:t>
            </a:r>
            <a:r>
              <a:rPr lang="nl-NL" dirty="0" err="1" smtClean="0"/>
              <a:t>expected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test set, </a:t>
            </a:r>
            <a:r>
              <a:rPr lang="nl-NL" dirty="0" err="1" smtClean="0"/>
              <a:t>get</a:t>
            </a:r>
            <a:r>
              <a:rPr lang="nl-NL" dirty="0" smtClean="0"/>
              <a:t> </a:t>
            </a:r>
            <a:r>
              <a:rPr lang="nl-NL" dirty="0" err="1" smtClean="0"/>
              <a:t>them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production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8</a:t>
            </a:fld>
            <a:endParaRPr lang="nl-NL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Summary</a:t>
            </a:r>
            <a:endParaRPr lang="nl-NL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Thank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!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ogeti 16x9 Template 2014">
  <a:themeElements>
    <a:clrScheme name="Sogeti 2013">
      <a:dk1>
        <a:srgbClr val="000000"/>
      </a:dk1>
      <a:lt1>
        <a:srgbClr val="FFFFFF"/>
      </a:lt1>
      <a:dk2>
        <a:srgbClr val="FFCFC5"/>
      </a:dk2>
      <a:lt2>
        <a:srgbClr val="D2D2D2"/>
      </a:lt2>
      <a:accent1>
        <a:srgbClr val="FF4019"/>
      </a:accent1>
      <a:accent2>
        <a:srgbClr val="474030"/>
      </a:accent2>
      <a:accent3>
        <a:srgbClr val="FF9F8C"/>
      </a:accent3>
      <a:accent4>
        <a:srgbClr val="A39F97"/>
      </a:accent4>
      <a:accent5>
        <a:srgbClr val="FF7053"/>
      </a:accent5>
      <a:accent6>
        <a:srgbClr val="757064"/>
      </a:accent6>
      <a:hlink>
        <a:srgbClr val="6A2C91"/>
      </a:hlink>
      <a:folHlink>
        <a:srgbClr val="850C7A"/>
      </a:folHlink>
    </a:clrScheme>
    <a:fontScheme name="Sogeti 201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noAutofit/>
      </a:bodyPr>
      <a:lstStyle>
        <a:defPPr>
          <a:lnSpc>
            <a:spcPts val="2400"/>
          </a:lnSpc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geti_PP_Referentie_16x9_2014-1605.pptx" id="{F19A345F-1AD8-49DD-A497-68D66E37C467}" vid="{D9329CD1-0AE9-427D-9EAA-E85923C428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</TotalTime>
  <Words>1708</Words>
  <Application>Microsoft Office PowerPoint</Application>
  <PresentationFormat>Diavoorstelling (16:9)</PresentationFormat>
  <Paragraphs>157</Paragraphs>
  <Slides>10</Slides>
  <Notes>7</Notes>
  <HiddenSlides>1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Sogeti 16x9 Template 2014</vt:lpstr>
      <vt:lpstr>Agile &amp;  Risk Based Testing</vt:lpstr>
      <vt:lpstr>Risk based test automation in an Agile environment. </vt:lpstr>
      <vt:lpstr>Risk Based Testing  Agile development</vt:lpstr>
      <vt:lpstr>Risk Based Testing  Agile development</vt:lpstr>
      <vt:lpstr>No risk, no test</vt:lpstr>
      <vt:lpstr>Developing a Premium Calculator   </vt:lpstr>
      <vt:lpstr>Developing a Premium Calculator</vt:lpstr>
      <vt:lpstr>Summary</vt:lpstr>
      <vt:lpstr>Thank you!</vt:lpstr>
      <vt:lpstr>Dia 10</vt:lpstr>
    </vt:vector>
  </TitlesOfParts>
  <Company>CAV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CAV</dc:creator>
  <cp:lastModifiedBy>Ben Visser</cp:lastModifiedBy>
  <cp:revision>111</cp:revision>
  <dcterms:created xsi:type="dcterms:W3CDTF">2013-08-05T13:16:08Z</dcterms:created>
  <dcterms:modified xsi:type="dcterms:W3CDTF">2017-09-20T18:41:42Z</dcterms:modified>
</cp:coreProperties>
</file>