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75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64" r:id="rId14"/>
    <p:sldId id="262" r:id="rId15"/>
    <p:sldId id="265" r:id="rId16"/>
    <p:sldId id="276" r:id="rId17"/>
    <p:sldId id="277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A2C91"/>
    <a:srgbClr val="BFBCB7"/>
    <a:srgbClr val="FF7053"/>
    <a:srgbClr val="75706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8" autoAdjust="0"/>
    <p:restoredTop sz="72343" autoAdjust="0"/>
  </p:normalViewPr>
  <p:slideViewPr>
    <p:cSldViewPr snapToGrid="0" snapToObjects="1">
      <p:cViewPr varScale="1">
        <p:scale>
          <a:sx n="84" d="100"/>
          <a:sy n="84" d="100"/>
        </p:scale>
        <p:origin x="-1234" y="-77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44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GB" sz="1200" dirty="0" smtClean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84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GB" sz="1200" dirty="0" smtClean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844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GB" sz="1200" dirty="0" smtClean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844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Advantage</a:t>
            </a:r>
            <a:r>
              <a:rPr lang="nl-NL" dirty="0" smtClean="0"/>
              <a:t>: </a:t>
            </a:r>
            <a:r>
              <a:rPr lang="nl-NL" dirty="0" err="1" smtClean="0"/>
              <a:t>Generate</a:t>
            </a:r>
            <a:r>
              <a:rPr lang="nl-NL" dirty="0" smtClean="0"/>
              <a:t> test cases </a:t>
            </a:r>
            <a:r>
              <a:rPr lang="nl-NL" dirty="0" err="1" smtClean="0"/>
              <a:t>on</a:t>
            </a:r>
            <a:r>
              <a:rPr lang="nl-NL" dirty="0" smtClean="0"/>
              <a:t> the </a:t>
            </a:r>
            <a:r>
              <a:rPr lang="nl-NL" dirty="0" err="1" smtClean="0"/>
              <a:t>fly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Kanttekening: weet wel wat je test: data integriteit kan je niet testen met </a:t>
            </a:r>
            <a:r>
              <a:rPr lang="nl-NL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</a:t>
            </a:r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differentiating</a:t>
            </a:r>
            <a:r>
              <a:rPr lang="nl-NL" dirty="0" smtClean="0"/>
              <a:t> test </a:t>
            </a:r>
            <a:r>
              <a:rPr lang="nl-NL" dirty="0" err="1" smtClean="0"/>
              <a:t>coverage</a:t>
            </a:r>
            <a:r>
              <a:rPr lang="nl-NL" dirty="0" smtClean="0"/>
              <a:t> over </a:t>
            </a:r>
            <a:r>
              <a:rPr lang="nl-NL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:</a:t>
            </a:r>
          </a:p>
          <a:p>
            <a:r>
              <a:rPr lang="nl-NL" dirty="0" smtClean="0"/>
              <a:t>My </a:t>
            </a:r>
            <a:r>
              <a:rPr lang="nl-NL" dirty="0" err="1" smtClean="0"/>
              <a:t>photo</a:t>
            </a:r>
            <a:r>
              <a:rPr lang="nl-NL" dirty="0" smtClean="0"/>
              <a:t> camera </a:t>
            </a:r>
            <a:r>
              <a:rPr lang="nl-NL" dirty="0" err="1" smtClean="0"/>
              <a:t>broke</a:t>
            </a:r>
            <a:r>
              <a:rPr lang="nl-NL" dirty="0" smtClean="0"/>
              <a:t> down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holiday</a:t>
            </a:r>
            <a:r>
              <a:rPr lang="nl-NL" dirty="0" smtClean="0"/>
              <a:t>. </a:t>
            </a:r>
            <a:r>
              <a:rPr lang="nl-NL" dirty="0" err="1" smtClean="0"/>
              <a:t>Fortunately</a:t>
            </a:r>
            <a:r>
              <a:rPr lang="nl-NL" dirty="0" smtClean="0"/>
              <a:t> I </a:t>
            </a:r>
            <a:r>
              <a:rPr lang="nl-NL" dirty="0" err="1" smtClean="0"/>
              <a:t>closed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insurance</a:t>
            </a:r>
            <a:r>
              <a:rPr lang="nl-NL" dirty="0" smtClean="0"/>
              <a:t> </a:t>
            </a:r>
            <a:r>
              <a:rPr lang="nl-NL" dirty="0" err="1" smtClean="0"/>
              <a:t>policy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I </a:t>
            </a:r>
            <a:r>
              <a:rPr lang="nl-NL" dirty="0" err="1" smtClean="0"/>
              <a:t>filed</a:t>
            </a:r>
            <a:r>
              <a:rPr lang="nl-NL" baseline="0" dirty="0" smtClean="0"/>
              <a:t> a claim. </a:t>
            </a:r>
            <a:r>
              <a:rPr lang="nl-NL" baseline="0" dirty="0" err="1" smtClean="0"/>
              <a:t>Handling</a:t>
            </a:r>
            <a:r>
              <a:rPr lang="nl-NL" baseline="0" dirty="0" smtClean="0"/>
              <a:t> claims is </a:t>
            </a:r>
            <a:r>
              <a:rPr lang="nl-NL" baseline="0" dirty="0" err="1" smtClean="0"/>
              <a:t>highly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up to the point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claims </a:t>
            </a:r>
            <a:r>
              <a:rPr lang="nl-NL" baseline="0" dirty="0" err="1" smtClean="0"/>
              <a:t>no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manual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interference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needed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handled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called</a:t>
            </a:r>
            <a:r>
              <a:rPr lang="nl-NL" baseline="0" dirty="0" smtClean="0"/>
              <a:t> Straight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STP. </a:t>
            </a:r>
            <a:r>
              <a:rPr lang="nl-NL" baseline="0" dirty="0" err="1" smtClean="0"/>
              <a:t>After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filing</a:t>
            </a:r>
            <a:r>
              <a:rPr lang="nl-NL" baseline="0" dirty="0" smtClean="0"/>
              <a:t> the claim (over the internet, </a:t>
            </a:r>
            <a:r>
              <a:rPr lang="nl-NL" baseline="0" dirty="0" err="1" smtClean="0"/>
              <a:t>obviously</a:t>
            </a:r>
            <a:r>
              <a:rPr lang="nl-NL" baseline="0" dirty="0" smtClean="0"/>
              <a:t> ;-), the </a:t>
            </a:r>
            <a:r>
              <a:rPr lang="nl-NL" baseline="0" dirty="0" err="1" smtClean="0"/>
              <a:t>insurance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company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workflow</a:t>
            </a:r>
            <a:r>
              <a:rPr lang="nl-NL" baseline="0" dirty="0" smtClean="0"/>
              <a:t> system </a:t>
            </a:r>
            <a:r>
              <a:rPr lang="nl-NL" baseline="0" dirty="0" err="1" smtClean="0"/>
              <a:t>decides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to do: </a:t>
            </a:r>
            <a:r>
              <a:rPr lang="nl-NL" baseline="0" dirty="0" err="1" smtClean="0"/>
              <a:t>take</a:t>
            </a:r>
            <a:r>
              <a:rPr lang="nl-NL" baseline="0" dirty="0" smtClean="0"/>
              <a:t> care of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(STP!)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put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 </a:t>
            </a:r>
            <a:r>
              <a:rPr lang="nl-NL" baseline="0" dirty="0" err="1" smtClean="0"/>
              <a:t>officer’s</a:t>
            </a:r>
            <a:r>
              <a:rPr lang="nl-NL" baseline="0" dirty="0" smtClean="0"/>
              <a:t> to do list.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the </a:t>
            </a:r>
            <a:r>
              <a:rPr lang="nl-NL" baseline="0" dirty="0" err="1" smtClean="0"/>
              <a:t>functional</a:t>
            </a:r>
            <a:r>
              <a:rPr lang="nl-NL" baseline="0" dirty="0" smtClean="0"/>
              <a:t> design ;-)</a:t>
            </a:r>
          </a:p>
          <a:p>
            <a:endParaRPr lang="nl-NL" baseline="0" dirty="0" smtClean="0"/>
          </a:p>
          <a:p>
            <a:r>
              <a:rPr lang="nl-NL" baseline="0" dirty="0" smtClean="0"/>
              <a:t>Testing the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flow? Test </a:t>
            </a:r>
            <a:r>
              <a:rPr lang="nl-NL" baseline="0" dirty="0" err="1" smtClean="0"/>
              <a:t>depth</a:t>
            </a:r>
            <a:r>
              <a:rPr lang="nl-NL" baseline="0" dirty="0" smtClean="0"/>
              <a:t> 1, 2, 3,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Testing the business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</a:t>
            </a:r>
            <a:r>
              <a:rPr lang="nl-NL" baseline="0" dirty="0" smtClean="0"/>
              <a:t>)? MCC, MCDC, DC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baseline="0" dirty="0" smtClean="0"/>
          </a:p>
          <a:p>
            <a:endParaRPr lang="nl-NL" baseline="0" dirty="0" smtClean="0"/>
          </a:p>
          <a:p>
            <a:r>
              <a:rPr lang="nl-NL" baseline="0" dirty="0" smtClean="0"/>
              <a:t>In the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come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apply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coverage</a:t>
            </a:r>
            <a:r>
              <a:rPr lang="nl-NL" baseline="0" dirty="0" smtClean="0"/>
              <a:t>: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allvalues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allpairs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allTriplets</a:t>
            </a:r>
            <a:r>
              <a:rPr lang="nl-NL" baseline="0" dirty="0" smtClean="0"/>
              <a:t>’ (??), </a:t>
            </a:r>
            <a:r>
              <a:rPr lang="nl-NL" baseline="0" dirty="0" err="1" smtClean="0"/>
              <a:t>allCombination’s</a:t>
            </a:r>
            <a:r>
              <a:rPr lang="nl-NL" baseline="0" dirty="0" smtClean="0"/>
              <a:t>’ as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Ever </a:t>
            </a:r>
            <a:r>
              <a:rPr lang="nl-NL" dirty="0" err="1" smtClean="0"/>
              <a:t>discussed</a:t>
            </a:r>
            <a:r>
              <a:rPr lang="nl-NL" dirty="0" smtClean="0"/>
              <a:t> risk </a:t>
            </a:r>
            <a:r>
              <a:rPr lang="nl-NL" dirty="0" err="1" smtClean="0"/>
              <a:t>based</a:t>
            </a:r>
            <a:r>
              <a:rPr lang="nl-NL" dirty="0" smtClean="0"/>
              <a:t> test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 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Agile </a:t>
            </a:r>
            <a:r>
              <a:rPr lang="nl-NL" dirty="0" err="1" smtClean="0"/>
              <a:t>developers</a:t>
            </a:r>
            <a:r>
              <a:rPr lang="nl-NL" dirty="0" smtClean="0"/>
              <a:t>, CICD </a:t>
            </a:r>
            <a:r>
              <a:rPr lang="nl-NL" dirty="0" err="1" smtClean="0"/>
              <a:t>pipeline</a:t>
            </a:r>
            <a:r>
              <a:rPr lang="nl-NL" dirty="0" smtClean="0"/>
              <a:t> </a:t>
            </a:r>
            <a:r>
              <a:rPr lang="nl-NL" dirty="0" err="1" smtClean="0"/>
              <a:t>architects</a:t>
            </a:r>
            <a:r>
              <a:rPr lang="nl-NL" dirty="0" smtClean="0"/>
              <a:t> and the </a:t>
            </a:r>
            <a:r>
              <a:rPr lang="nl-NL" dirty="0" err="1" smtClean="0"/>
              <a:t>like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often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paint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u="sng" baseline="0" dirty="0" err="1" smtClean="0"/>
              <a:t>everything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 and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takes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</a:t>
            </a:r>
            <a:r>
              <a:rPr lang="nl-NL" baseline="0" dirty="0" smtClean="0"/>
              <a:t> long,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‘spin up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extra </a:t>
            </a:r>
            <a:r>
              <a:rPr lang="nl-NL" baseline="0" dirty="0" err="1" smtClean="0"/>
              <a:t>virtual</a:t>
            </a:r>
            <a:r>
              <a:rPr lang="nl-NL" baseline="0" dirty="0" smtClean="0"/>
              <a:t> machines’. </a:t>
            </a:r>
            <a:r>
              <a:rPr lang="nl-NL" baseline="0" dirty="0" err="1" smtClean="0"/>
              <a:t>Recognizable</a:t>
            </a:r>
            <a:r>
              <a:rPr lang="nl-NL" baseline="0" dirty="0" smtClean="0"/>
              <a:t>?</a:t>
            </a:r>
          </a:p>
          <a:p>
            <a:endParaRPr lang="nl-NL" baseline="0" dirty="0" smtClean="0"/>
          </a:p>
          <a:p>
            <a:r>
              <a:rPr lang="nl-NL" baseline="0" dirty="0" smtClean="0"/>
              <a:t>I </a:t>
            </a:r>
            <a:r>
              <a:rPr lang="nl-NL" baseline="0" dirty="0" err="1" smtClean="0"/>
              <a:t>won’t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feasibility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vision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Actually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like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believe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reach</a:t>
            </a:r>
            <a:r>
              <a:rPr lang="nl-NL" baseline="0" dirty="0" smtClean="0"/>
              <a:t> a point </a:t>
            </a:r>
            <a:r>
              <a:rPr lang="nl-NL" baseline="0" dirty="0" err="1" smtClean="0"/>
              <a:t>somewhere</a:t>
            </a:r>
            <a:r>
              <a:rPr lang="nl-NL" baseline="0" dirty="0" smtClean="0"/>
              <a:t> in the </a:t>
            </a:r>
            <a:r>
              <a:rPr lang="nl-NL" baseline="0" dirty="0" err="1" smtClean="0"/>
              <a:t>future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true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although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I’m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convinced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. Testing is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finding</a:t>
            </a:r>
            <a:r>
              <a:rPr lang="nl-NL" baseline="0" dirty="0" smtClean="0"/>
              <a:t> bugs,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got</a:t>
            </a:r>
            <a:r>
              <a:rPr lang="nl-NL" baseline="0" dirty="0" smtClean="0"/>
              <a:t> a lot to do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confidence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well</a:t>
            </a:r>
            <a:r>
              <a:rPr lang="nl-NL" baseline="0" dirty="0" smtClean="0"/>
              <a:t>.  </a:t>
            </a:r>
          </a:p>
          <a:p>
            <a:r>
              <a:rPr lang="nl-NL" baseline="0" dirty="0" smtClean="0"/>
              <a:t>In </a:t>
            </a:r>
            <a:r>
              <a:rPr lang="nl-NL" baseline="0" dirty="0" err="1" smtClean="0"/>
              <a:t>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words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interested</a:t>
            </a:r>
            <a:r>
              <a:rPr lang="nl-NL" baseline="0" dirty="0" smtClean="0"/>
              <a:t> in a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ideal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somewhere</a:t>
            </a:r>
            <a:r>
              <a:rPr lang="nl-NL" baseline="0" dirty="0" smtClean="0"/>
              <a:t> in the </a:t>
            </a:r>
            <a:r>
              <a:rPr lang="nl-NL" baseline="0" dirty="0" err="1" smtClean="0"/>
              <a:t>future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Actually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true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reach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ideal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say</a:t>
            </a:r>
            <a:r>
              <a:rPr lang="nl-NL" baseline="0" dirty="0" smtClean="0"/>
              <a:t> half a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love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life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but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in the coming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rather</a:t>
            </a:r>
            <a:r>
              <a:rPr lang="nl-NL" baseline="0" dirty="0" smtClean="0"/>
              <a:t> focus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feasible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the short run.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presentation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won’t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any</a:t>
            </a:r>
            <a:r>
              <a:rPr lang="nl-NL" baseline="0" dirty="0" smtClean="0"/>
              <a:t> long term </a:t>
            </a:r>
            <a:r>
              <a:rPr lang="nl-NL" baseline="0" dirty="0" err="1" smtClean="0"/>
              <a:t>vision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focuses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the present. And </a:t>
            </a:r>
            <a:r>
              <a:rPr lang="nl-NL" baseline="0" dirty="0" err="1" smtClean="0"/>
              <a:t>nowadays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reality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don’t</a:t>
            </a:r>
            <a:r>
              <a:rPr lang="nl-NL" baseline="0" dirty="0" smtClean="0"/>
              <a:t> have perfect CICD </a:t>
            </a:r>
            <a:r>
              <a:rPr lang="nl-NL" baseline="0" dirty="0" err="1" smtClean="0"/>
              <a:t>pipelines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test case we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think</a:t>
            </a:r>
            <a:r>
              <a:rPr lang="nl-NL" baseline="0" dirty="0" smtClean="0"/>
              <a:t> of (</a:t>
            </a:r>
            <a:r>
              <a:rPr lang="nl-NL" baseline="0" dirty="0" err="1" smtClean="0"/>
              <a:t>leaving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question</a:t>
            </a:r>
            <a:r>
              <a:rPr lang="nl-NL" baseline="0" dirty="0" smtClean="0"/>
              <a:t> of ‘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everything</a:t>
            </a:r>
            <a:r>
              <a:rPr lang="nl-NL" baseline="0" dirty="0" smtClean="0"/>
              <a:t>’ out ;-). We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well-founded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choices</a:t>
            </a:r>
            <a:r>
              <a:rPr lang="nl-NL" baseline="0" dirty="0" smtClean="0"/>
              <a:t> as to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to test and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. And </a:t>
            </a:r>
            <a:r>
              <a:rPr lang="nl-NL" baseline="0" dirty="0" err="1" smtClean="0"/>
              <a:t>making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those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well-founded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respect to test design is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way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saying</a:t>
            </a:r>
            <a:r>
              <a:rPr lang="nl-NL" baseline="0" dirty="0" smtClean="0"/>
              <a:t> ‘risk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!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both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regression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well</a:t>
            </a:r>
            <a:r>
              <a:rPr lang="nl-NL" baseline="0" dirty="0" smtClean="0"/>
              <a:t> as to ‘</a:t>
            </a:r>
            <a:r>
              <a:rPr lang="nl-NL" baseline="0" dirty="0" err="1" smtClean="0"/>
              <a:t>progression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browser/OS/</a:t>
            </a:r>
            <a:r>
              <a:rPr lang="nl-NL" baseline="0" dirty="0" err="1" smtClean="0"/>
              <a:t>viewport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combinations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definitely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, and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less</a:t>
            </a:r>
            <a:r>
              <a:rPr lang="nl-NL" baseline="0" dirty="0" smtClean="0"/>
              <a:t> important? (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Yes</a:t>
            </a:r>
            <a:r>
              <a:rPr lang="nl-NL" baseline="0" dirty="0" smtClean="0"/>
              <a:t>! Opera? </a:t>
            </a:r>
            <a:r>
              <a:rPr lang="nl-NL" baseline="0" dirty="0" err="1" smtClean="0"/>
              <a:t>Hmm</a:t>
            </a:r>
            <a:r>
              <a:rPr lang="nl-NL" baseline="0" dirty="0" smtClean="0"/>
              <a:t>,, </a:t>
            </a:r>
            <a:r>
              <a:rPr lang="nl-NL" baseline="0" dirty="0" err="1" smtClean="0"/>
              <a:t>perhaps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…)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absolutely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the 20% happy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constitute</a:t>
            </a:r>
            <a:r>
              <a:rPr lang="nl-NL" baseline="0" dirty="0" smtClean="0"/>
              <a:t> 80% of all </a:t>
            </a:r>
            <a:r>
              <a:rPr lang="nl-NL" baseline="0" dirty="0" err="1" smtClean="0"/>
              <a:t>transactions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But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alternate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, the </a:t>
            </a:r>
            <a:r>
              <a:rPr lang="nl-NL" baseline="0" dirty="0" err="1" smtClean="0"/>
              <a:t>exception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, … etc. ?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of the 10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conditions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up a business </a:t>
            </a:r>
            <a:r>
              <a:rPr lang="nl-NL" baseline="0" dirty="0" err="1" smtClean="0"/>
              <a:t>rule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should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decisive</a:t>
            </a:r>
            <a:r>
              <a:rPr lang="nl-NL" baseline="0" dirty="0" smtClean="0"/>
              <a:t> in a test case?</a:t>
            </a:r>
          </a:p>
          <a:p>
            <a:endParaRPr lang="nl-NL" baseline="0" dirty="0" smtClean="0"/>
          </a:p>
          <a:p>
            <a:r>
              <a:rPr lang="nl-NL" baseline="0" dirty="0" smtClean="0"/>
              <a:t>These are all </a:t>
            </a:r>
            <a:r>
              <a:rPr lang="nl-NL" baseline="0" dirty="0" err="1" smtClean="0"/>
              <a:t>examples</a:t>
            </a:r>
            <a:r>
              <a:rPr lang="nl-NL" baseline="0" dirty="0" smtClean="0"/>
              <a:t> of ‘risk </a:t>
            </a:r>
            <a:r>
              <a:rPr lang="nl-NL" baseline="0" dirty="0" err="1" smtClean="0"/>
              <a:t>assessments</a:t>
            </a:r>
            <a:r>
              <a:rPr lang="nl-NL" baseline="0" dirty="0" smtClean="0"/>
              <a:t>’ and the </a:t>
            </a:r>
            <a:r>
              <a:rPr lang="nl-NL" baseline="0" dirty="0" err="1" smtClean="0"/>
              <a:t>first</a:t>
            </a:r>
            <a:r>
              <a:rPr lang="nl-NL" baseline="0" dirty="0" smtClean="0"/>
              <a:t> step in ‘risk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’. 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do we translate ‘high risk’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‘heavy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and ‘</a:t>
            </a:r>
            <a:r>
              <a:rPr lang="nl-NL" baseline="0" dirty="0" err="1" smtClean="0"/>
              <a:t>no</a:t>
            </a:r>
            <a:r>
              <a:rPr lang="nl-NL" baseline="0" dirty="0" smtClean="0"/>
              <a:t> risk’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‘minimal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’?  </a:t>
            </a:r>
            <a:r>
              <a:rPr lang="nl-NL" baseline="0" dirty="0" err="1" smtClean="0"/>
              <a:t>Designing</a:t>
            </a:r>
            <a:r>
              <a:rPr lang="nl-NL" baseline="0" dirty="0" smtClean="0"/>
              <a:t> testcases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cross-browser</a:t>
            </a:r>
            <a:r>
              <a:rPr lang="nl-NL" baseline="0" dirty="0" smtClean="0"/>
              <a:t> test is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different to </a:t>
            </a:r>
            <a:r>
              <a:rPr lang="nl-NL" baseline="0" dirty="0" err="1" smtClean="0"/>
              <a:t>designing</a:t>
            </a:r>
            <a:r>
              <a:rPr lang="nl-NL" baseline="0" dirty="0" smtClean="0"/>
              <a:t> test cases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business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making</a:t>
            </a:r>
            <a:r>
              <a:rPr lang="nl-NL" baseline="0" dirty="0" smtClean="0"/>
              <a:t>. And </a:t>
            </a:r>
            <a:r>
              <a:rPr lang="nl-NL" baseline="0" dirty="0" err="1" smtClean="0"/>
              <a:t>each</a:t>
            </a:r>
            <a:r>
              <a:rPr lang="nl-NL" baseline="0" dirty="0" smtClean="0"/>
              <a:t> of these test designs have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own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way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differentiating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exhaustive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thorough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and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‘minimal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’. 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session</a:t>
            </a:r>
            <a:r>
              <a:rPr lang="nl-NL" baseline="0" dirty="0" smtClean="0"/>
              <a:t> presents and shows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to go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. First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briefly</a:t>
            </a:r>
            <a:r>
              <a:rPr lang="nl-NL" baseline="0" dirty="0" smtClean="0"/>
              <a:t> over the different types of test design and </a:t>
            </a:r>
            <a:r>
              <a:rPr lang="nl-NL" baseline="0" dirty="0" err="1" smtClean="0"/>
              <a:t>associated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coverages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demonstrate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live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Please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addressing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merely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, I </a:t>
            </a:r>
            <a:r>
              <a:rPr lang="nl-NL" baseline="0" dirty="0" err="1" smtClean="0"/>
              <a:t>mean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addressing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execution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focusing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 test design. 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</a:t>
            </a:r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differentiating</a:t>
            </a:r>
            <a:r>
              <a:rPr lang="nl-NL" dirty="0" smtClean="0"/>
              <a:t> test </a:t>
            </a:r>
            <a:r>
              <a:rPr lang="nl-NL" dirty="0" err="1" smtClean="0"/>
              <a:t>coverage</a:t>
            </a:r>
            <a:r>
              <a:rPr lang="nl-NL" dirty="0" smtClean="0"/>
              <a:t> over </a:t>
            </a:r>
            <a:r>
              <a:rPr lang="nl-NL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:</a:t>
            </a:r>
          </a:p>
          <a:p>
            <a:r>
              <a:rPr lang="nl-NL" dirty="0" smtClean="0"/>
              <a:t>My </a:t>
            </a:r>
            <a:r>
              <a:rPr lang="nl-NL" dirty="0" err="1" smtClean="0"/>
              <a:t>photo</a:t>
            </a:r>
            <a:r>
              <a:rPr lang="nl-NL" dirty="0" smtClean="0"/>
              <a:t> camera </a:t>
            </a:r>
            <a:r>
              <a:rPr lang="nl-NL" dirty="0" err="1" smtClean="0"/>
              <a:t>broke</a:t>
            </a:r>
            <a:r>
              <a:rPr lang="nl-NL" dirty="0" smtClean="0"/>
              <a:t> down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holiday</a:t>
            </a:r>
            <a:r>
              <a:rPr lang="nl-NL" dirty="0" smtClean="0"/>
              <a:t>. </a:t>
            </a:r>
            <a:r>
              <a:rPr lang="nl-NL" dirty="0" err="1" smtClean="0"/>
              <a:t>Fortunately</a:t>
            </a:r>
            <a:r>
              <a:rPr lang="nl-NL" dirty="0" smtClean="0"/>
              <a:t> I </a:t>
            </a:r>
            <a:r>
              <a:rPr lang="nl-NL" dirty="0" err="1" smtClean="0"/>
              <a:t>closed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insurance</a:t>
            </a:r>
            <a:r>
              <a:rPr lang="nl-NL" dirty="0" smtClean="0"/>
              <a:t> </a:t>
            </a:r>
            <a:r>
              <a:rPr lang="nl-NL" dirty="0" err="1" smtClean="0"/>
              <a:t>policy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I </a:t>
            </a:r>
            <a:r>
              <a:rPr lang="nl-NL" dirty="0" err="1" smtClean="0"/>
              <a:t>filed</a:t>
            </a:r>
            <a:r>
              <a:rPr lang="nl-NL" baseline="0" dirty="0" smtClean="0"/>
              <a:t> a claim. </a:t>
            </a:r>
            <a:r>
              <a:rPr lang="nl-NL" baseline="0" dirty="0" err="1" smtClean="0"/>
              <a:t>Handling</a:t>
            </a:r>
            <a:r>
              <a:rPr lang="nl-NL" baseline="0" dirty="0" smtClean="0"/>
              <a:t> claims is </a:t>
            </a:r>
            <a:r>
              <a:rPr lang="nl-NL" baseline="0" dirty="0" err="1" smtClean="0"/>
              <a:t>highly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up to the point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claims </a:t>
            </a:r>
            <a:r>
              <a:rPr lang="nl-NL" baseline="0" dirty="0" err="1" smtClean="0"/>
              <a:t>no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manual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interference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needed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handled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called</a:t>
            </a:r>
            <a:r>
              <a:rPr lang="nl-NL" baseline="0" dirty="0" smtClean="0"/>
              <a:t> Straight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STP. </a:t>
            </a:r>
            <a:r>
              <a:rPr lang="nl-NL" baseline="0" dirty="0" err="1" smtClean="0"/>
              <a:t>After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filing</a:t>
            </a:r>
            <a:r>
              <a:rPr lang="nl-NL" baseline="0" dirty="0" smtClean="0"/>
              <a:t> the claim (over the internet, </a:t>
            </a:r>
            <a:r>
              <a:rPr lang="nl-NL" baseline="0" dirty="0" err="1" smtClean="0"/>
              <a:t>obviously</a:t>
            </a:r>
            <a:r>
              <a:rPr lang="nl-NL" baseline="0" dirty="0" smtClean="0"/>
              <a:t> ;-), the </a:t>
            </a:r>
            <a:r>
              <a:rPr lang="nl-NL" baseline="0" dirty="0" err="1" smtClean="0"/>
              <a:t>insurance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company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workflow</a:t>
            </a:r>
            <a:r>
              <a:rPr lang="nl-NL" baseline="0" dirty="0" smtClean="0"/>
              <a:t> system </a:t>
            </a:r>
            <a:r>
              <a:rPr lang="nl-NL" baseline="0" dirty="0" err="1" smtClean="0"/>
              <a:t>decides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to do: </a:t>
            </a:r>
            <a:r>
              <a:rPr lang="nl-NL" baseline="0" dirty="0" err="1" smtClean="0"/>
              <a:t>take</a:t>
            </a:r>
            <a:r>
              <a:rPr lang="nl-NL" baseline="0" dirty="0" smtClean="0"/>
              <a:t> care of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(STP!)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put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 </a:t>
            </a:r>
            <a:r>
              <a:rPr lang="nl-NL" baseline="0" dirty="0" err="1" smtClean="0"/>
              <a:t>officer’s</a:t>
            </a:r>
            <a:r>
              <a:rPr lang="nl-NL" baseline="0" dirty="0" smtClean="0"/>
              <a:t> to do list.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the </a:t>
            </a:r>
            <a:r>
              <a:rPr lang="nl-NL" baseline="0" dirty="0" err="1" smtClean="0"/>
              <a:t>functional</a:t>
            </a:r>
            <a:r>
              <a:rPr lang="nl-NL" baseline="0" dirty="0" smtClean="0"/>
              <a:t> design ;-)</a:t>
            </a:r>
          </a:p>
          <a:p>
            <a:endParaRPr lang="nl-NL" baseline="0" dirty="0" smtClean="0"/>
          </a:p>
          <a:p>
            <a:r>
              <a:rPr lang="nl-NL" baseline="0" dirty="0" smtClean="0"/>
              <a:t>Testing the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flow? Test </a:t>
            </a:r>
            <a:r>
              <a:rPr lang="nl-NL" baseline="0" dirty="0" err="1" smtClean="0"/>
              <a:t>depth</a:t>
            </a:r>
            <a:r>
              <a:rPr lang="nl-NL" baseline="0" dirty="0" smtClean="0"/>
              <a:t> 1, 2, 3,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Testing the business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</a:t>
            </a:r>
            <a:r>
              <a:rPr lang="nl-NL" baseline="0" dirty="0" smtClean="0"/>
              <a:t>)? MCC, MCDC, DC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baseline="0" dirty="0" smtClean="0"/>
          </a:p>
          <a:p>
            <a:endParaRPr lang="nl-NL" baseline="0" dirty="0" smtClean="0"/>
          </a:p>
          <a:p>
            <a:r>
              <a:rPr lang="nl-NL" baseline="0" dirty="0" smtClean="0"/>
              <a:t>In the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come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apply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coverage</a:t>
            </a:r>
            <a:r>
              <a:rPr lang="nl-NL" baseline="0" dirty="0" smtClean="0"/>
              <a:t>: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allvalues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allpairs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allTriplets</a:t>
            </a:r>
            <a:r>
              <a:rPr lang="nl-NL" baseline="0" dirty="0" smtClean="0"/>
              <a:t>’ (??), </a:t>
            </a:r>
            <a:r>
              <a:rPr lang="nl-NL" baseline="0" dirty="0" err="1" smtClean="0"/>
              <a:t>allCombination’s</a:t>
            </a:r>
            <a:r>
              <a:rPr lang="nl-NL" baseline="0" dirty="0" smtClean="0"/>
              <a:t>’ as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Sprint 1:</a:t>
            </a:r>
          </a:p>
          <a:p>
            <a:r>
              <a:rPr lang="nl-NL" dirty="0" err="1" smtClean="0"/>
              <a:t>Manual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(ET) and start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first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automated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test set</a:t>
            </a:r>
          </a:p>
          <a:p>
            <a:r>
              <a:rPr lang="nl-NL" dirty="0" smtClean="0"/>
              <a:t>Data </a:t>
            </a:r>
            <a:r>
              <a:rPr lang="nl-NL" dirty="0" err="1" smtClean="0"/>
              <a:t>coverage</a:t>
            </a:r>
            <a:r>
              <a:rPr lang="nl-NL" dirty="0" smtClean="0"/>
              <a:t>, all </a:t>
            </a:r>
            <a:r>
              <a:rPr lang="nl-NL" dirty="0" err="1" smtClean="0"/>
              <a:t>combinations</a:t>
            </a:r>
            <a:r>
              <a:rPr lang="nl-NL" dirty="0" smtClean="0"/>
              <a:t>.  (</a:t>
            </a:r>
            <a:r>
              <a:rPr lang="nl-NL" dirty="0" err="1" smtClean="0"/>
              <a:t>follow</a:t>
            </a:r>
            <a:r>
              <a:rPr lang="nl-NL" dirty="0" smtClean="0"/>
              <a:t> link to </a:t>
            </a:r>
            <a:r>
              <a:rPr lang="nl-NL" i="1" dirty="0" smtClean="0"/>
              <a:t>sprint1.data.json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r>
              <a:rPr lang="nl-NL" dirty="0" smtClean="0"/>
              <a:t>Sprint 2:</a:t>
            </a:r>
          </a:p>
          <a:p>
            <a:r>
              <a:rPr lang="nl-NL" dirty="0" err="1" smtClean="0"/>
              <a:t>Manual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(ET) 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extend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regression</a:t>
            </a:r>
            <a:r>
              <a:rPr lang="nl-NL" baseline="0" dirty="0" smtClean="0"/>
              <a:t> test set.</a:t>
            </a:r>
          </a:p>
          <a:p>
            <a:r>
              <a:rPr lang="nl-NL" baseline="0" dirty="0" err="1" smtClean="0"/>
              <a:t>Challenge</a:t>
            </a:r>
            <a:r>
              <a:rPr lang="nl-NL" baseline="0" dirty="0" smtClean="0"/>
              <a:t>: 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reuse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set of test cases …. </a:t>
            </a:r>
            <a:r>
              <a:rPr lang="nl-NL" baseline="0" dirty="0" smtClean="0">
                <a:sym typeface="Wingdings" pitchFamily="2" charset="2"/>
              </a:rPr>
              <a:t> use test case </a:t>
            </a:r>
            <a:r>
              <a:rPr lang="nl-NL" baseline="0" dirty="0" err="1" smtClean="0">
                <a:sym typeface="Wingdings" pitchFamily="2" charset="2"/>
              </a:rPr>
              <a:t>generation</a:t>
            </a:r>
            <a:r>
              <a:rPr lang="nl-NL" baseline="0" dirty="0" smtClean="0">
                <a:sym typeface="Wingdings" pitchFamily="2" charset="2"/>
              </a:rPr>
              <a:t> tool (</a:t>
            </a:r>
            <a:r>
              <a:rPr lang="nl-NL" baseline="0" dirty="0" err="1" smtClean="0">
                <a:sym typeface="Wingdings" pitchFamily="2" charset="2"/>
              </a:rPr>
              <a:t>follow</a:t>
            </a:r>
            <a:r>
              <a:rPr lang="nl-NL" baseline="0" dirty="0" smtClean="0">
                <a:sym typeface="Wingdings" pitchFamily="2" charset="2"/>
              </a:rPr>
              <a:t> link to </a:t>
            </a:r>
            <a:r>
              <a:rPr lang="nl-NL" i="1" baseline="0" dirty="0" err="1" smtClean="0">
                <a:sym typeface="Wingdings" pitchFamily="2" charset="2"/>
              </a:rPr>
              <a:t>datacombinations</a:t>
            </a:r>
            <a:r>
              <a:rPr lang="nl-NL" i="1" baseline="0" dirty="0" smtClean="0">
                <a:sym typeface="Wingdings" pitchFamily="2" charset="2"/>
              </a:rPr>
              <a:t> tool</a:t>
            </a:r>
            <a:r>
              <a:rPr lang="nl-NL" baseline="0" dirty="0" smtClean="0">
                <a:sym typeface="Wingdings" pitchFamily="2" charset="2"/>
              </a:rPr>
              <a:t>)</a:t>
            </a:r>
          </a:p>
          <a:p>
            <a:r>
              <a:rPr lang="nl-NL" baseline="0" dirty="0" err="1" smtClean="0">
                <a:sym typeface="Wingdings" pitchFamily="2" charset="2"/>
              </a:rPr>
              <a:t>Next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challenge</a:t>
            </a:r>
            <a:r>
              <a:rPr lang="nl-NL" baseline="0" dirty="0" smtClean="0">
                <a:sym typeface="Wingdings" pitchFamily="2" charset="2"/>
              </a:rPr>
              <a:t>: </a:t>
            </a:r>
            <a:r>
              <a:rPr lang="nl-NL" baseline="0" dirty="0" err="1" smtClean="0">
                <a:sym typeface="Wingdings" pitchFamily="2" charset="2"/>
              </a:rPr>
              <a:t>with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replacement</a:t>
            </a:r>
            <a:r>
              <a:rPr lang="nl-NL" baseline="0" dirty="0" smtClean="0">
                <a:sym typeface="Wingdings" pitchFamily="2" charset="2"/>
              </a:rPr>
              <a:t> of </a:t>
            </a:r>
            <a:r>
              <a:rPr lang="nl-NL" baseline="0" dirty="0" err="1" smtClean="0">
                <a:sym typeface="Wingdings" pitchFamily="2" charset="2"/>
              </a:rPr>
              <a:t>old</a:t>
            </a:r>
            <a:r>
              <a:rPr lang="nl-NL" baseline="0" dirty="0" smtClean="0">
                <a:sym typeface="Wingdings" pitchFamily="2" charset="2"/>
              </a:rPr>
              <a:t> test set,</a:t>
            </a:r>
            <a:r>
              <a:rPr lang="nl-NL" baseline="0" dirty="0" err="1" smtClean="0">
                <a:sym typeface="Wingdings" pitchFamily="2" charset="2"/>
              </a:rPr>
              <a:t>we’ve</a:t>
            </a:r>
            <a:r>
              <a:rPr lang="nl-NL" baseline="0" dirty="0" smtClean="0">
                <a:sym typeface="Wingdings" pitchFamily="2" charset="2"/>
              </a:rPr>
              <a:t> lost the </a:t>
            </a:r>
            <a:r>
              <a:rPr lang="nl-NL" baseline="0" dirty="0" err="1" smtClean="0">
                <a:sym typeface="Wingdings" pitchFamily="2" charset="2"/>
              </a:rPr>
              <a:t>expected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results</a:t>
            </a:r>
            <a:r>
              <a:rPr lang="nl-NL" baseline="0" dirty="0" smtClean="0">
                <a:sym typeface="Wingdings" pitchFamily="2" charset="2"/>
              </a:rPr>
              <a:t> …  </a:t>
            </a:r>
            <a:r>
              <a:rPr lang="nl-NL" baseline="0" dirty="0" err="1" smtClean="0">
                <a:sym typeface="Wingdings" pitchFamily="2" charset="2"/>
              </a:rPr>
              <a:t>comparison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based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testing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for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regression</a:t>
            </a:r>
            <a:r>
              <a:rPr lang="nl-NL" baseline="0" dirty="0" smtClean="0">
                <a:sym typeface="Wingdings" pitchFamily="2" charset="2"/>
              </a:rPr>
              <a:t> </a:t>
            </a:r>
          </a:p>
          <a:p>
            <a:endParaRPr lang="nl-NL" baseline="0" dirty="0" smtClean="0">
              <a:sym typeface="Wingdings" pitchFamily="2" charset="2"/>
            </a:endParaRPr>
          </a:p>
          <a:p>
            <a:r>
              <a:rPr lang="nl-NL" baseline="0" dirty="0" smtClean="0">
                <a:sym typeface="Wingdings" pitchFamily="2" charset="2"/>
              </a:rPr>
              <a:t> </a:t>
            </a:r>
            <a:r>
              <a:rPr lang="nl-NL" baseline="0" dirty="0" err="1" smtClean="0">
                <a:sym typeface="Wingdings" pitchFamily="2" charset="2"/>
              </a:rPr>
              <a:t>So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how</a:t>
            </a:r>
            <a:r>
              <a:rPr lang="nl-NL" baseline="0" dirty="0" smtClean="0">
                <a:sym typeface="Wingdings" pitchFamily="2" charset="2"/>
              </a:rPr>
              <a:t> do we </a:t>
            </a:r>
            <a:r>
              <a:rPr lang="nl-NL" baseline="0" dirty="0" err="1" smtClean="0">
                <a:sym typeface="Wingdings" pitchFamily="2" charset="2"/>
              </a:rPr>
              <a:t>create</a:t>
            </a:r>
            <a:r>
              <a:rPr lang="nl-NL" baseline="0" dirty="0" smtClean="0">
                <a:sym typeface="Wingdings" pitchFamily="2" charset="2"/>
              </a:rPr>
              <a:t> test cases </a:t>
            </a:r>
            <a:r>
              <a:rPr lang="nl-NL" baseline="0" dirty="0" err="1" smtClean="0">
                <a:sym typeface="Wingdings" pitchFamily="2" charset="2"/>
              </a:rPr>
              <a:t>for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new</a:t>
            </a:r>
            <a:r>
              <a:rPr lang="nl-NL" baseline="0" dirty="0" smtClean="0">
                <a:sym typeface="Wingdings" pitchFamily="2" charset="2"/>
              </a:rPr>
              <a:t> and </a:t>
            </a:r>
            <a:r>
              <a:rPr lang="nl-NL" baseline="0" dirty="0" err="1" smtClean="0">
                <a:sym typeface="Wingdings" pitchFamily="2" charset="2"/>
              </a:rPr>
              <a:t>adjusted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functionality</a:t>
            </a:r>
            <a:r>
              <a:rPr lang="nl-NL" baseline="0" dirty="0" smtClean="0">
                <a:sym typeface="Wingdings" pitchFamily="2" charset="2"/>
              </a:rPr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Sprint 3:</a:t>
            </a:r>
          </a:p>
          <a:p>
            <a:r>
              <a:rPr lang="nl-NL" dirty="0" err="1" smtClean="0"/>
              <a:t>Repetition</a:t>
            </a:r>
            <a:r>
              <a:rPr lang="nl-NL" dirty="0" smtClean="0"/>
              <a:t> </a:t>
            </a:r>
            <a:r>
              <a:rPr lang="nl-NL" smtClean="0"/>
              <a:t>of sprint 2!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GB" sz="1200" dirty="0" smtClean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8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9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9000"/>
              </a:lnSpc>
              <a:defRPr sz="8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dirty="0" smtClean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</a:t>
            </a:r>
            <a:br>
              <a:rPr lang="en-US" noProof="0" dirty="0" smtClean="0"/>
            </a:br>
            <a:r>
              <a:rPr lang="en-US" noProof="0" dirty="0" smtClean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Type </a:t>
            </a:r>
            <a:r>
              <a:rPr lang="nl-NL" noProof="0" dirty="0" err="1" smtClean="0"/>
              <a:t>your</a:t>
            </a:r>
            <a:r>
              <a:rPr lang="nl-NL" noProof="0" dirty="0" smtClean="0"/>
              <a:t> </a:t>
            </a:r>
            <a:r>
              <a:rPr lang="nl-NL" noProof="0" dirty="0" err="1" smtClean="0"/>
              <a:t>Location</a:t>
            </a:r>
            <a:r>
              <a:rPr lang="nl-NL" noProof="0" dirty="0" smtClean="0"/>
              <a:t> </a:t>
            </a:r>
            <a:r>
              <a:rPr lang="nl-NL" noProof="0" dirty="0" err="1" smtClean="0"/>
              <a:t>and</a:t>
            </a:r>
            <a:r>
              <a:rPr lang="nl-NL" noProof="0" dirty="0" smtClean="0"/>
              <a:t> date</a:t>
            </a: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Testnet, 11 oktober 2017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 dirty="0" smtClean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smtClean="0"/>
              <a:t>Testnet, 11 oktober 2017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 smtClean="0"/>
              <a:t>|</a:t>
            </a:r>
            <a:endParaRPr lang="nl-NL" sz="900" noProof="0" dirty="0"/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combinations.herokuapp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hyperlink" Target="http://www.tmap.net/wiki/coverage-types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namro.nl/en/personal/insurance/legal-expenses-insurance/calculate.html?lang=e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namro.nl/en/personal/insurance/legal-expenses-insurance/calculate.html?lang=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namro.nl/en/personal/insurance/legal-expenses-insurance/calculate.html?lang=e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8076238" cy="3786532"/>
          </a:xfrm>
        </p:spPr>
        <p:txBody>
          <a:bodyPr/>
          <a:lstStyle/>
          <a:p>
            <a:r>
              <a:rPr lang="nl-NL" dirty="0" smtClean="0"/>
              <a:t>Agile &amp; </a:t>
            </a:r>
            <a:br>
              <a:rPr lang="nl-NL" dirty="0" smtClean="0"/>
            </a:br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Testing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for every challenge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10</a:t>
            </a:fld>
            <a:endParaRPr lang="nl-N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Testnet</a:t>
            </a:r>
            <a:r>
              <a:rPr lang="nl-NL" dirty="0" smtClean="0"/>
              <a:t>, 11 oktober 2017</a:t>
            </a:r>
            <a:endParaRPr lang="nl-NL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93508162"/>
              </p:ext>
            </p:extLst>
          </p:nvPr>
        </p:nvGraphicFramePr>
        <p:xfrm>
          <a:off x="401369" y="1390776"/>
          <a:ext cx="8382524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262"/>
                <a:gridCol w="419126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Metigation</a:t>
                      </a:r>
                      <a:r>
                        <a:rPr lang="en-GB" dirty="0" smtClean="0"/>
                        <a:t> with tooling and methodologies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Generation</a:t>
                      </a:r>
                      <a:r>
                        <a:rPr lang="en-GB" sz="1400" i="1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 of test data</a:t>
                      </a:r>
                      <a:endParaRPr lang="en-US" sz="1400" i="1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data provisioned by tooling based on test conditions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Less test</a:t>
                      </a:r>
                      <a:r>
                        <a:rPr lang="en-GB" sz="1400" i="1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coverage due to insufficient test data</a:t>
                      </a:r>
                      <a:endParaRPr lang="en-US" sz="1400" i="1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Tooling enables generating of required combinations of test data (All</a:t>
                      </a:r>
                      <a:r>
                        <a:rPr lang="en-GB" baseline="0" dirty="0" smtClean="0"/>
                        <a:t> pairs, All values &amp; All combinations)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Changes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 in requirements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Tooling enables</a:t>
                      </a:r>
                      <a:r>
                        <a:rPr lang="en-GB" baseline="0" dirty="0" smtClean="0"/>
                        <a:t> regeneration of test cases easily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1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Updates</a:t>
                      </a:r>
                      <a:r>
                        <a:rPr lang="en-GB" sz="1400" i="1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needed in automated test data</a:t>
                      </a:r>
                      <a:endParaRPr lang="en-US" sz="1400" i="1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Tooling</a:t>
                      </a:r>
                      <a:r>
                        <a:rPr lang="en-GB" baseline="0" dirty="0" smtClean="0"/>
                        <a:t> enable regeneration of input test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Need</a:t>
                      </a:r>
                      <a:r>
                        <a:rPr lang="en-GB" sz="1400" i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 for  test data in formats like JSON, CSV</a:t>
                      </a:r>
                      <a:endParaRPr lang="en-US" sz="1400" i="1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Tooling enables regeneration of test data in</a:t>
                      </a:r>
                      <a:r>
                        <a:rPr lang="en-GB" baseline="0" dirty="0" smtClean="0"/>
                        <a:t> required format </a:t>
                      </a:r>
                      <a:r>
                        <a:rPr lang="en-GB" baseline="0" dirty="0" err="1" smtClean="0"/>
                        <a:t>i.e</a:t>
                      </a:r>
                      <a:r>
                        <a:rPr lang="en-GB" baseline="0" dirty="0" smtClean="0"/>
                        <a:t> JSON, CSV etc.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81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for </a:t>
            </a:r>
            <a:r>
              <a:rPr lang="en-GB" dirty="0" smtClean="0"/>
              <a:t>test 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11</a:t>
            </a:fld>
            <a:endParaRPr lang="nl-N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Testnet</a:t>
            </a:r>
            <a:r>
              <a:rPr lang="nl-NL" dirty="0" smtClean="0"/>
              <a:t>, 11 oktober 2017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520574" y="1388506"/>
            <a:ext cx="81798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hlinkClick r:id="rId3"/>
              </a:rPr>
              <a:t>Data</a:t>
            </a:r>
            <a:r>
              <a:rPr lang="en-GB" dirty="0" smtClean="0">
                <a:hlinkClick r:id="rId3"/>
              </a:rPr>
              <a:t> Combinations</a:t>
            </a:r>
            <a:r>
              <a:rPr lang="en-GB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generating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different input </a:t>
            </a:r>
            <a:r>
              <a:rPr lang="nl-NL" dirty="0" err="1" smtClean="0"/>
              <a:t>combinations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conditions</a:t>
            </a:r>
            <a:r>
              <a:rPr lang="nl-NL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Input </a:t>
            </a:r>
            <a:r>
              <a:rPr lang="nl-NL" dirty="0" err="1" smtClean="0"/>
              <a:t>combinations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en-GB" b="1" dirty="0" smtClean="0"/>
              <a:t>All values</a:t>
            </a:r>
            <a:r>
              <a:rPr lang="en-GB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Input </a:t>
            </a:r>
            <a:r>
              <a:rPr lang="nl-NL" dirty="0" err="1" smtClean="0"/>
              <a:t>combinations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b="1" dirty="0" smtClean="0"/>
              <a:t>All Pairs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Input </a:t>
            </a:r>
            <a:r>
              <a:rPr lang="nl-NL" dirty="0" err="1"/>
              <a:t>combinations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en-GB" b="1" dirty="0" smtClean="0"/>
              <a:t>All combinations</a:t>
            </a:r>
          </a:p>
          <a:p>
            <a:pPr marL="742950" lvl="1" indent="-285750">
              <a:buFontTx/>
              <a:buChar char="-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Excel for determining the expected outcome for the different input combinations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05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12</a:t>
            </a:fld>
            <a:endParaRPr lang="nl-N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Testnet</a:t>
            </a:r>
            <a:r>
              <a:rPr lang="nl-NL" dirty="0" smtClean="0"/>
              <a:t>, 11 oktober 2017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143000"/>
            <a:ext cx="73850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531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tested</a:t>
            </a:r>
            <a:r>
              <a:rPr lang="nl-NL" dirty="0" smtClean="0"/>
              <a:t> in the CICD </a:t>
            </a:r>
            <a:r>
              <a:rPr lang="nl-NL" dirty="0" err="1" smtClean="0"/>
              <a:t>pipeline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maintain</a:t>
            </a:r>
            <a:r>
              <a:rPr lang="nl-NL" dirty="0" smtClean="0"/>
              <a:t> </a:t>
            </a:r>
            <a:r>
              <a:rPr lang="nl-NL" dirty="0" err="1" smtClean="0"/>
              <a:t>individual</a:t>
            </a:r>
            <a:r>
              <a:rPr lang="nl-NL" dirty="0" smtClean="0"/>
              <a:t> test cases, </a:t>
            </a:r>
            <a:r>
              <a:rPr lang="nl-NL" dirty="0" err="1" smtClean="0"/>
              <a:t>maintain</a:t>
            </a:r>
            <a:r>
              <a:rPr lang="nl-NL" dirty="0" smtClean="0"/>
              <a:t> the test model  and </a:t>
            </a:r>
            <a:r>
              <a:rPr lang="nl-NL" dirty="0" err="1" smtClean="0"/>
              <a:t>generate</a:t>
            </a:r>
            <a:r>
              <a:rPr lang="nl-NL" dirty="0" smtClean="0"/>
              <a:t> the test cases.</a:t>
            </a:r>
          </a:p>
          <a:p>
            <a:endParaRPr lang="nl-NL" dirty="0" smtClean="0"/>
          </a:p>
          <a:p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maintain</a:t>
            </a:r>
            <a:r>
              <a:rPr lang="nl-NL" dirty="0" smtClean="0"/>
              <a:t> </a:t>
            </a:r>
            <a:r>
              <a:rPr lang="nl-NL" dirty="0" err="1" smtClean="0"/>
              <a:t>expected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test set,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production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13</a:t>
            </a:fld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Summary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15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4" name="Rectangle 77"/>
          <p:cNvSpPr/>
          <p:nvPr/>
        </p:nvSpPr>
        <p:spPr>
          <a:xfrm>
            <a:off x="3853452" y="3204902"/>
            <a:ext cx="983149" cy="2491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ircular Arrow 78"/>
          <p:cNvSpPr/>
          <p:nvPr/>
        </p:nvSpPr>
        <p:spPr>
          <a:xfrm>
            <a:off x="4099321" y="1336585"/>
            <a:ext cx="737280" cy="74725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198474"/>
              <a:gd name="adj5" fmla="val 125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Circular Arrow 79"/>
          <p:cNvSpPr/>
          <p:nvPr/>
        </p:nvSpPr>
        <p:spPr>
          <a:xfrm rot="16200000" flipH="1">
            <a:off x="4025337" y="1722702"/>
            <a:ext cx="1868109" cy="1843200"/>
          </a:xfrm>
          <a:prstGeom prst="circularArrow">
            <a:avLst>
              <a:gd name="adj1" fmla="val 12500"/>
              <a:gd name="adj2" fmla="val 1263102"/>
              <a:gd name="adj3" fmla="val 20457681"/>
              <a:gd name="adj4" fmla="val 1174191"/>
              <a:gd name="adj5" fmla="val 125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Right Arrow 80"/>
          <p:cNvSpPr/>
          <p:nvPr/>
        </p:nvSpPr>
        <p:spPr>
          <a:xfrm>
            <a:off x="5143835" y="3080346"/>
            <a:ext cx="1013125" cy="4982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Cube 81"/>
          <p:cNvSpPr/>
          <p:nvPr/>
        </p:nvSpPr>
        <p:spPr>
          <a:xfrm>
            <a:off x="6289825" y="2713667"/>
            <a:ext cx="1206443" cy="82636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63"/>
          <p:cNvSpPr/>
          <p:nvPr/>
        </p:nvSpPr>
        <p:spPr>
          <a:xfrm>
            <a:off x="2970441" y="2848753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64"/>
          <p:cNvSpPr/>
          <p:nvPr/>
        </p:nvSpPr>
        <p:spPr>
          <a:xfrm>
            <a:off x="2970441" y="3023129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65"/>
          <p:cNvSpPr/>
          <p:nvPr/>
        </p:nvSpPr>
        <p:spPr>
          <a:xfrm>
            <a:off x="2970441" y="3197506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66"/>
          <p:cNvSpPr/>
          <p:nvPr/>
        </p:nvSpPr>
        <p:spPr>
          <a:xfrm>
            <a:off x="2970441" y="3371881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38"/>
          <p:cNvSpPr/>
          <p:nvPr/>
        </p:nvSpPr>
        <p:spPr>
          <a:xfrm>
            <a:off x="2073785" y="2051409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9" name="Rectangle 43"/>
          <p:cNvSpPr/>
          <p:nvPr/>
        </p:nvSpPr>
        <p:spPr>
          <a:xfrm>
            <a:off x="2073785" y="1830655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Rectangle 44"/>
          <p:cNvSpPr/>
          <p:nvPr/>
        </p:nvSpPr>
        <p:spPr>
          <a:xfrm>
            <a:off x="2073785" y="2272161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Rectangle 45"/>
          <p:cNvSpPr/>
          <p:nvPr/>
        </p:nvSpPr>
        <p:spPr>
          <a:xfrm>
            <a:off x="2073785" y="2492914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Rectangle 46"/>
          <p:cNvSpPr/>
          <p:nvPr/>
        </p:nvSpPr>
        <p:spPr>
          <a:xfrm>
            <a:off x="2073785" y="2713667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2073785" y="2934420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Rectangle 48"/>
          <p:cNvSpPr/>
          <p:nvPr/>
        </p:nvSpPr>
        <p:spPr>
          <a:xfrm>
            <a:off x="2073785" y="3155172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Rectangle 49"/>
          <p:cNvSpPr/>
          <p:nvPr/>
        </p:nvSpPr>
        <p:spPr>
          <a:xfrm>
            <a:off x="2073785" y="3375925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 50"/>
          <p:cNvSpPr/>
          <p:nvPr/>
        </p:nvSpPr>
        <p:spPr>
          <a:xfrm>
            <a:off x="2073785" y="3596679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dirty="0" smtClean="0"/>
              <a:t>No risk, </a:t>
            </a:r>
            <a:r>
              <a:rPr lang="nl-NL" dirty="0" err="1" smtClean="0"/>
              <a:t>no</a:t>
            </a:r>
            <a:r>
              <a:rPr lang="nl-NL" dirty="0" smtClean="0"/>
              <a:t> test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16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sp>
        <p:nvSpPr>
          <p:cNvPr id="6" name="Afgeronde rechthoek 5"/>
          <p:cNvSpPr/>
          <p:nvPr/>
        </p:nvSpPr>
        <p:spPr>
          <a:xfrm>
            <a:off x="84611" y="3477783"/>
            <a:ext cx="2137043" cy="711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Straight </a:t>
            </a:r>
            <a:r>
              <a:rPr lang="nl-NL" dirty="0" err="1" smtClean="0"/>
              <a:t>Through</a:t>
            </a:r>
            <a:r>
              <a:rPr lang="nl-NL" dirty="0" smtClean="0"/>
              <a:t> Processing (STP)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3635587" y="3477783"/>
            <a:ext cx="2137043" cy="711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Manual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860100" y="1327250"/>
            <a:ext cx="2137043" cy="711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Insurance claim</a:t>
            </a:r>
            <a:endParaRPr lang="nl-NL" dirty="0"/>
          </a:p>
        </p:txBody>
      </p:sp>
      <p:sp>
        <p:nvSpPr>
          <p:cNvPr id="8" name="Stroomdiagram: Beslissing 7"/>
          <p:cNvSpPr/>
          <p:nvPr/>
        </p:nvSpPr>
        <p:spPr>
          <a:xfrm>
            <a:off x="1434254" y="2385583"/>
            <a:ext cx="2988734" cy="889000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STP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Manual</a:t>
            </a:r>
            <a:r>
              <a:rPr lang="nl-NL" dirty="0" smtClean="0"/>
              <a:t>?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5" idx="2"/>
            <a:endCxn id="8" idx="0"/>
          </p:cNvCxnSpPr>
          <p:nvPr/>
        </p:nvCxnSpPr>
        <p:spPr>
          <a:xfrm flipH="1">
            <a:off x="2928621" y="2038450"/>
            <a:ext cx="1" cy="3471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1"/>
            <a:endCxn id="6" idx="0"/>
          </p:cNvCxnSpPr>
          <p:nvPr/>
        </p:nvCxnSpPr>
        <p:spPr>
          <a:xfrm rot="10800000" flipV="1">
            <a:off x="1153134" y="2830083"/>
            <a:ext cx="281121" cy="64770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2"/>
          <p:cNvCxnSpPr>
            <a:stCxn id="8" idx="3"/>
            <a:endCxn id="7" idx="0"/>
          </p:cNvCxnSpPr>
          <p:nvPr/>
        </p:nvCxnSpPr>
        <p:spPr>
          <a:xfrm>
            <a:off x="4422988" y="2830083"/>
            <a:ext cx="281121" cy="64770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 20"/>
          <p:cNvGraphicFramePr>
            <a:graphicFrameLocks noGrp="1"/>
          </p:cNvGraphicFramePr>
          <p:nvPr/>
        </p:nvGraphicFramePr>
        <p:xfrm>
          <a:off x="4916033" y="1327250"/>
          <a:ext cx="4126368" cy="18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277"/>
                <a:gridCol w="834746"/>
                <a:gridCol w="790345"/>
              </a:tblGrid>
              <a:tr h="1027513">
                <a:tc>
                  <a:txBody>
                    <a:bodyPr/>
                    <a:lstStyle/>
                    <a:p>
                      <a:pPr algn="ctr"/>
                      <a:r>
                        <a:rPr lang="nl-NL" sz="1600" dirty="0" smtClean="0"/>
                        <a:t>STP </a:t>
                      </a:r>
                      <a:r>
                        <a:rPr lang="nl-NL" sz="1600" dirty="0" err="1" smtClean="0"/>
                        <a:t>or</a:t>
                      </a:r>
                      <a:r>
                        <a:rPr lang="nl-NL" sz="1600" baseline="0" dirty="0" smtClean="0"/>
                        <a:t> </a:t>
                      </a:r>
                      <a:r>
                        <a:rPr lang="nl-NL" sz="1600" baseline="0" dirty="0" err="1" smtClean="0"/>
                        <a:t>Manual</a:t>
                      </a:r>
                      <a:r>
                        <a:rPr lang="nl-NL" sz="1600" baseline="0" dirty="0" smtClean="0"/>
                        <a:t>?</a:t>
                      </a:r>
                    </a:p>
                    <a:p>
                      <a:pPr algn="ctr"/>
                      <a:endParaRPr lang="nl-NL" sz="1600" dirty="0" smtClean="0"/>
                    </a:p>
                    <a:p>
                      <a:pPr algn="r"/>
                      <a:r>
                        <a:rPr lang="nl-NL" sz="1200" dirty="0" smtClean="0"/>
                        <a:t># claims </a:t>
                      </a:r>
                      <a:r>
                        <a:rPr lang="nl-NL" sz="1200" dirty="0" err="1" smtClean="0"/>
                        <a:t>exceed</a:t>
                      </a:r>
                      <a:r>
                        <a:rPr lang="nl-NL" sz="1200" dirty="0" smtClean="0"/>
                        <a:t> 3 ►</a:t>
                      </a:r>
                    </a:p>
                    <a:p>
                      <a:pPr algn="r"/>
                      <a:endParaRPr lang="nl-NL" sz="1200" dirty="0" smtClean="0"/>
                    </a:p>
                    <a:p>
                      <a:r>
                        <a:rPr lang="nl-NL" sz="1200" dirty="0" smtClean="0"/>
                        <a:t>▼</a:t>
                      </a:r>
                      <a:r>
                        <a:rPr lang="nl-NL" sz="1200" dirty="0" err="1" smtClean="0"/>
                        <a:t>Amount</a:t>
                      </a:r>
                      <a:r>
                        <a:rPr lang="nl-NL" sz="1200" dirty="0" smtClean="0"/>
                        <a:t> of claim</a:t>
                      </a:r>
                      <a:r>
                        <a:rPr lang="nl-NL" sz="1200" baseline="0" dirty="0" smtClean="0"/>
                        <a:t/>
                      </a:r>
                      <a:br>
                        <a:rPr lang="nl-NL" sz="1200" baseline="0" dirty="0" smtClean="0"/>
                      </a:br>
                      <a:r>
                        <a:rPr lang="nl-NL" sz="1200" baseline="0" dirty="0" smtClean="0"/>
                        <a:t>    </a:t>
                      </a:r>
                      <a:r>
                        <a:rPr lang="nl-NL" sz="1200" baseline="0" dirty="0" err="1" smtClean="0"/>
                        <a:t>exceed</a:t>
                      </a:r>
                      <a:r>
                        <a:rPr lang="nl-NL" sz="1200" baseline="0" dirty="0" smtClean="0"/>
                        <a:t> €10.000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r>
                        <a:rPr lang="nl-NL" sz="1200" dirty="0" err="1" smtClean="0"/>
                        <a:t>Yes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r>
                        <a:rPr lang="nl-NL" sz="1200" dirty="0" smtClean="0"/>
                        <a:t>No</a:t>
                      </a:r>
                      <a:endParaRPr lang="nl-NL" sz="1200" dirty="0"/>
                    </a:p>
                  </a:txBody>
                  <a:tcPr/>
                </a:tc>
              </a:tr>
              <a:tr h="279909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Yes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Manual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Manual</a:t>
                      </a:r>
                      <a:endParaRPr lang="nl-NL" sz="1200" dirty="0"/>
                    </a:p>
                  </a:txBody>
                  <a:tcPr/>
                </a:tc>
              </a:tr>
              <a:tr h="279909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No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Manual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STP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Afbeelding 13" descr="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29" y="3197708"/>
            <a:ext cx="4904608" cy="18808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17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Testnet, 11 oktober 2017</a:t>
            </a:r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1524000" y="188312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Browser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Viewport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Windows 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Chrome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320 * 427 </a:t>
                      </a:r>
                      <a:r>
                        <a:rPr lang="nl-NL" dirty="0" err="1" smtClean="0"/>
                        <a:t>px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Windows</a:t>
                      </a:r>
                      <a:r>
                        <a:rPr lang="nl-NL" baseline="0" dirty="0" smtClean="0"/>
                        <a:t> 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Firfefox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480 * 800 </a:t>
                      </a:r>
                      <a:r>
                        <a:rPr lang="nl-NL" dirty="0" err="1" smtClean="0"/>
                        <a:t>px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Windows 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768</a:t>
                      </a:r>
                      <a:r>
                        <a:rPr lang="nl-NL" baseline="0" dirty="0" smtClean="0"/>
                        <a:t> * 1024 </a:t>
                      </a:r>
                      <a:r>
                        <a:rPr lang="nl-NL" baseline="0" dirty="0" err="1" smtClean="0"/>
                        <a:t>px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iOS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Edge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Android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> test </a:t>
            </a:r>
            <a:r>
              <a:rPr lang="nl-NL" dirty="0" err="1" smtClean="0"/>
              <a:t>automation</a:t>
            </a:r>
            <a:r>
              <a:rPr lang="nl-NL" dirty="0" smtClean="0"/>
              <a:t> in </a:t>
            </a:r>
            <a:r>
              <a:rPr lang="nl-NL" dirty="0" err="1" smtClean="0"/>
              <a:t>an</a:t>
            </a:r>
            <a:r>
              <a:rPr lang="nl-NL" dirty="0" smtClean="0"/>
              <a:t> Agile environment.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..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Ben Visser  &amp; Peter </a:t>
            </a:r>
            <a:r>
              <a:rPr lang="nl-NL" dirty="0" err="1" smtClean="0"/>
              <a:t>Nwankwo</a:t>
            </a:r>
            <a:endParaRPr lang="nl-NL" dirty="0" smtClean="0"/>
          </a:p>
          <a:p>
            <a:r>
              <a:rPr lang="nl-NL" dirty="0" smtClean="0"/>
              <a:t>Amsterdam, </a:t>
            </a:r>
            <a:r>
              <a:rPr lang="nl-NL" dirty="0" err="1" smtClean="0"/>
              <a:t>June</a:t>
            </a:r>
            <a:r>
              <a:rPr lang="nl-NL" dirty="0" smtClean="0"/>
              <a:t>, 2017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> Testing </a:t>
            </a:r>
            <a:r>
              <a:rPr lang="nl-NL" dirty="0" smtClean="0">
                <a:sym typeface="Wingdings" pitchFamily="2" charset="2"/>
              </a:rPr>
              <a:t> Agile </a:t>
            </a:r>
            <a:r>
              <a:rPr lang="nl-NL" dirty="0" err="1" smtClean="0">
                <a:sym typeface="Wingdings" pitchFamily="2" charset="2"/>
              </a:rPr>
              <a:t>development</a:t>
            </a:r>
            <a:endParaRPr lang="nl-NL" dirty="0"/>
          </a:p>
        </p:txBody>
      </p:sp>
      <p:pic>
        <p:nvPicPr>
          <p:cNvPr id="15" name="sprint" descr="Agile E2E Delivery Cycle.p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741121" y="1519147"/>
            <a:ext cx="3847298" cy="2264270"/>
          </a:xfrm>
        </p:spPr>
      </p:pic>
      <p:pic>
        <p:nvPicPr>
          <p:cNvPr id="17" name="CCC" descr="fran-ohara-evolving-agile-testing-eurostar-2012-8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052" y="1915297"/>
            <a:ext cx="3157010" cy="2370232"/>
          </a:xfrm>
          <a:prstGeom prst="rect">
            <a:avLst/>
          </a:prstGeom>
        </p:spPr>
      </p:pic>
      <p:pic>
        <p:nvPicPr>
          <p:cNvPr id="14" name="Risk analysis" descr="Coverage types.png">
            <a:hlinkClick r:id="rId5"/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1366882" y="1907487"/>
            <a:ext cx="2073536" cy="2378042"/>
          </a:xfrm>
        </p:spPr>
      </p:pic>
      <p:sp>
        <p:nvSpPr>
          <p:cNvPr id="19" name="Tijdelijke aanduiding voor dianumm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3</a:t>
            </a:fld>
            <a:endParaRPr lang="nl-NL" noProof="0"/>
          </a:p>
        </p:txBody>
      </p:sp>
      <p:sp>
        <p:nvSpPr>
          <p:cNvPr id="20" name="Tijdelijke aanduiding voor voettekst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dirty="0" smtClean="0"/>
              <a:t>No risk, </a:t>
            </a:r>
            <a:r>
              <a:rPr lang="nl-NL" dirty="0" err="1" smtClean="0"/>
              <a:t>no</a:t>
            </a:r>
            <a:r>
              <a:rPr lang="nl-NL" dirty="0" smtClean="0"/>
              <a:t> test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4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pic>
        <p:nvPicPr>
          <p:cNvPr id="14" name="Afbeelding 13" descr="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07" y="3262607"/>
            <a:ext cx="4904608" cy="1880893"/>
          </a:xfrm>
          <a:prstGeom prst="rect">
            <a:avLst/>
          </a:prstGeom>
        </p:spPr>
      </p:pic>
      <p:pic>
        <p:nvPicPr>
          <p:cNvPr id="15" name="Afbeelding 14" descr="fl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0" y="1344491"/>
            <a:ext cx="3405667" cy="1715582"/>
          </a:xfrm>
          <a:prstGeom prst="rect">
            <a:avLst/>
          </a:prstGeom>
        </p:spPr>
      </p:pic>
      <p:pic>
        <p:nvPicPr>
          <p:cNvPr id="17" name="Afbeelding 16" descr="de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484" y="1208425"/>
            <a:ext cx="4309516" cy="20541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> Testing </a:t>
            </a:r>
            <a:r>
              <a:rPr lang="nl-NL" dirty="0" smtClean="0">
                <a:sym typeface="Wingdings" pitchFamily="2" charset="2"/>
              </a:rPr>
              <a:t> Agile </a:t>
            </a:r>
            <a:r>
              <a:rPr lang="nl-NL" dirty="0" err="1" smtClean="0">
                <a:sym typeface="Wingdings" pitchFamily="2" charset="2"/>
              </a:rPr>
              <a:t>development</a:t>
            </a:r>
            <a:endParaRPr lang="nl-NL" dirty="0"/>
          </a:p>
        </p:txBody>
      </p:sp>
      <p:pic>
        <p:nvPicPr>
          <p:cNvPr id="12" name="Afbeelding 11" descr="Agile iterat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052" y="1028700"/>
            <a:ext cx="2789005" cy="1641427"/>
          </a:xfrm>
          <a:prstGeom prst="rect">
            <a:avLst/>
          </a:prstGeom>
        </p:spPr>
      </p:pic>
      <p:pic>
        <p:nvPicPr>
          <p:cNvPr id="11" name="Afbeelding 10" descr="Agile iterati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20" y="1941104"/>
            <a:ext cx="2888486" cy="1385621"/>
          </a:xfrm>
          <a:prstGeom prst="rect">
            <a:avLst/>
          </a:prstGeom>
        </p:spPr>
      </p:pic>
      <p:pic>
        <p:nvPicPr>
          <p:cNvPr id="10" name="Afbeelding 9" descr="Agile iterati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006" y="2535527"/>
            <a:ext cx="2998624" cy="1509971"/>
          </a:xfrm>
          <a:prstGeom prst="rect">
            <a:avLst/>
          </a:prstGeom>
        </p:spPr>
      </p:pic>
      <p:pic>
        <p:nvPicPr>
          <p:cNvPr id="9" name="Afbeelding 8" descr="Agile iterati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625" y="3254301"/>
            <a:ext cx="3183375" cy="1385621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342000" y="3548958"/>
            <a:ext cx="2634559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 err="1" smtClean="0"/>
              <a:t>Progressing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lnSpc>
                <a:spcPts val="2400"/>
              </a:lnSpc>
            </a:pPr>
            <a:r>
              <a:rPr lang="nl-NL" dirty="0" smtClean="0"/>
              <a:t>Testing </a:t>
            </a:r>
            <a:r>
              <a:rPr lang="nl-NL" dirty="0" err="1" smtClean="0"/>
              <a:t>new</a:t>
            </a:r>
            <a:r>
              <a:rPr lang="nl-NL" dirty="0" smtClean="0"/>
              <a:t>/</a:t>
            </a:r>
            <a:r>
              <a:rPr lang="nl-NL" dirty="0" err="1" smtClean="0"/>
              <a:t>updated</a:t>
            </a:r>
            <a:endParaRPr lang="nl-NL" dirty="0" smtClean="0"/>
          </a:p>
          <a:p>
            <a:pPr>
              <a:lnSpc>
                <a:spcPts val="2400"/>
              </a:lnSpc>
            </a:pPr>
            <a:r>
              <a:rPr lang="nl-NL" dirty="0" err="1" smtClean="0"/>
              <a:t>functionality</a:t>
            </a:r>
            <a:endParaRPr lang="nl-NL" dirty="0" smtClean="0"/>
          </a:p>
        </p:txBody>
      </p:sp>
      <p:sp>
        <p:nvSpPr>
          <p:cNvPr id="16" name="Tekstvak 15"/>
          <p:cNvSpPr txBox="1"/>
          <p:nvPr/>
        </p:nvSpPr>
        <p:spPr>
          <a:xfrm>
            <a:off x="6571271" y="1284083"/>
            <a:ext cx="2230729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 err="1" smtClean="0"/>
              <a:t>Regressing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lnSpc>
                <a:spcPts val="2400"/>
              </a:lnSpc>
            </a:pPr>
            <a:r>
              <a:rPr lang="nl-NL" dirty="0" smtClean="0"/>
              <a:t>Testing </a:t>
            </a:r>
            <a:r>
              <a:rPr lang="nl-NL" dirty="0" err="1" smtClean="0"/>
              <a:t>existing</a:t>
            </a:r>
            <a:endParaRPr lang="nl-NL" dirty="0" smtClean="0"/>
          </a:p>
          <a:p>
            <a:pPr>
              <a:lnSpc>
                <a:spcPts val="2400"/>
              </a:lnSpc>
            </a:pPr>
            <a:r>
              <a:rPr lang="nl-NL" dirty="0" err="1" smtClean="0"/>
              <a:t>functionality</a:t>
            </a:r>
            <a:endParaRPr lang="nl-NL" dirty="0" smtClean="0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5</a:t>
            </a:fld>
            <a:endParaRPr lang="nl-NL" noProof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Testnet, 11 oktober 2017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1: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Traffic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Consumers</a:t>
            </a:r>
            <a:r>
              <a:rPr lang="nl-NL" dirty="0" smtClean="0"/>
              <a:t> and Home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Health and Family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Progression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Explorary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Automation</a:t>
            </a:r>
            <a:r>
              <a:rPr lang="nl-NL" dirty="0" smtClean="0"/>
              <a:t>: data </a:t>
            </a:r>
            <a:r>
              <a:rPr lang="nl-NL" dirty="0" err="1" smtClean="0"/>
              <a:t>coverage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2: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Added</a:t>
            </a:r>
            <a:r>
              <a:rPr lang="nl-NL" dirty="0" smtClean="0"/>
              <a:t>: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smtClean="0"/>
              <a:t>and </a:t>
            </a:r>
            <a:r>
              <a:rPr lang="nl-NL" dirty="0" err="1" smtClean="0"/>
              <a:t>Income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Progression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6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dirty="0" err="1" smtClean="0"/>
              <a:t>Developing</a:t>
            </a:r>
            <a:r>
              <a:rPr lang="nl-NL" dirty="0" smtClean="0"/>
              <a:t> a Premium Calculator   </a:t>
            </a:r>
            <a:endParaRPr lang="nl-NL" dirty="0"/>
          </a:p>
        </p:txBody>
      </p:sp>
      <p:sp>
        <p:nvSpPr>
          <p:cNvPr id="7" name="Actieknop: Introductiepagina 6">
            <a:hlinkClick r:id="rId3" highlightClick="1"/>
          </p:cNvPr>
          <p:cNvSpPr/>
          <p:nvPr/>
        </p:nvSpPr>
        <p:spPr>
          <a:xfrm>
            <a:off x="7007382" y="415800"/>
            <a:ext cx="540000" cy="54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3: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Added</a:t>
            </a:r>
            <a:r>
              <a:rPr lang="nl-NL" dirty="0" smtClean="0"/>
              <a:t>: Pension </a:t>
            </a:r>
            <a:r>
              <a:rPr lang="nl-NL" dirty="0" smtClean="0"/>
              <a:t>and </a:t>
            </a:r>
            <a:r>
              <a:rPr lang="nl-NL" dirty="0" err="1" smtClean="0"/>
              <a:t>Social</a:t>
            </a:r>
            <a:r>
              <a:rPr lang="nl-NL" dirty="0" smtClean="0"/>
              <a:t> Security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Progression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Explorary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Automated</a:t>
            </a:r>
            <a:r>
              <a:rPr lang="nl-NL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…</a:t>
            </a:r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4: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Added</a:t>
            </a:r>
            <a:r>
              <a:rPr lang="nl-NL" dirty="0" smtClean="0"/>
              <a:t>: </a:t>
            </a:r>
            <a:r>
              <a:rPr lang="nl-NL" dirty="0" err="1" smtClean="0"/>
              <a:t>Taxes</a:t>
            </a:r>
            <a:r>
              <a:rPr lang="nl-NL" dirty="0" smtClean="0"/>
              <a:t> </a:t>
            </a:r>
            <a:r>
              <a:rPr lang="nl-NL" dirty="0" smtClean="0"/>
              <a:t>and </a:t>
            </a:r>
            <a:r>
              <a:rPr lang="nl-NL" dirty="0" err="1" smtClean="0"/>
              <a:t>Assets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So</a:t>
            </a:r>
            <a:r>
              <a:rPr lang="nl-NL" dirty="0" smtClean="0"/>
              <a:t>, </a:t>
            </a:r>
            <a:r>
              <a:rPr lang="nl-NL" dirty="0" err="1" smtClean="0"/>
              <a:t>where</a:t>
            </a:r>
            <a:r>
              <a:rPr lang="nl-NL" dirty="0" smtClean="0"/>
              <a:t> is the risk </a:t>
            </a:r>
            <a:r>
              <a:rPr lang="nl-NL" dirty="0" err="1" smtClean="0"/>
              <a:t>based</a:t>
            </a:r>
            <a:r>
              <a:rPr lang="nl-NL" dirty="0" smtClean="0"/>
              <a:t> aspect …?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New </a:t>
            </a:r>
            <a:r>
              <a:rPr lang="nl-NL" dirty="0" err="1" smtClean="0"/>
              <a:t>functionality</a:t>
            </a:r>
            <a:r>
              <a:rPr lang="nl-NL" dirty="0" smtClean="0"/>
              <a:t> in sprint: all </a:t>
            </a:r>
            <a:r>
              <a:rPr lang="nl-NL" dirty="0" err="1" smtClean="0"/>
              <a:t>combinations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Regression</a:t>
            </a:r>
            <a:r>
              <a:rPr lang="nl-NL" dirty="0" smtClean="0"/>
              <a:t> test: all pairs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Cross browser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>
              <a:buFont typeface="Arial" pitchFamily="34" charset="0"/>
              <a:buChar char="•"/>
            </a:pPr>
            <a:r>
              <a:rPr lang="nl-NL" sz="1600" dirty="0" smtClean="0"/>
              <a:t>All </a:t>
            </a:r>
            <a:r>
              <a:rPr lang="nl-NL" sz="1600" dirty="0" err="1" smtClean="0"/>
              <a:t>values</a:t>
            </a:r>
            <a:r>
              <a:rPr lang="nl-NL" sz="1600" dirty="0" smtClean="0"/>
              <a:t> in </a:t>
            </a:r>
            <a:r>
              <a:rPr lang="nl-NL" sz="1600" dirty="0" err="1" smtClean="0"/>
              <a:t>daily</a:t>
            </a:r>
            <a:r>
              <a:rPr lang="nl-NL" sz="1600" dirty="0" smtClean="0"/>
              <a:t> </a:t>
            </a:r>
            <a:r>
              <a:rPr lang="nl-NL" sz="1600" dirty="0" err="1" smtClean="0"/>
              <a:t>build</a:t>
            </a:r>
            <a:endParaRPr lang="nl-NL" sz="1600" dirty="0" smtClean="0"/>
          </a:p>
          <a:p>
            <a:pPr lvl="1">
              <a:buFont typeface="Arial" pitchFamily="34" charset="0"/>
              <a:buChar char="•"/>
            </a:pPr>
            <a:r>
              <a:rPr lang="nl-NL" sz="1600" dirty="0" smtClean="0"/>
              <a:t>All </a:t>
            </a:r>
            <a:r>
              <a:rPr lang="nl-NL" sz="1600" dirty="0" err="1" smtClean="0"/>
              <a:t>combinations</a:t>
            </a:r>
            <a:r>
              <a:rPr lang="nl-NL" sz="1600" dirty="0" smtClean="0"/>
              <a:t> </a:t>
            </a:r>
            <a:r>
              <a:rPr lang="nl-NL" sz="1600" dirty="0" err="1" smtClean="0"/>
              <a:t>every</a:t>
            </a:r>
            <a:r>
              <a:rPr lang="nl-NL" sz="1600" dirty="0" smtClean="0"/>
              <a:t> weekend</a:t>
            </a:r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7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Developing</a:t>
            </a:r>
            <a:r>
              <a:rPr lang="nl-NL" dirty="0" smtClean="0"/>
              <a:t> a Premium Calculator</a:t>
            </a:r>
            <a:endParaRPr lang="nl-NL" dirty="0"/>
          </a:p>
        </p:txBody>
      </p:sp>
      <p:sp>
        <p:nvSpPr>
          <p:cNvPr id="7" name="Actieknop: Introductiepagina 6">
            <a:hlinkClick r:id="rId3" highlightClick="1"/>
          </p:cNvPr>
          <p:cNvSpPr/>
          <p:nvPr/>
        </p:nvSpPr>
        <p:spPr>
          <a:xfrm>
            <a:off x="7007382" y="415800"/>
            <a:ext cx="540000" cy="54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8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Cost</a:t>
            </a:r>
            <a:r>
              <a:rPr lang="nl-NL" dirty="0" smtClean="0"/>
              <a:t> </a:t>
            </a:r>
            <a:r>
              <a:rPr lang="nl-NL" dirty="0" err="1" smtClean="0"/>
              <a:t>Requirements</a:t>
            </a:r>
            <a:r>
              <a:rPr lang="nl-NL" dirty="0" smtClean="0"/>
              <a:t> For </a:t>
            </a:r>
            <a:r>
              <a:rPr lang="nl-NL" dirty="0" err="1" smtClean="0"/>
              <a:t>Insurances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7" name="Actieknop: Introductiepagina 6">
            <a:hlinkClick r:id="rId3" highlightClick="1"/>
          </p:cNvPr>
          <p:cNvSpPr/>
          <p:nvPr/>
        </p:nvSpPr>
        <p:spPr>
          <a:xfrm>
            <a:off x="7985106" y="415800"/>
            <a:ext cx="540000" cy="54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6259670"/>
              </p:ext>
            </p:extLst>
          </p:nvPr>
        </p:nvGraphicFramePr>
        <p:xfrm>
          <a:off x="395594" y="1312786"/>
          <a:ext cx="8111406" cy="281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318"/>
                <a:gridCol w="1603852"/>
                <a:gridCol w="1204111"/>
                <a:gridCol w="1204111"/>
                <a:gridCol w="1865014"/>
              </a:tblGrid>
              <a:tr h="398352">
                <a:tc row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 pitchFamily="34" charset="0"/>
                        </a:rPr>
                        <a:t>Family Single</a:t>
                      </a:r>
                      <a:endParaRPr lang="en-US" b="1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 pitchFamily="34" charset="0"/>
                        </a:rPr>
                        <a:t>Family Married</a:t>
                      </a:r>
                      <a:endParaRPr lang="en-US" b="1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Without kids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With Kids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Without kids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With Kids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Traffic 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Consumers &amp;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€ 7,21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Health &amp; 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€ 1,68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€ 1,68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€ 4,71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Work &amp;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€ 8,12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€ 8,12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€ 8,12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Pension and Social Security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€ 0,44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€ 0,46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€ 0,46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€ 0,46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394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9</a:t>
            </a:fld>
            <a:endParaRPr lang="nl-N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Testnet</a:t>
            </a:r>
            <a:r>
              <a:rPr lang="nl-NL" dirty="0" smtClean="0"/>
              <a:t>, 11 oktober 2017</a:t>
            </a:r>
            <a:endParaRPr lang="nl-NL" dirty="0"/>
          </a:p>
        </p:txBody>
      </p:sp>
      <p:grpSp>
        <p:nvGrpSpPr>
          <p:cNvPr id="6" name="Group 5"/>
          <p:cNvGrpSpPr/>
          <p:nvPr/>
        </p:nvGrpSpPr>
        <p:grpSpPr>
          <a:xfrm>
            <a:off x="338519" y="1937497"/>
            <a:ext cx="1113659" cy="979265"/>
            <a:chOff x="457202" y="1226443"/>
            <a:chExt cx="1231967" cy="1065510"/>
          </a:xfrm>
        </p:grpSpPr>
        <p:sp>
          <p:nvSpPr>
            <p:cNvPr id="7" name="Oval 6"/>
            <p:cNvSpPr/>
            <p:nvPr/>
          </p:nvSpPr>
          <p:spPr>
            <a:xfrm>
              <a:off x="457202" y="1226443"/>
              <a:ext cx="1231967" cy="106551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55000">
                  <a:srgbClr val="FFC000"/>
                </a:gs>
                <a:gs pos="99000">
                  <a:srgbClr val="FFFFFF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924" y="1375533"/>
              <a:ext cx="1079569" cy="502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Changes in requirements</a:t>
              </a:r>
              <a:endParaRPr lang="en-US" sz="12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02019" y="1429666"/>
            <a:ext cx="30882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Some Challenges with Test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Data</a:t>
            </a:r>
            <a:endParaRPr lang="en-US" b="1" dirty="0">
              <a:solidFill>
                <a:srgbClr val="000000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94401" y="1937496"/>
            <a:ext cx="1113659" cy="979265"/>
            <a:chOff x="457202" y="1226443"/>
            <a:chExt cx="1231967" cy="1065510"/>
          </a:xfrm>
        </p:grpSpPr>
        <p:sp>
          <p:nvSpPr>
            <p:cNvPr id="14" name="Oval 13"/>
            <p:cNvSpPr/>
            <p:nvPr/>
          </p:nvSpPr>
          <p:spPr>
            <a:xfrm>
              <a:off x="457202" y="1226443"/>
              <a:ext cx="1231967" cy="106551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55000">
                  <a:srgbClr val="FFC000"/>
                </a:gs>
                <a:gs pos="99000">
                  <a:srgbClr val="FFFFFF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924" y="1375533"/>
              <a:ext cx="1079569" cy="90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Less test </a:t>
              </a:r>
              <a:r>
                <a:rPr lang="en-GB" sz="1200" i="1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coverage due to insufficient test </a:t>
              </a:r>
              <a:r>
                <a:rPr lang="en-GB" sz="1200" i="1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data</a:t>
              </a:r>
              <a:endParaRPr lang="en-US" sz="1200" i="1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72341" y="1965856"/>
            <a:ext cx="1113659" cy="979265"/>
            <a:chOff x="457202" y="1226443"/>
            <a:chExt cx="1231967" cy="1065510"/>
          </a:xfrm>
        </p:grpSpPr>
        <p:sp>
          <p:nvSpPr>
            <p:cNvPr id="17" name="Oval 16"/>
            <p:cNvSpPr/>
            <p:nvPr/>
          </p:nvSpPr>
          <p:spPr>
            <a:xfrm>
              <a:off x="457202" y="1226443"/>
              <a:ext cx="1231967" cy="106551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55000">
                  <a:srgbClr val="FFC000"/>
                </a:gs>
                <a:gs pos="99000">
                  <a:srgbClr val="FFFFFF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924" y="1375533"/>
              <a:ext cx="1079569" cy="90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Need for  test data in formats like JSON, CSV</a:t>
              </a:r>
              <a:endParaRPr lang="en-US" sz="1200" i="1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16460" y="1974911"/>
            <a:ext cx="1113659" cy="979265"/>
            <a:chOff x="457202" y="1226443"/>
            <a:chExt cx="1231967" cy="1065510"/>
          </a:xfrm>
        </p:grpSpPr>
        <p:sp>
          <p:nvSpPr>
            <p:cNvPr id="20" name="Oval 19"/>
            <p:cNvSpPr/>
            <p:nvPr/>
          </p:nvSpPr>
          <p:spPr>
            <a:xfrm>
              <a:off x="457202" y="1226443"/>
              <a:ext cx="1231967" cy="106551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55000">
                  <a:srgbClr val="FFC000"/>
                </a:gs>
                <a:gs pos="99000">
                  <a:srgbClr val="FFFFFF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2924" y="1375533"/>
              <a:ext cx="1079569" cy="90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Updates needed in automated  test data</a:t>
              </a:r>
              <a:endParaRPr lang="en-US" sz="1200" i="1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" name="Rectangle 8"/>
          <p:cNvSpPr/>
          <p:nvPr/>
        </p:nvSpPr>
        <p:spPr>
          <a:xfrm>
            <a:off x="202019" y="3376106"/>
            <a:ext cx="483497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8 conditions to test =  2</a:t>
            </a:r>
            <a:r>
              <a:rPr lang="en-GB" b="1" baseline="30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8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= 256 possible test cases</a:t>
            </a:r>
            <a:endParaRPr lang="en-US" b="1" dirty="0">
              <a:solidFill>
                <a:srgbClr val="000000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7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geti_PP_Referentie_16x9_2014-1605.pptx" id="{F19A345F-1AD8-49DD-A497-68D66E37C467}" vid="{D9329CD1-0AE9-427D-9EAA-E85923C428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1682</Words>
  <Application>Microsoft Office PowerPoint</Application>
  <PresentationFormat>Diavoorstelling (16:9)</PresentationFormat>
  <Paragraphs>245</Paragraphs>
  <Slides>17</Slides>
  <Notes>14</Notes>
  <HiddenSlides>3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Sogeti 16x9 Template 2014</vt:lpstr>
      <vt:lpstr>Agile &amp;  Risk Based Testing</vt:lpstr>
      <vt:lpstr>Risk based test automation in an Agile environment. </vt:lpstr>
      <vt:lpstr>Risk Based Testing  Agile development</vt:lpstr>
      <vt:lpstr>No risk, no test</vt:lpstr>
      <vt:lpstr>Risk Based Testing  Agile development</vt:lpstr>
      <vt:lpstr>Developing a Premium Calculator   </vt:lpstr>
      <vt:lpstr>Developing a Premium Calculator</vt:lpstr>
      <vt:lpstr>Cost Requirements For Insurances  </vt:lpstr>
      <vt:lpstr>Test Data Generation</vt:lpstr>
      <vt:lpstr>Solution for every challenge</vt:lpstr>
      <vt:lpstr>Tools used for test data generation</vt:lpstr>
      <vt:lpstr>Dia 12</vt:lpstr>
      <vt:lpstr>Summary</vt:lpstr>
      <vt:lpstr>Thank you!</vt:lpstr>
      <vt:lpstr>Dia 15</vt:lpstr>
      <vt:lpstr>No risk, no test</vt:lpstr>
      <vt:lpstr>Dia 17</vt:lpstr>
    </vt:vector>
  </TitlesOfParts>
  <Company>CAV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</dc:creator>
  <cp:lastModifiedBy>Ben Visser</cp:lastModifiedBy>
  <cp:revision>126</cp:revision>
  <dcterms:created xsi:type="dcterms:W3CDTF">2013-08-05T13:16:08Z</dcterms:created>
  <dcterms:modified xsi:type="dcterms:W3CDTF">2017-10-08T08:56:12Z</dcterms:modified>
</cp:coreProperties>
</file>