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71" r:id="rId16"/>
    <p:sldId id="272" r:id="rId17"/>
    <p:sldId id="269"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77E6-F9B2-7D17-E5F6-0DA42BABA2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B505E75-D4D2-24A2-B7B9-AAB560295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0F26B12-C90A-E9ED-2266-434A3C7CF031}"/>
              </a:ext>
            </a:extLst>
          </p:cNvPr>
          <p:cNvSpPr>
            <a:spLocks noGrp="1"/>
          </p:cNvSpPr>
          <p:nvPr>
            <p:ph type="dt" sz="half" idx="10"/>
          </p:nvPr>
        </p:nvSpPr>
        <p:spPr/>
        <p:txBody>
          <a:bodyPr/>
          <a:lstStyle/>
          <a:p>
            <a:fld id="{26AD3A75-A412-40F9-AD77-F9148E89513F}" type="datetimeFigureOut">
              <a:rPr lang="en-CA" smtClean="0"/>
              <a:t>2024-10-07</a:t>
            </a:fld>
            <a:endParaRPr lang="en-CA"/>
          </a:p>
        </p:txBody>
      </p:sp>
      <p:sp>
        <p:nvSpPr>
          <p:cNvPr id="5" name="Footer Placeholder 4">
            <a:extLst>
              <a:ext uri="{FF2B5EF4-FFF2-40B4-BE49-F238E27FC236}">
                <a16:creationId xmlns:a16="http://schemas.microsoft.com/office/drawing/2014/main" id="{03AA287C-7E01-DE0F-5FF0-0E808A2B8A8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970D99-C2C9-CCF4-4DB5-364B6183CECD}"/>
              </a:ext>
            </a:extLst>
          </p:cNvPr>
          <p:cNvSpPr>
            <a:spLocks noGrp="1"/>
          </p:cNvSpPr>
          <p:nvPr>
            <p:ph type="sldNum" sz="quarter" idx="12"/>
          </p:nvPr>
        </p:nvSpPr>
        <p:spPr/>
        <p:txBody>
          <a:bodyPr/>
          <a:lstStyle/>
          <a:p>
            <a:fld id="{EDBDFCC3-83C8-4E24-A013-7F1B23431EE9}" type="slidenum">
              <a:rPr lang="en-CA" smtClean="0"/>
              <a:t>‹#›</a:t>
            </a:fld>
            <a:endParaRPr lang="en-CA"/>
          </a:p>
        </p:txBody>
      </p:sp>
    </p:spTree>
    <p:extLst>
      <p:ext uri="{BB962C8B-B14F-4D97-AF65-F5344CB8AC3E}">
        <p14:creationId xmlns:p14="http://schemas.microsoft.com/office/powerpoint/2010/main" val="156230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0A17-2B7C-745C-0051-983286B66E2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C386AD-DC6C-F1E5-9D62-5004452C5E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BF5B08-05E4-D83C-470F-5698404D693D}"/>
              </a:ext>
            </a:extLst>
          </p:cNvPr>
          <p:cNvSpPr>
            <a:spLocks noGrp="1"/>
          </p:cNvSpPr>
          <p:nvPr>
            <p:ph type="dt" sz="half" idx="10"/>
          </p:nvPr>
        </p:nvSpPr>
        <p:spPr/>
        <p:txBody>
          <a:bodyPr/>
          <a:lstStyle/>
          <a:p>
            <a:fld id="{26AD3A75-A412-40F9-AD77-F9148E89513F}" type="datetimeFigureOut">
              <a:rPr lang="en-CA" smtClean="0"/>
              <a:t>2024-10-07</a:t>
            </a:fld>
            <a:endParaRPr lang="en-CA"/>
          </a:p>
        </p:txBody>
      </p:sp>
      <p:sp>
        <p:nvSpPr>
          <p:cNvPr id="5" name="Footer Placeholder 4">
            <a:extLst>
              <a:ext uri="{FF2B5EF4-FFF2-40B4-BE49-F238E27FC236}">
                <a16:creationId xmlns:a16="http://schemas.microsoft.com/office/drawing/2014/main" id="{C6916B69-D361-D220-5981-FEF9AC9968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615E18-6C36-9664-8B0B-085F16568B21}"/>
              </a:ext>
            </a:extLst>
          </p:cNvPr>
          <p:cNvSpPr>
            <a:spLocks noGrp="1"/>
          </p:cNvSpPr>
          <p:nvPr>
            <p:ph type="sldNum" sz="quarter" idx="12"/>
          </p:nvPr>
        </p:nvSpPr>
        <p:spPr/>
        <p:txBody>
          <a:bodyPr/>
          <a:lstStyle/>
          <a:p>
            <a:fld id="{EDBDFCC3-83C8-4E24-A013-7F1B23431EE9}" type="slidenum">
              <a:rPr lang="en-CA" smtClean="0"/>
              <a:t>‹#›</a:t>
            </a:fld>
            <a:endParaRPr lang="en-CA"/>
          </a:p>
        </p:txBody>
      </p:sp>
    </p:spTree>
    <p:extLst>
      <p:ext uri="{BB962C8B-B14F-4D97-AF65-F5344CB8AC3E}">
        <p14:creationId xmlns:p14="http://schemas.microsoft.com/office/powerpoint/2010/main" val="173928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7C4DF-B15D-DA3E-2C5D-5500AA52E4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BA03CDA-2091-1FD2-4873-1746E0B919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EE70290-81CD-77E2-7847-C45DF373A34D}"/>
              </a:ext>
            </a:extLst>
          </p:cNvPr>
          <p:cNvSpPr>
            <a:spLocks noGrp="1"/>
          </p:cNvSpPr>
          <p:nvPr>
            <p:ph type="dt" sz="half" idx="10"/>
          </p:nvPr>
        </p:nvSpPr>
        <p:spPr/>
        <p:txBody>
          <a:bodyPr/>
          <a:lstStyle/>
          <a:p>
            <a:fld id="{26AD3A75-A412-40F9-AD77-F9148E89513F}" type="datetimeFigureOut">
              <a:rPr lang="en-CA" smtClean="0"/>
              <a:t>2024-10-07</a:t>
            </a:fld>
            <a:endParaRPr lang="en-CA"/>
          </a:p>
        </p:txBody>
      </p:sp>
      <p:sp>
        <p:nvSpPr>
          <p:cNvPr id="5" name="Footer Placeholder 4">
            <a:extLst>
              <a:ext uri="{FF2B5EF4-FFF2-40B4-BE49-F238E27FC236}">
                <a16:creationId xmlns:a16="http://schemas.microsoft.com/office/drawing/2014/main" id="{6AC24BC9-2F98-F4B2-59EA-EA17EDE2BC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919A47-E302-D629-00A4-F683583C3D5A}"/>
              </a:ext>
            </a:extLst>
          </p:cNvPr>
          <p:cNvSpPr>
            <a:spLocks noGrp="1"/>
          </p:cNvSpPr>
          <p:nvPr>
            <p:ph type="sldNum" sz="quarter" idx="12"/>
          </p:nvPr>
        </p:nvSpPr>
        <p:spPr/>
        <p:txBody>
          <a:bodyPr/>
          <a:lstStyle/>
          <a:p>
            <a:fld id="{EDBDFCC3-83C8-4E24-A013-7F1B23431EE9}" type="slidenum">
              <a:rPr lang="en-CA" smtClean="0"/>
              <a:t>‹#›</a:t>
            </a:fld>
            <a:endParaRPr lang="en-CA"/>
          </a:p>
        </p:txBody>
      </p:sp>
    </p:spTree>
    <p:extLst>
      <p:ext uri="{BB962C8B-B14F-4D97-AF65-F5344CB8AC3E}">
        <p14:creationId xmlns:p14="http://schemas.microsoft.com/office/powerpoint/2010/main" val="210091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FB8B-6329-AB38-63F6-EF1B8360F0D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5356A9B-3242-7588-FA27-80F998D8A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1CC4980-8937-8772-B483-CE5A214749F5}"/>
              </a:ext>
            </a:extLst>
          </p:cNvPr>
          <p:cNvSpPr>
            <a:spLocks noGrp="1"/>
          </p:cNvSpPr>
          <p:nvPr>
            <p:ph type="dt" sz="half" idx="10"/>
          </p:nvPr>
        </p:nvSpPr>
        <p:spPr/>
        <p:txBody>
          <a:bodyPr/>
          <a:lstStyle/>
          <a:p>
            <a:fld id="{26AD3A75-A412-40F9-AD77-F9148E89513F}" type="datetimeFigureOut">
              <a:rPr lang="en-CA" smtClean="0"/>
              <a:t>2024-10-07</a:t>
            </a:fld>
            <a:endParaRPr lang="en-CA"/>
          </a:p>
        </p:txBody>
      </p:sp>
      <p:sp>
        <p:nvSpPr>
          <p:cNvPr id="5" name="Footer Placeholder 4">
            <a:extLst>
              <a:ext uri="{FF2B5EF4-FFF2-40B4-BE49-F238E27FC236}">
                <a16:creationId xmlns:a16="http://schemas.microsoft.com/office/drawing/2014/main" id="{D2FF4C08-D8C4-C4E8-49A1-7CE00CDE2F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18B251-1CF6-3679-09D9-075376A62D48}"/>
              </a:ext>
            </a:extLst>
          </p:cNvPr>
          <p:cNvSpPr>
            <a:spLocks noGrp="1"/>
          </p:cNvSpPr>
          <p:nvPr>
            <p:ph type="sldNum" sz="quarter" idx="12"/>
          </p:nvPr>
        </p:nvSpPr>
        <p:spPr/>
        <p:txBody>
          <a:bodyPr/>
          <a:lstStyle/>
          <a:p>
            <a:fld id="{EDBDFCC3-83C8-4E24-A013-7F1B23431EE9}" type="slidenum">
              <a:rPr lang="en-CA" smtClean="0"/>
              <a:t>‹#›</a:t>
            </a:fld>
            <a:endParaRPr lang="en-CA"/>
          </a:p>
        </p:txBody>
      </p:sp>
    </p:spTree>
    <p:extLst>
      <p:ext uri="{BB962C8B-B14F-4D97-AF65-F5344CB8AC3E}">
        <p14:creationId xmlns:p14="http://schemas.microsoft.com/office/powerpoint/2010/main" val="25102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C3EF-41B0-74A9-EA60-E93921516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3FAC98F-177B-658E-3C0F-FE4DB9FFC2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C9F943-09FE-E061-4469-89FB7C3AC4BA}"/>
              </a:ext>
            </a:extLst>
          </p:cNvPr>
          <p:cNvSpPr>
            <a:spLocks noGrp="1"/>
          </p:cNvSpPr>
          <p:nvPr>
            <p:ph type="dt" sz="half" idx="10"/>
          </p:nvPr>
        </p:nvSpPr>
        <p:spPr/>
        <p:txBody>
          <a:bodyPr/>
          <a:lstStyle/>
          <a:p>
            <a:fld id="{26AD3A75-A412-40F9-AD77-F9148E89513F}" type="datetimeFigureOut">
              <a:rPr lang="en-CA" smtClean="0"/>
              <a:t>2024-10-07</a:t>
            </a:fld>
            <a:endParaRPr lang="en-CA"/>
          </a:p>
        </p:txBody>
      </p:sp>
      <p:sp>
        <p:nvSpPr>
          <p:cNvPr id="5" name="Footer Placeholder 4">
            <a:extLst>
              <a:ext uri="{FF2B5EF4-FFF2-40B4-BE49-F238E27FC236}">
                <a16:creationId xmlns:a16="http://schemas.microsoft.com/office/drawing/2014/main" id="{3B665ED7-B0EA-0EDE-E1E5-8607F52E18C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488DE1-3779-906A-F433-7C12397A169E}"/>
              </a:ext>
            </a:extLst>
          </p:cNvPr>
          <p:cNvSpPr>
            <a:spLocks noGrp="1"/>
          </p:cNvSpPr>
          <p:nvPr>
            <p:ph type="sldNum" sz="quarter" idx="12"/>
          </p:nvPr>
        </p:nvSpPr>
        <p:spPr/>
        <p:txBody>
          <a:bodyPr/>
          <a:lstStyle/>
          <a:p>
            <a:fld id="{EDBDFCC3-83C8-4E24-A013-7F1B23431EE9}" type="slidenum">
              <a:rPr lang="en-CA" smtClean="0"/>
              <a:t>‹#›</a:t>
            </a:fld>
            <a:endParaRPr lang="en-CA"/>
          </a:p>
        </p:txBody>
      </p:sp>
    </p:spTree>
    <p:extLst>
      <p:ext uri="{BB962C8B-B14F-4D97-AF65-F5344CB8AC3E}">
        <p14:creationId xmlns:p14="http://schemas.microsoft.com/office/powerpoint/2010/main" val="181748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E37B-D169-972E-40F9-8A70FD3603B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930F7FD-F6EB-9102-619C-D99A41E4D5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04711AF-54F6-4925-0D6B-4EA69539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0305FE6-0C90-32A7-4CAF-CB03A56C2D13}"/>
              </a:ext>
            </a:extLst>
          </p:cNvPr>
          <p:cNvSpPr>
            <a:spLocks noGrp="1"/>
          </p:cNvSpPr>
          <p:nvPr>
            <p:ph type="dt" sz="half" idx="10"/>
          </p:nvPr>
        </p:nvSpPr>
        <p:spPr/>
        <p:txBody>
          <a:bodyPr/>
          <a:lstStyle/>
          <a:p>
            <a:fld id="{26AD3A75-A412-40F9-AD77-F9148E89513F}" type="datetimeFigureOut">
              <a:rPr lang="en-CA" smtClean="0"/>
              <a:t>2024-10-07</a:t>
            </a:fld>
            <a:endParaRPr lang="en-CA"/>
          </a:p>
        </p:txBody>
      </p:sp>
      <p:sp>
        <p:nvSpPr>
          <p:cNvPr id="6" name="Footer Placeholder 5">
            <a:extLst>
              <a:ext uri="{FF2B5EF4-FFF2-40B4-BE49-F238E27FC236}">
                <a16:creationId xmlns:a16="http://schemas.microsoft.com/office/drawing/2014/main" id="{B5D708A8-2210-6F97-AC70-F3CFD3F39C1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DF630A9-8973-D512-7C26-065A67BC717F}"/>
              </a:ext>
            </a:extLst>
          </p:cNvPr>
          <p:cNvSpPr>
            <a:spLocks noGrp="1"/>
          </p:cNvSpPr>
          <p:nvPr>
            <p:ph type="sldNum" sz="quarter" idx="12"/>
          </p:nvPr>
        </p:nvSpPr>
        <p:spPr/>
        <p:txBody>
          <a:bodyPr/>
          <a:lstStyle/>
          <a:p>
            <a:fld id="{EDBDFCC3-83C8-4E24-A013-7F1B23431EE9}" type="slidenum">
              <a:rPr lang="en-CA" smtClean="0"/>
              <a:t>‹#›</a:t>
            </a:fld>
            <a:endParaRPr lang="en-CA"/>
          </a:p>
        </p:txBody>
      </p:sp>
    </p:spTree>
    <p:extLst>
      <p:ext uri="{BB962C8B-B14F-4D97-AF65-F5344CB8AC3E}">
        <p14:creationId xmlns:p14="http://schemas.microsoft.com/office/powerpoint/2010/main" val="376202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129E-F8E1-D782-8932-E002FEB7978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C4FB6A6-0A66-CA27-CECB-338C610BB0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0F741C-0037-6091-CD01-D4E43E7E44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15400B6-0C81-BF5F-D937-F683C9592C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93EE56-1823-9A8D-C864-D9C6379CFC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EEC160D-EFD4-6CDD-0EA9-E916DFB52DFF}"/>
              </a:ext>
            </a:extLst>
          </p:cNvPr>
          <p:cNvSpPr>
            <a:spLocks noGrp="1"/>
          </p:cNvSpPr>
          <p:nvPr>
            <p:ph type="dt" sz="half" idx="10"/>
          </p:nvPr>
        </p:nvSpPr>
        <p:spPr/>
        <p:txBody>
          <a:bodyPr/>
          <a:lstStyle/>
          <a:p>
            <a:fld id="{26AD3A75-A412-40F9-AD77-F9148E89513F}" type="datetimeFigureOut">
              <a:rPr lang="en-CA" smtClean="0"/>
              <a:t>2024-10-07</a:t>
            </a:fld>
            <a:endParaRPr lang="en-CA"/>
          </a:p>
        </p:txBody>
      </p:sp>
      <p:sp>
        <p:nvSpPr>
          <p:cNvPr id="8" name="Footer Placeholder 7">
            <a:extLst>
              <a:ext uri="{FF2B5EF4-FFF2-40B4-BE49-F238E27FC236}">
                <a16:creationId xmlns:a16="http://schemas.microsoft.com/office/drawing/2014/main" id="{14F9CAF1-8EFF-9EE5-CFDF-1719D51534F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2C3EC8D-87F8-44FF-7C85-D466D68927D4}"/>
              </a:ext>
            </a:extLst>
          </p:cNvPr>
          <p:cNvSpPr>
            <a:spLocks noGrp="1"/>
          </p:cNvSpPr>
          <p:nvPr>
            <p:ph type="sldNum" sz="quarter" idx="12"/>
          </p:nvPr>
        </p:nvSpPr>
        <p:spPr/>
        <p:txBody>
          <a:bodyPr/>
          <a:lstStyle/>
          <a:p>
            <a:fld id="{EDBDFCC3-83C8-4E24-A013-7F1B23431EE9}" type="slidenum">
              <a:rPr lang="en-CA" smtClean="0"/>
              <a:t>‹#›</a:t>
            </a:fld>
            <a:endParaRPr lang="en-CA"/>
          </a:p>
        </p:txBody>
      </p:sp>
    </p:spTree>
    <p:extLst>
      <p:ext uri="{BB962C8B-B14F-4D97-AF65-F5344CB8AC3E}">
        <p14:creationId xmlns:p14="http://schemas.microsoft.com/office/powerpoint/2010/main" val="87741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9999-355B-EC4F-FD76-E37C8060B2B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2B193A2-EC67-7498-4CB5-33F12C9B7D21}"/>
              </a:ext>
            </a:extLst>
          </p:cNvPr>
          <p:cNvSpPr>
            <a:spLocks noGrp="1"/>
          </p:cNvSpPr>
          <p:nvPr>
            <p:ph type="dt" sz="half" idx="10"/>
          </p:nvPr>
        </p:nvSpPr>
        <p:spPr/>
        <p:txBody>
          <a:bodyPr/>
          <a:lstStyle/>
          <a:p>
            <a:fld id="{26AD3A75-A412-40F9-AD77-F9148E89513F}" type="datetimeFigureOut">
              <a:rPr lang="en-CA" smtClean="0"/>
              <a:t>2024-10-07</a:t>
            </a:fld>
            <a:endParaRPr lang="en-CA"/>
          </a:p>
        </p:txBody>
      </p:sp>
      <p:sp>
        <p:nvSpPr>
          <p:cNvPr id="4" name="Footer Placeholder 3">
            <a:extLst>
              <a:ext uri="{FF2B5EF4-FFF2-40B4-BE49-F238E27FC236}">
                <a16:creationId xmlns:a16="http://schemas.microsoft.com/office/drawing/2014/main" id="{8F256DEA-664E-DBE3-CC91-3B497390A0E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930CCD8-9177-9120-2D6C-9F173D6377BA}"/>
              </a:ext>
            </a:extLst>
          </p:cNvPr>
          <p:cNvSpPr>
            <a:spLocks noGrp="1"/>
          </p:cNvSpPr>
          <p:nvPr>
            <p:ph type="sldNum" sz="quarter" idx="12"/>
          </p:nvPr>
        </p:nvSpPr>
        <p:spPr/>
        <p:txBody>
          <a:bodyPr/>
          <a:lstStyle/>
          <a:p>
            <a:fld id="{EDBDFCC3-83C8-4E24-A013-7F1B23431EE9}" type="slidenum">
              <a:rPr lang="en-CA" smtClean="0"/>
              <a:t>‹#›</a:t>
            </a:fld>
            <a:endParaRPr lang="en-CA"/>
          </a:p>
        </p:txBody>
      </p:sp>
    </p:spTree>
    <p:extLst>
      <p:ext uri="{BB962C8B-B14F-4D97-AF65-F5344CB8AC3E}">
        <p14:creationId xmlns:p14="http://schemas.microsoft.com/office/powerpoint/2010/main" val="225742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A49C7-1A37-64FA-DA31-37BC016A2BF9}"/>
              </a:ext>
            </a:extLst>
          </p:cNvPr>
          <p:cNvSpPr>
            <a:spLocks noGrp="1"/>
          </p:cNvSpPr>
          <p:nvPr>
            <p:ph type="dt" sz="half" idx="10"/>
          </p:nvPr>
        </p:nvSpPr>
        <p:spPr/>
        <p:txBody>
          <a:bodyPr/>
          <a:lstStyle/>
          <a:p>
            <a:fld id="{26AD3A75-A412-40F9-AD77-F9148E89513F}" type="datetimeFigureOut">
              <a:rPr lang="en-CA" smtClean="0"/>
              <a:t>2024-10-07</a:t>
            </a:fld>
            <a:endParaRPr lang="en-CA"/>
          </a:p>
        </p:txBody>
      </p:sp>
      <p:sp>
        <p:nvSpPr>
          <p:cNvPr id="3" name="Footer Placeholder 2">
            <a:extLst>
              <a:ext uri="{FF2B5EF4-FFF2-40B4-BE49-F238E27FC236}">
                <a16:creationId xmlns:a16="http://schemas.microsoft.com/office/drawing/2014/main" id="{32CDC44C-89AD-BE9E-C8FC-05ABF452595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EA62213-FD91-4C57-1BD2-2D0942C51B62}"/>
              </a:ext>
            </a:extLst>
          </p:cNvPr>
          <p:cNvSpPr>
            <a:spLocks noGrp="1"/>
          </p:cNvSpPr>
          <p:nvPr>
            <p:ph type="sldNum" sz="quarter" idx="12"/>
          </p:nvPr>
        </p:nvSpPr>
        <p:spPr/>
        <p:txBody>
          <a:bodyPr/>
          <a:lstStyle/>
          <a:p>
            <a:fld id="{EDBDFCC3-83C8-4E24-A013-7F1B23431EE9}" type="slidenum">
              <a:rPr lang="en-CA" smtClean="0"/>
              <a:t>‹#›</a:t>
            </a:fld>
            <a:endParaRPr lang="en-CA"/>
          </a:p>
        </p:txBody>
      </p:sp>
    </p:spTree>
    <p:extLst>
      <p:ext uri="{BB962C8B-B14F-4D97-AF65-F5344CB8AC3E}">
        <p14:creationId xmlns:p14="http://schemas.microsoft.com/office/powerpoint/2010/main" val="175055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224C-4E09-3AD1-7C08-8A8674B7E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CA0A46B-A515-2F2B-97E0-57B87B69C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72D64A3-787D-5F60-F50D-0FD853838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68822-AE50-CFF7-9948-FBBBCBFDE525}"/>
              </a:ext>
            </a:extLst>
          </p:cNvPr>
          <p:cNvSpPr>
            <a:spLocks noGrp="1"/>
          </p:cNvSpPr>
          <p:nvPr>
            <p:ph type="dt" sz="half" idx="10"/>
          </p:nvPr>
        </p:nvSpPr>
        <p:spPr/>
        <p:txBody>
          <a:bodyPr/>
          <a:lstStyle/>
          <a:p>
            <a:fld id="{26AD3A75-A412-40F9-AD77-F9148E89513F}" type="datetimeFigureOut">
              <a:rPr lang="en-CA" smtClean="0"/>
              <a:t>2024-10-07</a:t>
            </a:fld>
            <a:endParaRPr lang="en-CA"/>
          </a:p>
        </p:txBody>
      </p:sp>
      <p:sp>
        <p:nvSpPr>
          <p:cNvPr id="6" name="Footer Placeholder 5">
            <a:extLst>
              <a:ext uri="{FF2B5EF4-FFF2-40B4-BE49-F238E27FC236}">
                <a16:creationId xmlns:a16="http://schemas.microsoft.com/office/drawing/2014/main" id="{8438CFE5-5AA1-A9BC-8D24-39AC44628B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4134189-8FB0-01D5-A52B-FF534098E175}"/>
              </a:ext>
            </a:extLst>
          </p:cNvPr>
          <p:cNvSpPr>
            <a:spLocks noGrp="1"/>
          </p:cNvSpPr>
          <p:nvPr>
            <p:ph type="sldNum" sz="quarter" idx="12"/>
          </p:nvPr>
        </p:nvSpPr>
        <p:spPr/>
        <p:txBody>
          <a:bodyPr/>
          <a:lstStyle/>
          <a:p>
            <a:fld id="{EDBDFCC3-83C8-4E24-A013-7F1B23431EE9}" type="slidenum">
              <a:rPr lang="en-CA" smtClean="0"/>
              <a:t>‹#›</a:t>
            </a:fld>
            <a:endParaRPr lang="en-CA"/>
          </a:p>
        </p:txBody>
      </p:sp>
    </p:spTree>
    <p:extLst>
      <p:ext uri="{BB962C8B-B14F-4D97-AF65-F5344CB8AC3E}">
        <p14:creationId xmlns:p14="http://schemas.microsoft.com/office/powerpoint/2010/main" val="216489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396C-F283-A2EE-8590-567ED2063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EFC6C48-2D2C-ABC8-1AB7-C2362386A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6F498E8-7C6A-78EE-3BAB-D223488A1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D46B20-B291-E199-5FEA-C70C889D5E14}"/>
              </a:ext>
            </a:extLst>
          </p:cNvPr>
          <p:cNvSpPr>
            <a:spLocks noGrp="1"/>
          </p:cNvSpPr>
          <p:nvPr>
            <p:ph type="dt" sz="half" idx="10"/>
          </p:nvPr>
        </p:nvSpPr>
        <p:spPr/>
        <p:txBody>
          <a:bodyPr/>
          <a:lstStyle/>
          <a:p>
            <a:fld id="{26AD3A75-A412-40F9-AD77-F9148E89513F}" type="datetimeFigureOut">
              <a:rPr lang="en-CA" smtClean="0"/>
              <a:t>2024-10-07</a:t>
            </a:fld>
            <a:endParaRPr lang="en-CA"/>
          </a:p>
        </p:txBody>
      </p:sp>
      <p:sp>
        <p:nvSpPr>
          <p:cNvPr id="6" name="Footer Placeholder 5">
            <a:extLst>
              <a:ext uri="{FF2B5EF4-FFF2-40B4-BE49-F238E27FC236}">
                <a16:creationId xmlns:a16="http://schemas.microsoft.com/office/drawing/2014/main" id="{583AC20B-0271-EA99-3287-F479CD24827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E65D6E3-DAA2-C8D6-8141-43E3286F0BCA}"/>
              </a:ext>
            </a:extLst>
          </p:cNvPr>
          <p:cNvSpPr>
            <a:spLocks noGrp="1"/>
          </p:cNvSpPr>
          <p:nvPr>
            <p:ph type="sldNum" sz="quarter" idx="12"/>
          </p:nvPr>
        </p:nvSpPr>
        <p:spPr/>
        <p:txBody>
          <a:bodyPr/>
          <a:lstStyle/>
          <a:p>
            <a:fld id="{EDBDFCC3-83C8-4E24-A013-7F1B23431EE9}" type="slidenum">
              <a:rPr lang="en-CA" smtClean="0"/>
              <a:t>‹#›</a:t>
            </a:fld>
            <a:endParaRPr lang="en-CA"/>
          </a:p>
        </p:txBody>
      </p:sp>
    </p:spTree>
    <p:extLst>
      <p:ext uri="{BB962C8B-B14F-4D97-AF65-F5344CB8AC3E}">
        <p14:creationId xmlns:p14="http://schemas.microsoft.com/office/powerpoint/2010/main" val="175342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CAED25-9B2E-EC07-C721-97D4020AA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477FE19-88B1-2F38-9551-4ED503B4C5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D0B64DB-DDA9-7966-29C2-BACD627AB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D3A75-A412-40F9-AD77-F9148E89513F}" type="datetimeFigureOut">
              <a:rPr lang="en-CA" smtClean="0"/>
              <a:t>2024-10-07</a:t>
            </a:fld>
            <a:endParaRPr lang="en-CA"/>
          </a:p>
        </p:txBody>
      </p:sp>
      <p:sp>
        <p:nvSpPr>
          <p:cNvPr id="5" name="Footer Placeholder 4">
            <a:extLst>
              <a:ext uri="{FF2B5EF4-FFF2-40B4-BE49-F238E27FC236}">
                <a16:creationId xmlns:a16="http://schemas.microsoft.com/office/drawing/2014/main" id="{A469372F-3377-39D3-B877-F73866986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523E610-EA17-F2B4-236F-7E81806DB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DFCC3-83C8-4E24-A013-7F1B23431EE9}" type="slidenum">
              <a:rPr lang="en-CA" smtClean="0"/>
              <a:t>‹#›</a:t>
            </a:fld>
            <a:endParaRPr lang="en-CA"/>
          </a:p>
        </p:txBody>
      </p:sp>
    </p:spTree>
    <p:extLst>
      <p:ext uri="{BB962C8B-B14F-4D97-AF65-F5344CB8AC3E}">
        <p14:creationId xmlns:p14="http://schemas.microsoft.com/office/powerpoint/2010/main" val="87940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nlp.seas.harvard.edu/annotated-transformer/" TargetMode="External"/><Relationship Id="rId2" Type="http://schemas.openxmlformats.org/officeDocument/2006/relationships/hyperlink" Target="https://jalammar.github.io/illustrated-transformer/"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rxiv.org/abs/2308.10792" TargetMode="External"/><Relationship Id="rId2" Type="http://schemas.openxmlformats.org/officeDocument/2006/relationships/hyperlink" Target="https://arxiv.org/abs/2203.02155"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latform.openai.com/docs/api-reference/chat/create" TargetMode="External"/><Relationship Id="rId2" Type="http://schemas.openxmlformats.org/officeDocument/2006/relationships/hyperlink" Target="https://huggingface.co/blog/how-to-generate" TargetMode="External"/><Relationship Id="rId1" Type="http://schemas.openxmlformats.org/officeDocument/2006/relationships/slideLayout" Target="../slideLayouts/slideLayout2.xml"/><Relationship Id="rId5" Type="http://schemas.openxmlformats.org/officeDocument/2006/relationships/hyperlink" Target="https://arxiv.org/abs/1904.09751" TargetMode="External"/><Relationship Id="rId4" Type="http://schemas.openxmlformats.org/officeDocument/2006/relationships/hyperlink" Target="https://docs.together.ai/docs/inference-parameters"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arxiv.org/abs/2201.11903" TargetMode="External"/><Relationship Id="rId2" Type="http://schemas.openxmlformats.org/officeDocument/2006/relationships/hyperlink" Target="https://arxiv.org/abs/2205.11916" TargetMode="External"/><Relationship Id="rId1" Type="http://schemas.openxmlformats.org/officeDocument/2006/relationships/slideLayout" Target="../slideLayouts/slideLayout2.xml"/><Relationship Id="rId4" Type="http://schemas.openxmlformats.org/officeDocument/2006/relationships/hyperlink" Target="https://arxiv.org/abs/2312.11805"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3359-6057-BF52-DF04-DB87FFC57F00}"/>
              </a:ext>
            </a:extLst>
          </p:cNvPr>
          <p:cNvSpPr>
            <a:spLocks noGrp="1"/>
          </p:cNvSpPr>
          <p:nvPr>
            <p:ph type="ctrTitle"/>
          </p:nvPr>
        </p:nvSpPr>
        <p:spPr/>
        <p:txBody>
          <a:bodyPr/>
          <a:lstStyle/>
          <a:p>
            <a:r>
              <a:rPr lang="en-US" dirty="0"/>
              <a:t>Generative AI</a:t>
            </a:r>
            <a:endParaRPr lang="en-CA" dirty="0"/>
          </a:p>
        </p:txBody>
      </p:sp>
      <p:sp>
        <p:nvSpPr>
          <p:cNvPr id="3" name="Subtitle 2">
            <a:extLst>
              <a:ext uri="{FF2B5EF4-FFF2-40B4-BE49-F238E27FC236}">
                <a16:creationId xmlns:a16="http://schemas.microsoft.com/office/drawing/2014/main" id="{C751E81F-C034-DA9D-280B-02CDBBE82FB3}"/>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309347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07DF-A475-045C-3CA5-689832283AC9}"/>
              </a:ext>
            </a:extLst>
          </p:cNvPr>
          <p:cNvSpPr>
            <a:spLocks noGrp="1"/>
          </p:cNvSpPr>
          <p:nvPr>
            <p:ph type="title"/>
          </p:nvPr>
        </p:nvSpPr>
        <p:spPr/>
        <p:txBody>
          <a:bodyPr/>
          <a:lstStyle/>
          <a:p>
            <a:r>
              <a:rPr lang="en-US" dirty="0"/>
              <a:t>Biases in Training Data: Mitigation</a:t>
            </a:r>
            <a:endParaRPr lang="en-CA" b="1" dirty="0"/>
          </a:p>
        </p:txBody>
      </p:sp>
      <p:sp>
        <p:nvSpPr>
          <p:cNvPr id="3" name="Content Placeholder 2">
            <a:extLst>
              <a:ext uri="{FF2B5EF4-FFF2-40B4-BE49-F238E27FC236}">
                <a16:creationId xmlns:a16="http://schemas.microsoft.com/office/drawing/2014/main" id="{F26E25E4-3C53-B7D3-CA0C-D70EBC86664B}"/>
              </a:ext>
            </a:extLst>
          </p:cNvPr>
          <p:cNvSpPr>
            <a:spLocks noGrp="1"/>
          </p:cNvSpPr>
          <p:nvPr>
            <p:ph idx="1"/>
          </p:nvPr>
        </p:nvSpPr>
        <p:spPr/>
        <p:txBody>
          <a:bodyPr>
            <a:normAutofit lnSpcReduction="10000"/>
          </a:bodyPr>
          <a:lstStyle/>
          <a:p>
            <a:r>
              <a:rPr lang="en-US" b="1" dirty="0"/>
              <a:t>Organizational Diversity: </a:t>
            </a:r>
            <a:r>
              <a:rPr lang="en-US" dirty="0"/>
              <a:t>Ensuring that the teams involved are diverse.</a:t>
            </a:r>
          </a:p>
          <a:p>
            <a:r>
              <a:rPr lang="en-US" b="1" dirty="0"/>
              <a:t>Diverse Data Collection: </a:t>
            </a:r>
            <a:r>
              <a:rPr lang="en-US" dirty="0"/>
              <a:t>Actively seeking out diverse data sources.</a:t>
            </a:r>
          </a:p>
          <a:p>
            <a:r>
              <a:rPr lang="en-US" b="1" dirty="0"/>
              <a:t>Bias Detection and Correction: </a:t>
            </a:r>
            <a:r>
              <a:rPr lang="en-US" dirty="0"/>
              <a:t>Processes and algorithms designed to identify and remove biases from data before it's used to train AI models.</a:t>
            </a:r>
          </a:p>
          <a:p>
            <a:r>
              <a:rPr lang="en-US" b="1" dirty="0"/>
              <a:t>Transparency and Accountability: </a:t>
            </a:r>
            <a:r>
              <a:rPr lang="en-US" dirty="0"/>
              <a:t>Openness about how AI models are trained and the nature of their data, ensuring that developers are answerable for their AI's performance and impact.</a:t>
            </a:r>
          </a:p>
          <a:p>
            <a:r>
              <a:rPr lang="en-US" b="1" dirty="0"/>
              <a:t>Continuous Monitoring: </a:t>
            </a:r>
            <a:r>
              <a:rPr lang="en-US" dirty="0"/>
              <a:t>Regularly testing and updating models.</a:t>
            </a:r>
            <a:endParaRPr lang="en-CA" dirty="0"/>
          </a:p>
          <a:p>
            <a:endParaRPr lang="en-CA" dirty="0"/>
          </a:p>
        </p:txBody>
      </p:sp>
    </p:spTree>
    <p:extLst>
      <p:ext uri="{BB962C8B-B14F-4D97-AF65-F5344CB8AC3E}">
        <p14:creationId xmlns:p14="http://schemas.microsoft.com/office/powerpoint/2010/main" val="54462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87BE-89C9-598C-3528-4A707EFE81EF}"/>
              </a:ext>
            </a:extLst>
          </p:cNvPr>
          <p:cNvSpPr>
            <a:spLocks noGrp="1"/>
          </p:cNvSpPr>
          <p:nvPr>
            <p:ph type="title"/>
          </p:nvPr>
        </p:nvSpPr>
        <p:spPr/>
        <p:txBody>
          <a:bodyPr/>
          <a:lstStyle/>
          <a:p>
            <a:r>
              <a:rPr lang="en-CA" dirty="0"/>
              <a:t>Disinformation and Misinformation</a:t>
            </a:r>
          </a:p>
        </p:txBody>
      </p:sp>
      <p:sp>
        <p:nvSpPr>
          <p:cNvPr id="3" name="Content Placeholder 2">
            <a:extLst>
              <a:ext uri="{FF2B5EF4-FFF2-40B4-BE49-F238E27FC236}">
                <a16:creationId xmlns:a16="http://schemas.microsoft.com/office/drawing/2014/main" id="{8E1A3322-2087-D6B9-6502-E7AA2546FD40}"/>
              </a:ext>
            </a:extLst>
          </p:cNvPr>
          <p:cNvSpPr>
            <a:spLocks noGrp="1"/>
          </p:cNvSpPr>
          <p:nvPr>
            <p:ph idx="1"/>
          </p:nvPr>
        </p:nvSpPr>
        <p:spPr/>
        <p:txBody>
          <a:bodyPr/>
          <a:lstStyle/>
          <a:p>
            <a:r>
              <a:rPr lang="en-US" b="1" dirty="0"/>
              <a:t>Disinformation: </a:t>
            </a:r>
            <a:r>
              <a:rPr lang="en-US" dirty="0"/>
              <a:t>Is a deliberate creation and dissemination of false information with the intent to deceive or mislead.</a:t>
            </a:r>
          </a:p>
          <a:p>
            <a:r>
              <a:rPr lang="en-US" b="1" dirty="0"/>
              <a:t>Misinformation: </a:t>
            </a:r>
            <a:r>
              <a:rPr lang="en-US" dirty="0"/>
              <a:t>False information, however, without the intent to misinform though it may be due to carelessness or negligence. </a:t>
            </a:r>
          </a:p>
          <a:p>
            <a:r>
              <a:rPr lang="en-US" b="1" dirty="0"/>
              <a:t>Technical Terms:</a:t>
            </a:r>
          </a:p>
          <a:p>
            <a:pPr lvl="1"/>
            <a:r>
              <a:rPr lang="en-US" b="1" dirty="0"/>
              <a:t>Content Provenance Tools: </a:t>
            </a:r>
            <a:r>
              <a:rPr lang="en-US" dirty="0"/>
              <a:t>Tools designed to track the origin and history of digital content. They help verify the authenticity of the content by providing information about its creation, modification, and distribution history.</a:t>
            </a:r>
            <a:endParaRPr lang="en-CA" dirty="0"/>
          </a:p>
        </p:txBody>
      </p:sp>
    </p:spTree>
    <p:extLst>
      <p:ext uri="{BB962C8B-B14F-4D97-AF65-F5344CB8AC3E}">
        <p14:creationId xmlns:p14="http://schemas.microsoft.com/office/powerpoint/2010/main" val="268904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ACD5F-9295-359F-8EB1-CA5DCDA9E739}"/>
              </a:ext>
            </a:extLst>
          </p:cNvPr>
          <p:cNvSpPr>
            <a:spLocks noGrp="1"/>
          </p:cNvSpPr>
          <p:nvPr>
            <p:ph type="title"/>
          </p:nvPr>
        </p:nvSpPr>
        <p:spPr/>
        <p:txBody>
          <a:bodyPr/>
          <a:lstStyle/>
          <a:p>
            <a:r>
              <a:rPr lang="en-US" dirty="0"/>
              <a:t>Environmental and Human Impacts</a:t>
            </a:r>
            <a:endParaRPr lang="en-CA" dirty="0"/>
          </a:p>
        </p:txBody>
      </p:sp>
      <p:sp>
        <p:nvSpPr>
          <p:cNvPr id="3" name="Content Placeholder 2">
            <a:extLst>
              <a:ext uri="{FF2B5EF4-FFF2-40B4-BE49-F238E27FC236}">
                <a16:creationId xmlns:a16="http://schemas.microsoft.com/office/drawing/2014/main" id="{D8B2BEEA-684A-FBED-61CB-AEB8FAA251CA}"/>
              </a:ext>
            </a:extLst>
          </p:cNvPr>
          <p:cNvSpPr>
            <a:spLocks noGrp="1"/>
          </p:cNvSpPr>
          <p:nvPr>
            <p:ph idx="1"/>
          </p:nvPr>
        </p:nvSpPr>
        <p:spPr/>
        <p:txBody>
          <a:bodyPr>
            <a:normAutofit lnSpcReduction="10000"/>
          </a:bodyPr>
          <a:lstStyle/>
          <a:p>
            <a:r>
              <a:rPr lang="en-US" b="1" dirty="0"/>
              <a:t>Environmental:</a:t>
            </a:r>
          </a:p>
          <a:p>
            <a:pPr lvl="1"/>
            <a:r>
              <a:rPr lang="en-US" dirty="0"/>
              <a:t>High Energy Consumption: for training and inference.</a:t>
            </a:r>
          </a:p>
          <a:p>
            <a:pPr lvl="1"/>
            <a:r>
              <a:rPr lang="en-US" dirty="0"/>
              <a:t>Use of Non-Renewable Resources.</a:t>
            </a:r>
          </a:p>
          <a:p>
            <a:pPr lvl="1"/>
            <a:r>
              <a:rPr lang="en-US" dirty="0"/>
              <a:t>Electronic Waste.</a:t>
            </a:r>
          </a:p>
          <a:p>
            <a:r>
              <a:rPr lang="en-US" b="1" dirty="0"/>
              <a:t>Human:</a:t>
            </a:r>
          </a:p>
          <a:p>
            <a:pPr lvl="1"/>
            <a:r>
              <a:rPr lang="en-US" dirty="0"/>
              <a:t>Economic Disruption.</a:t>
            </a:r>
          </a:p>
          <a:p>
            <a:pPr lvl="1"/>
            <a:r>
              <a:rPr lang="en-US" dirty="0"/>
              <a:t>Bias and Fairness.</a:t>
            </a:r>
          </a:p>
          <a:p>
            <a:pPr lvl="1"/>
            <a:r>
              <a:rPr lang="en-US" dirty="0"/>
              <a:t>Privacy.</a:t>
            </a:r>
          </a:p>
          <a:p>
            <a:pPr lvl="1"/>
            <a:r>
              <a:rPr lang="en-US" dirty="0"/>
              <a:t>Misinformation and Disinformation.</a:t>
            </a:r>
          </a:p>
          <a:p>
            <a:pPr lvl="1"/>
            <a:r>
              <a:rPr lang="en-US" dirty="0"/>
              <a:t>Security.</a:t>
            </a:r>
          </a:p>
          <a:p>
            <a:pPr lvl="1"/>
            <a:r>
              <a:rPr lang="en-US" dirty="0"/>
              <a:t>Existential Threat to Humanity.</a:t>
            </a:r>
          </a:p>
          <a:p>
            <a:endParaRPr lang="en-US" dirty="0"/>
          </a:p>
          <a:p>
            <a:endParaRPr lang="en-US" dirty="0"/>
          </a:p>
          <a:p>
            <a:endParaRPr lang="en-CA" dirty="0"/>
          </a:p>
        </p:txBody>
      </p:sp>
    </p:spTree>
    <p:extLst>
      <p:ext uri="{BB962C8B-B14F-4D97-AF65-F5344CB8AC3E}">
        <p14:creationId xmlns:p14="http://schemas.microsoft.com/office/powerpoint/2010/main" val="2811114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56D2-E529-22AC-B6EC-76357242B9D7}"/>
              </a:ext>
            </a:extLst>
          </p:cNvPr>
          <p:cNvSpPr>
            <a:spLocks noGrp="1"/>
          </p:cNvSpPr>
          <p:nvPr>
            <p:ph type="title"/>
          </p:nvPr>
        </p:nvSpPr>
        <p:spPr/>
        <p:txBody>
          <a:bodyPr/>
          <a:lstStyle/>
          <a:p>
            <a:r>
              <a:rPr lang="en-US" dirty="0"/>
              <a:t>Adapting Foundation Models</a:t>
            </a:r>
            <a:endParaRPr lang="en-GB" dirty="0"/>
          </a:p>
        </p:txBody>
      </p:sp>
      <p:sp>
        <p:nvSpPr>
          <p:cNvPr id="3" name="Text Placeholder 2">
            <a:extLst>
              <a:ext uri="{FF2B5EF4-FFF2-40B4-BE49-F238E27FC236}">
                <a16:creationId xmlns:a16="http://schemas.microsoft.com/office/drawing/2014/main" id="{FC6B0F06-6822-BAF1-BDB5-0FCE47D7D0E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8543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2842-93EB-51BA-4A9D-46D72CE6076C}"/>
              </a:ext>
            </a:extLst>
          </p:cNvPr>
          <p:cNvSpPr>
            <a:spLocks noGrp="1"/>
          </p:cNvSpPr>
          <p:nvPr>
            <p:ph type="title"/>
          </p:nvPr>
        </p:nvSpPr>
        <p:spPr/>
        <p:txBody>
          <a:bodyPr/>
          <a:lstStyle/>
          <a:p>
            <a:r>
              <a:rPr lang="en-US" dirty="0"/>
              <a:t>What is Adaptation?</a:t>
            </a:r>
            <a:endParaRPr lang="en-GB" dirty="0"/>
          </a:p>
        </p:txBody>
      </p:sp>
      <p:sp>
        <p:nvSpPr>
          <p:cNvPr id="3" name="Content Placeholder 2">
            <a:extLst>
              <a:ext uri="{FF2B5EF4-FFF2-40B4-BE49-F238E27FC236}">
                <a16:creationId xmlns:a16="http://schemas.microsoft.com/office/drawing/2014/main" id="{A7BAF4C6-772B-CCB5-0D75-2E1EFB3C8A02}"/>
              </a:ext>
            </a:extLst>
          </p:cNvPr>
          <p:cNvSpPr>
            <a:spLocks noGrp="1"/>
          </p:cNvSpPr>
          <p:nvPr>
            <p:ph idx="1"/>
          </p:nvPr>
        </p:nvSpPr>
        <p:spPr/>
        <p:txBody>
          <a:bodyPr/>
          <a:lstStyle/>
          <a:p>
            <a:r>
              <a:rPr lang="en-US" dirty="0"/>
              <a:t>Adaptation is the process of customizing foundation models to better suit specific applications or address up-to-date information.</a:t>
            </a:r>
          </a:p>
          <a:p>
            <a:r>
              <a:rPr lang="en-US" dirty="0"/>
              <a:t>Examples:</a:t>
            </a:r>
          </a:p>
          <a:p>
            <a:pPr lvl="1"/>
            <a:r>
              <a:rPr lang="en-US" dirty="0"/>
              <a:t>Chatbot adaptation for banking.</a:t>
            </a:r>
          </a:p>
          <a:p>
            <a:pPr lvl="1"/>
            <a:r>
              <a:rPr lang="en-US" dirty="0"/>
              <a:t>Structuring medical records.</a:t>
            </a:r>
          </a:p>
          <a:p>
            <a:pPr lvl="1"/>
            <a:r>
              <a:rPr lang="en-US" dirty="0"/>
              <a:t>General instruction-based </a:t>
            </a:r>
            <a:br>
              <a:rPr lang="en-US" dirty="0"/>
            </a:br>
            <a:r>
              <a:rPr lang="en-US" dirty="0"/>
              <a:t>adaptation, like translation.</a:t>
            </a:r>
          </a:p>
          <a:p>
            <a:pPr lvl="1"/>
            <a:r>
              <a:rPr lang="en-US" dirty="0"/>
              <a:t>Fine-tuning using private data.</a:t>
            </a:r>
          </a:p>
          <a:p>
            <a:pPr lvl="1"/>
            <a:endParaRPr lang="en-US" dirty="0"/>
          </a:p>
          <a:p>
            <a:endParaRPr lang="en-GB" dirty="0"/>
          </a:p>
        </p:txBody>
      </p:sp>
      <p:pic>
        <p:nvPicPr>
          <p:cNvPr id="5" name="Picture 4">
            <a:extLst>
              <a:ext uri="{FF2B5EF4-FFF2-40B4-BE49-F238E27FC236}">
                <a16:creationId xmlns:a16="http://schemas.microsoft.com/office/drawing/2014/main" id="{2A16E21D-BCD2-B3AB-2CA1-D33539037C93}"/>
              </a:ext>
            </a:extLst>
          </p:cNvPr>
          <p:cNvPicPr>
            <a:picLocks noChangeAspect="1"/>
          </p:cNvPicPr>
          <p:nvPr/>
        </p:nvPicPr>
        <p:blipFill>
          <a:blip r:embed="rId2"/>
          <a:stretch>
            <a:fillRect/>
          </a:stretch>
        </p:blipFill>
        <p:spPr>
          <a:xfrm>
            <a:off x="5573697" y="3146135"/>
            <a:ext cx="5780103" cy="3030828"/>
          </a:xfrm>
          <a:prstGeom prst="rect">
            <a:avLst/>
          </a:prstGeom>
        </p:spPr>
      </p:pic>
    </p:spTree>
    <p:extLst>
      <p:ext uri="{BB962C8B-B14F-4D97-AF65-F5344CB8AC3E}">
        <p14:creationId xmlns:p14="http://schemas.microsoft.com/office/powerpoint/2010/main" val="226024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35-E8C8-48BF-E088-25840F49CCC6}"/>
              </a:ext>
            </a:extLst>
          </p:cNvPr>
          <p:cNvSpPr>
            <a:spLocks noGrp="1"/>
          </p:cNvSpPr>
          <p:nvPr>
            <p:ph type="title"/>
          </p:nvPr>
        </p:nvSpPr>
        <p:spPr/>
        <p:txBody>
          <a:bodyPr/>
          <a:lstStyle/>
          <a:p>
            <a:r>
              <a:rPr lang="en-US" dirty="0"/>
              <a:t>Retrieval Augmented Generation (RAG)</a:t>
            </a:r>
            <a:endParaRPr lang="en-GB" dirty="0"/>
          </a:p>
        </p:txBody>
      </p:sp>
      <p:sp>
        <p:nvSpPr>
          <p:cNvPr id="3" name="Content Placeholder 2">
            <a:extLst>
              <a:ext uri="{FF2B5EF4-FFF2-40B4-BE49-F238E27FC236}">
                <a16:creationId xmlns:a16="http://schemas.microsoft.com/office/drawing/2014/main" id="{8C7A187B-BBED-AD87-296C-F2AAF540CC45}"/>
              </a:ext>
            </a:extLst>
          </p:cNvPr>
          <p:cNvSpPr>
            <a:spLocks noGrp="1"/>
          </p:cNvSpPr>
          <p:nvPr>
            <p:ph idx="1"/>
          </p:nvPr>
        </p:nvSpPr>
        <p:spPr/>
        <p:txBody>
          <a:bodyPr/>
          <a:lstStyle/>
          <a:p>
            <a:r>
              <a:rPr lang="en-US" b="1" dirty="0"/>
              <a:t>Retrieval-Augmented Generation (RAG): </a:t>
            </a:r>
            <a:r>
              <a:rPr lang="en-US" dirty="0"/>
              <a:t>is a powerful approach for keeping Generative AI models informed with the most recent data, particularly when dealing with domain-specific questions. It cleverly combines the comprehensive understanding capacity of a large language model (LLM) with the most up-to-date information pulled from a database of relevant text snippets. The beauty of this system is in its ability to ensure that responses remain accurate and reflective of the latest developments.</a:t>
            </a:r>
            <a:endParaRPr lang="en-GB" dirty="0"/>
          </a:p>
        </p:txBody>
      </p:sp>
    </p:spTree>
    <p:extLst>
      <p:ext uri="{BB962C8B-B14F-4D97-AF65-F5344CB8AC3E}">
        <p14:creationId xmlns:p14="http://schemas.microsoft.com/office/powerpoint/2010/main" val="42655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7307-E708-15CD-F884-A2339BFB2BD6}"/>
              </a:ext>
            </a:extLst>
          </p:cNvPr>
          <p:cNvSpPr>
            <a:spLocks noGrp="1"/>
          </p:cNvSpPr>
          <p:nvPr>
            <p:ph type="title"/>
          </p:nvPr>
        </p:nvSpPr>
        <p:spPr/>
        <p:txBody>
          <a:bodyPr/>
          <a:lstStyle/>
          <a:p>
            <a:r>
              <a:rPr lang="en-US" dirty="0"/>
              <a:t>Retrieval Augmented Generation (RAG)</a:t>
            </a:r>
            <a:endParaRPr lang="en-GB" dirty="0"/>
          </a:p>
        </p:txBody>
      </p:sp>
      <p:pic>
        <p:nvPicPr>
          <p:cNvPr id="5" name="Picture 4">
            <a:extLst>
              <a:ext uri="{FF2B5EF4-FFF2-40B4-BE49-F238E27FC236}">
                <a16:creationId xmlns:a16="http://schemas.microsoft.com/office/drawing/2014/main" id="{CE8D021A-F0DC-1B89-92F0-914AB2354F25}"/>
              </a:ext>
            </a:extLst>
          </p:cNvPr>
          <p:cNvPicPr>
            <a:picLocks noChangeAspect="1"/>
          </p:cNvPicPr>
          <p:nvPr/>
        </p:nvPicPr>
        <p:blipFill>
          <a:blip r:embed="rId2"/>
          <a:stretch>
            <a:fillRect/>
          </a:stretch>
        </p:blipFill>
        <p:spPr>
          <a:xfrm>
            <a:off x="1982616" y="1565232"/>
            <a:ext cx="8226768" cy="3727535"/>
          </a:xfrm>
          <a:prstGeom prst="rect">
            <a:avLst/>
          </a:prstGeom>
        </p:spPr>
      </p:pic>
    </p:spTree>
    <p:extLst>
      <p:ext uri="{BB962C8B-B14F-4D97-AF65-F5344CB8AC3E}">
        <p14:creationId xmlns:p14="http://schemas.microsoft.com/office/powerpoint/2010/main" val="2227314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C33-783F-DBCA-461F-89D7EFD8B0E1}"/>
              </a:ext>
            </a:extLst>
          </p:cNvPr>
          <p:cNvSpPr>
            <a:spLocks noGrp="1"/>
          </p:cNvSpPr>
          <p:nvPr>
            <p:ph type="title"/>
          </p:nvPr>
        </p:nvSpPr>
        <p:spPr/>
        <p:txBody>
          <a:bodyPr/>
          <a:lstStyle/>
          <a:p>
            <a:r>
              <a:rPr lang="en-US" dirty="0"/>
              <a:t>Retrieval Augmented Generation (RAG)</a:t>
            </a:r>
            <a:endParaRPr lang="en-GB" dirty="0"/>
          </a:p>
        </p:txBody>
      </p:sp>
      <p:sp>
        <p:nvSpPr>
          <p:cNvPr id="3" name="Content Placeholder 2">
            <a:extLst>
              <a:ext uri="{FF2B5EF4-FFF2-40B4-BE49-F238E27FC236}">
                <a16:creationId xmlns:a16="http://schemas.microsoft.com/office/drawing/2014/main" id="{9D0394E6-77CE-0883-A159-CE6D0561639B}"/>
              </a:ext>
            </a:extLst>
          </p:cNvPr>
          <p:cNvSpPr>
            <a:spLocks noGrp="1"/>
          </p:cNvSpPr>
          <p:nvPr>
            <p:ph idx="1"/>
          </p:nvPr>
        </p:nvSpPr>
        <p:spPr/>
        <p:txBody>
          <a:bodyPr>
            <a:normAutofit/>
          </a:bodyPr>
          <a:lstStyle/>
          <a:p>
            <a:r>
              <a:rPr lang="en-US" b="1" dirty="0"/>
              <a:t>Technical Terms:</a:t>
            </a:r>
          </a:p>
          <a:p>
            <a:pPr lvl="1"/>
            <a:r>
              <a:rPr lang="en-US" b="1" dirty="0"/>
              <a:t>Semantic-embedding: </a:t>
            </a:r>
            <a:r>
              <a:rPr lang="en-US" dirty="0"/>
              <a:t>A representation of text in a high-dimensional space where distances between points correspond to semantic similarity. Phrases with similar meanings are closer together.</a:t>
            </a:r>
          </a:p>
          <a:p>
            <a:pPr lvl="1"/>
            <a:r>
              <a:rPr lang="en-US" b="1" dirty="0"/>
              <a:t>Cosine similarity: </a:t>
            </a:r>
            <a:r>
              <a:rPr lang="en-US" dirty="0"/>
              <a:t>A metric used to measure how similar two vectors are, typically used in the context of semantic embeddings to assess the similarity of meanings.</a:t>
            </a:r>
          </a:p>
          <a:p>
            <a:pPr lvl="1"/>
            <a:r>
              <a:rPr lang="en-US" b="1" dirty="0"/>
              <a:t>Vector databases: </a:t>
            </a:r>
            <a:r>
              <a:rPr lang="en-US" dirty="0"/>
              <a:t>Specialized databases designed to store and handle vector data, often employed for facilitating fast and efficient similarity searches.</a:t>
            </a:r>
          </a:p>
          <a:p>
            <a:endParaRPr lang="en-US" dirty="0"/>
          </a:p>
          <a:p>
            <a:endParaRPr lang="en-GB" dirty="0"/>
          </a:p>
        </p:txBody>
      </p:sp>
    </p:spTree>
    <p:extLst>
      <p:ext uri="{BB962C8B-B14F-4D97-AF65-F5344CB8AC3E}">
        <p14:creationId xmlns:p14="http://schemas.microsoft.com/office/powerpoint/2010/main" val="299088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39F7-03C0-12B2-BF30-8FA5DD8C952D}"/>
              </a:ext>
            </a:extLst>
          </p:cNvPr>
          <p:cNvSpPr>
            <a:spLocks noGrp="1"/>
          </p:cNvSpPr>
          <p:nvPr>
            <p:ph type="title"/>
          </p:nvPr>
        </p:nvSpPr>
        <p:spPr/>
        <p:txBody>
          <a:bodyPr/>
          <a:lstStyle/>
          <a:p>
            <a:r>
              <a:rPr lang="en-US" dirty="0"/>
              <a:t>Prompt Design Techniques</a:t>
            </a:r>
            <a:endParaRPr lang="en-GB" dirty="0"/>
          </a:p>
        </p:txBody>
      </p:sp>
      <p:sp>
        <p:nvSpPr>
          <p:cNvPr id="3" name="Content Placeholder 2">
            <a:extLst>
              <a:ext uri="{FF2B5EF4-FFF2-40B4-BE49-F238E27FC236}">
                <a16:creationId xmlns:a16="http://schemas.microsoft.com/office/drawing/2014/main" id="{8D736A0E-BA2F-E919-6CB3-96BFBF81BE93}"/>
              </a:ext>
            </a:extLst>
          </p:cNvPr>
          <p:cNvSpPr>
            <a:spLocks noGrp="1"/>
          </p:cNvSpPr>
          <p:nvPr>
            <p:ph idx="1"/>
          </p:nvPr>
        </p:nvSpPr>
        <p:spPr/>
        <p:txBody>
          <a:bodyPr>
            <a:normAutofit lnSpcReduction="10000"/>
          </a:bodyPr>
          <a:lstStyle/>
          <a:p>
            <a:r>
              <a:rPr lang="en-US" b="1" dirty="0"/>
              <a:t>Examples:</a:t>
            </a:r>
          </a:p>
          <a:p>
            <a:pPr lvl="1"/>
            <a:r>
              <a:rPr lang="en-US" b="1" dirty="0"/>
              <a:t>Prompt Tuning: </a:t>
            </a:r>
            <a:r>
              <a:rPr lang="en-US" dirty="0"/>
              <a:t>Customizing templates or prompts to guide model predictions in a domain-specific task.</a:t>
            </a:r>
          </a:p>
          <a:p>
            <a:pPr lvl="1"/>
            <a:r>
              <a:rPr lang="en-US" b="1" dirty="0"/>
              <a:t>Few-shot Prompting: </a:t>
            </a:r>
            <a:r>
              <a:rPr lang="en-US" dirty="0"/>
              <a:t>Providing a handful of examples to help guide the model’s predictions.</a:t>
            </a:r>
          </a:p>
          <a:p>
            <a:pPr lvl="1"/>
            <a:r>
              <a:rPr lang="en-US" b="1" dirty="0"/>
              <a:t>Zero-shot Prompting: </a:t>
            </a:r>
            <a:r>
              <a:rPr lang="en-US" dirty="0"/>
              <a:t>Allowing the foundation model to handle tasks without any task-specific examples in the prompt.</a:t>
            </a:r>
          </a:p>
          <a:p>
            <a:pPr lvl="1"/>
            <a:r>
              <a:rPr lang="en-US" b="1" dirty="0"/>
              <a:t>Chain-of-Thoughts: </a:t>
            </a:r>
            <a:r>
              <a:rPr lang="en-US" dirty="0"/>
              <a:t>Providing a series of logical reasoning steps within the prompt to boost the model’s ability to solve complex tasks.</a:t>
            </a:r>
          </a:p>
          <a:p>
            <a:pPr lvl="1"/>
            <a:r>
              <a:rPr lang="en-US" b="1" dirty="0"/>
              <a:t>In-context Learning: </a:t>
            </a:r>
            <a:r>
              <a:rPr lang="en-US" dirty="0"/>
              <a:t>Allowing the models to learn from the context provided in the prompt by, for example, providing instructions or examples in the prompt.</a:t>
            </a:r>
          </a:p>
          <a:p>
            <a:pPr lvl="1"/>
            <a:endParaRPr lang="en-GB" dirty="0"/>
          </a:p>
        </p:txBody>
      </p:sp>
    </p:spTree>
    <p:extLst>
      <p:ext uri="{BB962C8B-B14F-4D97-AF65-F5344CB8AC3E}">
        <p14:creationId xmlns:p14="http://schemas.microsoft.com/office/powerpoint/2010/main" val="1724862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3BE0-CB86-F011-1662-D95814C93FFD}"/>
              </a:ext>
            </a:extLst>
          </p:cNvPr>
          <p:cNvSpPr>
            <a:spLocks noGrp="1"/>
          </p:cNvSpPr>
          <p:nvPr>
            <p:ph type="title"/>
          </p:nvPr>
        </p:nvSpPr>
        <p:spPr/>
        <p:txBody>
          <a:bodyPr/>
          <a:lstStyle/>
          <a:p>
            <a:r>
              <a:rPr lang="en-US" dirty="0"/>
              <a:t>Prompt Tuning</a:t>
            </a:r>
            <a:endParaRPr lang="en-GB" dirty="0"/>
          </a:p>
        </p:txBody>
      </p:sp>
      <p:sp>
        <p:nvSpPr>
          <p:cNvPr id="3" name="Content Placeholder 2">
            <a:extLst>
              <a:ext uri="{FF2B5EF4-FFF2-40B4-BE49-F238E27FC236}">
                <a16:creationId xmlns:a16="http://schemas.microsoft.com/office/drawing/2014/main" id="{8556772C-0464-7125-6D3B-87A51454F24C}"/>
              </a:ext>
            </a:extLst>
          </p:cNvPr>
          <p:cNvSpPr>
            <a:spLocks noGrp="1"/>
          </p:cNvSpPr>
          <p:nvPr>
            <p:ph idx="1"/>
          </p:nvPr>
        </p:nvSpPr>
        <p:spPr/>
        <p:txBody>
          <a:bodyPr>
            <a:normAutofit/>
          </a:bodyPr>
          <a:lstStyle/>
          <a:p>
            <a:r>
              <a:rPr lang="en-US" b="1" dirty="0"/>
              <a:t>Technical Terms:</a:t>
            </a:r>
          </a:p>
          <a:p>
            <a:pPr lvl="1"/>
            <a:r>
              <a:rPr lang="en-US" b="1" dirty="0"/>
              <a:t>Prompt: </a:t>
            </a:r>
            <a:r>
              <a:rPr lang="en-US" dirty="0"/>
              <a:t>In AI, a prompt is an input given to the model to generate a specific response or output.</a:t>
            </a:r>
          </a:p>
          <a:p>
            <a:pPr lvl="1"/>
            <a:r>
              <a:rPr lang="en-US" b="1" dirty="0"/>
              <a:t>Prompt Tuning: </a:t>
            </a:r>
            <a:r>
              <a:rPr lang="en-US" dirty="0"/>
              <a:t>This is a method to improve AI models by optimizing prompts so that the model produces better results for specific tasks.</a:t>
            </a:r>
          </a:p>
          <a:p>
            <a:pPr lvl="1"/>
            <a:r>
              <a:rPr lang="en-US" b="1" dirty="0"/>
              <a:t>Hard Prompt: </a:t>
            </a:r>
            <a:r>
              <a:rPr lang="en-US" dirty="0"/>
              <a:t>A manually created template used to guide an AI model's predictions. It requires human ingenuity to craft effective prompts.</a:t>
            </a:r>
          </a:p>
          <a:p>
            <a:pPr lvl="1"/>
            <a:r>
              <a:rPr lang="en-US" b="1" dirty="0"/>
              <a:t>Soft Prompt: </a:t>
            </a:r>
            <a:r>
              <a:rPr lang="en-US" dirty="0"/>
              <a:t>A series of tokens or embeddings optimized through deep learning to help guide model predictions, without necessarily making sense to humans.</a:t>
            </a:r>
          </a:p>
        </p:txBody>
      </p:sp>
    </p:spTree>
    <p:extLst>
      <p:ext uri="{BB962C8B-B14F-4D97-AF65-F5344CB8AC3E}">
        <p14:creationId xmlns:p14="http://schemas.microsoft.com/office/powerpoint/2010/main" val="94802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C97A-48B9-585A-0A58-575C7A9DDDCB}"/>
              </a:ext>
            </a:extLst>
          </p:cNvPr>
          <p:cNvSpPr>
            <a:spLocks noGrp="1"/>
          </p:cNvSpPr>
          <p:nvPr>
            <p:ph type="title"/>
          </p:nvPr>
        </p:nvSpPr>
        <p:spPr/>
        <p:txBody>
          <a:bodyPr/>
          <a:lstStyle/>
          <a:p>
            <a:r>
              <a:rPr lang="en-US" dirty="0"/>
              <a:t>Definitions</a:t>
            </a:r>
            <a:endParaRPr lang="en-CA" dirty="0"/>
          </a:p>
        </p:txBody>
      </p:sp>
      <p:sp>
        <p:nvSpPr>
          <p:cNvPr id="3" name="Content Placeholder 2">
            <a:extLst>
              <a:ext uri="{FF2B5EF4-FFF2-40B4-BE49-F238E27FC236}">
                <a16:creationId xmlns:a16="http://schemas.microsoft.com/office/drawing/2014/main" id="{A36D175E-7C24-2BA3-71BD-702C0DBA0A9C}"/>
              </a:ext>
            </a:extLst>
          </p:cNvPr>
          <p:cNvSpPr>
            <a:spLocks noGrp="1"/>
          </p:cNvSpPr>
          <p:nvPr>
            <p:ph idx="1"/>
          </p:nvPr>
        </p:nvSpPr>
        <p:spPr/>
        <p:txBody>
          <a:bodyPr/>
          <a:lstStyle/>
          <a:p>
            <a:r>
              <a:rPr lang="en-US" b="1" dirty="0"/>
              <a:t>Foundation Model: </a:t>
            </a:r>
            <a:r>
              <a:rPr lang="en-US" dirty="0"/>
              <a:t>A large AI model trained on a wide variety of data, which can do many tasks without much extra training.</a:t>
            </a:r>
          </a:p>
          <a:p>
            <a:r>
              <a:rPr lang="en-US" b="1" dirty="0"/>
              <a:t>Self-attention mechanism: </a:t>
            </a:r>
            <a:r>
              <a:rPr lang="en-US" dirty="0"/>
              <a:t>The self-attention mechanism in a transformer is a process where each element in a sequence computes its representation by attending to and weighing the importance of all elements in the sequence, allowing the model to capture complex relationships and dependencies.</a:t>
            </a:r>
          </a:p>
          <a:p>
            <a:r>
              <a:rPr lang="en-US" b="1" dirty="0"/>
              <a:t>Textual Entailment: </a:t>
            </a:r>
            <a:r>
              <a:rPr lang="en-US" dirty="0"/>
              <a:t>The relationship between text fragments where one fragment follows logically from the other.</a:t>
            </a:r>
          </a:p>
          <a:p>
            <a:endParaRPr lang="en-US" dirty="0"/>
          </a:p>
        </p:txBody>
      </p:sp>
    </p:spTree>
    <p:extLst>
      <p:ext uri="{BB962C8B-B14F-4D97-AF65-F5344CB8AC3E}">
        <p14:creationId xmlns:p14="http://schemas.microsoft.com/office/powerpoint/2010/main" val="13131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A7BE-502E-43E5-20C9-4DF71B2B2B37}"/>
              </a:ext>
            </a:extLst>
          </p:cNvPr>
          <p:cNvSpPr>
            <a:spLocks noGrp="1"/>
          </p:cNvSpPr>
          <p:nvPr>
            <p:ph type="title"/>
          </p:nvPr>
        </p:nvSpPr>
        <p:spPr/>
        <p:txBody>
          <a:bodyPr/>
          <a:lstStyle/>
          <a:p>
            <a:r>
              <a:rPr lang="en-US" dirty="0"/>
              <a:t>One and Few-Shot Prompting</a:t>
            </a:r>
            <a:endParaRPr lang="en-GB" dirty="0"/>
          </a:p>
        </p:txBody>
      </p:sp>
      <p:sp>
        <p:nvSpPr>
          <p:cNvPr id="3" name="Content Placeholder 2">
            <a:extLst>
              <a:ext uri="{FF2B5EF4-FFF2-40B4-BE49-F238E27FC236}">
                <a16:creationId xmlns:a16="http://schemas.microsoft.com/office/drawing/2014/main" id="{4785B3C7-20E7-AF80-01F0-FB886CED8518}"/>
              </a:ext>
            </a:extLst>
          </p:cNvPr>
          <p:cNvSpPr>
            <a:spLocks noGrp="1"/>
          </p:cNvSpPr>
          <p:nvPr>
            <p:ph idx="1"/>
          </p:nvPr>
        </p:nvSpPr>
        <p:spPr/>
        <p:txBody>
          <a:bodyPr/>
          <a:lstStyle/>
          <a:p>
            <a:r>
              <a:rPr lang="en-US" b="1" dirty="0"/>
              <a:t>One and few-shot prompting </a:t>
            </a:r>
            <a:r>
              <a:rPr lang="en-US" dirty="0"/>
              <a:t>represent cutting-edge techniques that enable AI to adapt and perform tasks with minimal instructions. Instead of relying on extensive databases for learning, these methods guide generative AI through just one or a few examples, streamlining the learning process and demonstrating its ability to generalize solutions to new problems.</a:t>
            </a:r>
            <a:endParaRPr lang="en-GB" dirty="0"/>
          </a:p>
          <a:p>
            <a:r>
              <a:rPr lang="en-GB" b="1" dirty="0"/>
              <a:t>Technical Terms:</a:t>
            </a:r>
          </a:p>
          <a:p>
            <a:pPr lvl="1"/>
            <a:r>
              <a:rPr lang="en-US" b="1" dirty="0"/>
              <a:t>One-shot prompting: </a:t>
            </a:r>
            <a:r>
              <a:rPr lang="en-US" dirty="0"/>
              <a:t>Giving an AI model a single example to learn from before it attempts a similar task.</a:t>
            </a:r>
          </a:p>
          <a:p>
            <a:pPr lvl="1"/>
            <a:r>
              <a:rPr lang="en-US" b="1" dirty="0"/>
              <a:t>Few-shot prompting: </a:t>
            </a:r>
            <a:r>
              <a:rPr lang="en-US" dirty="0"/>
              <a:t>Providing an AI model with a small set of examples, such as five or fewer, from which it can learn to generalize and perform tasks.</a:t>
            </a:r>
            <a:endParaRPr lang="en-GB" dirty="0"/>
          </a:p>
        </p:txBody>
      </p:sp>
    </p:spTree>
    <p:extLst>
      <p:ext uri="{BB962C8B-B14F-4D97-AF65-F5344CB8AC3E}">
        <p14:creationId xmlns:p14="http://schemas.microsoft.com/office/powerpoint/2010/main" val="138636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5A0C-710B-26D9-61CF-733BC84FC4CF}"/>
              </a:ext>
            </a:extLst>
          </p:cNvPr>
          <p:cNvSpPr>
            <a:spLocks noGrp="1"/>
          </p:cNvSpPr>
          <p:nvPr>
            <p:ph type="title"/>
          </p:nvPr>
        </p:nvSpPr>
        <p:spPr/>
        <p:txBody>
          <a:bodyPr/>
          <a:lstStyle/>
          <a:p>
            <a:r>
              <a:rPr lang="en-US" dirty="0"/>
              <a:t>Zero-Shot Prompting</a:t>
            </a:r>
            <a:endParaRPr lang="en-GB" dirty="0"/>
          </a:p>
        </p:txBody>
      </p:sp>
      <p:sp>
        <p:nvSpPr>
          <p:cNvPr id="3" name="Content Placeholder 2">
            <a:extLst>
              <a:ext uri="{FF2B5EF4-FFF2-40B4-BE49-F238E27FC236}">
                <a16:creationId xmlns:a16="http://schemas.microsoft.com/office/drawing/2014/main" id="{1AA6978B-C39F-DBD2-43E7-FFAF553486F4}"/>
              </a:ext>
            </a:extLst>
          </p:cNvPr>
          <p:cNvSpPr>
            <a:spLocks noGrp="1"/>
          </p:cNvSpPr>
          <p:nvPr>
            <p:ph idx="1"/>
          </p:nvPr>
        </p:nvSpPr>
        <p:spPr/>
        <p:txBody>
          <a:bodyPr/>
          <a:lstStyle/>
          <a:p>
            <a:r>
              <a:rPr lang="en-US" b="1" dirty="0"/>
              <a:t>Zero-shot prompting </a:t>
            </a:r>
            <a:r>
              <a:rPr lang="en-US" dirty="0"/>
              <a:t>is a technique where a generative AI model can take on new tasks without the need for specific training examples. This process leverages the AI's extensive pre-existing knowledge gained from learning patterns across vast datasets. </a:t>
            </a:r>
          </a:p>
          <a:p>
            <a:r>
              <a:rPr lang="en-US" b="1" dirty="0"/>
              <a:t>Technical Terms:</a:t>
            </a:r>
          </a:p>
          <a:p>
            <a:pPr lvl="1"/>
            <a:r>
              <a:rPr lang="en-US" b="1" dirty="0"/>
              <a:t>Zero-shot prompting: </a:t>
            </a:r>
            <a:r>
              <a:rPr lang="en-US" dirty="0"/>
              <a:t>This refers to the capability of an AI model to correctly respond to a prompt or question it hasn't explicitly been trained to answer, relying solely on its prior knowledge and training.</a:t>
            </a:r>
            <a:endParaRPr lang="en-GB" dirty="0"/>
          </a:p>
        </p:txBody>
      </p:sp>
    </p:spTree>
    <p:extLst>
      <p:ext uri="{BB962C8B-B14F-4D97-AF65-F5344CB8AC3E}">
        <p14:creationId xmlns:p14="http://schemas.microsoft.com/office/powerpoint/2010/main" val="202505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5CC7-0731-32A3-F262-60AB42103238}"/>
              </a:ext>
            </a:extLst>
          </p:cNvPr>
          <p:cNvSpPr>
            <a:spLocks noGrp="1"/>
          </p:cNvSpPr>
          <p:nvPr>
            <p:ph type="title"/>
          </p:nvPr>
        </p:nvSpPr>
        <p:spPr/>
        <p:txBody>
          <a:bodyPr/>
          <a:lstStyle/>
          <a:p>
            <a:r>
              <a:rPr lang="en-US" dirty="0"/>
              <a:t>In-Context Learning</a:t>
            </a:r>
            <a:endParaRPr lang="en-GB" dirty="0"/>
          </a:p>
        </p:txBody>
      </p:sp>
      <p:sp>
        <p:nvSpPr>
          <p:cNvPr id="3" name="Content Placeholder 2">
            <a:extLst>
              <a:ext uri="{FF2B5EF4-FFF2-40B4-BE49-F238E27FC236}">
                <a16:creationId xmlns:a16="http://schemas.microsoft.com/office/drawing/2014/main" id="{51F40A01-5EFB-6AFF-4C82-8331BF20C3A0}"/>
              </a:ext>
            </a:extLst>
          </p:cNvPr>
          <p:cNvSpPr>
            <a:spLocks noGrp="1"/>
          </p:cNvSpPr>
          <p:nvPr>
            <p:ph idx="1"/>
          </p:nvPr>
        </p:nvSpPr>
        <p:spPr/>
        <p:txBody>
          <a:bodyPr/>
          <a:lstStyle/>
          <a:p>
            <a:r>
              <a:rPr lang="en-US" b="1" dirty="0"/>
              <a:t>In-Context Learning: </a:t>
            </a:r>
            <a:r>
              <a:rPr lang="en-US" dirty="0"/>
              <a:t>refers to the ability of LLMs to understand and perform a task given information in the prompt. It has two components:</a:t>
            </a:r>
          </a:p>
          <a:p>
            <a:pPr lvl="1"/>
            <a:r>
              <a:rPr lang="en-US" b="1" dirty="0"/>
              <a:t>Task Examples: </a:t>
            </a:r>
            <a:r>
              <a:rPr lang="en-US" dirty="0"/>
              <a:t>Concrete examples of the tasks that the model can learn from, like a mini-labeled dataset.</a:t>
            </a:r>
          </a:p>
          <a:p>
            <a:pPr lvl="1"/>
            <a:r>
              <a:rPr lang="en-US" b="1" dirty="0"/>
              <a:t>Task Descriptions: </a:t>
            </a:r>
            <a:r>
              <a:rPr lang="en-US" dirty="0"/>
              <a:t>More abstract and describe the task in words.</a:t>
            </a:r>
            <a:endParaRPr lang="en-GB" dirty="0"/>
          </a:p>
        </p:txBody>
      </p:sp>
    </p:spTree>
    <p:extLst>
      <p:ext uri="{BB962C8B-B14F-4D97-AF65-F5344CB8AC3E}">
        <p14:creationId xmlns:p14="http://schemas.microsoft.com/office/powerpoint/2010/main" val="1221216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FBF5-4DC4-052A-0895-EDE51E93D2F0}"/>
              </a:ext>
            </a:extLst>
          </p:cNvPr>
          <p:cNvSpPr>
            <a:spLocks noGrp="1"/>
          </p:cNvSpPr>
          <p:nvPr>
            <p:ph type="title"/>
          </p:nvPr>
        </p:nvSpPr>
        <p:spPr/>
        <p:txBody>
          <a:bodyPr/>
          <a:lstStyle/>
          <a:p>
            <a:r>
              <a:rPr lang="en-US" dirty="0"/>
              <a:t>Chain-of-Thought Prompting</a:t>
            </a:r>
            <a:endParaRPr lang="en-GB" dirty="0"/>
          </a:p>
        </p:txBody>
      </p:sp>
      <p:sp>
        <p:nvSpPr>
          <p:cNvPr id="3" name="Content Placeholder 2">
            <a:extLst>
              <a:ext uri="{FF2B5EF4-FFF2-40B4-BE49-F238E27FC236}">
                <a16:creationId xmlns:a16="http://schemas.microsoft.com/office/drawing/2014/main" id="{4E893CED-65DF-6723-A90F-33CE1F4A1FD6}"/>
              </a:ext>
            </a:extLst>
          </p:cNvPr>
          <p:cNvSpPr>
            <a:spLocks noGrp="1"/>
          </p:cNvSpPr>
          <p:nvPr>
            <p:ph idx="1"/>
          </p:nvPr>
        </p:nvSpPr>
        <p:spPr/>
        <p:txBody>
          <a:bodyPr/>
          <a:lstStyle/>
          <a:p>
            <a:r>
              <a:rPr lang="en-US" b="1" dirty="0"/>
              <a:t>Chain-of-Thought Prompting: </a:t>
            </a:r>
            <a:r>
              <a:rPr lang="en-US" dirty="0"/>
              <a:t>This is a vital technique for enhancing the reasoning capabilities of large language models by breaking down complex problems into intermediate steps that lead to a solution. By providing models with a line of reasoning, they can more effectively tackle problems that require more advanced problem-solving processes, enabling them to deduce information, such as the number of cookies in a box, after considering all variables.</a:t>
            </a:r>
          </a:p>
          <a:p>
            <a:r>
              <a:rPr lang="en-US" b="1" dirty="0"/>
              <a:t>Technical Terms</a:t>
            </a:r>
            <a:r>
              <a:rPr lang="en-US" dirty="0"/>
              <a:t>:</a:t>
            </a:r>
          </a:p>
          <a:p>
            <a:pPr lvl="1"/>
            <a:r>
              <a:rPr lang="en-US" b="1" dirty="0"/>
              <a:t>Chain-of-Thought Prompting: </a:t>
            </a:r>
            <a:r>
              <a:rPr lang="en-US" dirty="0"/>
              <a:t>A method of guiding a language model through a step-by-step reasoning process to help it solve complex tasks by explicitly detailing the logic needed to reach a conclusion.</a:t>
            </a:r>
            <a:endParaRPr lang="en-GB" dirty="0"/>
          </a:p>
        </p:txBody>
      </p:sp>
    </p:spTree>
    <p:extLst>
      <p:ext uri="{BB962C8B-B14F-4D97-AF65-F5344CB8AC3E}">
        <p14:creationId xmlns:p14="http://schemas.microsoft.com/office/powerpoint/2010/main" val="432524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4C0E-9CA4-6556-8244-876D435F7F0E}"/>
              </a:ext>
            </a:extLst>
          </p:cNvPr>
          <p:cNvSpPr>
            <a:spLocks noGrp="1"/>
          </p:cNvSpPr>
          <p:nvPr>
            <p:ph type="title"/>
          </p:nvPr>
        </p:nvSpPr>
        <p:spPr/>
        <p:txBody>
          <a:bodyPr/>
          <a:lstStyle/>
          <a:p>
            <a:r>
              <a:rPr lang="en-US" dirty="0"/>
              <a:t>Using Probing to Train a Classifier</a:t>
            </a:r>
            <a:endParaRPr lang="en-GB" dirty="0"/>
          </a:p>
        </p:txBody>
      </p:sp>
      <p:sp>
        <p:nvSpPr>
          <p:cNvPr id="3" name="Content Placeholder 2">
            <a:extLst>
              <a:ext uri="{FF2B5EF4-FFF2-40B4-BE49-F238E27FC236}">
                <a16:creationId xmlns:a16="http://schemas.microsoft.com/office/drawing/2014/main" id="{A4B0C385-B489-F497-2BA3-2726D39B610E}"/>
              </a:ext>
            </a:extLst>
          </p:cNvPr>
          <p:cNvSpPr>
            <a:spLocks noGrp="1"/>
          </p:cNvSpPr>
          <p:nvPr>
            <p:ph idx="1"/>
          </p:nvPr>
        </p:nvSpPr>
        <p:spPr/>
        <p:txBody>
          <a:bodyPr>
            <a:normAutofit fontScale="92500" lnSpcReduction="20000"/>
          </a:bodyPr>
          <a:lstStyle/>
          <a:p>
            <a:r>
              <a:rPr lang="en-US" dirty="0"/>
              <a:t>Using probing to train a classifier is a powerful approach to tailor generative AI foundation models, like BERT, for specific applications. By adding a modestly-sized neural network, known as a classification head, to a foundation model, one can specialize in particular tasks such as sentiment analysis. This technique involves freezing the original model's parameters and only adjusting the classification head through training with labeled data. </a:t>
            </a:r>
          </a:p>
          <a:p>
            <a:r>
              <a:rPr lang="en-US" b="1" dirty="0"/>
              <a:t>Technical Terms</a:t>
            </a:r>
            <a:r>
              <a:rPr lang="en-US" dirty="0"/>
              <a:t>:</a:t>
            </a:r>
          </a:p>
          <a:p>
            <a:pPr lvl="1"/>
            <a:r>
              <a:rPr lang="en-US" b="1" dirty="0"/>
              <a:t>Probing:</a:t>
            </a:r>
            <a:r>
              <a:rPr lang="en-US" dirty="0"/>
              <a:t> This is a method of examining what information is contained in different parts of a machine learning model.</a:t>
            </a:r>
          </a:p>
          <a:p>
            <a:pPr lvl="1"/>
            <a:r>
              <a:rPr lang="en-US" b="1" dirty="0"/>
              <a:t>Linear Probing: </a:t>
            </a:r>
            <a:r>
              <a:rPr lang="en-US" dirty="0"/>
              <a:t>A simple form of probing that involves attaching a linear classifier to a pre-trained model to adapt it to a new task without modifying the original model.</a:t>
            </a:r>
          </a:p>
          <a:p>
            <a:pPr lvl="1"/>
            <a:r>
              <a:rPr lang="en-US" b="1" dirty="0"/>
              <a:t>Classification Head:</a:t>
            </a:r>
            <a:r>
              <a:rPr lang="en-US" dirty="0"/>
              <a:t> It is the part of a neural network that is tailored to classify input data into defined categories.</a:t>
            </a:r>
            <a:endParaRPr lang="en-GB" dirty="0"/>
          </a:p>
        </p:txBody>
      </p:sp>
    </p:spTree>
    <p:extLst>
      <p:ext uri="{BB962C8B-B14F-4D97-AF65-F5344CB8AC3E}">
        <p14:creationId xmlns:p14="http://schemas.microsoft.com/office/powerpoint/2010/main" val="1010125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A0B2-CE04-458B-832A-C2A4B8C0B354}"/>
              </a:ext>
            </a:extLst>
          </p:cNvPr>
          <p:cNvSpPr>
            <a:spLocks noGrp="1"/>
          </p:cNvSpPr>
          <p:nvPr>
            <p:ph type="title"/>
          </p:nvPr>
        </p:nvSpPr>
        <p:spPr/>
        <p:txBody>
          <a:bodyPr/>
          <a:lstStyle/>
          <a:p>
            <a:r>
              <a:rPr lang="en-US" dirty="0"/>
              <a:t>Fine-Tuning</a:t>
            </a:r>
            <a:endParaRPr lang="en-GB" dirty="0"/>
          </a:p>
        </p:txBody>
      </p:sp>
      <p:sp>
        <p:nvSpPr>
          <p:cNvPr id="3" name="Content Placeholder 2">
            <a:extLst>
              <a:ext uri="{FF2B5EF4-FFF2-40B4-BE49-F238E27FC236}">
                <a16:creationId xmlns:a16="http://schemas.microsoft.com/office/drawing/2014/main" id="{FB9C0792-43F2-E30E-4A7D-73ED70D5C146}"/>
              </a:ext>
            </a:extLst>
          </p:cNvPr>
          <p:cNvSpPr>
            <a:spLocks noGrp="1"/>
          </p:cNvSpPr>
          <p:nvPr>
            <p:ph idx="1"/>
          </p:nvPr>
        </p:nvSpPr>
        <p:spPr/>
        <p:txBody>
          <a:bodyPr>
            <a:normAutofit/>
          </a:bodyPr>
          <a:lstStyle/>
          <a:p>
            <a:r>
              <a:rPr lang="en-US" dirty="0"/>
              <a:t>Fine-tuning is an important phase in enhancing the abilities of generative AI models, making them adept at specific tasks. By introducing additional data to these powerful models, they can be tailored to meet particular requirements, which is invaluable in making AI more effective and efficient. It involves training all layers.</a:t>
            </a:r>
          </a:p>
          <a:p>
            <a:r>
              <a:rPr lang="en-US" b="1" dirty="0"/>
              <a:t>Technical Terms:</a:t>
            </a:r>
          </a:p>
          <a:p>
            <a:pPr lvl="1"/>
            <a:r>
              <a:rPr lang="en-US" b="1" dirty="0"/>
              <a:t>Fine-tuning</a:t>
            </a:r>
            <a:r>
              <a:rPr lang="en-US" dirty="0"/>
              <a:t>: This is the process of adjusting a pre-trained model so it performs better on a new, similar task. It’s a type of Transfer-Learning.</a:t>
            </a:r>
          </a:p>
          <a:p>
            <a:pPr lvl="1"/>
            <a:r>
              <a:rPr lang="en-US" b="1" dirty="0"/>
              <a:t>Catastrophic Forgetting</a:t>
            </a:r>
            <a:r>
              <a:rPr lang="en-US" dirty="0"/>
              <a:t>: This happens when a model learns something new but forgets what it learned before.</a:t>
            </a:r>
            <a:endParaRPr lang="en-GB" dirty="0"/>
          </a:p>
        </p:txBody>
      </p:sp>
    </p:spTree>
    <p:extLst>
      <p:ext uri="{BB962C8B-B14F-4D97-AF65-F5344CB8AC3E}">
        <p14:creationId xmlns:p14="http://schemas.microsoft.com/office/powerpoint/2010/main" val="3308687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AA1A-BB27-1972-7F6B-8A3DB97E5F26}"/>
              </a:ext>
            </a:extLst>
          </p:cNvPr>
          <p:cNvSpPr>
            <a:spLocks noGrp="1"/>
          </p:cNvSpPr>
          <p:nvPr>
            <p:ph type="title"/>
          </p:nvPr>
        </p:nvSpPr>
        <p:spPr/>
        <p:txBody>
          <a:bodyPr/>
          <a:lstStyle/>
          <a:p>
            <a:r>
              <a:rPr lang="en-US" dirty="0"/>
              <a:t>Fine-Tuning</a:t>
            </a:r>
            <a:endParaRPr lang="en-GB" dirty="0"/>
          </a:p>
        </p:txBody>
      </p:sp>
      <p:sp>
        <p:nvSpPr>
          <p:cNvPr id="3" name="Content Placeholder 2">
            <a:extLst>
              <a:ext uri="{FF2B5EF4-FFF2-40B4-BE49-F238E27FC236}">
                <a16:creationId xmlns:a16="http://schemas.microsoft.com/office/drawing/2014/main" id="{1CD1EBB2-26E5-F058-0461-F08DE1006FA1}"/>
              </a:ext>
            </a:extLst>
          </p:cNvPr>
          <p:cNvSpPr>
            <a:spLocks noGrp="1"/>
          </p:cNvSpPr>
          <p:nvPr>
            <p:ph idx="1"/>
          </p:nvPr>
        </p:nvSpPr>
        <p:spPr/>
        <p:txBody>
          <a:bodyPr/>
          <a:lstStyle/>
          <a:p>
            <a:r>
              <a:rPr lang="en-US" dirty="0"/>
              <a:t>Traditional Fine-Tuning Challenges:</a:t>
            </a:r>
          </a:p>
          <a:p>
            <a:pPr lvl="1"/>
            <a:r>
              <a:rPr lang="en-US" dirty="0"/>
              <a:t>Gathering labeled data, which is time-consuming and expensive.</a:t>
            </a:r>
          </a:p>
          <a:p>
            <a:pPr lvl="1"/>
            <a:r>
              <a:rPr lang="en-US" dirty="0"/>
              <a:t>Computational resources.</a:t>
            </a:r>
          </a:p>
          <a:p>
            <a:pPr lvl="1"/>
            <a:r>
              <a:rPr lang="en-US" dirty="0"/>
              <a:t>Storage, when performing multiple fine-tuning.</a:t>
            </a:r>
          </a:p>
          <a:p>
            <a:pPr lvl="1"/>
            <a:r>
              <a:rPr lang="en-US" dirty="0"/>
              <a:t>Out-of-distribution data. Fine-tuning can distort the internal representations when the foundation model is fine-tuned in data different from the original dataset on which the foundation model was trained (catastrophic forgetting).</a:t>
            </a:r>
            <a:endParaRPr lang="en-GB" dirty="0"/>
          </a:p>
        </p:txBody>
      </p:sp>
    </p:spTree>
    <p:extLst>
      <p:ext uri="{BB962C8B-B14F-4D97-AF65-F5344CB8AC3E}">
        <p14:creationId xmlns:p14="http://schemas.microsoft.com/office/powerpoint/2010/main" val="3983021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1E09-D0A2-7F97-11DF-4F2B8F0FBF6E}"/>
              </a:ext>
            </a:extLst>
          </p:cNvPr>
          <p:cNvSpPr>
            <a:spLocks noGrp="1"/>
          </p:cNvSpPr>
          <p:nvPr>
            <p:ph type="title"/>
          </p:nvPr>
        </p:nvSpPr>
        <p:spPr/>
        <p:txBody>
          <a:bodyPr/>
          <a:lstStyle/>
          <a:p>
            <a:r>
              <a:rPr lang="en-US" dirty="0"/>
              <a:t>Parameter-Efficient Fine-Tuning</a:t>
            </a:r>
            <a:endParaRPr lang="en-GB" dirty="0"/>
          </a:p>
        </p:txBody>
      </p:sp>
      <p:sp>
        <p:nvSpPr>
          <p:cNvPr id="3" name="Content Placeholder 2">
            <a:extLst>
              <a:ext uri="{FF2B5EF4-FFF2-40B4-BE49-F238E27FC236}">
                <a16:creationId xmlns:a16="http://schemas.microsoft.com/office/drawing/2014/main" id="{B8A91DD1-5F58-175E-C8A9-0AA9E6C094A2}"/>
              </a:ext>
            </a:extLst>
          </p:cNvPr>
          <p:cNvSpPr>
            <a:spLocks noGrp="1"/>
          </p:cNvSpPr>
          <p:nvPr>
            <p:ph idx="1"/>
          </p:nvPr>
        </p:nvSpPr>
        <p:spPr/>
        <p:txBody>
          <a:bodyPr/>
          <a:lstStyle/>
          <a:p>
            <a:r>
              <a:rPr lang="en-US" b="1" dirty="0"/>
              <a:t>Parameter-efficient fine-tuning (PEFT) </a:t>
            </a:r>
            <a:r>
              <a:rPr lang="en-US" dirty="0"/>
              <a:t>is a technique crucial for adapting large language models more efficiently, with the bonus of not requiring heavy computational power. This approach includes various strategies to update only a small set of parameters, thereby maintaining a balance between model adaptability and resource consumption. The techniques ensure that models can be swiftly deployed in different industrial contexts, considering both time constraints and the necessity for scaling operations efficiently.</a:t>
            </a:r>
            <a:endParaRPr lang="en-GB" dirty="0"/>
          </a:p>
        </p:txBody>
      </p:sp>
    </p:spTree>
    <p:extLst>
      <p:ext uri="{BB962C8B-B14F-4D97-AF65-F5344CB8AC3E}">
        <p14:creationId xmlns:p14="http://schemas.microsoft.com/office/powerpoint/2010/main" val="3312036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9CAB-9C67-A49E-3DA0-5B105DE0C7EF}"/>
              </a:ext>
            </a:extLst>
          </p:cNvPr>
          <p:cNvSpPr>
            <a:spLocks noGrp="1"/>
          </p:cNvSpPr>
          <p:nvPr>
            <p:ph type="title"/>
          </p:nvPr>
        </p:nvSpPr>
        <p:spPr/>
        <p:txBody>
          <a:bodyPr/>
          <a:lstStyle/>
          <a:p>
            <a:r>
              <a:rPr lang="en-US" dirty="0"/>
              <a:t>Parameter-Efficient Fine-Tuning</a:t>
            </a:r>
            <a:endParaRPr lang="en-GB" dirty="0"/>
          </a:p>
        </p:txBody>
      </p:sp>
      <p:sp>
        <p:nvSpPr>
          <p:cNvPr id="3" name="Content Placeholder 2">
            <a:extLst>
              <a:ext uri="{FF2B5EF4-FFF2-40B4-BE49-F238E27FC236}">
                <a16:creationId xmlns:a16="http://schemas.microsoft.com/office/drawing/2014/main" id="{97FDD4B8-E220-C712-DFA6-747E0709DE5A}"/>
              </a:ext>
            </a:extLst>
          </p:cNvPr>
          <p:cNvSpPr>
            <a:spLocks noGrp="1"/>
          </p:cNvSpPr>
          <p:nvPr>
            <p:ph idx="1"/>
          </p:nvPr>
        </p:nvSpPr>
        <p:spPr/>
        <p:txBody>
          <a:bodyPr>
            <a:normAutofit/>
          </a:bodyPr>
          <a:lstStyle/>
          <a:p>
            <a:r>
              <a:rPr lang="en-US" b="1" dirty="0"/>
              <a:t>Technical Terms:</a:t>
            </a:r>
          </a:p>
          <a:p>
            <a:pPr lvl="1"/>
            <a:r>
              <a:rPr lang="en-US" b="1" dirty="0"/>
              <a:t>Parameter-efficient fine-tuning: </a:t>
            </a:r>
            <a:r>
              <a:rPr lang="en-US" dirty="0"/>
              <a:t>A method of updating a predefined subset of a model's parameters to tailor it to specific tasks, without the need to modify the entire model, thus saving computational resources.</a:t>
            </a:r>
          </a:p>
          <a:p>
            <a:pPr lvl="1"/>
            <a:r>
              <a:rPr lang="en-US" b="1" dirty="0"/>
              <a:t>Low-Rank Adaptation (</a:t>
            </a:r>
            <a:r>
              <a:rPr lang="en-US" b="1" dirty="0" err="1"/>
              <a:t>LoRA</a:t>
            </a:r>
            <a:r>
              <a:rPr lang="en-US" b="1" dirty="0"/>
              <a:t>): </a:t>
            </a:r>
            <a:r>
              <a:rPr lang="en-US" dirty="0"/>
              <a:t>A technique where a large matrix is approximated using two smaller matrices, greatly reducing the number of parameters that need to be trained during fine-tuning.</a:t>
            </a:r>
          </a:p>
          <a:p>
            <a:pPr lvl="1"/>
            <a:r>
              <a:rPr lang="en-US" b="1" dirty="0"/>
              <a:t>Adapters: </a:t>
            </a:r>
            <a:r>
              <a:rPr lang="en-US" dirty="0"/>
              <a:t>Additional model components inserted at various layers; only the parameters of these adapters are trained, not of the entire model.</a:t>
            </a:r>
            <a:endParaRPr lang="en-GB" dirty="0"/>
          </a:p>
        </p:txBody>
      </p:sp>
    </p:spTree>
    <p:extLst>
      <p:ext uri="{BB962C8B-B14F-4D97-AF65-F5344CB8AC3E}">
        <p14:creationId xmlns:p14="http://schemas.microsoft.com/office/powerpoint/2010/main" val="317035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364A-5907-9EDE-FD4D-0E950000ADDF}"/>
              </a:ext>
            </a:extLst>
          </p:cNvPr>
          <p:cNvSpPr>
            <a:spLocks noGrp="1"/>
          </p:cNvSpPr>
          <p:nvPr>
            <p:ph type="ctrTitle"/>
          </p:nvPr>
        </p:nvSpPr>
        <p:spPr/>
        <p:txBody>
          <a:bodyPr/>
          <a:lstStyle/>
          <a:p>
            <a:r>
              <a:rPr lang="en-US" dirty="0"/>
              <a:t>Large Language Models (LLMs) &amp; Text Generation</a:t>
            </a:r>
            <a:endParaRPr lang="en-GB" dirty="0"/>
          </a:p>
        </p:txBody>
      </p:sp>
      <p:sp>
        <p:nvSpPr>
          <p:cNvPr id="3" name="Subtitle 2">
            <a:extLst>
              <a:ext uri="{FF2B5EF4-FFF2-40B4-BE49-F238E27FC236}">
                <a16:creationId xmlns:a16="http://schemas.microsoft.com/office/drawing/2014/main" id="{C50057F0-BCB2-C1BD-0024-D35D7D555BA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1512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FE7A-A800-5AD6-33E5-CCAAB2AA096C}"/>
              </a:ext>
            </a:extLst>
          </p:cNvPr>
          <p:cNvSpPr>
            <a:spLocks noGrp="1"/>
          </p:cNvSpPr>
          <p:nvPr>
            <p:ph type="title"/>
          </p:nvPr>
        </p:nvSpPr>
        <p:spPr/>
        <p:txBody>
          <a:bodyPr/>
          <a:lstStyle/>
          <a:p>
            <a:r>
              <a:rPr lang="en-US" dirty="0"/>
              <a:t>Foundation vs. Traditional Models</a:t>
            </a:r>
            <a:endParaRPr lang="en-CA" dirty="0"/>
          </a:p>
        </p:txBody>
      </p:sp>
      <p:graphicFrame>
        <p:nvGraphicFramePr>
          <p:cNvPr id="4" name="Content Placeholder 3">
            <a:extLst>
              <a:ext uri="{FF2B5EF4-FFF2-40B4-BE49-F238E27FC236}">
                <a16:creationId xmlns:a16="http://schemas.microsoft.com/office/drawing/2014/main" id="{27BE1D55-82E7-7879-F49A-06E3FADF303A}"/>
              </a:ext>
            </a:extLst>
          </p:cNvPr>
          <p:cNvGraphicFramePr>
            <a:graphicFrameLocks noGrp="1"/>
          </p:cNvGraphicFramePr>
          <p:nvPr>
            <p:ph idx="1"/>
            <p:extLst>
              <p:ext uri="{D42A27DB-BD31-4B8C-83A1-F6EECF244321}">
                <p14:modId xmlns:p14="http://schemas.microsoft.com/office/powerpoint/2010/main" val="1471761254"/>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16896883"/>
                    </a:ext>
                  </a:extLst>
                </a:gridCol>
                <a:gridCol w="5257800">
                  <a:extLst>
                    <a:ext uri="{9D8B030D-6E8A-4147-A177-3AD203B41FA5}">
                      <a16:colId xmlns:a16="http://schemas.microsoft.com/office/drawing/2014/main" val="2273548164"/>
                    </a:ext>
                  </a:extLst>
                </a:gridCol>
              </a:tblGrid>
              <a:tr h="370840">
                <a:tc>
                  <a:txBody>
                    <a:bodyPr/>
                    <a:lstStyle/>
                    <a:p>
                      <a:r>
                        <a:rPr lang="en-US" dirty="0"/>
                        <a:t>Foundation Models</a:t>
                      </a:r>
                      <a:endParaRPr lang="en-CA" dirty="0"/>
                    </a:p>
                  </a:txBody>
                  <a:tcPr/>
                </a:tc>
                <a:tc>
                  <a:txBody>
                    <a:bodyPr/>
                    <a:lstStyle/>
                    <a:p>
                      <a:r>
                        <a:rPr lang="en-US" dirty="0"/>
                        <a:t>Traditional Models</a:t>
                      </a:r>
                      <a:endParaRPr lang="en-CA" dirty="0"/>
                    </a:p>
                  </a:txBody>
                  <a:tcPr/>
                </a:tc>
                <a:extLst>
                  <a:ext uri="{0D108BD9-81ED-4DB2-BD59-A6C34878D82A}">
                    <a16:rowId xmlns:a16="http://schemas.microsoft.com/office/drawing/2014/main" val="1357082147"/>
                  </a:ext>
                </a:extLst>
              </a:tr>
              <a:tr h="370840">
                <a:tc>
                  <a:txBody>
                    <a:bodyPr/>
                    <a:lstStyle/>
                    <a:p>
                      <a:r>
                        <a:rPr lang="en-US" dirty="0"/>
                        <a:t>Trained on vast, general datasets</a:t>
                      </a:r>
                      <a:endParaRPr lang="en-CA" dirty="0"/>
                    </a:p>
                  </a:txBody>
                  <a:tcPr/>
                </a:tc>
                <a:tc>
                  <a:txBody>
                    <a:bodyPr/>
                    <a:lstStyle/>
                    <a:p>
                      <a:r>
                        <a:rPr lang="en-US" dirty="0"/>
                        <a:t>Trained on smaller, task-specific datasets.</a:t>
                      </a:r>
                      <a:endParaRPr lang="en-CA" dirty="0"/>
                    </a:p>
                  </a:txBody>
                  <a:tcPr/>
                </a:tc>
                <a:extLst>
                  <a:ext uri="{0D108BD9-81ED-4DB2-BD59-A6C34878D82A}">
                    <a16:rowId xmlns:a16="http://schemas.microsoft.com/office/drawing/2014/main" val="3646050883"/>
                  </a:ext>
                </a:extLst>
              </a:tr>
              <a:tr h="370840">
                <a:tc>
                  <a:txBody>
                    <a:bodyPr/>
                    <a:lstStyle/>
                    <a:p>
                      <a:r>
                        <a:rPr lang="en-US" dirty="0"/>
                        <a:t>Designed to generalize across many tasks</a:t>
                      </a:r>
                      <a:endParaRPr lang="en-CA" dirty="0"/>
                    </a:p>
                  </a:txBody>
                  <a:tcPr/>
                </a:tc>
                <a:tc>
                  <a:txBody>
                    <a:bodyPr/>
                    <a:lstStyle/>
                    <a:p>
                      <a:r>
                        <a:rPr lang="en-US" dirty="0"/>
                        <a:t>Task-specific and domain-specific</a:t>
                      </a:r>
                      <a:endParaRPr lang="en-CA" dirty="0"/>
                    </a:p>
                  </a:txBody>
                  <a:tcPr/>
                </a:tc>
                <a:extLst>
                  <a:ext uri="{0D108BD9-81ED-4DB2-BD59-A6C34878D82A}">
                    <a16:rowId xmlns:a16="http://schemas.microsoft.com/office/drawing/2014/main" val="2044541241"/>
                  </a:ext>
                </a:extLst>
              </a:tr>
              <a:tr h="370840">
                <a:tc>
                  <a:txBody>
                    <a:bodyPr/>
                    <a:lstStyle/>
                    <a:p>
                      <a:r>
                        <a:rPr lang="en-US" dirty="0"/>
                        <a:t>Require immense computational resources</a:t>
                      </a:r>
                      <a:endParaRPr lang="en-CA" dirty="0"/>
                    </a:p>
                  </a:txBody>
                  <a:tcPr/>
                </a:tc>
                <a:tc>
                  <a:txBody>
                    <a:bodyPr/>
                    <a:lstStyle/>
                    <a:p>
                      <a:r>
                        <a:rPr lang="en-US" dirty="0"/>
                        <a:t>Less </a:t>
                      </a:r>
                      <a:r>
                        <a:rPr lang="en-US" dirty="0" err="1"/>
                        <a:t>computationl</a:t>
                      </a:r>
                      <a:r>
                        <a:rPr lang="en-US" dirty="0"/>
                        <a:t> resources required</a:t>
                      </a:r>
                      <a:endParaRPr lang="en-CA" dirty="0"/>
                    </a:p>
                  </a:txBody>
                  <a:tcPr/>
                </a:tc>
                <a:extLst>
                  <a:ext uri="{0D108BD9-81ED-4DB2-BD59-A6C34878D82A}">
                    <a16:rowId xmlns:a16="http://schemas.microsoft.com/office/drawing/2014/main" val="3537885708"/>
                  </a:ext>
                </a:extLst>
              </a:tr>
              <a:tr h="370840">
                <a:tc>
                  <a:txBody>
                    <a:bodyPr/>
                    <a:lstStyle/>
                    <a:p>
                      <a:r>
                        <a:rPr lang="en-US" dirty="0"/>
                        <a:t>Examples: GPT, Bard, </a:t>
                      </a:r>
                      <a:r>
                        <a:rPr lang="en-US" dirty="0" err="1"/>
                        <a:t>LLaMa</a:t>
                      </a:r>
                      <a:r>
                        <a:rPr lang="en-US" dirty="0"/>
                        <a:t>, BERT, DALL-E</a:t>
                      </a:r>
                      <a:endParaRPr lang="en-CA" dirty="0"/>
                    </a:p>
                  </a:txBody>
                  <a:tcPr/>
                </a:tc>
                <a:tc>
                  <a:txBody>
                    <a:bodyPr/>
                    <a:lstStyle/>
                    <a:p>
                      <a:r>
                        <a:rPr lang="en-US" dirty="0"/>
                        <a:t>Examples: linear regression, decision trees, CNNs, etc.</a:t>
                      </a:r>
                      <a:endParaRPr lang="en-CA" dirty="0"/>
                    </a:p>
                  </a:txBody>
                  <a:tcPr/>
                </a:tc>
                <a:extLst>
                  <a:ext uri="{0D108BD9-81ED-4DB2-BD59-A6C34878D82A}">
                    <a16:rowId xmlns:a16="http://schemas.microsoft.com/office/drawing/2014/main" val="1766707047"/>
                  </a:ext>
                </a:extLst>
              </a:tr>
            </a:tbl>
          </a:graphicData>
        </a:graphic>
      </p:graphicFrame>
    </p:spTree>
    <p:extLst>
      <p:ext uri="{BB962C8B-B14F-4D97-AF65-F5344CB8AC3E}">
        <p14:creationId xmlns:p14="http://schemas.microsoft.com/office/powerpoint/2010/main" val="233030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45CB-C366-E797-3A94-2650916EA27D}"/>
              </a:ext>
            </a:extLst>
          </p:cNvPr>
          <p:cNvSpPr>
            <a:spLocks noGrp="1"/>
          </p:cNvSpPr>
          <p:nvPr>
            <p:ph type="title"/>
          </p:nvPr>
        </p:nvSpPr>
        <p:spPr/>
        <p:txBody>
          <a:bodyPr/>
          <a:lstStyle/>
          <a:p>
            <a:r>
              <a:rPr lang="en-US" dirty="0"/>
              <a:t>Introduction to LLMs</a:t>
            </a:r>
            <a:endParaRPr lang="en-GB" dirty="0"/>
          </a:p>
        </p:txBody>
      </p:sp>
      <p:sp>
        <p:nvSpPr>
          <p:cNvPr id="3" name="Text Placeholder 2">
            <a:extLst>
              <a:ext uri="{FF2B5EF4-FFF2-40B4-BE49-F238E27FC236}">
                <a16:creationId xmlns:a16="http://schemas.microsoft.com/office/drawing/2014/main" id="{BE85A0B6-28F2-9FDA-F20C-0158283A902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71406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4A5B-F759-9730-46BF-799BB3D1078A}"/>
              </a:ext>
            </a:extLst>
          </p:cNvPr>
          <p:cNvSpPr>
            <a:spLocks noGrp="1"/>
          </p:cNvSpPr>
          <p:nvPr>
            <p:ph type="title"/>
          </p:nvPr>
        </p:nvSpPr>
        <p:spPr/>
        <p:txBody>
          <a:bodyPr/>
          <a:lstStyle/>
          <a:p>
            <a:r>
              <a:rPr lang="en-US" dirty="0"/>
              <a:t>Encoder vs. Decoder Models</a:t>
            </a:r>
            <a:endParaRPr lang="en-GB" dirty="0"/>
          </a:p>
        </p:txBody>
      </p:sp>
      <p:sp>
        <p:nvSpPr>
          <p:cNvPr id="3" name="Content Placeholder 2">
            <a:extLst>
              <a:ext uri="{FF2B5EF4-FFF2-40B4-BE49-F238E27FC236}">
                <a16:creationId xmlns:a16="http://schemas.microsoft.com/office/drawing/2014/main" id="{87C8B41B-9EAC-1C6F-AF4C-78478557F819}"/>
              </a:ext>
            </a:extLst>
          </p:cNvPr>
          <p:cNvSpPr>
            <a:spLocks noGrp="1"/>
          </p:cNvSpPr>
          <p:nvPr>
            <p:ph idx="1"/>
          </p:nvPr>
        </p:nvSpPr>
        <p:spPr/>
        <p:txBody>
          <a:bodyPr/>
          <a:lstStyle/>
          <a:p>
            <a:r>
              <a:rPr lang="en-US" dirty="0"/>
              <a:t>Example of Encoder-Decoder model</a:t>
            </a:r>
            <a:br>
              <a:rPr lang="en-US" dirty="0"/>
            </a:br>
            <a:r>
              <a:rPr lang="en-US" dirty="0"/>
              <a:t>is: Text-to-Text Transfer Transformer</a:t>
            </a:r>
            <a:br>
              <a:rPr lang="en-US" dirty="0"/>
            </a:br>
            <a:r>
              <a:rPr lang="en-US" dirty="0"/>
              <a:t>(T5).</a:t>
            </a:r>
          </a:p>
          <a:p>
            <a:r>
              <a:rPr lang="en-US" dirty="0"/>
              <a:t>Explanations of “Attention Is All You</a:t>
            </a:r>
            <a:br>
              <a:rPr lang="en-US" dirty="0"/>
            </a:br>
            <a:r>
              <a:rPr lang="en-US" dirty="0"/>
              <a:t>Need”: </a:t>
            </a:r>
            <a:r>
              <a:rPr lang="en-US" dirty="0">
                <a:hlinkClick r:id="rId2"/>
              </a:rPr>
              <a:t>Illustrated Transformer</a:t>
            </a:r>
            <a:r>
              <a:rPr lang="en-US" dirty="0"/>
              <a:t> and</a:t>
            </a:r>
            <a:br>
              <a:rPr lang="en-US" dirty="0"/>
            </a:br>
            <a:r>
              <a:rPr lang="en-US" dirty="0">
                <a:hlinkClick r:id="rId3"/>
              </a:rPr>
              <a:t>Annotated Transformer</a:t>
            </a:r>
            <a:r>
              <a:rPr lang="en-US" dirty="0"/>
              <a:t>.</a:t>
            </a:r>
            <a:endParaRPr lang="en-GB" dirty="0"/>
          </a:p>
        </p:txBody>
      </p:sp>
      <p:pic>
        <p:nvPicPr>
          <p:cNvPr id="5" name="Picture 4">
            <a:extLst>
              <a:ext uri="{FF2B5EF4-FFF2-40B4-BE49-F238E27FC236}">
                <a16:creationId xmlns:a16="http://schemas.microsoft.com/office/drawing/2014/main" id="{03AB5AFF-596E-CE7C-93D1-2D3D040890C7}"/>
              </a:ext>
            </a:extLst>
          </p:cNvPr>
          <p:cNvPicPr>
            <a:picLocks noChangeAspect="1"/>
          </p:cNvPicPr>
          <p:nvPr/>
        </p:nvPicPr>
        <p:blipFill>
          <a:blip r:embed="rId4"/>
          <a:stretch>
            <a:fillRect/>
          </a:stretch>
        </p:blipFill>
        <p:spPr>
          <a:xfrm>
            <a:off x="6438432" y="1908129"/>
            <a:ext cx="4915368" cy="4186330"/>
          </a:xfrm>
          <a:prstGeom prst="rect">
            <a:avLst/>
          </a:prstGeom>
        </p:spPr>
      </p:pic>
    </p:spTree>
    <p:extLst>
      <p:ext uri="{BB962C8B-B14F-4D97-AF65-F5344CB8AC3E}">
        <p14:creationId xmlns:p14="http://schemas.microsoft.com/office/powerpoint/2010/main" val="4249386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02A7-D983-B1B4-A357-2189DE68EE00}"/>
              </a:ext>
            </a:extLst>
          </p:cNvPr>
          <p:cNvSpPr>
            <a:spLocks noGrp="1"/>
          </p:cNvSpPr>
          <p:nvPr>
            <p:ph type="title"/>
          </p:nvPr>
        </p:nvSpPr>
        <p:spPr/>
        <p:txBody>
          <a:bodyPr/>
          <a:lstStyle/>
          <a:p>
            <a:r>
              <a:rPr lang="en-US" dirty="0"/>
              <a:t>Encoder vs. Decoder Models</a:t>
            </a:r>
            <a:endParaRPr lang="en-GB" dirty="0"/>
          </a:p>
        </p:txBody>
      </p:sp>
      <p:sp>
        <p:nvSpPr>
          <p:cNvPr id="3" name="Content Placeholder 2">
            <a:extLst>
              <a:ext uri="{FF2B5EF4-FFF2-40B4-BE49-F238E27FC236}">
                <a16:creationId xmlns:a16="http://schemas.microsoft.com/office/drawing/2014/main" id="{B843A68C-F9BA-37A8-8A46-0E9A2FDD5345}"/>
              </a:ext>
            </a:extLst>
          </p:cNvPr>
          <p:cNvSpPr>
            <a:spLocks noGrp="1"/>
          </p:cNvSpPr>
          <p:nvPr>
            <p:ph idx="1"/>
          </p:nvPr>
        </p:nvSpPr>
        <p:spPr/>
        <p:txBody>
          <a:bodyPr/>
          <a:lstStyle/>
          <a:p>
            <a:r>
              <a:rPr lang="en-US" dirty="0"/>
              <a:t>Example of Encoder-only models</a:t>
            </a:r>
            <a:br>
              <a:rPr lang="en-US" dirty="0"/>
            </a:br>
            <a:r>
              <a:rPr lang="en-US" dirty="0"/>
              <a:t>is: Bidirectional Encoder Representations</a:t>
            </a:r>
            <a:br>
              <a:rPr lang="en-US" dirty="0"/>
            </a:br>
            <a:r>
              <a:rPr lang="en-US" dirty="0"/>
              <a:t>from Transformers (BERT).</a:t>
            </a:r>
            <a:endParaRPr lang="en-GB" dirty="0"/>
          </a:p>
        </p:txBody>
      </p:sp>
      <p:pic>
        <p:nvPicPr>
          <p:cNvPr id="5" name="Picture 4">
            <a:extLst>
              <a:ext uri="{FF2B5EF4-FFF2-40B4-BE49-F238E27FC236}">
                <a16:creationId xmlns:a16="http://schemas.microsoft.com/office/drawing/2014/main" id="{1B3F7A6F-08CF-0CA0-8E7D-313DB7CE60C1}"/>
              </a:ext>
            </a:extLst>
          </p:cNvPr>
          <p:cNvPicPr>
            <a:picLocks noChangeAspect="1"/>
          </p:cNvPicPr>
          <p:nvPr/>
        </p:nvPicPr>
        <p:blipFill>
          <a:blip r:embed="rId2"/>
          <a:stretch>
            <a:fillRect/>
          </a:stretch>
        </p:blipFill>
        <p:spPr>
          <a:xfrm>
            <a:off x="8486439" y="1690688"/>
            <a:ext cx="2867361" cy="4133063"/>
          </a:xfrm>
          <a:prstGeom prst="rect">
            <a:avLst/>
          </a:prstGeom>
        </p:spPr>
      </p:pic>
    </p:spTree>
    <p:extLst>
      <p:ext uri="{BB962C8B-B14F-4D97-AF65-F5344CB8AC3E}">
        <p14:creationId xmlns:p14="http://schemas.microsoft.com/office/powerpoint/2010/main" val="3491584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2B25D-582F-45EC-728F-08F7B37D674F}"/>
              </a:ext>
            </a:extLst>
          </p:cNvPr>
          <p:cNvSpPr>
            <a:spLocks noGrp="1"/>
          </p:cNvSpPr>
          <p:nvPr>
            <p:ph type="title"/>
          </p:nvPr>
        </p:nvSpPr>
        <p:spPr/>
        <p:txBody>
          <a:bodyPr/>
          <a:lstStyle/>
          <a:p>
            <a:r>
              <a:rPr lang="en-US" dirty="0"/>
              <a:t>Encoder vs. Decoder Models</a:t>
            </a:r>
            <a:endParaRPr lang="en-GB" dirty="0"/>
          </a:p>
        </p:txBody>
      </p:sp>
      <p:sp>
        <p:nvSpPr>
          <p:cNvPr id="7" name="Content Placeholder 6">
            <a:extLst>
              <a:ext uri="{FF2B5EF4-FFF2-40B4-BE49-F238E27FC236}">
                <a16:creationId xmlns:a16="http://schemas.microsoft.com/office/drawing/2014/main" id="{B4D48518-118B-9535-9662-500212BA216E}"/>
              </a:ext>
            </a:extLst>
          </p:cNvPr>
          <p:cNvSpPr>
            <a:spLocks noGrp="1"/>
          </p:cNvSpPr>
          <p:nvPr>
            <p:ph idx="1"/>
          </p:nvPr>
        </p:nvSpPr>
        <p:spPr/>
        <p:txBody>
          <a:bodyPr/>
          <a:lstStyle/>
          <a:p>
            <a:r>
              <a:rPr lang="en-US" dirty="0"/>
              <a:t>Example of Decoder-only models is:</a:t>
            </a:r>
            <a:br>
              <a:rPr lang="en-US" dirty="0"/>
            </a:br>
            <a:r>
              <a:rPr lang="en-US" dirty="0"/>
              <a:t>Generative Pre-Trained Transformer (GPT).</a:t>
            </a:r>
          </a:p>
          <a:p>
            <a:r>
              <a:rPr lang="en-US" dirty="0"/>
              <a:t>They use autoregressive language modeling</a:t>
            </a:r>
            <a:br>
              <a:rPr lang="en-US" dirty="0"/>
            </a:br>
            <a:r>
              <a:rPr lang="en-US" dirty="0"/>
              <a:t>objective during pre-training. </a:t>
            </a:r>
            <a:endParaRPr lang="en-GB" dirty="0"/>
          </a:p>
        </p:txBody>
      </p:sp>
      <p:pic>
        <p:nvPicPr>
          <p:cNvPr id="9" name="Picture 8">
            <a:extLst>
              <a:ext uri="{FF2B5EF4-FFF2-40B4-BE49-F238E27FC236}">
                <a16:creationId xmlns:a16="http://schemas.microsoft.com/office/drawing/2014/main" id="{E6D65497-077D-A456-DA4D-0C96D74106F0}"/>
              </a:ext>
            </a:extLst>
          </p:cNvPr>
          <p:cNvPicPr>
            <a:picLocks noChangeAspect="1"/>
          </p:cNvPicPr>
          <p:nvPr/>
        </p:nvPicPr>
        <p:blipFill>
          <a:blip r:embed="rId2"/>
          <a:stretch>
            <a:fillRect/>
          </a:stretch>
        </p:blipFill>
        <p:spPr>
          <a:xfrm>
            <a:off x="8008416" y="1825625"/>
            <a:ext cx="3345384" cy="4351338"/>
          </a:xfrm>
          <a:prstGeom prst="rect">
            <a:avLst/>
          </a:prstGeom>
        </p:spPr>
      </p:pic>
    </p:spTree>
    <p:extLst>
      <p:ext uri="{BB962C8B-B14F-4D97-AF65-F5344CB8AC3E}">
        <p14:creationId xmlns:p14="http://schemas.microsoft.com/office/powerpoint/2010/main" val="2317704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A1DA-A765-815C-01C5-6D89AC78E118}"/>
              </a:ext>
            </a:extLst>
          </p:cNvPr>
          <p:cNvSpPr>
            <a:spLocks noGrp="1"/>
          </p:cNvSpPr>
          <p:nvPr>
            <p:ph type="title"/>
          </p:nvPr>
        </p:nvSpPr>
        <p:spPr/>
        <p:txBody>
          <a:bodyPr/>
          <a:lstStyle/>
          <a:p>
            <a:r>
              <a:rPr lang="en-GB" dirty="0"/>
              <a:t>Completion vs. Instruction-following Models</a:t>
            </a:r>
          </a:p>
        </p:txBody>
      </p:sp>
      <p:sp>
        <p:nvSpPr>
          <p:cNvPr id="3" name="Content Placeholder 2">
            <a:extLst>
              <a:ext uri="{FF2B5EF4-FFF2-40B4-BE49-F238E27FC236}">
                <a16:creationId xmlns:a16="http://schemas.microsoft.com/office/drawing/2014/main" id="{D853DD03-669D-4873-5AF5-AEF0E24BA0B3}"/>
              </a:ext>
            </a:extLst>
          </p:cNvPr>
          <p:cNvSpPr>
            <a:spLocks noGrp="1"/>
          </p:cNvSpPr>
          <p:nvPr>
            <p:ph idx="1"/>
          </p:nvPr>
        </p:nvSpPr>
        <p:spPr/>
        <p:txBody>
          <a:bodyPr>
            <a:normAutofit lnSpcReduction="10000"/>
          </a:bodyPr>
          <a:lstStyle/>
          <a:p>
            <a:r>
              <a:rPr lang="en-US" dirty="0"/>
              <a:t>Document completion.</a:t>
            </a:r>
          </a:p>
          <a:p>
            <a:r>
              <a:rPr lang="en-US" dirty="0"/>
              <a:t>Instruction following: base models have been tuned to follow instructions using a process called instruction fine-tuning or supervised fine-tuning (SFT). Applications include Q&amp;A, text extraction, and text summarization. In SFT, a model must be trained on datasets composed of </a:t>
            </a:r>
            <a:r>
              <a:rPr lang="en-US" dirty="0">
                <a:latin typeface="Courier New" panose="02070309020205020404" pitchFamily="49" charset="0"/>
                <a:cs typeface="Courier New" panose="02070309020205020404" pitchFamily="49" charset="0"/>
              </a:rPr>
              <a:t>&lt;instruction, response&gt;</a:t>
            </a:r>
            <a:r>
              <a:rPr lang="en-US" dirty="0"/>
              <a:t> pairs.</a:t>
            </a:r>
          </a:p>
          <a:p>
            <a:r>
              <a:rPr lang="en-US" dirty="0"/>
              <a:t>Instruction fine-tuning was broadly introduced in the </a:t>
            </a:r>
            <a:r>
              <a:rPr lang="en-US" dirty="0" err="1"/>
              <a:t>InstructGPT</a:t>
            </a:r>
            <a:r>
              <a:rPr lang="en-US" dirty="0"/>
              <a:t> model in the paper "</a:t>
            </a:r>
            <a:r>
              <a:rPr lang="en-US" dirty="0">
                <a:hlinkClick r:id="rId2"/>
              </a:rPr>
              <a:t>Training language models to follow instructions with human feedback</a:t>
            </a:r>
            <a:r>
              <a:rPr lang="en-US" dirty="0"/>
              <a:t>"(opens in a new tab) by OpenAI, with many more models to follow, as detailed in this </a:t>
            </a:r>
            <a:r>
              <a:rPr lang="en-US" dirty="0">
                <a:hlinkClick r:id="rId3"/>
              </a:rPr>
              <a:t>survey paper on instruction tuning</a:t>
            </a:r>
            <a:r>
              <a:rPr lang="en-US" dirty="0"/>
              <a:t>.</a:t>
            </a:r>
            <a:endParaRPr lang="en-GB" dirty="0"/>
          </a:p>
        </p:txBody>
      </p:sp>
    </p:spTree>
    <p:extLst>
      <p:ext uri="{BB962C8B-B14F-4D97-AF65-F5344CB8AC3E}">
        <p14:creationId xmlns:p14="http://schemas.microsoft.com/office/powerpoint/2010/main" val="8412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FB6D-A3CF-7189-EFB1-86C5F966BBCB}"/>
              </a:ext>
            </a:extLst>
          </p:cNvPr>
          <p:cNvSpPr>
            <a:spLocks noGrp="1"/>
          </p:cNvSpPr>
          <p:nvPr>
            <p:ph type="title"/>
          </p:nvPr>
        </p:nvSpPr>
        <p:spPr/>
        <p:txBody>
          <a:bodyPr/>
          <a:lstStyle/>
          <a:p>
            <a:r>
              <a:rPr lang="en-GB" dirty="0"/>
              <a:t>Enabling the Data Flywheel (InProgress)</a:t>
            </a:r>
          </a:p>
        </p:txBody>
      </p:sp>
      <p:sp>
        <p:nvSpPr>
          <p:cNvPr id="3" name="Content Placeholder 2">
            <a:extLst>
              <a:ext uri="{FF2B5EF4-FFF2-40B4-BE49-F238E27FC236}">
                <a16:creationId xmlns:a16="http://schemas.microsoft.com/office/drawing/2014/main" id="{F22A4217-6E13-FD76-A025-289718D5199B}"/>
              </a:ext>
            </a:extLst>
          </p:cNvPr>
          <p:cNvSpPr>
            <a:spLocks noGrp="1"/>
          </p:cNvSpPr>
          <p:nvPr>
            <p:ph idx="1"/>
          </p:nvPr>
        </p:nvSpPr>
        <p:spPr/>
        <p:txBody>
          <a:bodyPr/>
          <a:lstStyle/>
          <a:p>
            <a:r>
              <a:rPr lang="en-US" dirty="0"/>
              <a:t>An existing instruction fine-tuned model can be used in the creation of instruction training datasets.</a:t>
            </a:r>
            <a:endParaRPr lang="en-GB" dirty="0"/>
          </a:p>
        </p:txBody>
      </p:sp>
    </p:spTree>
    <p:extLst>
      <p:ext uri="{BB962C8B-B14F-4D97-AF65-F5344CB8AC3E}">
        <p14:creationId xmlns:p14="http://schemas.microsoft.com/office/powerpoint/2010/main" val="3484576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E98F-427F-0426-719A-EB25492F198C}"/>
              </a:ext>
            </a:extLst>
          </p:cNvPr>
          <p:cNvSpPr>
            <a:spLocks noGrp="1"/>
          </p:cNvSpPr>
          <p:nvPr>
            <p:ph type="title"/>
          </p:nvPr>
        </p:nvSpPr>
        <p:spPr/>
        <p:txBody>
          <a:bodyPr/>
          <a:lstStyle/>
          <a:p>
            <a:r>
              <a:rPr lang="en-US" dirty="0"/>
              <a:t>LLM Inference and Decoding Parameters</a:t>
            </a:r>
            <a:endParaRPr lang="en-GB" dirty="0"/>
          </a:p>
        </p:txBody>
      </p:sp>
      <p:sp>
        <p:nvSpPr>
          <p:cNvPr id="3" name="Content Placeholder 2">
            <a:extLst>
              <a:ext uri="{FF2B5EF4-FFF2-40B4-BE49-F238E27FC236}">
                <a16:creationId xmlns:a16="http://schemas.microsoft.com/office/drawing/2014/main" id="{10101CF4-FBC8-538C-69A2-6DEA0C3DB78A}"/>
              </a:ext>
            </a:extLst>
          </p:cNvPr>
          <p:cNvSpPr>
            <a:spLocks noGrp="1"/>
          </p:cNvSpPr>
          <p:nvPr>
            <p:ph idx="1"/>
          </p:nvPr>
        </p:nvSpPr>
        <p:spPr/>
        <p:txBody>
          <a:bodyPr>
            <a:normAutofit/>
          </a:bodyPr>
          <a:lstStyle/>
          <a:p>
            <a:r>
              <a:rPr lang="en-US" b="1" dirty="0"/>
              <a:t>Decoding Parameters:</a:t>
            </a:r>
          </a:p>
          <a:p>
            <a:pPr lvl="1"/>
            <a:r>
              <a:rPr lang="en-US" dirty="0"/>
              <a:t>Rather than the single next token, an LLM’s output is a probability distribution across tokens. To choose the single next token to generate, a decoding mechanism must be specified. </a:t>
            </a:r>
          </a:p>
          <a:p>
            <a:pPr lvl="1"/>
            <a:endParaRPr lang="en-US" dirty="0"/>
          </a:p>
          <a:p>
            <a:pPr lvl="1"/>
            <a:endParaRPr lang="en-US" dirty="0"/>
          </a:p>
          <a:p>
            <a:pPr lvl="1"/>
            <a:endParaRPr lang="en-US" dirty="0"/>
          </a:p>
          <a:p>
            <a:pPr lvl="1"/>
            <a:endParaRPr lang="en-US" dirty="0"/>
          </a:p>
          <a:p>
            <a:pPr lvl="1"/>
            <a:endParaRPr lang="en-US" dirty="0"/>
          </a:p>
          <a:p>
            <a:endParaRPr lang="en-GB" dirty="0"/>
          </a:p>
        </p:txBody>
      </p:sp>
      <p:pic>
        <p:nvPicPr>
          <p:cNvPr id="5" name="Picture 4">
            <a:extLst>
              <a:ext uri="{FF2B5EF4-FFF2-40B4-BE49-F238E27FC236}">
                <a16:creationId xmlns:a16="http://schemas.microsoft.com/office/drawing/2014/main" id="{BFAF01A9-1578-7CE5-56BC-709BA9A17E36}"/>
              </a:ext>
            </a:extLst>
          </p:cNvPr>
          <p:cNvPicPr>
            <a:picLocks noChangeAspect="1"/>
          </p:cNvPicPr>
          <p:nvPr/>
        </p:nvPicPr>
        <p:blipFill>
          <a:blip r:embed="rId2"/>
          <a:stretch>
            <a:fillRect/>
          </a:stretch>
        </p:blipFill>
        <p:spPr>
          <a:xfrm>
            <a:off x="5022529" y="3752273"/>
            <a:ext cx="2146941" cy="2008165"/>
          </a:xfrm>
          <a:prstGeom prst="rect">
            <a:avLst/>
          </a:prstGeom>
        </p:spPr>
      </p:pic>
    </p:spTree>
    <p:extLst>
      <p:ext uri="{BB962C8B-B14F-4D97-AF65-F5344CB8AC3E}">
        <p14:creationId xmlns:p14="http://schemas.microsoft.com/office/powerpoint/2010/main" val="3084838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11C2-C225-6F9F-C140-1459CF242FBA}"/>
              </a:ext>
            </a:extLst>
          </p:cNvPr>
          <p:cNvSpPr>
            <a:spLocks noGrp="1"/>
          </p:cNvSpPr>
          <p:nvPr>
            <p:ph type="title"/>
          </p:nvPr>
        </p:nvSpPr>
        <p:spPr/>
        <p:txBody>
          <a:bodyPr/>
          <a:lstStyle/>
          <a:p>
            <a:r>
              <a:rPr lang="en-US" dirty="0"/>
              <a:t>LLM Inference and Decoding Parameters</a:t>
            </a:r>
            <a:endParaRPr lang="en-GB" dirty="0"/>
          </a:p>
        </p:txBody>
      </p:sp>
      <p:sp>
        <p:nvSpPr>
          <p:cNvPr id="3" name="Content Placeholder 2">
            <a:extLst>
              <a:ext uri="{FF2B5EF4-FFF2-40B4-BE49-F238E27FC236}">
                <a16:creationId xmlns:a16="http://schemas.microsoft.com/office/drawing/2014/main" id="{5BA7D1C0-4C27-5602-5BBF-1013A6BF3ECF}"/>
              </a:ext>
            </a:extLst>
          </p:cNvPr>
          <p:cNvSpPr>
            <a:spLocks noGrp="1"/>
          </p:cNvSpPr>
          <p:nvPr>
            <p:ph idx="1"/>
          </p:nvPr>
        </p:nvSpPr>
        <p:spPr/>
        <p:txBody>
          <a:bodyPr>
            <a:normAutofit lnSpcReduction="10000"/>
          </a:bodyPr>
          <a:lstStyle/>
          <a:p>
            <a:r>
              <a:rPr lang="en-US" dirty="0"/>
              <a:t>Many LLM inference APIs expose the same decoding parameters:</a:t>
            </a:r>
          </a:p>
          <a:p>
            <a:pPr lvl="2"/>
            <a:r>
              <a:rPr lang="en-US" b="1" dirty="0"/>
              <a:t>Temperature: </a:t>
            </a:r>
            <a:r>
              <a:rPr lang="en-US" dirty="0"/>
              <a:t>increasing the temperature flattens the probability distribution, making it far more likely to sample a token that is not at the very top of the distribution. Increasing the likelihood of sampling from these less probable tokens can make the LLM response seem more creative.</a:t>
            </a:r>
          </a:p>
          <a:p>
            <a:pPr lvl="2"/>
            <a:endParaRPr lang="en-US" dirty="0"/>
          </a:p>
          <a:p>
            <a:pPr lvl="2"/>
            <a:endParaRPr lang="en-US" dirty="0"/>
          </a:p>
          <a:p>
            <a:pPr lvl="2"/>
            <a:endParaRPr lang="en-US" dirty="0"/>
          </a:p>
          <a:p>
            <a:pPr lvl="2"/>
            <a:endParaRPr lang="en-US" dirty="0"/>
          </a:p>
          <a:p>
            <a:pPr lvl="2"/>
            <a:endParaRPr lang="en-US" dirty="0"/>
          </a:p>
          <a:p>
            <a:r>
              <a:rPr lang="en-US" dirty="0"/>
              <a:t>Greedy decoding is an alternative to sampling, which always picks the most probable token; in this case, the actual probability distribution doesn’t matter. To use greedy decoding, set the temperature to zero.</a:t>
            </a:r>
          </a:p>
          <a:p>
            <a:pPr lvl="2"/>
            <a:endParaRPr lang="en-US" dirty="0"/>
          </a:p>
          <a:p>
            <a:endParaRPr lang="en-GB" dirty="0"/>
          </a:p>
        </p:txBody>
      </p:sp>
      <p:pic>
        <p:nvPicPr>
          <p:cNvPr id="5" name="Picture 4">
            <a:extLst>
              <a:ext uri="{FF2B5EF4-FFF2-40B4-BE49-F238E27FC236}">
                <a16:creationId xmlns:a16="http://schemas.microsoft.com/office/drawing/2014/main" id="{99160F1B-2761-A62D-3034-057D9B19DF42}"/>
              </a:ext>
            </a:extLst>
          </p:cNvPr>
          <p:cNvPicPr>
            <a:picLocks noChangeAspect="1"/>
          </p:cNvPicPr>
          <p:nvPr/>
        </p:nvPicPr>
        <p:blipFill>
          <a:blip r:embed="rId2"/>
          <a:stretch>
            <a:fillRect/>
          </a:stretch>
        </p:blipFill>
        <p:spPr>
          <a:xfrm>
            <a:off x="4286380" y="3054134"/>
            <a:ext cx="4118711" cy="1775196"/>
          </a:xfrm>
          <a:prstGeom prst="rect">
            <a:avLst/>
          </a:prstGeom>
        </p:spPr>
      </p:pic>
    </p:spTree>
    <p:extLst>
      <p:ext uri="{BB962C8B-B14F-4D97-AF65-F5344CB8AC3E}">
        <p14:creationId xmlns:p14="http://schemas.microsoft.com/office/powerpoint/2010/main" val="3768226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52C8-DF3C-4E1E-092E-8F68DF737F55}"/>
              </a:ext>
            </a:extLst>
          </p:cNvPr>
          <p:cNvSpPr>
            <a:spLocks noGrp="1"/>
          </p:cNvSpPr>
          <p:nvPr>
            <p:ph type="title"/>
          </p:nvPr>
        </p:nvSpPr>
        <p:spPr/>
        <p:txBody>
          <a:bodyPr/>
          <a:lstStyle/>
          <a:p>
            <a:r>
              <a:rPr lang="en-US" dirty="0"/>
              <a:t>LLM Inference and Decoding Parameters</a:t>
            </a:r>
            <a:endParaRPr lang="en-GB" dirty="0"/>
          </a:p>
        </p:txBody>
      </p:sp>
      <p:sp>
        <p:nvSpPr>
          <p:cNvPr id="3" name="Content Placeholder 2">
            <a:extLst>
              <a:ext uri="{FF2B5EF4-FFF2-40B4-BE49-F238E27FC236}">
                <a16:creationId xmlns:a16="http://schemas.microsoft.com/office/drawing/2014/main" id="{9862CDA3-07A1-AB7C-54FC-03743B9786CB}"/>
              </a:ext>
            </a:extLst>
          </p:cNvPr>
          <p:cNvSpPr>
            <a:spLocks noGrp="1"/>
          </p:cNvSpPr>
          <p:nvPr>
            <p:ph idx="1"/>
          </p:nvPr>
        </p:nvSpPr>
        <p:spPr/>
        <p:txBody>
          <a:bodyPr>
            <a:normAutofit/>
          </a:bodyPr>
          <a:lstStyle/>
          <a:p>
            <a:r>
              <a:rPr lang="en-US" b="1" dirty="0"/>
              <a:t>Decoding Parameters:</a:t>
            </a:r>
          </a:p>
          <a:p>
            <a:pPr lvl="1"/>
            <a:r>
              <a:rPr lang="en-US" dirty="0"/>
              <a:t>Maximum length (max tokens) </a:t>
            </a:r>
          </a:p>
          <a:p>
            <a:pPr lvl="1"/>
            <a:endParaRPr lang="en-US" dirty="0"/>
          </a:p>
        </p:txBody>
      </p:sp>
      <p:pic>
        <p:nvPicPr>
          <p:cNvPr id="7" name="Picture 6">
            <a:extLst>
              <a:ext uri="{FF2B5EF4-FFF2-40B4-BE49-F238E27FC236}">
                <a16:creationId xmlns:a16="http://schemas.microsoft.com/office/drawing/2014/main" id="{63FDC48F-73F8-251F-66DC-D123CC5A98EB}"/>
              </a:ext>
            </a:extLst>
          </p:cNvPr>
          <p:cNvPicPr>
            <a:picLocks noChangeAspect="1"/>
          </p:cNvPicPr>
          <p:nvPr/>
        </p:nvPicPr>
        <p:blipFill>
          <a:blip r:embed="rId2"/>
          <a:stretch>
            <a:fillRect/>
          </a:stretch>
        </p:blipFill>
        <p:spPr>
          <a:xfrm>
            <a:off x="4886325" y="3957638"/>
            <a:ext cx="6467475" cy="2219325"/>
          </a:xfrm>
          <a:prstGeom prst="rect">
            <a:avLst/>
          </a:prstGeom>
        </p:spPr>
      </p:pic>
    </p:spTree>
    <p:extLst>
      <p:ext uri="{BB962C8B-B14F-4D97-AF65-F5344CB8AC3E}">
        <p14:creationId xmlns:p14="http://schemas.microsoft.com/office/powerpoint/2010/main" val="3838828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52C8-DF3C-4E1E-092E-8F68DF737F55}"/>
              </a:ext>
            </a:extLst>
          </p:cNvPr>
          <p:cNvSpPr>
            <a:spLocks noGrp="1"/>
          </p:cNvSpPr>
          <p:nvPr>
            <p:ph type="title"/>
          </p:nvPr>
        </p:nvSpPr>
        <p:spPr/>
        <p:txBody>
          <a:bodyPr/>
          <a:lstStyle/>
          <a:p>
            <a:r>
              <a:rPr lang="en-US" dirty="0"/>
              <a:t>LLM Inference and Decoding Parameters</a:t>
            </a:r>
            <a:endParaRPr lang="en-GB" dirty="0"/>
          </a:p>
        </p:txBody>
      </p:sp>
      <p:sp>
        <p:nvSpPr>
          <p:cNvPr id="3" name="Content Placeholder 2">
            <a:extLst>
              <a:ext uri="{FF2B5EF4-FFF2-40B4-BE49-F238E27FC236}">
                <a16:creationId xmlns:a16="http://schemas.microsoft.com/office/drawing/2014/main" id="{9862CDA3-07A1-AB7C-54FC-03743B9786CB}"/>
              </a:ext>
            </a:extLst>
          </p:cNvPr>
          <p:cNvSpPr>
            <a:spLocks noGrp="1"/>
          </p:cNvSpPr>
          <p:nvPr>
            <p:ph idx="1"/>
          </p:nvPr>
        </p:nvSpPr>
        <p:spPr/>
        <p:txBody>
          <a:bodyPr>
            <a:normAutofit/>
          </a:bodyPr>
          <a:lstStyle/>
          <a:p>
            <a:r>
              <a:rPr lang="en-US" b="1" dirty="0"/>
              <a:t>Decoding Parameters:</a:t>
            </a:r>
            <a:endParaRPr lang="en-US" dirty="0"/>
          </a:p>
          <a:p>
            <a:pPr lvl="1"/>
            <a:r>
              <a:rPr lang="en-US" dirty="0"/>
              <a:t>Top-P or Top-K: chops the probability distribution, excluding less probable tokens.</a:t>
            </a:r>
          </a:p>
          <a:p>
            <a:endParaRPr lang="en-GB" dirty="0"/>
          </a:p>
        </p:txBody>
      </p:sp>
      <p:pic>
        <p:nvPicPr>
          <p:cNvPr id="5" name="Picture 4">
            <a:extLst>
              <a:ext uri="{FF2B5EF4-FFF2-40B4-BE49-F238E27FC236}">
                <a16:creationId xmlns:a16="http://schemas.microsoft.com/office/drawing/2014/main" id="{3EAC104F-3A45-B488-D273-51C3EF6C394F}"/>
              </a:ext>
            </a:extLst>
          </p:cNvPr>
          <p:cNvPicPr>
            <a:picLocks noChangeAspect="1"/>
          </p:cNvPicPr>
          <p:nvPr/>
        </p:nvPicPr>
        <p:blipFill>
          <a:blip r:embed="rId2"/>
          <a:stretch>
            <a:fillRect/>
          </a:stretch>
        </p:blipFill>
        <p:spPr>
          <a:xfrm>
            <a:off x="6367607" y="2932402"/>
            <a:ext cx="4318866" cy="1920278"/>
          </a:xfrm>
          <a:prstGeom prst="rect">
            <a:avLst/>
          </a:prstGeom>
        </p:spPr>
      </p:pic>
    </p:spTree>
    <p:extLst>
      <p:ext uri="{BB962C8B-B14F-4D97-AF65-F5344CB8AC3E}">
        <p14:creationId xmlns:p14="http://schemas.microsoft.com/office/powerpoint/2010/main" val="238580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2A6B-601D-A2E3-B369-06DA811AD753}"/>
              </a:ext>
            </a:extLst>
          </p:cNvPr>
          <p:cNvSpPr>
            <a:spLocks noGrp="1"/>
          </p:cNvSpPr>
          <p:nvPr>
            <p:ph type="title"/>
          </p:nvPr>
        </p:nvSpPr>
        <p:spPr/>
        <p:txBody>
          <a:bodyPr/>
          <a:lstStyle/>
          <a:p>
            <a:r>
              <a:rPr lang="en-US" dirty="0"/>
              <a:t>GLUE Tasks/Benchmarks</a:t>
            </a:r>
            <a:endParaRPr lang="en-CA" dirty="0"/>
          </a:p>
        </p:txBody>
      </p:sp>
      <p:graphicFrame>
        <p:nvGraphicFramePr>
          <p:cNvPr id="4" name="Content Placeholder 3">
            <a:extLst>
              <a:ext uri="{FF2B5EF4-FFF2-40B4-BE49-F238E27FC236}">
                <a16:creationId xmlns:a16="http://schemas.microsoft.com/office/drawing/2014/main" id="{21322044-56FE-A553-4150-E4E247D57F0F}"/>
              </a:ext>
            </a:extLst>
          </p:cNvPr>
          <p:cNvGraphicFramePr>
            <a:graphicFrameLocks noGrp="1"/>
          </p:cNvGraphicFramePr>
          <p:nvPr>
            <p:ph idx="1"/>
            <p:extLst>
              <p:ext uri="{D42A27DB-BD31-4B8C-83A1-F6EECF244321}">
                <p14:modId xmlns:p14="http://schemas.microsoft.com/office/powerpoint/2010/main" val="572210022"/>
              </p:ext>
            </p:extLst>
          </p:nvPr>
        </p:nvGraphicFramePr>
        <p:xfrm>
          <a:off x="838200" y="1825625"/>
          <a:ext cx="10515597" cy="3571240"/>
        </p:xfrm>
        <a:graphic>
          <a:graphicData uri="http://schemas.openxmlformats.org/drawingml/2006/table">
            <a:tbl>
              <a:tblPr firstRow="1" bandRow="1">
                <a:tableStyleId>{5C22544A-7EE6-4342-B048-85BDC9FD1C3A}</a:tableStyleId>
              </a:tblPr>
              <a:tblGrid>
                <a:gridCol w="1377099">
                  <a:extLst>
                    <a:ext uri="{9D8B030D-6E8A-4147-A177-3AD203B41FA5}">
                      <a16:colId xmlns:a16="http://schemas.microsoft.com/office/drawing/2014/main" val="1612658422"/>
                    </a:ext>
                  </a:extLst>
                </a:gridCol>
                <a:gridCol w="3978111">
                  <a:extLst>
                    <a:ext uri="{9D8B030D-6E8A-4147-A177-3AD203B41FA5}">
                      <a16:colId xmlns:a16="http://schemas.microsoft.com/office/drawing/2014/main" val="2087727696"/>
                    </a:ext>
                  </a:extLst>
                </a:gridCol>
                <a:gridCol w="5160387">
                  <a:extLst>
                    <a:ext uri="{9D8B030D-6E8A-4147-A177-3AD203B41FA5}">
                      <a16:colId xmlns:a16="http://schemas.microsoft.com/office/drawing/2014/main" val="3152996163"/>
                    </a:ext>
                  </a:extLst>
                </a:gridCol>
              </a:tblGrid>
              <a:tr h="370840">
                <a:tc>
                  <a:txBody>
                    <a:bodyPr/>
                    <a:lstStyle/>
                    <a:p>
                      <a:r>
                        <a:rPr lang="en-US" dirty="0"/>
                        <a:t>Short Name</a:t>
                      </a:r>
                      <a:endParaRPr lang="en-CA" dirty="0"/>
                    </a:p>
                  </a:txBody>
                  <a:tcPr/>
                </a:tc>
                <a:tc>
                  <a:txBody>
                    <a:bodyPr/>
                    <a:lstStyle/>
                    <a:p>
                      <a:r>
                        <a:rPr lang="en-US" dirty="0"/>
                        <a:t>Full Name</a:t>
                      </a:r>
                      <a:endParaRPr lang="en-CA" dirty="0"/>
                    </a:p>
                  </a:txBody>
                  <a:tcPr/>
                </a:tc>
                <a:tc>
                  <a:txBody>
                    <a:bodyPr/>
                    <a:lstStyle/>
                    <a:p>
                      <a:r>
                        <a:rPr lang="en-US" dirty="0"/>
                        <a:t>Description</a:t>
                      </a:r>
                      <a:endParaRPr lang="en-CA" dirty="0"/>
                    </a:p>
                  </a:txBody>
                  <a:tcPr/>
                </a:tc>
                <a:extLst>
                  <a:ext uri="{0D108BD9-81ED-4DB2-BD59-A6C34878D82A}">
                    <a16:rowId xmlns:a16="http://schemas.microsoft.com/office/drawing/2014/main" val="3914056385"/>
                  </a:ext>
                </a:extLst>
              </a:tr>
              <a:tr h="370840">
                <a:tc>
                  <a:txBody>
                    <a:bodyPr/>
                    <a:lstStyle/>
                    <a:p>
                      <a:pPr algn="l"/>
                      <a:r>
                        <a:rPr lang="en-CA" dirty="0" err="1">
                          <a:effectLst/>
                        </a:rPr>
                        <a:t>CoLA</a:t>
                      </a:r>
                      <a:endParaRPr lang="en-CA" dirty="0">
                        <a:effectLst/>
                      </a:endParaRPr>
                    </a:p>
                  </a:txBody>
                  <a:tcPr anchor="ctr"/>
                </a:tc>
                <a:tc>
                  <a:txBody>
                    <a:bodyPr/>
                    <a:lstStyle/>
                    <a:p>
                      <a:pPr algn="l"/>
                      <a:r>
                        <a:rPr lang="en-CA">
                          <a:effectLst/>
                        </a:rPr>
                        <a:t>Corpus of Linguistic Acceptability</a:t>
                      </a:r>
                    </a:p>
                  </a:txBody>
                  <a:tcPr anchor="ctr"/>
                </a:tc>
                <a:tc>
                  <a:txBody>
                    <a:bodyPr/>
                    <a:lstStyle/>
                    <a:p>
                      <a:pPr algn="l"/>
                      <a:r>
                        <a:rPr lang="en-US" dirty="0">
                          <a:effectLst/>
                        </a:rPr>
                        <a:t>Measures the ability to determine if an English sentence is linguistically acceptable.</a:t>
                      </a:r>
                    </a:p>
                  </a:txBody>
                  <a:tcPr anchor="ctr"/>
                </a:tc>
                <a:extLst>
                  <a:ext uri="{0D108BD9-81ED-4DB2-BD59-A6C34878D82A}">
                    <a16:rowId xmlns:a16="http://schemas.microsoft.com/office/drawing/2014/main" val="1928827785"/>
                  </a:ext>
                </a:extLst>
              </a:tr>
              <a:tr h="370840">
                <a:tc>
                  <a:txBody>
                    <a:bodyPr/>
                    <a:lstStyle/>
                    <a:p>
                      <a:pPr algn="l"/>
                      <a:r>
                        <a:rPr lang="en-CA">
                          <a:effectLst/>
                        </a:rPr>
                        <a:t>SST-2</a:t>
                      </a:r>
                    </a:p>
                  </a:txBody>
                  <a:tcPr anchor="ctr"/>
                </a:tc>
                <a:tc>
                  <a:txBody>
                    <a:bodyPr/>
                    <a:lstStyle/>
                    <a:p>
                      <a:pPr algn="l"/>
                      <a:r>
                        <a:rPr lang="en-CA">
                          <a:effectLst/>
                        </a:rPr>
                        <a:t>Stanford Sentiment Treebank</a:t>
                      </a:r>
                    </a:p>
                  </a:txBody>
                  <a:tcPr anchor="ctr"/>
                </a:tc>
                <a:tc>
                  <a:txBody>
                    <a:bodyPr/>
                    <a:lstStyle/>
                    <a:p>
                      <a:pPr algn="l"/>
                      <a:r>
                        <a:rPr lang="en-US" dirty="0">
                          <a:effectLst/>
                        </a:rPr>
                        <a:t>Consists of sentences from movie reviews and human annotations about their sentiment.</a:t>
                      </a:r>
                    </a:p>
                  </a:txBody>
                  <a:tcPr anchor="ctr"/>
                </a:tc>
                <a:extLst>
                  <a:ext uri="{0D108BD9-81ED-4DB2-BD59-A6C34878D82A}">
                    <a16:rowId xmlns:a16="http://schemas.microsoft.com/office/drawing/2014/main" val="3106473003"/>
                  </a:ext>
                </a:extLst>
              </a:tr>
              <a:tr h="370840">
                <a:tc>
                  <a:txBody>
                    <a:bodyPr/>
                    <a:lstStyle/>
                    <a:p>
                      <a:pPr algn="l"/>
                      <a:r>
                        <a:rPr lang="en-CA">
                          <a:effectLst/>
                        </a:rPr>
                        <a:t>MRPC</a:t>
                      </a:r>
                    </a:p>
                  </a:txBody>
                  <a:tcPr anchor="ctr"/>
                </a:tc>
                <a:tc>
                  <a:txBody>
                    <a:bodyPr/>
                    <a:lstStyle/>
                    <a:p>
                      <a:pPr algn="l"/>
                      <a:r>
                        <a:rPr lang="en-CA">
                          <a:effectLst/>
                        </a:rPr>
                        <a:t>Microsoft Research Paraphrase Corpus</a:t>
                      </a:r>
                    </a:p>
                  </a:txBody>
                  <a:tcPr anchor="ctr"/>
                </a:tc>
                <a:tc>
                  <a:txBody>
                    <a:bodyPr/>
                    <a:lstStyle/>
                    <a:p>
                      <a:pPr algn="l"/>
                      <a:r>
                        <a:rPr lang="en-US" dirty="0">
                          <a:effectLst/>
                        </a:rPr>
                        <a:t>Focuses on identifying whether two sentences are paraphrases of each other.</a:t>
                      </a:r>
                    </a:p>
                  </a:txBody>
                  <a:tcPr anchor="ctr"/>
                </a:tc>
                <a:extLst>
                  <a:ext uri="{0D108BD9-81ED-4DB2-BD59-A6C34878D82A}">
                    <a16:rowId xmlns:a16="http://schemas.microsoft.com/office/drawing/2014/main" val="922086961"/>
                  </a:ext>
                </a:extLst>
              </a:tr>
              <a:tr h="370840">
                <a:tc>
                  <a:txBody>
                    <a:bodyPr/>
                    <a:lstStyle/>
                    <a:p>
                      <a:pPr algn="l"/>
                      <a:r>
                        <a:rPr lang="en-CA">
                          <a:effectLst/>
                        </a:rPr>
                        <a:t>STS-B</a:t>
                      </a:r>
                    </a:p>
                  </a:txBody>
                  <a:tcPr anchor="ctr"/>
                </a:tc>
                <a:tc>
                  <a:txBody>
                    <a:bodyPr/>
                    <a:lstStyle/>
                    <a:p>
                      <a:pPr algn="l"/>
                      <a:r>
                        <a:rPr lang="en-CA">
                          <a:effectLst/>
                        </a:rPr>
                        <a:t>Semantic Textual Similarity Benchmark</a:t>
                      </a:r>
                    </a:p>
                  </a:txBody>
                  <a:tcPr anchor="ctr"/>
                </a:tc>
                <a:tc>
                  <a:txBody>
                    <a:bodyPr/>
                    <a:lstStyle/>
                    <a:p>
                      <a:pPr algn="l"/>
                      <a:r>
                        <a:rPr lang="en-US">
                          <a:effectLst/>
                        </a:rPr>
                        <a:t>Involves determining how similar two sentences are in terms of semantic content.</a:t>
                      </a:r>
                    </a:p>
                  </a:txBody>
                  <a:tcPr anchor="ctr"/>
                </a:tc>
                <a:extLst>
                  <a:ext uri="{0D108BD9-81ED-4DB2-BD59-A6C34878D82A}">
                    <a16:rowId xmlns:a16="http://schemas.microsoft.com/office/drawing/2014/main" val="3726992363"/>
                  </a:ext>
                </a:extLst>
              </a:tr>
              <a:tr h="370840">
                <a:tc>
                  <a:txBody>
                    <a:bodyPr/>
                    <a:lstStyle/>
                    <a:p>
                      <a:pPr algn="l"/>
                      <a:r>
                        <a:rPr lang="en-CA">
                          <a:effectLst/>
                        </a:rPr>
                        <a:t>QQP</a:t>
                      </a:r>
                    </a:p>
                  </a:txBody>
                  <a:tcPr anchor="ctr"/>
                </a:tc>
                <a:tc>
                  <a:txBody>
                    <a:bodyPr/>
                    <a:lstStyle/>
                    <a:p>
                      <a:pPr algn="l"/>
                      <a:r>
                        <a:rPr lang="en-CA" dirty="0">
                          <a:effectLst/>
                        </a:rPr>
                        <a:t>Quora Question Pairs</a:t>
                      </a:r>
                    </a:p>
                  </a:txBody>
                  <a:tcPr anchor="ctr"/>
                </a:tc>
                <a:tc>
                  <a:txBody>
                    <a:bodyPr/>
                    <a:lstStyle/>
                    <a:p>
                      <a:pPr algn="l"/>
                      <a:r>
                        <a:rPr lang="en-US" dirty="0">
                          <a:effectLst/>
                        </a:rPr>
                        <a:t>Aims to identify whether two questions asked on Quora are semantically equivalent.</a:t>
                      </a:r>
                    </a:p>
                  </a:txBody>
                  <a:tcPr anchor="ctr"/>
                </a:tc>
                <a:extLst>
                  <a:ext uri="{0D108BD9-81ED-4DB2-BD59-A6C34878D82A}">
                    <a16:rowId xmlns:a16="http://schemas.microsoft.com/office/drawing/2014/main" val="874155453"/>
                  </a:ext>
                </a:extLst>
              </a:tr>
            </a:tbl>
          </a:graphicData>
        </a:graphic>
      </p:graphicFrame>
    </p:spTree>
    <p:extLst>
      <p:ext uri="{BB962C8B-B14F-4D97-AF65-F5344CB8AC3E}">
        <p14:creationId xmlns:p14="http://schemas.microsoft.com/office/powerpoint/2010/main" val="969320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52C8-DF3C-4E1E-092E-8F68DF737F55}"/>
              </a:ext>
            </a:extLst>
          </p:cNvPr>
          <p:cNvSpPr>
            <a:spLocks noGrp="1"/>
          </p:cNvSpPr>
          <p:nvPr>
            <p:ph type="title"/>
          </p:nvPr>
        </p:nvSpPr>
        <p:spPr/>
        <p:txBody>
          <a:bodyPr/>
          <a:lstStyle/>
          <a:p>
            <a:r>
              <a:rPr lang="en-US" dirty="0"/>
              <a:t>LLM Inference and Decoding Parameters</a:t>
            </a:r>
            <a:endParaRPr lang="en-GB" dirty="0"/>
          </a:p>
        </p:txBody>
      </p:sp>
      <p:sp>
        <p:nvSpPr>
          <p:cNvPr id="3" name="Content Placeholder 2">
            <a:extLst>
              <a:ext uri="{FF2B5EF4-FFF2-40B4-BE49-F238E27FC236}">
                <a16:creationId xmlns:a16="http://schemas.microsoft.com/office/drawing/2014/main" id="{9862CDA3-07A1-AB7C-54FC-03743B9786CB}"/>
              </a:ext>
            </a:extLst>
          </p:cNvPr>
          <p:cNvSpPr>
            <a:spLocks noGrp="1"/>
          </p:cNvSpPr>
          <p:nvPr>
            <p:ph idx="1"/>
          </p:nvPr>
        </p:nvSpPr>
        <p:spPr/>
        <p:txBody>
          <a:bodyPr>
            <a:normAutofit/>
          </a:bodyPr>
          <a:lstStyle/>
          <a:p>
            <a:r>
              <a:rPr lang="en-US" b="1" dirty="0"/>
              <a:t>Decoding Parameters:</a:t>
            </a:r>
            <a:endParaRPr lang="en-US" dirty="0"/>
          </a:p>
          <a:p>
            <a:pPr lvl="1"/>
            <a:r>
              <a:rPr lang="en-US" dirty="0"/>
              <a:t>X-penalty, including repetition-penalty, frequency-penalty, and presence-penalty: they serve to reduce the likelihood of sampling specific tokens that have already appeared in the generated sequence, aimed towards reducing the likelihood of repeated sequences, a phenomenon that can particularly impact smaller models. Adjusting those values can impact greedy decoding if the most probable token is hit with a repetition penalty.</a:t>
            </a:r>
            <a:endParaRPr lang="en-US" b="1" dirty="0"/>
          </a:p>
          <a:p>
            <a:r>
              <a:rPr lang="en-US" b="1" dirty="0"/>
              <a:t>Resources:</a:t>
            </a:r>
          </a:p>
          <a:p>
            <a:pPr lvl="1"/>
            <a:r>
              <a:rPr lang="en-US" dirty="0"/>
              <a:t>Hugging Face </a:t>
            </a:r>
            <a:r>
              <a:rPr lang="en-US" dirty="0">
                <a:hlinkClick r:id="rId2"/>
              </a:rPr>
              <a:t>blog</a:t>
            </a:r>
            <a:r>
              <a:rPr lang="en-US" dirty="0"/>
              <a:t>.</a:t>
            </a:r>
          </a:p>
          <a:p>
            <a:pPr lvl="1"/>
            <a:r>
              <a:rPr lang="en-US" dirty="0">
                <a:hlinkClick r:id="rId3"/>
              </a:rPr>
              <a:t>OpenAI’s API</a:t>
            </a:r>
            <a:r>
              <a:rPr lang="en-US" dirty="0"/>
              <a:t> and </a:t>
            </a:r>
            <a:r>
              <a:rPr lang="en-US" dirty="0">
                <a:hlinkClick r:id="rId4"/>
              </a:rPr>
              <a:t>Together AI’s API</a:t>
            </a:r>
            <a:r>
              <a:rPr lang="en-US" dirty="0"/>
              <a:t>.</a:t>
            </a:r>
          </a:p>
          <a:p>
            <a:pPr lvl="1"/>
            <a:r>
              <a:rPr lang="en-US" dirty="0">
                <a:hlinkClick r:id="rId5"/>
              </a:rPr>
              <a:t>The Curious of Neural Text Degeneration</a:t>
            </a:r>
            <a:r>
              <a:rPr lang="en-US" dirty="0"/>
              <a:t>.</a:t>
            </a:r>
          </a:p>
          <a:p>
            <a:endParaRPr lang="en-GB" dirty="0"/>
          </a:p>
        </p:txBody>
      </p:sp>
    </p:spTree>
    <p:extLst>
      <p:ext uri="{BB962C8B-B14F-4D97-AF65-F5344CB8AC3E}">
        <p14:creationId xmlns:p14="http://schemas.microsoft.com/office/powerpoint/2010/main" val="1112326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FF0C-E918-C64D-E45F-BB592379AF1F}"/>
              </a:ext>
            </a:extLst>
          </p:cNvPr>
          <p:cNvSpPr>
            <a:spLocks noGrp="1"/>
          </p:cNvSpPr>
          <p:nvPr>
            <p:ph type="title"/>
          </p:nvPr>
        </p:nvSpPr>
        <p:spPr/>
        <p:txBody>
          <a:bodyPr/>
          <a:lstStyle/>
          <a:p>
            <a:r>
              <a:rPr lang="en-US" dirty="0"/>
              <a:t>What Is a Prompt (InProgress)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967C6E-8808-5BE1-A8F8-95B50C0CAB77}"/>
                  </a:ext>
                </a:extLst>
              </p:cNvPr>
              <p:cNvSpPr>
                <a:spLocks noGrp="1"/>
              </p:cNvSpPr>
              <p:nvPr>
                <p:ph idx="1"/>
              </p:nvPr>
            </p:nvSpPr>
            <p:spPr/>
            <p:txBody>
              <a:bodyPr/>
              <a:lstStyle/>
              <a:p>
                <a:r>
                  <a:rPr lang="en-US" dirty="0"/>
                  <a:t>Prompt is defined as:</a:t>
                </a:r>
                <a:r>
                  <a:rPr lang="en-GB" dirty="0"/>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where:</a:t>
                </a:r>
              </a:p>
              <a:p>
                <a:pPr lvl="1"/>
                <a:r>
                  <a:rPr lang="en-US" dirty="0"/>
                  <a:t>X:</a:t>
                </a:r>
              </a:p>
              <a:p>
                <a:pPr lvl="2"/>
                <a:r>
                  <a:rPr lang="en-US" dirty="0"/>
                  <a:t>ML: Features.</a:t>
                </a:r>
              </a:p>
              <a:p>
                <a:pPr lvl="2"/>
                <a:r>
                  <a:rPr lang="en-US" dirty="0"/>
                  <a:t>LLM: User Prompt</a:t>
                </a:r>
              </a:p>
              <a:p>
                <a:pPr lvl="1"/>
                <a:r>
                  <a:rPr lang="en-US" dirty="0"/>
                  <a:t>Y:</a:t>
                </a:r>
              </a:p>
              <a:p>
                <a:pPr lvl="2"/>
                <a:r>
                  <a:rPr lang="en-US" dirty="0"/>
                  <a:t>ML: Label/Prediction</a:t>
                </a:r>
              </a:p>
              <a:p>
                <a:pPr lvl="2"/>
                <a:r>
                  <a:rPr lang="en-US" dirty="0"/>
                  <a:t>LLM: Masked (Next Token) / Response (Next Token)</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t> (theta):</a:t>
                </a:r>
              </a:p>
              <a:p>
                <a:pPr lvl="2"/>
                <a:r>
                  <a:rPr lang="en-US" dirty="0"/>
                  <a:t>ML: Model Weights.</a:t>
                </a:r>
              </a:p>
              <a:p>
                <a:pPr lvl="2"/>
                <a:r>
                  <a:rPr lang="en-US" dirty="0"/>
                  <a:t>LLM: Model Weights.</a:t>
                </a:r>
              </a:p>
            </p:txBody>
          </p:sp>
        </mc:Choice>
        <mc:Fallback xmlns="">
          <p:sp>
            <p:nvSpPr>
              <p:cNvPr id="3" name="Content Placeholder 2">
                <a:extLst>
                  <a:ext uri="{FF2B5EF4-FFF2-40B4-BE49-F238E27FC236}">
                    <a16:creationId xmlns:a16="http://schemas.microsoft.com/office/drawing/2014/main" id="{9E967C6E-8808-5BE1-A8F8-95B50C0CAB7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Tree>
    <p:extLst>
      <p:ext uri="{BB962C8B-B14F-4D97-AF65-F5344CB8AC3E}">
        <p14:creationId xmlns:p14="http://schemas.microsoft.com/office/powerpoint/2010/main" val="1989849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FF0C-E918-C64D-E45F-BB592379AF1F}"/>
              </a:ext>
            </a:extLst>
          </p:cNvPr>
          <p:cNvSpPr>
            <a:spLocks noGrp="1"/>
          </p:cNvSpPr>
          <p:nvPr>
            <p:ph type="title"/>
          </p:nvPr>
        </p:nvSpPr>
        <p:spPr/>
        <p:txBody>
          <a:bodyPr/>
          <a:lstStyle/>
          <a:p>
            <a:r>
              <a:rPr lang="en-US" dirty="0"/>
              <a:t>What Is a Prompt</a:t>
            </a:r>
            <a:endParaRPr lang="en-GB" dirty="0"/>
          </a:p>
        </p:txBody>
      </p:sp>
      <p:sp>
        <p:nvSpPr>
          <p:cNvPr id="3" name="Content Placeholder 2">
            <a:extLst>
              <a:ext uri="{FF2B5EF4-FFF2-40B4-BE49-F238E27FC236}">
                <a16:creationId xmlns:a16="http://schemas.microsoft.com/office/drawing/2014/main" id="{9E967C6E-8808-5BE1-A8F8-95B50C0CAB77}"/>
              </a:ext>
            </a:extLst>
          </p:cNvPr>
          <p:cNvSpPr>
            <a:spLocks noGrp="1"/>
          </p:cNvSpPr>
          <p:nvPr>
            <p:ph idx="1"/>
          </p:nvPr>
        </p:nvSpPr>
        <p:spPr/>
        <p:txBody>
          <a:bodyPr/>
          <a:lstStyle/>
          <a:p>
            <a:r>
              <a:rPr lang="en-US" dirty="0"/>
              <a:t>Example of virtuous Feedback Loop: Chain of thought prompting.</a:t>
            </a:r>
          </a:p>
          <a:p>
            <a:r>
              <a:rPr lang="en-US" dirty="0"/>
              <a:t>Example of vicious Feedback Loop: LLM-generated repetitions.</a:t>
            </a:r>
          </a:p>
        </p:txBody>
      </p:sp>
    </p:spTree>
    <p:extLst>
      <p:ext uri="{BB962C8B-B14F-4D97-AF65-F5344CB8AC3E}">
        <p14:creationId xmlns:p14="http://schemas.microsoft.com/office/powerpoint/2010/main" val="1780962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520C-E8AA-0DB4-0536-4A84C6BC560B}"/>
              </a:ext>
            </a:extLst>
          </p:cNvPr>
          <p:cNvSpPr>
            <a:spLocks noGrp="1"/>
          </p:cNvSpPr>
          <p:nvPr>
            <p:ph type="title"/>
          </p:nvPr>
        </p:nvSpPr>
        <p:spPr/>
        <p:txBody>
          <a:bodyPr/>
          <a:lstStyle/>
          <a:p>
            <a:r>
              <a:rPr lang="en-US" dirty="0"/>
              <a:t>Chain of Thought Prompting (COT) (InProgress)</a:t>
            </a:r>
            <a:endParaRPr lang="en-GB" dirty="0"/>
          </a:p>
        </p:txBody>
      </p:sp>
      <p:sp>
        <p:nvSpPr>
          <p:cNvPr id="3" name="Content Placeholder 2">
            <a:extLst>
              <a:ext uri="{FF2B5EF4-FFF2-40B4-BE49-F238E27FC236}">
                <a16:creationId xmlns:a16="http://schemas.microsoft.com/office/drawing/2014/main" id="{A1D29BB2-39B4-22F3-D56B-2AB5A09B626D}"/>
              </a:ext>
            </a:extLst>
          </p:cNvPr>
          <p:cNvSpPr>
            <a:spLocks noGrp="1"/>
          </p:cNvSpPr>
          <p:nvPr>
            <p:ph idx="1"/>
          </p:nvPr>
        </p:nvSpPr>
        <p:spPr/>
        <p:txBody>
          <a:bodyPr/>
          <a:lstStyle/>
          <a:p>
            <a:r>
              <a:rPr lang="en-US" dirty="0"/>
              <a:t>COT was first introduced in the paper "</a:t>
            </a:r>
            <a:r>
              <a:rPr lang="en-US" dirty="0">
                <a:hlinkClick r:id="rId2"/>
              </a:rPr>
              <a:t>Large Language Models are Zero-Shot Reasoners</a:t>
            </a:r>
            <a:r>
              <a:rPr lang="en-US" dirty="0"/>
              <a:t>"(opens in a new tab), and later simplified in a subsequent paper, "</a:t>
            </a:r>
            <a:r>
              <a:rPr lang="en-US" dirty="0">
                <a:hlinkClick r:id="rId3"/>
              </a:rPr>
              <a:t>Chain-of-Thought Prompting Elicits Reasoning in Large Language Models</a:t>
            </a:r>
            <a:r>
              <a:rPr lang="en-US" dirty="0"/>
              <a:t>"(opens in a new tab), and is still in use today. A variation of the COT method was used in </a:t>
            </a:r>
            <a:r>
              <a:rPr lang="en-US" dirty="0">
                <a:hlinkClick r:id="rId4"/>
              </a:rPr>
              <a:t>Google's Gemini technical report</a:t>
            </a:r>
            <a:r>
              <a:rPr lang="en-US" dirty="0"/>
              <a:t>.</a:t>
            </a:r>
            <a:endParaRPr lang="en-GB" dirty="0"/>
          </a:p>
        </p:txBody>
      </p:sp>
    </p:spTree>
    <p:extLst>
      <p:ext uri="{BB962C8B-B14F-4D97-AF65-F5344CB8AC3E}">
        <p14:creationId xmlns:p14="http://schemas.microsoft.com/office/powerpoint/2010/main" val="3594203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6053-CCE2-EAA7-8108-5EEB22B6F147}"/>
              </a:ext>
            </a:extLst>
          </p:cNvPr>
          <p:cNvSpPr>
            <a:spLocks noGrp="1"/>
          </p:cNvSpPr>
          <p:nvPr>
            <p:ph type="title"/>
          </p:nvPr>
        </p:nvSpPr>
        <p:spPr/>
        <p:txBody>
          <a:bodyPr/>
          <a:lstStyle/>
          <a:p>
            <a:r>
              <a:rPr lang="en-US" dirty="0"/>
              <a:t>Anatomy of a Prompt</a:t>
            </a:r>
            <a:endParaRPr lang="en-GB" dirty="0"/>
          </a:p>
        </p:txBody>
      </p:sp>
      <p:pic>
        <p:nvPicPr>
          <p:cNvPr id="5" name="Content Placeholder 4">
            <a:extLst>
              <a:ext uri="{FF2B5EF4-FFF2-40B4-BE49-F238E27FC236}">
                <a16:creationId xmlns:a16="http://schemas.microsoft.com/office/drawing/2014/main" id="{73C44DC4-150D-4CBB-443E-100835B1683F}"/>
              </a:ext>
            </a:extLst>
          </p:cNvPr>
          <p:cNvPicPr>
            <a:picLocks noGrp="1" noChangeAspect="1"/>
          </p:cNvPicPr>
          <p:nvPr>
            <p:ph idx="1"/>
          </p:nvPr>
        </p:nvPicPr>
        <p:blipFill>
          <a:blip r:embed="rId2"/>
          <a:stretch>
            <a:fillRect/>
          </a:stretch>
        </p:blipFill>
        <p:spPr>
          <a:xfrm>
            <a:off x="2128837" y="3120231"/>
            <a:ext cx="7934325" cy="1762125"/>
          </a:xfrm>
        </p:spPr>
      </p:pic>
    </p:spTree>
    <p:extLst>
      <p:ext uri="{BB962C8B-B14F-4D97-AF65-F5344CB8AC3E}">
        <p14:creationId xmlns:p14="http://schemas.microsoft.com/office/powerpoint/2010/main" val="333571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2A6B-601D-A2E3-B369-06DA811AD753}"/>
              </a:ext>
            </a:extLst>
          </p:cNvPr>
          <p:cNvSpPr>
            <a:spLocks noGrp="1"/>
          </p:cNvSpPr>
          <p:nvPr>
            <p:ph type="title"/>
          </p:nvPr>
        </p:nvSpPr>
        <p:spPr/>
        <p:txBody>
          <a:bodyPr/>
          <a:lstStyle/>
          <a:p>
            <a:r>
              <a:rPr lang="en-US" dirty="0"/>
              <a:t>GLUE Tasks/Benchmarks</a:t>
            </a:r>
            <a:endParaRPr lang="en-CA" dirty="0"/>
          </a:p>
        </p:txBody>
      </p:sp>
      <p:graphicFrame>
        <p:nvGraphicFramePr>
          <p:cNvPr id="4" name="Content Placeholder 3">
            <a:extLst>
              <a:ext uri="{FF2B5EF4-FFF2-40B4-BE49-F238E27FC236}">
                <a16:creationId xmlns:a16="http://schemas.microsoft.com/office/drawing/2014/main" id="{21322044-56FE-A553-4150-E4E247D57F0F}"/>
              </a:ext>
            </a:extLst>
          </p:cNvPr>
          <p:cNvGraphicFramePr>
            <a:graphicFrameLocks noGrp="1"/>
          </p:cNvGraphicFramePr>
          <p:nvPr>
            <p:ph idx="1"/>
            <p:extLst>
              <p:ext uri="{D42A27DB-BD31-4B8C-83A1-F6EECF244321}">
                <p14:modId xmlns:p14="http://schemas.microsoft.com/office/powerpoint/2010/main" val="3417308952"/>
              </p:ext>
            </p:extLst>
          </p:nvPr>
        </p:nvGraphicFramePr>
        <p:xfrm>
          <a:off x="838200" y="1825625"/>
          <a:ext cx="10515597" cy="3754120"/>
        </p:xfrm>
        <a:graphic>
          <a:graphicData uri="http://schemas.openxmlformats.org/drawingml/2006/table">
            <a:tbl>
              <a:tblPr firstRow="1" bandRow="1">
                <a:tableStyleId>{5C22544A-7EE6-4342-B048-85BDC9FD1C3A}</a:tableStyleId>
              </a:tblPr>
              <a:tblGrid>
                <a:gridCol w="1377099">
                  <a:extLst>
                    <a:ext uri="{9D8B030D-6E8A-4147-A177-3AD203B41FA5}">
                      <a16:colId xmlns:a16="http://schemas.microsoft.com/office/drawing/2014/main" val="1612658422"/>
                    </a:ext>
                  </a:extLst>
                </a:gridCol>
                <a:gridCol w="3978111">
                  <a:extLst>
                    <a:ext uri="{9D8B030D-6E8A-4147-A177-3AD203B41FA5}">
                      <a16:colId xmlns:a16="http://schemas.microsoft.com/office/drawing/2014/main" val="2087727696"/>
                    </a:ext>
                  </a:extLst>
                </a:gridCol>
                <a:gridCol w="5160387">
                  <a:extLst>
                    <a:ext uri="{9D8B030D-6E8A-4147-A177-3AD203B41FA5}">
                      <a16:colId xmlns:a16="http://schemas.microsoft.com/office/drawing/2014/main" val="3152996163"/>
                    </a:ext>
                  </a:extLst>
                </a:gridCol>
              </a:tblGrid>
              <a:tr h="370840">
                <a:tc>
                  <a:txBody>
                    <a:bodyPr/>
                    <a:lstStyle/>
                    <a:p>
                      <a:r>
                        <a:rPr lang="en-US" dirty="0"/>
                        <a:t>Short Name</a:t>
                      </a:r>
                      <a:endParaRPr lang="en-CA" dirty="0"/>
                    </a:p>
                  </a:txBody>
                  <a:tcPr/>
                </a:tc>
                <a:tc>
                  <a:txBody>
                    <a:bodyPr/>
                    <a:lstStyle/>
                    <a:p>
                      <a:r>
                        <a:rPr lang="en-US" dirty="0"/>
                        <a:t>Full Name</a:t>
                      </a:r>
                      <a:endParaRPr lang="en-CA" dirty="0"/>
                    </a:p>
                  </a:txBody>
                  <a:tcPr/>
                </a:tc>
                <a:tc>
                  <a:txBody>
                    <a:bodyPr/>
                    <a:lstStyle/>
                    <a:p>
                      <a:r>
                        <a:rPr lang="en-US" dirty="0"/>
                        <a:t>Description</a:t>
                      </a:r>
                      <a:endParaRPr lang="en-CA" dirty="0"/>
                    </a:p>
                  </a:txBody>
                  <a:tcPr/>
                </a:tc>
                <a:extLst>
                  <a:ext uri="{0D108BD9-81ED-4DB2-BD59-A6C34878D82A}">
                    <a16:rowId xmlns:a16="http://schemas.microsoft.com/office/drawing/2014/main" val="3914056385"/>
                  </a:ext>
                </a:extLst>
              </a:tr>
              <a:tr h="370840">
                <a:tc>
                  <a:txBody>
                    <a:bodyPr/>
                    <a:lstStyle/>
                    <a:p>
                      <a:pPr algn="l"/>
                      <a:r>
                        <a:rPr lang="en-CA" dirty="0">
                          <a:effectLst/>
                        </a:rPr>
                        <a:t>MNLI</a:t>
                      </a:r>
                    </a:p>
                  </a:txBody>
                  <a:tcPr anchor="ctr"/>
                </a:tc>
                <a:tc>
                  <a:txBody>
                    <a:bodyPr/>
                    <a:lstStyle/>
                    <a:p>
                      <a:pPr algn="l"/>
                      <a:r>
                        <a:rPr lang="en-CA">
                          <a:effectLst/>
                        </a:rPr>
                        <a:t>Multi-Genre Natural Language Inference</a:t>
                      </a:r>
                    </a:p>
                  </a:txBody>
                  <a:tcPr anchor="ctr"/>
                </a:tc>
                <a:tc>
                  <a:txBody>
                    <a:bodyPr/>
                    <a:lstStyle/>
                    <a:p>
                      <a:pPr algn="l"/>
                      <a:r>
                        <a:rPr lang="en-US">
                          <a:effectLst/>
                        </a:rPr>
                        <a:t>Consists of sentence pairs labeled for textual entailment across multiple genres of text.</a:t>
                      </a:r>
                    </a:p>
                  </a:txBody>
                  <a:tcPr anchor="ctr"/>
                </a:tc>
                <a:extLst>
                  <a:ext uri="{0D108BD9-81ED-4DB2-BD59-A6C34878D82A}">
                    <a16:rowId xmlns:a16="http://schemas.microsoft.com/office/drawing/2014/main" val="1928827785"/>
                  </a:ext>
                </a:extLst>
              </a:tr>
              <a:tr h="370840">
                <a:tc>
                  <a:txBody>
                    <a:bodyPr/>
                    <a:lstStyle/>
                    <a:p>
                      <a:pPr algn="l"/>
                      <a:r>
                        <a:rPr lang="en-CA">
                          <a:effectLst/>
                        </a:rPr>
                        <a:t>QNLI</a:t>
                      </a:r>
                    </a:p>
                  </a:txBody>
                  <a:tcPr anchor="ctr"/>
                </a:tc>
                <a:tc>
                  <a:txBody>
                    <a:bodyPr/>
                    <a:lstStyle/>
                    <a:p>
                      <a:pPr algn="l"/>
                      <a:r>
                        <a:rPr lang="en-CA" dirty="0">
                          <a:effectLst/>
                        </a:rPr>
                        <a:t>Question Natural Language Inference</a:t>
                      </a:r>
                    </a:p>
                  </a:txBody>
                  <a:tcPr anchor="ctr"/>
                </a:tc>
                <a:tc>
                  <a:txBody>
                    <a:bodyPr/>
                    <a:lstStyle/>
                    <a:p>
                      <a:pPr algn="l"/>
                      <a:r>
                        <a:rPr lang="en-US" dirty="0">
                          <a:effectLst/>
                        </a:rPr>
                        <a:t>Involves determining whether the content of a paragraph contains the answer to a question.</a:t>
                      </a:r>
                    </a:p>
                  </a:txBody>
                  <a:tcPr anchor="ctr"/>
                </a:tc>
                <a:extLst>
                  <a:ext uri="{0D108BD9-81ED-4DB2-BD59-A6C34878D82A}">
                    <a16:rowId xmlns:a16="http://schemas.microsoft.com/office/drawing/2014/main" val="3106473003"/>
                  </a:ext>
                </a:extLst>
              </a:tr>
              <a:tr h="370840">
                <a:tc>
                  <a:txBody>
                    <a:bodyPr/>
                    <a:lstStyle/>
                    <a:p>
                      <a:pPr algn="l"/>
                      <a:r>
                        <a:rPr lang="en-CA">
                          <a:effectLst/>
                        </a:rPr>
                        <a:t>RTE</a:t>
                      </a:r>
                    </a:p>
                  </a:txBody>
                  <a:tcPr anchor="ctr"/>
                </a:tc>
                <a:tc>
                  <a:txBody>
                    <a:bodyPr/>
                    <a:lstStyle/>
                    <a:p>
                      <a:pPr algn="l"/>
                      <a:r>
                        <a:rPr lang="en-CA">
                          <a:effectLst/>
                        </a:rPr>
                        <a:t>Recognizing Textual Entailment</a:t>
                      </a:r>
                    </a:p>
                  </a:txBody>
                  <a:tcPr anchor="ctr"/>
                </a:tc>
                <a:tc>
                  <a:txBody>
                    <a:bodyPr/>
                    <a:lstStyle/>
                    <a:p>
                      <a:pPr algn="l"/>
                      <a:r>
                        <a:rPr lang="en-US">
                          <a:effectLst/>
                        </a:rPr>
                        <a:t>Requires understanding whether one sentence entails another.</a:t>
                      </a:r>
                    </a:p>
                  </a:txBody>
                  <a:tcPr anchor="ctr"/>
                </a:tc>
                <a:extLst>
                  <a:ext uri="{0D108BD9-81ED-4DB2-BD59-A6C34878D82A}">
                    <a16:rowId xmlns:a16="http://schemas.microsoft.com/office/drawing/2014/main" val="922086961"/>
                  </a:ext>
                </a:extLst>
              </a:tr>
              <a:tr h="371763">
                <a:tc>
                  <a:txBody>
                    <a:bodyPr/>
                    <a:lstStyle/>
                    <a:p>
                      <a:pPr algn="l"/>
                      <a:r>
                        <a:rPr lang="en-CA">
                          <a:effectLst/>
                        </a:rPr>
                        <a:t>WNLI</a:t>
                      </a:r>
                    </a:p>
                  </a:txBody>
                  <a:tcPr anchor="ctr"/>
                </a:tc>
                <a:tc>
                  <a:txBody>
                    <a:bodyPr/>
                    <a:lstStyle/>
                    <a:p>
                      <a:pPr algn="l"/>
                      <a:r>
                        <a:rPr lang="en-CA">
                          <a:effectLst/>
                        </a:rPr>
                        <a:t>Winograd Natural Language Inference</a:t>
                      </a:r>
                    </a:p>
                  </a:txBody>
                  <a:tcPr anchor="ctr"/>
                </a:tc>
                <a:tc>
                  <a:txBody>
                    <a:bodyPr/>
                    <a:lstStyle/>
                    <a:p>
                      <a:pPr algn="l"/>
                      <a:r>
                        <a:rPr lang="en-US" dirty="0">
                          <a:effectLst/>
                        </a:rPr>
                        <a:t>Tests a system's reading comprehension by having it determine the correct referent of a pronoun in a sentence, where understanding depends on contextual information provided by specific words or phrases.</a:t>
                      </a:r>
                    </a:p>
                  </a:txBody>
                  <a:tcPr anchor="ctr"/>
                </a:tc>
                <a:extLst>
                  <a:ext uri="{0D108BD9-81ED-4DB2-BD59-A6C34878D82A}">
                    <a16:rowId xmlns:a16="http://schemas.microsoft.com/office/drawing/2014/main" val="3726992363"/>
                  </a:ext>
                </a:extLst>
              </a:tr>
            </a:tbl>
          </a:graphicData>
        </a:graphic>
      </p:graphicFrame>
    </p:spTree>
    <p:extLst>
      <p:ext uri="{BB962C8B-B14F-4D97-AF65-F5344CB8AC3E}">
        <p14:creationId xmlns:p14="http://schemas.microsoft.com/office/powerpoint/2010/main" val="329501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DEAA-5EC5-1CA0-05C0-B73FA0F59AFE}"/>
              </a:ext>
            </a:extLst>
          </p:cNvPr>
          <p:cNvSpPr>
            <a:spLocks noGrp="1"/>
          </p:cNvSpPr>
          <p:nvPr>
            <p:ph type="title"/>
          </p:nvPr>
        </p:nvSpPr>
        <p:spPr/>
        <p:txBody>
          <a:bodyPr/>
          <a:lstStyle/>
          <a:p>
            <a:r>
              <a:rPr lang="en-US" dirty="0" err="1"/>
              <a:t>SuperGLUE</a:t>
            </a:r>
            <a:r>
              <a:rPr lang="en-US" dirty="0"/>
              <a:t> Tasks/Benchmarks</a:t>
            </a:r>
            <a:endParaRPr lang="en-CA" dirty="0"/>
          </a:p>
        </p:txBody>
      </p:sp>
      <p:graphicFrame>
        <p:nvGraphicFramePr>
          <p:cNvPr id="4" name="Content Placeholder 3">
            <a:extLst>
              <a:ext uri="{FF2B5EF4-FFF2-40B4-BE49-F238E27FC236}">
                <a16:creationId xmlns:a16="http://schemas.microsoft.com/office/drawing/2014/main" id="{CC89C213-F69E-D958-0802-5594055AD7E4}"/>
              </a:ext>
            </a:extLst>
          </p:cNvPr>
          <p:cNvGraphicFramePr>
            <a:graphicFrameLocks noGrp="1"/>
          </p:cNvGraphicFramePr>
          <p:nvPr>
            <p:ph idx="1"/>
            <p:extLst>
              <p:ext uri="{D42A27DB-BD31-4B8C-83A1-F6EECF244321}">
                <p14:modId xmlns:p14="http://schemas.microsoft.com/office/powerpoint/2010/main" val="2155448468"/>
              </p:ext>
            </p:extLst>
          </p:nvPr>
        </p:nvGraphicFramePr>
        <p:xfrm>
          <a:off x="838200" y="1825625"/>
          <a:ext cx="10515597" cy="3845560"/>
        </p:xfrm>
        <a:graphic>
          <a:graphicData uri="http://schemas.openxmlformats.org/drawingml/2006/table">
            <a:tbl>
              <a:tblPr firstRow="1" bandRow="1">
                <a:tableStyleId>{5C22544A-7EE6-4342-B048-85BDC9FD1C3A}</a:tableStyleId>
              </a:tblPr>
              <a:tblGrid>
                <a:gridCol w="1509074">
                  <a:extLst>
                    <a:ext uri="{9D8B030D-6E8A-4147-A177-3AD203B41FA5}">
                      <a16:colId xmlns:a16="http://schemas.microsoft.com/office/drawing/2014/main" val="627338239"/>
                    </a:ext>
                  </a:extLst>
                </a:gridCol>
                <a:gridCol w="4326903">
                  <a:extLst>
                    <a:ext uri="{9D8B030D-6E8A-4147-A177-3AD203B41FA5}">
                      <a16:colId xmlns:a16="http://schemas.microsoft.com/office/drawing/2014/main" val="4062403022"/>
                    </a:ext>
                  </a:extLst>
                </a:gridCol>
                <a:gridCol w="4679620">
                  <a:extLst>
                    <a:ext uri="{9D8B030D-6E8A-4147-A177-3AD203B41FA5}">
                      <a16:colId xmlns:a16="http://schemas.microsoft.com/office/drawing/2014/main" val="3601592249"/>
                    </a:ext>
                  </a:extLst>
                </a:gridCol>
              </a:tblGrid>
              <a:tr h="370840">
                <a:tc>
                  <a:txBody>
                    <a:bodyPr/>
                    <a:lstStyle/>
                    <a:p>
                      <a:pPr algn="l"/>
                      <a:r>
                        <a:rPr lang="en-CA" b="1" dirty="0">
                          <a:effectLst/>
                          <a:latin typeface="var(--chakra-fonts-body)"/>
                        </a:rPr>
                        <a:t>Short Name</a:t>
                      </a:r>
                    </a:p>
                  </a:txBody>
                  <a:tcPr anchor="ctr"/>
                </a:tc>
                <a:tc>
                  <a:txBody>
                    <a:bodyPr/>
                    <a:lstStyle/>
                    <a:p>
                      <a:pPr algn="l"/>
                      <a:r>
                        <a:rPr lang="en-CA" b="1">
                          <a:effectLst/>
                          <a:latin typeface="var(--chakra-fonts-body)"/>
                        </a:rPr>
                        <a:t>Full Name</a:t>
                      </a:r>
                    </a:p>
                  </a:txBody>
                  <a:tcPr anchor="ctr"/>
                </a:tc>
                <a:tc>
                  <a:txBody>
                    <a:bodyPr/>
                    <a:lstStyle/>
                    <a:p>
                      <a:pPr algn="l"/>
                      <a:r>
                        <a:rPr lang="en-CA" b="1" dirty="0">
                          <a:effectLst/>
                          <a:latin typeface="var(--chakra-fonts-body)"/>
                        </a:rPr>
                        <a:t>Description</a:t>
                      </a:r>
                    </a:p>
                  </a:txBody>
                  <a:tcPr anchor="ctr"/>
                </a:tc>
                <a:extLst>
                  <a:ext uri="{0D108BD9-81ED-4DB2-BD59-A6C34878D82A}">
                    <a16:rowId xmlns:a16="http://schemas.microsoft.com/office/drawing/2014/main" val="4103062198"/>
                  </a:ext>
                </a:extLst>
              </a:tr>
              <a:tr h="370840">
                <a:tc>
                  <a:txBody>
                    <a:bodyPr/>
                    <a:lstStyle/>
                    <a:p>
                      <a:pPr algn="l"/>
                      <a:r>
                        <a:rPr lang="en-CA">
                          <a:effectLst/>
                        </a:rPr>
                        <a:t>BoolQ</a:t>
                      </a:r>
                    </a:p>
                  </a:txBody>
                  <a:tcPr anchor="ctr"/>
                </a:tc>
                <a:tc>
                  <a:txBody>
                    <a:bodyPr/>
                    <a:lstStyle/>
                    <a:p>
                      <a:pPr algn="l"/>
                      <a:r>
                        <a:rPr lang="en-CA">
                          <a:effectLst/>
                        </a:rPr>
                        <a:t>Boolean Questions</a:t>
                      </a:r>
                    </a:p>
                  </a:txBody>
                  <a:tcPr anchor="ctr"/>
                </a:tc>
                <a:tc>
                  <a:txBody>
                    <a:bodyPr/>
                    <a:lstStyle/>
                    <a:p>
                      <a:pPr algn="l"/>
                      <a:r>
                        <a:rPr lang="en-US">
                          <a:effectLst/>
                        </a:rPr>
                        <a:t>Involves answering a yes/no question based on a short passage.</a:t>
                      </a:r>
                    </a:p>
                  </a:txBody>
                  <a:tcPr anchor="ctr"/>
                </a:tc>
                <a:extLst>
                  <a:ext uri="{0D108BD9-81ED-4DB2-BD59-A6C34878D82A}">
                    <a16:rowId xmlns:a16="http://schemas.microsoft.com/office/drawing/2014/main" val="863407875"/>
                  </a:ext>
                </a:extLst>
              </a:tr>
              <a:tr h="370840">
                <a:tc>
                  <a:txBody>
                    <a:bodyPr/>
                    <a:lstStyle/>
                    <a:p>
                      <a:pPr algn="l"/>
                      <a:r>
                        <a:rPr lang="en-CA" dirty="0">
                          <a:effectLst/>
                        </a:rPr>
                        <a:t>CB</a:t>
                      </a:r>
                    </a:p>
                  </a:txBody>
                  <a:tcPr anchor="ctr"/>
                </a:tc>
                <a:tc>
                  <a:txBody>
                    <a:bodyPr/>
                    <a:lstStyle/>
                    <a:p>
                      <a:pPr algn="l"/>
                      <a:r>
                        <a:rPr lang="en-CA">
                          <a:effectLst/>
                        </a:rPr>
                        <a:t>CommitmentBank</a:t>
                      </a:r>
                    </a:p>
                  </a:txBody>
                  <a:tcPr anchor="ctr"/>
                </a:tc>
                <a:tc>
                  <a:txBody>
                    <a:bodyPr/>
                    <a:lstStyle/>
                    <a:p>
                      <a:pPr algn="l"/>
                      <a:r>
                        <a:rPr lang="en-US">
                          <a:effectLst/>
                        </a:rPr>
                        <a:t>Tests understanding of entailment and contradiction in a three-sentence format.</a:t>
                      </a:r>
                    </a:p>
                  </a:txBody>
                  <a:tcPr anchor="ctr"/>
                </a:tc>
                <a:extLst>
                  <a:ext uri="{0D108BD9-81ED-4DB2-BD59-A6C34878D82A}">
                    <a16:rowId xmlns:a16="http://schemas.microsoft.com/office/drawing/2014/main" val="764643699"/>
                  </a:ext>
                </a:extLst>
              </a:tr>
              <a:tr h="370840">
                <a:tc>
                  <a:txBody>
                    <a:bodyPr/>
                    <a:lstStyle/>
                    <a:p>
                      <a:pPr algn="l"/>
                      <a:r>
                        <a:rPr lang="en-CA">
                          <a:effectLst/>
                        </a:rPr>
                        <a:t>COPA</a:t>
                      </a:r>
                    </a:p>
                  </a:txBody>
                  <a:tcPr anchor="ctr"/>
                </a:tc>
                <a:tc>
                  <a:txBody>
                    <a:bodyPr/>
                    <a:lstStyle/>
                    <a:p>
                      <a:pPr algn="l"/>
                      <a:r>
                        <a:rPr lang="en-CA">
                          <a:effectLst/>
                        </a:rPr>
                        <a:t>Choice of Plausible Alternatives</a:t>
                      </a:r>
                    </a:p>
                  </a:txBody>
                  <a:tcPr anchor="ctr"/>
                </a:tc>
                <a:tc>
                  <a:txBody>
                    <a:bodyPr/>
                    <a:lstStyle/>
                    <a:p>
                      <a:pPr algn="l"/>
                      <a:r>
                        <a:rPr lang="en-US">
                          <a:effectLst/>
                        </a:rPr>
                        <a:t>Measures causal reasoning by asking for the cause/effect of a given sentence.</a:t>
                      </a:r>
                    </a:p>
                  </a:txBody>
                  <a:tcPr anchor="ctr"/>
                </a:tc>
                <a:extLst>
                  <a:ext uri="{0D108BD9-81ED-4DB2-BD59-A6C34878D82A}">
                    <a16:rowId xmlns:a16="http://schemas.microsoft.com/office/drawing/2014/main" val="2521363813"/>
                  </a:ext>
                </a:extLst>
              </a:tr>
              <a:tr h="370840">
                <a:tc>
                  <a:txBody>
                    <a:bodyPr/>
                    <a:lstStyle/>
                    <a:p>
                      <a:pPr algn="l"/>
                      <a:r>
                        <a:rPr lang="en-CA">
                          <a:effectLst/>
                        </a:rPr>
                        <a:t>MultiRC</a:t>
                      </a:r>
                    </a:p>
                  </a:txBody>
                  <a:tcPr anchor="ctr"/>
                </a:tc>
                <a:tc>
                  <a:txBody>
                    <a:bodyPr/>
                    <a:lstStyle/>
                    <a:p>
                      <a:pPr algn="l"/>
                      <a:r>
                        <a:rPr lang="en-CA" dirty="0">
                          <a:effectLst/>
                        </a:rPr>
                        <a:t>Multi-Sentence Reading Comprehension</a:t>
                      </a:r>
                    </a:p>
                  </a:txBody>
                  <a:tcPr anchor="ctr"/>
                </a:tc>
                <a:tc>
                  <a:txBody>
                    <a:bodyPr/>
                    <a:lstStyle/>
                    <a:p>
                      <a:pPr algn="l"/>
                      <a:r>
                        <a:rPr lang="en-US">
                          <a:effectLst/>
                        </a:rPr>
                        <a:t>Involves answering questions about a paragraph where each question may have multiple correct answers.</a:t>
                      </a:r>
                    </a:p>
                  </a:txBody>
                  <a:tcPr anchor="ctr"/>
                </a:tc>
                <a:extLst>
                  <a:ext uri="{0D108BD9-81ED-4DB2-BD59-A6C34878D82A}">
                    <a16:rowId xmlns:a16="http://schemas.microsoft.com/office/drawing/2014/main" val="1044193806"/>
                  </a:ext>
                </a:extLst>
              </a:tr>
              <a:tr h="370840">
                <a:tc>
                  <a:txBody>
                    <a:bodyPr/>
                    <a:lstStyle/>
                    <a:p>
                      <a:pPr algn="l"/>
                      <a:r>
                        <a:rPr lang="en-CA">
                          <a:effectLst/>
                        </a:rPr>
                        <a:t>ReCoRD</a:t>
                      </a:r>
                    </a:p>
                  </a:txBody>
                  <a:tcPr anchor="ctr"/>
                </a:tc>
                <a:tc>
                  <a:txBody>
                    <a:bodyPr/>
                    <a:lstStyle/>
                    <a:p>
                      <a:pPr algn="l"/>
                      <a:r>
                        <a:rPr lang="en-US">
                          <a:effectLst/>
                        </a:rPr>
                        <a:t>Reading Comprehension with Commonsense Reasoning</a:t>
                      </a:r>
                    </a:p>
                  </a:txBody>
                  <a:tcPr anchor="ctr"/>
                </a:tc>
                <a:tc>
                  <a:txBody>
                    <a:bodyPr/>
                    <a:lstStyle/>
                    <a:p>
                      <a:pPr algn="l"/>
                      <a:r>
                        <a:rPr lang="en-US" dirty="0">
                          <a:effectLst/>
                        </a:rPr>
                        <a:t>Requires selecting the correct named entity from a passage to fill in the blank of a question.</a:t>
                      </a:r>
                    </a:p>
                  </a:txBody>
                  <a:tcPr anchor="ctr"/>
                </a:tc>
                <a:extLst>
                  <a:ext uri="{0D108BD9-81ED-4DB2-BD59-A6C34878D82A}">
                    <a16:rowId xmlns:a16="http://schemas.microsoft.com/office/drawing/2014/main" val="2187598594"/>
                  </a:ext>
                </a:extLst>
              </a:tr>
            </a:tbl>
          </a:graphicData>
        </a:graphic>
      </p:graphicFrame>
    </p:spTree>
    <p:extLst>
      <p:ext uri="{BB962C8B-B14F-4D97-AF65-F5344CB8AC3E}">
        <p14:creationId xmlns:p14="http://schemas.microsoft.com/office/powerpoint/2010/main" val="66920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DEAA-5EC5-1CA0-05C0-B73FA0F59AFE}"/>
              </a:ext>
            </a:extLst>
          </p:cNvPr>
          <p:cNvSpPr>
            <a:spLocks noGrp="1"/>
          </p:cNvSpPr>
          <p:nvPr>
            <p:ph type="title"/>
          </p:nvPr>
        </p:nvSpPr>
        <p:spPr/>
        <p:txBody>
          <a:bodyPr/>
          <a:lstStyle/>
          <a:p>
            <a:r>
              <a:rPr lang="en-US" dirty="0" err="1"/>
              <a:t>SuperGLUE</a:t>
            </a:r>
            <a:r>
              <a:rPr lang="en-US" dirty="0"/>
              <a:t> Tasks/Benchmarks</a:t>
            </a:r>
            <a:endParaRPr lang="en-CA" dirty="0"/>
          </a:p>
        </p:txBody>
      </p:sp>
      <p:graphicFrame>
        <p:nvGraphicFramePr>
          <p:cNvPr id="4" name="Content Placeholder 3">
            <a:extLst>
              <a:ext uri="{FF2B5EF4-FFF2-40B4-BE49-F238E27FC236}">
                <a16:creationId xmlns:a16="http://schemas.microsoft.com/office/drawing/2014/main" id="{CC89C213-F69E-D958-0802-5594055AD7E4}"/>
              </a:ext>
            </a:extLst>
          </p:cNvPr>
          <p:cNvGraphicFramePr>
            <a:graphicFrameLocks noGrp="1"/>
          </p:cNvGraphicFramePr>
          <p:nvPr>
            <p:ph idx="1"/>
            <p:extLst>
              <p:ext uri="{D42A27DB-BD31-4B8C-83A1-F6EECF244321}">
                <p14:modId xmlns:p14="http://schemas.microsoft.com/office/powerpoint/2010/main" val="3940392992"/>
              </p:ext>
            </p:extLst>
          </p:nvPr>
        </p:nvGraphicFramePr>
        <p:xfrm>
          <a:off x="838200" y="1825625"/>
          <a:ext cx="10515597" cy="3571240"/>
        </p:xfrm>
        <a:graphic>
          <a:graphicData uri="http://schemas.openxmlformats.org/drawingml/2006/table">
            <a:tbl>
              <a:tblPr firstRow="1" bandRow="1">
                <a:tableStyleId>{5C22544A-7EE6-4342-B048-85BDC9FD1C3A}</a:tableStyleId>
              </a:tblPr>
              <a:tblGrid>
                <a:gridCol w="1377099">
                  <a:extLst>
                    <a:ext uri="{9D8B030D-6E8A-4147-A177-3AD203B41FA5}">
                      <a16:colId xmlns:a16="http://schemas.microsoft.com/office/drawing/2014/main" val="627338239"/>
                    </a:ext>
                  </a:extLst>
                </a:gridCol>
                <a:gridCol w="3355942">
                  <a:extLst>
                    <a:ext uri="{9D8B030D-6E8A-4147-A177-3AD203B41FA5}">
                      <a16:colId xmlns:a16="http://schemas.microsoft.com/office/drawing/2014/main" val="4062403022"/>
                    </a:ext>
                  </a:extLst>
                </a:gridCol>
                <a:gridCol w="5782556">
                  <a:extLst>
                    <a:ext uri="{9D8B030D-6E8A-4147-A177-3AD203B41FA5}">
                      <a16:colId xmlns:a16="http://schemas.microsoft.com/office/drawing/2014/main" val="3601592249"/>
                    </a:ext>
                  </a:extLst>
                </a:gridCol>
              </a:tblGrid>
              <a:tr h="370840">
                <a:tc>
                  <a:txBody>
                    <a:bodyPr/>
                    <a:lstStyle/>
                    <a:p>
                      <a:pPr algn="l"/>
                      <a:r>
                        <a:rPr lang="en-CA" b="1" dirty="0">
                          <a:effectLst/>
                          <a:latin typeface="var(--chakra-fonts-body)"/>
                        </a:rPr>
                        <a:t>Short Name</a:t>
                      </a:r>
                    </a:p>
                  </a:txBody>
                  <a:tcPr anchor="ctr"/>
                </a:tc>
                <a:tc>
                  <a:txBody>
                    <a:bodyPr/>
                    <a:lstStyle/>
                    <a:p>
                      <a:pPr algn="l"/>
                      <a:r>
                        <a:rPr lang="en-CA" b="1">
                          <a:effectLst/>
                          <a:latin typeface="var(--chakra-fonts-body)"/>
                        </a:rPr>
                        <a:t>Full Name</a:t>
                      </a:r>
                    </a:p>
                  </a:txBody>
                  <a:tcPr anchor="ctr"/>
                </a:tc>
                <a:tc>
                  <a:txBody>
                    <a:bodyPr/>
                    <a:lstStyle/>
                    <a:p>
                      <a:pPr algn="l"/>
                      <a:r>
                        <a:rPr lang="en-CA" b="1" dirty="0">
                          <a:effectLst/>
                          <a:latin typeface="var(--chakra-fonts-body)"/>
                        </a:rPr>
                        <a:t>Description</a:t>
                      </a:r>
                    </a:p>
                  </a:txBody>
                  <a:tcPr anchor="ctr"/>
                </a:tc>
                <a:extLst>
                  <a:ext uri="{0D108BD9-81ED-4DB2-BD59-A6C34878D82A}">
                    <a16:rowId xmlns:a16="http://schemas.microsoft.com/office/drawing/2014/main" val="4103062198"/>
                  </a:ext>
                </a:extLst>
              </a:tr>
              <a:tr h="370840">
                <a:tc>
                  <a:txBody>
                    <a:bodyPr/>
                    <a:lstStyle/>
                    <a:p>
                      <a:pPr algn="l"/>
                      <a:r>
                        <a:rPr lang="en-CA">
                          <a:effectLst/>
                        </a:rPr>
                        <a:t>RTE</a:t>
                      </a:r>
                    </a:p>
                  </a:txBody>
                  <a:tcPr anchor="ctr"/>
                </a:tc>
                <a:tc>
                  <a:txBody>
                    <a:bodyPr/>
                    <a:lstStyle/>
                    <a:p>
                      <a:pPr algn="l"/>
                      <a:r>
                        <a:rPr lang="en-CA">
                          <a:effectLst/>
                        </a:rPr>
                        <a:t>Recognizing Textual Entailment</a:t>
                      </a:r>
                    </a:p>
                  </a:txBody>
                  <a:tcPr anchor="ctr"/>
                </a:tc>
                <a:tc>
                  <a:txBody>
                    <a:bodyPr/>
                    <a:lstStyle/>
                    <a:p>
                      <a:pPr algn="l"/>
                      <a:r>
                        <a:rPr lang="en-US">
                          <a:effectLst/>
                        </a:rPr>
                        <a:t>Involves identifying whether a sentence entails, contradicts, or is neutral towards another sentence.</a:t>
                      </a:r>
                    </a:p>
                  </a:txBody>
                  <a:tcPr anchor="ctr"/>
                </a:tc>
                <a:extLst>
                  <a:ext uri="{0D108BD9-81ED-4DB2-BD59-A6C34878D82A}">
                    <a16:rowId xmlns:a16="http://schemas.microsoft.com/office/drawing/2014/main" val="863407875"/>
                  </a:ext>
                </a:extLst>
              </a:tr>
              <a:tr h="370840">
                <a:tc>
                  <a:txBody>
                    <a:bodyPr/>
                    <a:lstStyle/>
                    <a:p>
                      <a:pPr algn="l"/>
                      <a:r>
                        <a:rPr lang="en-CA">
                          <a:effectLst/>
                        </a:rPr>
                        <a:t>WiC</a:t>
                      </a:r>
                    </a:p>
                  </a:txBody>
                  <a:tcPr anchor="ctr"/>
                </a:tc>
                <a:tc>
                  <a:txBody>
                    <a:bodyPr/>
                    <a:lstStyle/>
                    <a:p>
                      <a:pPr algn="l"/>
                      <a:r>
                        <a:rPr lang="en-CA" dirty="0">
                          <a:effectLst/>
                        </a:rPr>
                        <a:t>Words in Context</a:t>
                      </a:r>
                    </a:p>
                  </a:txBody>
                  <a:tcPr anchor="ctr"/>
                </a:tc>
                <a:tc>
                  <a:txBody>
                    <a:bodyPr/>
                    <a:lstStyle/>
                    <a:p>
                      <a:pPr algn="l"/>
                      <a:r>
                        <a:rPr lang="en-US">
                          <a:effectLst/>
                        </a:rPr>
                        <a:t>Tests understanding of word sense disambiguation in different contexts.</a:t>
                      </a:r>
                    </a:p>
                  </a:txBody>
                  <a:tcPr anchor="ctr"/>
                </a:tc>
                <a:extLst>
                  <a:ext uri="{0D108BD9-81ED-4DB2-BD59-A6C34878D82A}">
                    <a16:rowId xmlns:a16="http://schemas.microsoft.com/office/drawing/2014/main" val="764643699"/>
                  </a:ext>
                </a:extLst>
              </a:tr>
              <a:tr h="370840">
                <a:tc>
                  <a:txBody>
                    <a:bodyPr/>
                    <a:lstStyle/>
                    <a:p>
                      <a:pPr algn="l"/>
                      <a:r>
                        <a:rPr lang="en-CA">
                          <a:effectLst/>
                        </a:rPr>
                        <a:t>WSC</a:t>
                      </a:r>
                    </a:p>
                  </a:txBody>
                  <a:tcPr anchor="ctr"/>
                </a:tc>
                <a:tc>
                  <a:txBody>
                    <a:bodyPr/>
                    <a:lstStyle/>
                    <a:p>
                      <a:pPr algn="l"/>
                      <a:r>
                        <a:rPr lang="en-CA">
                          <a:effectLst/>
                        </a:rPr>
                        <a:t>Winograd Schema Challenge</a:t>
                      </a:r>
                    </a:p>
                  </a:txBody>
                  <a:tcPr anchor="ctr"/>
                </a:tc>
                <a:tc>
                  <a:txBody>
                    <a:bodyPr/>
                    <a:lstStyle/>
                    <a:p>
                      <a:pPr algn="l"/>
                      <a:r>
                        <a:rPr lang="en-US">
                          <a:effectLst/>
                        </a:rPr>
                        <a:t>Focuses on resolving coreference resolution within a sentence, often requiring commonsense reasoning.</a:t>
                      </a:r>
                    </a:p>
                  </a:txBody>
                  <a:tcPr anchor="ctr"/>
                </a:tc>
                <a:extLst>
                  <a:ext uri="{0D108BD9-81ED-4DB2-BD59-A6C34878D82A}">
                    <a16:rowId xmlns:a16="http://schemas.microsoft.com/office/drawing/2014/main" val="2521363813"/>
                  </a:ext>
                </a:extLst>
              </a:tr>
              <a:tr h="370840">
                <a:tc>
                  <a:txBody>
                    <a:bodyPr/>
                    <a:lstStyle/>
                    <a:p>
                      <a:pPr algn="l"/>
                      <a:r>
                        <a:rPr lang="en-CA">
                          <a:effectLst/>
                        </a:rPr>
                        <a:t>AX-b</a:t>
                      </a:r>
                    </a:p>
                  </a:txBody>
                  <a:tcPr anchor="ctr"/>
                </a:tc>
                <a:tc>
                  <a:txBody>
                    <a:bodyPr/>
                    <a:lstStyle/>
                    <a:p>
                      <a:pPr algn="l"/>
                      <a:r>
                        <a:rPr lang="en-CA">
                          <a:effectLst/>
                        </a:rPr>
                        <a:t>Broad Coverage Diagnostic</a:t>
                      </a:r>
                    </a:p>
                  </a:txBody>
                  <a:tcPr anchor="ctr"/>
                </a:tc>
                <a:tc>
                  <a:txBody>
                    <a:bodyPr/>
                    <a:lstStyle/>
                    <a:p>
                      <a:pPr algn="l"/>
                      <a:r>
                        <a:rPr lang="en-US">
                          <a:effectLst/>
                        </a:rPr>
                        <a:t>A diagnostic set to evaluate model performance on a broad range of linguistic phenomena.</a:t>
                      </a:r>
                    </a:p>
                  </a:txBody>
                  <a:tcPr anchor="ctr"/>
                </a:tc>
                <a:extLst>
                  <a:ext uri="{0D108BD9-81ED-4DB2-BD59-A6C34878D82A}">
                    <a16:rowId xmlns:a16="http://schemas.microsoft.com/office/drawing/2014/main" val="1044193806"/>
                  </a:ext>
                </a:extLst>
              </a:tr>
              <a:tr h="370840">
                <a:tc>
                  <a:txBody>
                    <a:bodyPr/>
                    <a:lstStyle/>
                    <a:p>
                      <a:pPr algn="l"/>
                      <a:r>
                        <a:rPr lang="en-CA">
                          <a:effectLst/>
                        </a:rPr>
                        <a:t>AX-g</a:t>
                      </a:r>
                    </a:p>
                  </a:txBody>
                  <a:tcPr anchor="ctr"/>
                </a:tc>
                <a:tc>
                  <a:txBody>
                    <a:bodyPr/>
                    <a:lstStyle/>
                    <a:p>
                      <a:pPr algn="l"/>
                      <a:r>
                        <a:rPr lang="en-CA">
                          <a:effectLst/>
                        </a:rPr>
                        <a:t>Winogender Schema Diagnostics</a:t>
                      </a:r>
                    </a:p>
                  </a:txBody>
                  <a:tcPr anchor="ctr"/>
                </a:tc>
                <a:tc>
                  <a:txBody>
                    <a:bodyPr/>
                    <a:lstStyle/>
                    <a:p>
                      <a:pPr algn="l"/>
                      <a:r>
                        <a:rPr lang="en-US" dirty="0">
                          <a:effectLst/>
                        </a:rPr>
                        <a:t>Tests for the presence of gender bias in automated coreference resolution systems.</a:t>
                      </a:r>
                    </a:p>
                  </a:txBody>
                  <a:tcPr anchor="ctr"/>
                </a:tc>
                <a:extLst>
                  <a:ext uri="{0D108BD9-81ED-4DB2-BD59-A6C34878D82A}">
                    <a16:rowId xmlns:a16="http://schemas.microsoft.com/office/drawing/2014/main" val="2187598594"/>
                  </a:ext>
                </a:extLst>
              </a:tr>
            </a:tbl>
          </a:graphicData>
        </a:graphic>
      </p:graphicFrame>
    </p:spTree>
    <p:extLst>
      <p:ext uri="{BB962C8B-B14F-4D97-AF65-F5344CB8AC3E}">
        <p14:creationId xmlns:p14="http://schemas.microsoft.com/office/powerpoint/2010/main" val="362207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A24C-38AD-85C3-35D1-1D49C7105684}"/>
              </a:ext>
            </a:extLst>
          </p:cNvPr>
          <p:cNvSpPr>
            <a:spLocks noGrp="1"/>
          </p:cNvSpPr>
          <p:nvPr>
            <p:ph type="title"/>
          </p:nvPr>
        </p:nvSpPr>
        <p:spPr/>
        <p:txBody>
          <a:bodyPr/>
          <a:lstStyle/>
          <a:p>
            <a:r>
              <a:rPr lang="en-US" dirty="0"/>
              <a:t>Biases in Training Data: Sources</a:t>
            </a:r>
            <a:endParaRPr lang="en-CA" dirty="0"/>
          </a:p>
        </p:txBody>
      </p:sp>
      <p:sp>
        <p:nvSpPr>
          <p:cNvPr id="3" name="Content Placeholder 2">
            <a:extLst>
              <a:ext uri="{FF2B5EF4-FFF2-40B4-BE49-F238E27FC236}">
                <a16:creationId xmlns:a16="http://schemas.microsoft.com/office/drawing/2014/main" id="{B5D72CD0-B973-BBB0-77D1-B446592E7B8F}"/>
              </a:ext>
            </a:extLst>
          </p:cNvPr>
          <p:cNvSpPr>
            <a:spLocks noGrp="1"/>
          </p:cNvSpPr>
          <p:nvPr>
            <p:ph idx="1"/>
          </p:nvPr>
        </p:nvSpPr>
        <p:spPr/>
        <p:txBody>
          <a:bodyPr>
            <a:normAutofit/>
          </a:bodyPr>
          <a:lstStyle/>
          <a:p>
            <a:r>
              <a:rPr lang="en-US" b="1" dirty="0"/>
              <a:t>Selection Bias: </a:t>
            </a:r>
            <a:r>
              <a:rPr lang="en-US" dirty="0"/>
              <a:t>When the data used to train an AI model does not accurately represent the whole population or situation by virtue of the selection process, e.g., those choosing the data will tend to choose dataset their are aware of.</a:t>
            </a:r>
          </a:p>
          <a:p>
            <a:r>
              <a:rPr lang="en-US" b="1" dirty="0"/>
              <a:t>Historical Bias: </a:t>
            </a:r>
            <a:r>
              <a:rPr lang="en-US" dirty="0"/>
              <a:t>Prejudices and societal inequalities of the past that are reflected in the data, influencing the AI in a way that perpetuates these outdated beliefs.</a:t>
            </a:r>
          </a:p>
          <a:p>
            <a:r>
              <a:rPr lang="en-US" b="1" dirty="0"/>
              <a:t>Confirmation Bias: </a:t>
            </a:r>
            <a:r>
              <a:rPr lang="en-US" dirty="0"/>
              <a:t>The tendency to favor information that confirms pre-existing beliefs, which can affect what data is selected for AI training.</a:t>
            </a:r>
          </a:p>
        </p:txBody>
      </p:sp>
    </p:spTree>
    <p:extLst>
      <p:ext uri="{BB962C8B-B14F-4D97-AF65-F5344CB8AC3E}">
        <p14:creationId xmlns:p14="http://schemas.microsoft.com/office/powerpoint/2010/main" val="1321801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9AD5-719D-0BF5-1247-C3B1A812184D}"/>
              </a:ext>
            </a:extLst>
          </p:cNvPr>
          <p:cNvSpPr>
            <a:spLocks noGrp="1"/>
          </p:cNvSpPr>
          <p:nvPr>
            <p:ph type="title"/>
          </p:nvPr>
        </p:nvSpPr>
        <p:spPr/>
        <p:txBody>
          <a:bodyPr/>
          <a:lstStyle/>
          <a:p>
            <a:r>
              <a:rPr lang="en-US" dirty="0"/>
              <a:t>Biases in Training Data: Effects</a:t>
            </a:r>
            <a:endParaRPr lang="en-CA" b="1" dirty="0"/>
          </a:p>
        </p:txBody>
      </p:sp>
      <p:sp>
        <p:nvSpPr>
          <p:cNvPr id="3" name="Content Placeholder 2">
            <a:extLst>
              <a:ext uri="{FF2B5EF4-FFF2-40B4-BE49-F238E27FC236}">
                <a16:creationId xmlns:a16="http://schemas.microsoft.com/office/drawing/2014/main" id="{B8B493CD-DFE2-2078-1195-CC7A67C9C318}"/>
              </a:ext>
            </a:extLst>
          </p:cNvPr>
          <p:cNvSpPr>
            <a:spLocks noGrp="1"/>
          </p:cNvSpPr>
          <p:nvPr>
            <p:ph idx="1"/>
          </p:nvPr>
        </p:nvSpPr>
        <p:spPr/>
        <p:txBody>
          <a:bodyPr>
            <a:normAutofit/>
          </a:bodyPr>
          <a:lstStyle/>
          <a:p>
            <a:r>
              <a:rPr lang="en-US" b="1" dirty="0"/>
              <a:t>Discriminatory Outcomes: </a:t>
            </a:r>
            <a:r>
              <a:rPr lang="en-US" dirty="0"/>
              <a:t>Unfair results produced by AI that disadvantage certain groups, often due to biases in the training data or malicious actors.</a:t>
            </a:r>
          </a:p>
          <a:p>
            <a:r>
              <a:rPr lang="en-US" b="1" dirty="0"/>
              <a:t>Echo Chambers: </a:t>
            </a:r>
            <a:r>
              <a:rPr lang="en-US" dirty="0"/>
              <a:t>Situations where biased AI reinforces and amplifies existing biases, leading to a narrow and distorted sphere of information.</a:t>
            </a:r>
          </a:p>
          <a:p>
            <a:r>
              <a:rPr lang="en-US" b="1" dirty="0"/>
              <a:t>Misrepresentation and Exclusion: </a:t>
            </a:r>
            <a:r>
              <a:rPr lang="en-US" dirty="0"/>
              <a:t>model misrepresents or excludes certain groups. </a:t>
            </a:r>
          </a:p>
        </p:txBody>
      </p:sp>
    </p:spTree>
    <p:extLst>
      <p:ext uri="{BB962C8B-B14F-4D97-AF65-F5344CB8AC3E}">
        <p14:creationId xmlns:p14="http://schemas.microsoft.com/office/powerpoint/2010/main" val="927313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2905</Words>
  <Application>Microsoft Office PowerPoint</Application>
  <PresentationFormat>Widescreen</PresentationFormat>
  <Paragraphs>253</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Courier New</vt:lpstr>
      <vt:lpstr>var(--chakra-fonts-body)</vt:lpstr>
      <vt:lpstr>Office Theme</vt:lpstr>
      <vt:lpstr>Generative AI</vt:lpstr>
      <vt:lpstr>Definitions</vt:lpstr>
      <vt:lpstr>Foundation vs. Traditional Models</vt:lpstr>
      <vt:lpstr>GLUE Tasks/Benchmarks</vt:lpstr>
      <vt:lpstr>GLUE Tasks/Benchmarks</vt:lpstr>
      <vt:lpstr>SuperGLUE Tasks/Benchmarks</vt:lpstr>
      <vt:lpstr>SuperGLUE Tasks/Benchmarks</vt:lpstr>
      <vt:lpstr>Biases in Training Data: Sources</vt:lpstr>
      <vt:lpstr>Biases in Training Data: Effects</vt:lpstr>
      <vt:lpstr>Biases in Training Data: Mitigation</vt:lpstr>
      <vt:lpstr>Disinformation and Misinformation</vt:lpstr>
      <vt:lpstr>Environmental and Human Impacts</vt:lpstr>
      <vt:lpstr>Adapting Foundation Models</vt:lpstr>
      <vt:lpstr>What is Adaptation?</vt:lpstr>
      <vt:lpstr>Retrieval Augmented Generation (RAG)</vt:lpstr>
      <vt:lpstr>Retrieval Augmented Generation (RAG)</vt:lpstr>
      <vt:lpstr>Retrieval Augmented Generation (RAG)</vt:lpstr>
      <vt:lpstr>Prompt Design Techniques</vt:lpstr>
      <vt:lpstr>Prompt Tuning</vt:lpstr>
      <vt:lpstr>One and Few-Shot Prompting</vt:lpstr>
      <vt:lpstr>Zero-Shot Prompting</vt:lpstr>
      <vt:lpstr>In-Context Learning</vt:lpstr>
      <vt:lpstr>Chain-of-Thought Prompting</vt:lpstr>
      <vt:lpstr>Using Probing to Train a Classifier</vt:lpstr>
      <vt:lpstr>Fine-Tuning</vt:lpstr>
      <vt:lpstr>Fine-Tuning</vt:lpstr>
      <vt:lpstr>Parameter-Efficient Fine-Tuning</vt:lpstr>
      <vt:lpstr>Parameter-Efficient Fine-Tuning</vt:lpstr>
      <vt:lpstr>Large Language Models (LLMs) &amp; Text Generation</vt:lpstr>
      <vt:lpstr>Introduction to LLMs</vt:lpstr>
      <vt:lpstr>Encoder vs. Decoder Models</vt:lpstr>
      <vt:lpstr>Encoder vs. Decoder Models</vt:lpstr>
      <vt:lpstr>Encoder vs. Decoder Models</vt:lpstr>
      <vt:lpstr>Completion vs. Instruction-following Models</vt:lpstr>
      <vt:lpstr>Enabling the Data Flywheel (InProgress)</vt:lpstr>
      <vt:lpstr>LLM Inference and Decoding Parameters</vt:lpstr>
      <vt:lpstr>LLM Inference and Decoding Parameters</vt:lpstr>
      <vt:lpstr>LLM Inference and Decoding Parameters</vt:lpstr>
      <vt:lpstr>LLM Inference and Decoding Parameters</vt:lpstr>
      <vt:lpstr>LLM Inference and Decoding Parameters</vt:lpstr>
      <vt:lpstr>What Is a Prompt (InProgress)</vt:lpstr>
      <vt:lpstr>What Is a Prompt</vt:lpstr>
      <vt:lpstr>Chain of Thought Prompting (COT) (InProgress)</vt:lpstr>
      <vt:lpstr>Anatomy of a Prompt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Belal Nwiran</dc:creator>
  <cp:lastModifiedBy>Belal Nwiran</cp:lastModifiedBy>
  <cp:revision>2</cp:revision>
  <dcterms:created xsi:type="dcterms:W3CDTF">2024-09-03T17:59:44Z</dcterms:created>
  <dcterms:modified xsi:type="dcterms:W3CDTF">2024-10-07T08:53:18Z</dcterms:modified>
</cp:coreProperties>
</file>