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9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1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7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3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3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59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hausman</a:t>
            </a:r>
            <a:r>
              <a:rPr lang="en-US" dirty="0"/>
              <a:t>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Econ 441, 2019 Fall – Intro to IVs</a:t>
            </a:r>
          </a:p>
        </p:txBody>
      </p:sp>
    </p:spTree>
    <p:extLst>
      <p:ext uri="{BB962C8B-B14F-4D97-AF65-F5344CB8AC3E}">
        <p14:creationId xmlns:p14="http://schemas.microsoft.com/office/powerpoint/2010/main" val="401493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consequences of a weak instrument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error is very large</a:t>
            </a:r>
          </a:p>
          <a:p>
            <a:r>
              <a:rPr lang="en-US" dirty="0"/>
              <a:t>The point estimate may be all over the place (does not really make sense)</a:t>
            </a:r>
          </a:p>
          <a:p>
            <a:r>
              <a:rPr lang="en-US" dirty="0"/>
              <a:t>If the exclusion restriction is violated by a tiny amount (which can easily happen in the real world), this problem actually leads to huge biases as well</a:t>
            </a:r>
          </a:p>
        </p:txBody>
      </p:sp>
    </p:spTree>
    <p:extLst>
      <p:ext uri="{BB962C8B-B14F-4D97-AF65-F5344CB8AC3E}">
        <p14:creationId xmlns:p14="http://schemas.microsoft.com/office/powerpoint/2010/main" val="115713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check for weak instruments? (Symptoms, kind 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the </a:t>
            </a:r>
            <a:r>
              <a:rPr lang="en-US" b="1" i="1" dirty="0">
                <a:solidFill>
                  <a:srgbClr val="FF0000"/>
                </a:solidFill>
              </a:rPr>
              <a:t>first stage </a:t>
            </a:r>
            <a:r>
              <a:rPr lang="en-US" dirty="0"/>
              <a:t>you get that the </a:t>
            </a:r>
            <a:r>
              <a:rPr lang="en-US" b="1" dirty="0">
                <a:solidFill>
                  <a:srgbClr val="FF0000"/>
                </a:solidFill>
              </a:rPr>
              <a:t>F-statistic </a:t>
            </a:r>
            <a:r>
              <a:rPr lang="en-US" dirty="0"/>
              <a:t>corresponding to the testing of the (joint) significance of the instrument(s) is lower than 10</a:t>
            </a:r>
          </a:p>
          <a:p>
            <a:r>
              <a:rPr lang="en-US" dirty="0"/>
              <a:t>This is an arbitrary threshold from the late 1990s: some people use 20, a few 4, the minimum is 10 for us</a:t>
            </a:r>
          </a:p>
          <a:p>
            <a:pPr lvl="1"/>
            <a:r>
              <a:rPr lang="en-US" dirty="0"/>
              <a:t>the whole thing may not even work, according to some later simulations</a:t>
            </a:r>
          </a:p>
          <a:p>
            <a:r>
              <a:rPr lang="en-US" dirty="0"/>
              <a:t>That is, if you have 2 instruments (z1, z2) and one endogenous variable (x) with exogenous variables (w1,w2,w2), you do: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regress x z1 z2 w1 w2 w3, robust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test z1 z2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i="1" dirty="0"/>
              <a:t>… and check the F-test statistic!</a:t>
            </a:r>
          </a:p>
        </p:txBody>
      </p:sp>
    </p:spTree>
    <p:extLst>
      <p:ext uri="{BB962C8B-B14F-4D97-AF65-F5344CB8AC3E}">
        <p14:creationId xmlns:p14="http://schemas.microsoft.com/office/powerpoint/2010/main" val="419117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fix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you need to find another instrument</a:t>
            </a:r>
          </a:p>
          <a:p>
            <a:r>
              <a:rPr lang="en-US" dirty="0"/>
              <a:t>Sometimes increasing sample size + adding more W-s works</a:t>
            </a:r>
          </a:p>
        </p:txBody>
      </p:sp>
    </p:spTree>
    <p:extLst>
      <p:ext uri="{BB962C8B-B14F-4D97-AF65-F5344CB8AC3E}">
        <p14:creationId xmlns:p14="http://schemas.microsoft.com/office/powerpoint/2010/main" val="295850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652" y="355907"/>
            <a:ext cx="8534400" cy="1507067"/>
          </a:xfrm>
        </p:spPr>
        <p:txBody>
          <a:bodyPr/>
          <a:lstStyle/>
          <a:p>
            <a:r>
              <a:rPr lang="en-US" b="1" dirty="0"/>
              <a:t>What are we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524" y="2298469"/>
            <a:ext cx="8534400" cy="3615267"/>
          </a:xfrm>
        </p:spPr>
        <p:txBody>
          <a:bodyPr/>
          <a:lstStyle/>
          <a:p>
            <a:r>
              <a:rPr lang="en-US" dirty="0"/>
              <a:t>We use the </a:t>
            </a:r>
            <a:r>
              <a:rPr lang="en-US" b="1" dirty="0" err="1">
                <a:solidFill>
                  <a:srgbClr val="FF0000"/>
                </a:solidFill>
              </a:rPr>
              <a:t>Hausman</a:t>
            </a:r>
            <a:r>
              <a:rPr lang="en-US" b="1" dirty="0">
                <a:solidFill>
                  <a:srgbClr val="FF0000"/>
                </a:solidFill>
              </a:rPr>
              <a:t>-test</a:t>
            </a:r>
            <a:r>
              <a:rPr lang="en-US" b="1" dirty="0"/>
              <a:t> </a:t>
            </a:r>
            <a:r>
              <a:rPr lang="en-US" dirty="0"/>
              <a:t>when we want to test if the trouble of finding a valid instrument and running 2SLS instead of a multivariate regression made a difference or not</a:t>
            </a:r>
          </a:p>
          <a:p>
            <a:r>
              <a:rPr lang="en-US" dirty="0"/>
              <a:t>Loosely speaking, it is a </a:t>
            </a:r>
            <a:r>
              <a:rPr lang="en-US" b="1" dirty="0"/>
              <a:t>test if we have endogeneity </a:t>
            </a:r>
            <a:r>
              <a:rPr lang="en-US" dirty="0"/>
              <a:t>that matters (statistically, for the specific application/sample)</a:t>
            </a:r>
          </a:p>
        </p:txBody>
      </p:sp>
    </p:spTree>
    <p:extLst>
      <p:ext uri="{BB962C8B-B14F-4D97-AF65-F5344CB8AC3E}">
        <p14:creationId xmlns:p14="http://schemas.microsoft.com/office/powerpoint/2010/main" val="10438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null and alternative hypothesis?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 We estimate the model </a:t>
                </a:r>
                <a:r>
                  <a:rPr lang="en-US" b="1" dirty="0">
                    <a:solidFill>
                      <a:srgbClr val="FF0000"/>
                    </a:solidFill>
                  </a:rPr>
                  <a:t>using OLS </a:t>
                </a:r>
                <a:r>
                  <a:rPr lang="en-US" dirty="0"/>
                  <a:t>(without the instrumental variable)</a:t>
                </a:r>
              </a:p>
              <a:p>
                <a:pPr lvl="1"/>
                <a:r>
                  <a:rPr lang="en-US" dirty="0"/>
                  <a:t>If we observed the whole population, we denote this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the whole coefficient vector</a:t>
                </a:r>
              </a:p>
              <a:p>
                <a:pPr marL="0" indent="0">
                  <a:buNone/>
                </a:pPr>
                <a:r>
                  <a:rPr lang="en-US" dirty="0"/>
                  <a:t>2. We estimate the model using </a:t>
                </a:r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2SLS </a:t>
                </a:r>
                <a:r>
                  <a:rPr lang="en-US" dirty="0"/>
                  <a:t>(and the instrument)</a:t>
                </a:r>
              </a:p>
              <a:p>
                <a:pPr lvl="1"/>
                <a:r>
                  <a:rPr lang="en-US" dirty="0"/>
                  <a:t>If we observed the whole population, we denote the result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𝑻𝑺𝑳𝑺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again, the whole coefficient vector that you need to think of 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𝑶𝑳𝑺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𝑻𝑺𝑳𝑺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𝑶𝑳𝑺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𝑻𝑺𝑳𝑺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Note: 2-sided alternative</a:t>
                </a:r>
              </a:p>
              <a:p>
                <a:r>
                  <a:rPr lang="en-US" dirty="0"/>
                  <a:t>Some just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OLS is consistent/</a:t>
                </a:r>
                <a:r>
                  <a:rPr lang="en-US" dirty="0" err="1"/>
                  <a:t>exogeneity</a:t>
                </a:r>
                <a:endParaRPr lang="en-US" dirty="0"/>
              </a:p>
              <a:p>
                <a:pPr lvl="1"/>
                <a:r>
                  <a:rPr lang="en-US" dirty="0"/>
                  <a:t>And the alternative is that OLS is not consistent/there is </a:t>
                </a:r>
                <a:r>
                  <a:rPr lang="en-US" dirty="0" err="1"/>
                  <a:t>endogeneity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82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are we interested?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 that the </a:t>
                </a:r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2SLS </a:t>
                </a:r>
                <a:r>
                  <a:rPr lang="en-US" dirty="0"/>
                  <a:t>method recovers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(unbiased), even if we have </a:t>
                </a:r>
                <a:r>
                  <a:rPr lang="en-US" dirty="0" err="1"/>
                  <a:t>endogeneity</a:t>
                </a:r>
                <a:r>
                  <a:rPr lang="en-US" dirty="0"/>
                  <a:t> in the original regression</a:t>
                </a:r>
              </a:p>
              <a:p>
                <a:r>
                  <a:rPr lang="en-US" dirty="0"/>
                  <a:t>We test if that number is far away from the potentially biased estimate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OLS</a:t>
                </a:r>
                <a:r>
                  <a:rPr lang="en-US" dirty="0"/>
                  <a:t> gives</a:t>
                </a:r>
              </a:p>
              <a:p>
                <a:r>
                  <a:rPr lang="en-US" dirty="0"/>
                  <a:t>Why do we like this?</a:t>
                </a:r>
              </a:p>
              <a:p>
                <a:pPr lvl="1"/>
                <a:r>
                  <a:rPr lang="en-US" dirty="0"/>
                  <a:t>IV have higher standard errors:</a:t>
                </a:r>
              </a:p>
              <a:p>
                <a:pPr marL="228600" lvl="1" indent="0" algn="ctr">
                  <a:buNone/>
                </a:pPr>
                <a:r>
                  <a:rPr lang="en-US" b="1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 2SLS vs OLS question is just another trade-off between bias and variance</a:t>
                </a:r>
              </a:p>
              <a:p>
                <a:pPr lvl="1"/>
                <a:r>
                  <a:rPr lang="en-US" dirty="0"/>
                  <a:t>If we do not have bias, we should not sacrifice variance to reduce it!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93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the test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Hausman</a:t>
                </a:r>
                <a:r>
                  <a:rPr lang="en-US" dirty="0"/>
                  <a:t>-test measures the squared distance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</m:sSub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n-US" dirty="0"/>
                  <a:t> vectors</a:t>
                </a:r>
              </a:p>
              <a:p>
                <a:pPr lvl="1"/>
                <a:r>
                  <a:rPr lang="en-US" dirty="0"/>
                  <a:t>It is a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-test</a:t>
                </a:r>
              </a:p>
              <a:p>
                <a:r>
                  <a:rPr lang="en-US" dirty="0"/>
                  <a:t>Under the null, this difference should be small, and </a:t>
                </a:r>
                <a:r>
                  <a:rPr lang="en-US" b="1" dirty="0">
                    <a:solidFill>
                      <a:srgbClr val="FF0000"/>
                    </a:solidFill>
                  </a:rPr>
                  <a:t>because of the asymptotic normality of the 2SLS and the OLS estimators</a:t>
                </a:r>
                <a:r>
                  <a:rPr lang="en-US" dirty="0"/>
                  <a:t> (under the null), it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reject the null that the OLS is just as consistent as the IV estimator if the distance is not very small between the 2 coefficient vectors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Hausman</a:t>
                </a:r>
                <a:r>
                  <a:rPr lang="en-US" dirty="0"/>
                  <a:t>-test (as we execute it in Stata) </a:t>
                </a:r>
                <a:r>
                  <a:rPr lang="en-US" b="1" dirty="0">
                    <a:solidFill>
                      <a:srgbClr val="FF0000"/>
                    </a:solidFill>
                  </a:rPr>
                  <a:t>assumes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homoskedasticity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We do not cover version that does not assume 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84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526" y="2011680"/>
            <a:ext cx="10256473" cy="4206240"/>
          </a:xfrm>
        </p:spPr>
        <p:txBody>
          <a:bodyPr>
            <a:normAutofit/>
          </a:bodyPr>
          <a:lstStyle/>
          <a:p>
            <a:r>
              <a:rPr lang="en-US" dirty="0"/>
              <a:t>You need to include 5 lines for Stata</a:t>
            </a:r>
          </a:p>
          <a:p>
            <a:pPr marL="457200" indent="-457200">
              <a:buAutoNum type="arabicPeriod"/>
            </a:pPr>
            <a:r>
              <a:rPr lang="en-US" dirty="0"/>
              <a:t>Run 2SLS estimation</a:t>
            </a:r>
          </a:p>
          <a:p>
            <a:pPr marL="457200" indent="-457200">
              <a:buAutoNum type="arabicPeriod"/>
            </a:pPr>
            <a:r>
              <a:rPr lang="en-US" dirty="0"/>
              <a:t>Store the values in the memory under some name (TSLS for me)</a:t>
            </a:r>
          </a:p>
          <a:p>
            <a:pPr marL="457200" indent="-457200">
              <a:buAutoNum type="arabicPeriod"/>
            </a:pPr>
            <a:r>
              <a:rPr lang="en-US" dirty="0"/>
              <a:t>Run OLS estimation without ,robust</a:t>
            </a:r>
          </a:p>
          <a:p>
            <a:pPr marL="457200" indent="-457200">
              <a:buAutoNum type="arabicPeriod"/>
            </a:pPr>
            <a:r>
              <a:rPr lang="en-US" dirty="0"/>
              <a:t>Store the values of the output in the memory under some other name (OLS for me)</a:t>
            </a:r>
          </a:p>
          <a:p>
            <a:pPr marL="457200" indent="-457200">
              <a:buAutoNum type="arabicPeriod"/>
            </a:pPr>
            <a:r>
              <a:rPr lang="en-US" dirty="0"/>
              <a:t>Run the test using the ‘</a:t>
            </a:r>
            <a:r>
              <a:rPr lang="en-US" dirty="0" err="1"/>
              <a:t>hausman</a:t>
            </a:r>
            <a:r>
              <a:rPr lang="en-US" dirty="0"/>
              <a:t>’ command</a:t>
            </a:r>
          </a:p>
          <a:p>
            <a:r>
              <a:rPr lang="en-US" dirty="0"/>
              <a:t>You will decide by looking at </a:t>
            </a:r>
            <a:r>
              <a:rPr lang="en-US" b="1" dirty="0">
                <a:solidFill>
                  <a:srgbClr val="FF0000"/>
                </a:solidFill>
              </a:rPr>
              <a:t>p-values</a:t>
            </a:r>
          </a:p>
          <a:p>
            <a:r>
              <a:rPr lang="en-US" b="1" dirty="0">
                <a:solidFill>
                  <a:srgbClr val="FF0000"/>
                </a:solidFill>
              </a:rPr>
              <a:t>See the details for each step in the Stata 3 handout</a:t>
            </a:r>
          </a:p>
        </p:txBody>
      </p:sp>
    </p:spTree>
    <p:extLst>
      <p:ext uri="{BB962C8B-B14F-4D97-AF65-F5344CB8AC3E}">
        <p14:creationId xmlns:p14="http://schemas.microsoft.com/office/powerpoint/2010/main" val="244297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further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literature, there is a class of tests we can call </a:t>
            </a:r>
            <a:r>
              <a:rPr lang="en-US" dirty="0" err="1"/>
              <a:t>Hausman</a:t>
            </a:r>
            <a:r>
              <a:rPr lang="en-US" dirty="0"/>
              <a:t>-tests</a:t>
            </a:r>
          </a:p>
          <a:p>
            <a:r>
              <a:rPr lang="en-US" dirty="0"/>
              <a:t>Every time you have a test like this when you are not sure about an assumption that gives you a nice efficient and consistent estimator</a:t>
            </a:r>
          </a:p>
          <a:p>
            <a:r>
              <a:rPr lang="en-US" dirty="0"/>
              <a:t>…and there is a more complicated model/approach that gives you a consistent estimator, no matter whether the assumption is true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9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weak instrument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ECON 441, Fall 2019 – Intro to IVs</a:t>
            </a:r>
          </a:p>
        </p:txBody>
      </p:sp>
    </p:spTree>
    <p:extLst>
      <p:ext uri="{BB962C8B-B14F-4D97-AF65-F5344CB8AC3E}">
        <p14:creationId xmlns:p14="http://schemas.microsoft.com/office/powerpoint/2010/main" val="1623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weak instrument?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weak instrument is an IV that is very weakly correlated with the endogenous variable</a:t>
            </a:r>
          </a:p>
          <a:p>
            <a:r>
              <a:rPr lang="en-US" dirty="0"/>
              <a:t>The relevance condition is ‘barely’ met</a:t>
            </a:r>
          </a:p>
        </p:txBody>
      </p:sp>
    </p:spTree>
    <p:extLst>
      <p:ext uri="{BB962C8B-B14F-4D97-AF65-F5344CB8AC3E}">
        <p14:creationId xmlns:p14="http://schemas.microsoft.com/office/powerpoint/2010/main" val="243048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2902</TotalTime>
  <Words>776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Corbel</vt:lpstr>
      <vt:lpstr>Lucida Console</vt:lpstr>
      <vt:lpstr>Wingdings</vt:lpstr>
      <vt:lpstr>Banded</vt:lpstr>
      <vt:lpstr>The hausman-test</vt:lpstr>
      <vt:lpstr>What are we testing?</vt:lpstr>
      <vt:lpstr>What is the null and alternative hypothesis?</vt:lpstr>
      <vt:lpstr>Why are we interested?</vt:lpstr>
      <vt:lpstr>How does the test work</vt:lpstr>
      <vt:lpstr>implementation</vt:lpstr>
      <vt:lpstr>Looking further (optional)</vt:lpstr>
      <vt:lpstr>The weak instrument problem</vt:lpstr>
      <vt:lpstr>What is a weak instrument?</vt:lpstr>
      <vt:lpstr>consequences of a weak instrument</vt:lpstr>
      <vt:lpstr>How to check for weak instruments? (Symptoms, kind of)</vt:lpstr>
      <vt:lpstr>How to fix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hausman-test</dc:title>
  <dc:creator>Peter Toth</dc:creator>
  <cp:lastModifiedBy>Peter Toth</cp:lastModifiedBy>
  <cp:revision>12</cp:revision>
  <dcterms:created xsi:type="dcterms:W3CDTF">2019-04-30T20:59:09Z</dcterms:created>
  <dcterms:modified xsi:type="dcterms:W3CDTF">2019-11-24T12:43:19Z</dcterms:modified>
</cp:coreProperties>
</file>