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heteroskedasticity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Econ 441 2019 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3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heteroskedasticity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Opposite of </a:t>
            </a:r>
            <a:r>
              <a:rPr lang="en-US" b="1" dirty="0" smtClean="0"/>
              <a:t>homoscedasticity (</a:t>
            </a:r>
            <a:r>
              <a:rPr lang="en-US" dirty="0" smtClean="0"/>
              <a:t>Ass. 5: V[U|</a:t>
            </a:r>
            <a:r>
              <a:rPr lang="en-US" b="1" dirty="0" smtClean="0"/>
              <a:t>X</a:t>
            </a:r>
            <a:r>
              <a:rPr lang="en-US" dirty="0" smtClean="0"/>
              <a:t>] independent of </a:t>
            </a:r>
            <a:r>
              <a:rPr lang="en-US" b="1" dirty="0" smtClean="0"/>
              <a:t>X)</a:t>
            </a:r>
          </a:p>
          <a:p>
            <a:r>
              <a:rPr lang="en-US" b="1" dirty="0" smtClean="0"/>
              <a:t>How to detect it?</a:t>
            </a:r>
          </a:p>
          <a:p>
            <a:r>
              <a:rPr lang="en-US" dirty="0" smtClean="0"/>
              <a:t>Scatter plot of  Y, X: the cloud does not have a shape of a uniform band, it has bumps, or increasing in width as we increase X</a:t>
            </a:r>
            <a:endParaRPr lang="en-US" dirty="0"/>
          </a:p>
        </p:txBody>
      </p:sp>
      <p:pic>
        <p:nvPicPr>
          <p:cNvPr id="1028" name="Picture 4" descr="https://qph.fs.quoracdn.net/main-qimg-a39ad643f2fa4f25591af07ac6a53e07-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844" y="4114656"/>
            <a:ext cx="4389349" cy="274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8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heteroskedasticity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Consequences of heteroskedasticity for OLS</a:t>
            </a:r>
          </a:p>
          <a:p>
            <a:pPr lvl="1">
              <a:lnSpc>
                <a:spcPts val="3300"/>
              </a:lnSpc>
            </a:pP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OLS still unbiased and consistent under heteroskedastictiy!</a:t>
            </a:r>
          </a:p>
          <a:p>
            <a:pPr lvl="1">
              <a:lnSpc>
                <a:spcPts val="3300"/>
              </a:lnSpc>
            </a:pP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Also, interpretation of R-squared is not changed</a:t>
            </a:r>
          </a:p>
          <a:p>
            <a:pPr lvl="1">
              <a:lnSpc>
                <a:spcPts val="3300"/>
              </a:lnSpc>
            </a:pP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Heteroskedasticity invalidates variance formulas for OLS estimators</a:t>
            </a:r>
          </a:p>
          <a:p>
            <a:pPr lvl="1">
              <a:lnSpc>
                <a:spcPts val="3300"/>
              </a:lnSpc>
            </a:pP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The usual F tests and t tests are not valid under heteroskedasticity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1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81026"/>
            <a:ext cx="7729728" cy="3101983"/>
          </a:xfrm>
        </p:spPr>
        <p:txBody>
          <a:bodyPr/>
          <a:lstStyle/>
          <a:p>
            <a:pPr lvl="1">
              <a:lnSpc>
                <a:spcPts val="2900"/>
              </a:lnSpc>
            </a:pP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You need to estimate </a:t>
            </a:r>
            <a:r>
              <a:rPr lang="de-DE" altLang="en-US" dirty="0" smtClean="0">
                <a:ea typeface="Arial" panose="020B0604020202020204" pitchFamily="34" charset="0"/>
                <a:cs typeface="Lucida Bright" panose="02040602050505020304" pitchFamily="18" charset="0"/>
              </a:rPr>
              <a:t>heteroskedasticity-robust (White) 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standard errors</a:t>
            </a:r>
          </a:p>
          <a:p>
            <a:pPr lvl="1">
              <a:lnSpc>
                <a:spcPts val="2900"/>
              </a:lnSpc>
            </a:pP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In practice: regress y x1 x2 x3, robust</a:t>
            </a:r>
          </a:p>
          <a:p>
            <a:pPr lvl="1">
              <a:lnSpc>
                <a:spcPts val="2900"/>
              </a:lnSpc>
            </a:pPr>
            <a:r>
              <a:rPr lang="de-DE" altLang="en-US" dirty="0" smtClean="0">
                <a:ea typeface="Arial" panose="020B0604020202020204" pitchFamily="34" charset="0"/>
                <a:cs typeface="Lucida Bright" panose="02040602050505020304" pitchFamily="18" charset="0"/>
              </a:rPr>
              <a:t>Using 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these </a:t>
            </a:r>
            <a:r>
              <a:rPr lang="de-DE" altLang="en-US" dirty="0" smtClean="0">
                <a:ea typeface="Arial" panose="020B0604020202020204" pitchFamily="34" charset="0"/>
                <a:cs typeface="Lucida Bright" panose="02040602050505020304" pitchFamily="18" charset="0"/>
              </a:rPr>
              <a:t>formulas (the White standard errors), 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the usual t test is valid asymptotically</a:t>
            </a:r>
          </a:p>
          <a:p>
            <a:pPr lvl="1">
              <a:lnSpc>
                <a:spcPts val="2900"/>
              </a:lnSpc>
            </a:pP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The usual F</a:t>
            </a:r>
            <a:r>
              <a:rPr lang="de-DE" altLang="en-US" i="1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statistic does not work under heteroskedasticity, but heteroskedasticity robust versions are available in most </a:t>
            </a:r>
            <a:r>
              <a:rPr lang="de-DE" altLang="en-US" dirty="0" smtClean="0">
                <a:ea typeface="Arial" panose="020B0604020202020204" pitchFamily="34" charset="0"/>
                <a:cs typeface="Lucida Bright" panose="02040602050505020304" pitchFamily="18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91336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Grafik 60" descr="TP_tmp.p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739" y="2781813"/>
            <a:ext cx="7731125" cy="82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29739" y="3888509"/>
            <a:ext cx="7731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is this bad?</a:t>
            </a:r>
          </a:p>
          <a:p>
            <a:endParaRPr lang="en-US" dirty="0" smtClean="0"/>
          </a:p>
          <a:p>
            <a:r>
              <a:rPr lang="en-US" dirty="0" smtClean="0"/>
              <a:t>Often the White standard errors (the robust standard errors) are higher than the simple OLS standard errors</a:t>
            </a:r>
          </a:p>
          <a:p>
            <a:endParaRPr lang="en-US" dirty="0" smtClean="0"/>
          </a:p>
          <a:p>
            <a:r>
              <a:rPr lang="en-US" dirty="0" smtClean="0"/>
              <a:t>You may establish significance where there is no significance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7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</a:t>
            </a:r>
            <a:r>
              <a:rPr lang="en-US" dirty="0" err="1" smtClean="0"/>
              <a:t>heteroskedasticity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900"/>
              </a:lnSpc>
            </a:pPr>
            <a:r>
              <a:rPr lang="de-DE" altLang="en-US" dirty="0" smtClean="0">
                <a:ea typeface="Arial" panose="020B0604020202020204" pitchFamily="34" charset="0"/>
                <a:cs typeface="Lucida Bright" panose="02040602050505020304" pitchFamily="18" charset="0"/>
              </a:rPr>
              <a:t>It 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may still be interesting whether there is heteroskedasticity because then OLS may not be the most efficient linear estimator anymore</a:t>
            </a:r>
          </a:p>
          <a:p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Breusch-Pagan test for heteroskedasticity</a:t>
            </a:r>
          </a:p>
          <a:p>
            <a:endParaRPr lang="en-US" dirty="0"/>
          </a:p>
        </p:txBody>
      </p:sp>
      <p:pic>
        <p:nvPicPr>
          <p:cNvPr id="4" name="Grafik 2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92" y="4023935"/>
            <a:ext cx="5308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92" y="4673667"/>
            <a:ext cx="53197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4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20" y="5323399"/>
            <a:ext cx="42370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58446" y="5855327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 THE DISCREPANCY BETWEEN THE TWO! If 0, homoscedasticity, if not, then not!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3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</a:t>
            </a:r>
            <a:r>
              <a:rPr lang="en-US" dirty="0" err="1" smtClean="0"/>
              <a:t>heteroskedasticity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White test: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Calculate the residuals from the OLS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Regress the residuals on squares and interactions of RHS variables</a:t>
            </a:r>
          </a:p>
          <a:p>
            <a:r>
              <a:rPr lang="en-US" dirty="0" smtClean="0"/>
              <a:t>Test if the coefficients are JOINTLY zero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fik 22" descr="TP_tmp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00" y="4492336"/>
            <a:ext cx="592296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21" descr="TP_tmp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894" y="5039981"/>
            <a:ext cx="44529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30" descr="TP_tmp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00" y="5716172"/>
            <a:ext cx="3386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77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 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a regress command first!</a:t>
            </a:r>
          </a:p>
          <a:p>
            <a:r>
              <a:rPr lang="en-US" dirty="0" err="1" smtClean="0"/>
              <a:t>Breusch</a:t>
            </a:r>
            <a:r>
              <a:rPr lang="en-US" dirty="0" smtClean="0"/>
              <a:t>-Pagan test: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e</a:t>
            </a:r>
            <a:r>
              <a:rPr lang="en-US" dirty="0" err="1" smtClean="0"/>
              <a:t>stat</a:t>
            </a:r>
            <a:r>
              <a:rPr lang="en-US" dirty="0" smtClean="0"/>
              <a:t> </a:t>
            </a:r>
            <a:r>
              <a:rPr lang="en-US" dirty="0" err="1" smtClean="0"/>
              <a:t>hettest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OR</a:t>
            </a:r>
          </a:p>
          <a:p>
            <a:pPr marL="0" indent="0" algn="ctr">
              <a:buNone/>
            </a:pPr>
            <a:r>
              <a:rPr lang="en-US" dirty="0" err="1" smtClean="0"/>
              <a:t>bpagan</a:t>
            </a:r>
            <a:r>
              <a:rPr lang="en-US" dirty="0" smtClean="0"/>
              <a:t> </a:t>
            </a:r>
            <a:r>
              <a:rPr lang="en-US" dirty="0" err="1" smtClean="0"/>
              <a:t>educ</a:t>
            </a:r>
            <a:r>
              <a:rPr lang="en-US" dirty="0" smtClean="0"/>
              <a:t> </a:t>
            </a:r>
            <a:r>
              <a:rPr lang="en-US" dirty="0" err="1" smtClean="0"/>
              <a:t>exper</a:t>
            </a:r>
            <a:r>
              <a:rPr lang="en-US" dirty="0" smtClean="0"/>
              <a:t> </a:t>
            </a:r>
            <a:r>
              <a:rPr lang="en-US" dirty="0" err="1" smtClean="0"/>
              <a:t>exper_sq</a:t>
            </a:r>
            <a:endParaRPr lang="en-US" dirty="0" smtClean="0"/>
          </a:p>
          <a:p>
            <a:r>
              <a:rPr lang="en-US" dirty="0" smtClean="0"/>
              <a:t>White-test</a:t>
            </a:r>
          </a:p>
          <a:p>
            <a:pPr marL="0" indent="0" algn="ctr">
              <a:buNone/>
            </a:pPr>
            <a:r>
              <a:rPr lang="en-US" dirty="0" err="1" smtClean="0"/>
              <a:t>imtest</a:t>
            </a:r>
            <a:r>
              <a:rPr lang="en-US" dirty="0" smtClean="0"/>
              <a:t>, white</a:t>
            </a:r>
          </a:p>
          <a:p>
            <a:pPr marL="0" indent="0" algn="ctr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2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26a2407b-7e14-4f80-a65d-ba68a07849a6"/>
  <p:tag name="TPVERSION" val="8"/>
  <p:tag name="TPFULLVERSION" val="8.5.2.3"/>
  <p:tag name="PPTVERSION" val="16"/>
  <p:tag name="TPOS" val="2"/>
  <p:tag name="TPLASTSAVEVERSION" val="6.3 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amsmath}&#10;\pagestyle{empty}&#10;&#10;&#10;\begin{document}&#10;\[H_0: Var(u|x_1, x_2,\dots, x_k)=Var(u|{\bf x})=\sigma^2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20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amsmath}&#10;\pagestyle{empty}&#10;&#10;&#10;\begin{document}&#10;\[ Var(u|{\bf x})=E(u^2|{\bf x})-\left[ E(u|{\bf x}) \right]^2=E(u^2|{\bf x})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19"/>
  <p:tag name="PICTUREFILESIZE" val="193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&#10;\usepackage{amsmath}&#10;\pagestyle{empty}&#10;&#10;&#10;\begin{document}&#10;\[\Rightarrow\ E(u^2|x_1,\dots,x_k)=E(u^2)=\sigma^2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4"/>
  <p:tag name="PICTUREFILESIZE" val="13506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147</TotalTime>
  <Words>293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Gill Sans MT</vt:lpstr>
      <vt:lpstr>Lucida Bright</vt:lpstr>
      <vt:lpstr>Parcel</vt:lpstr>
      <vt:lpstr>heteroskedasticity</vt:lpstr>
      <vt:lpstr>heteroskedasticity</vt:lpstr>
      <vt:lpstr>heteroskedasticity</vt:lpstr>
      <vt:lpstr>How to fix it?</vt:lpstr>
      <vt:lpstr>example</vt:lpstr>
      <vt:lpstr>Testing for heteroskedasticity 1</vt:lpstr>
      <vt:lpstr>Testing for heteroskedasticity 2</vt:lpstr>
      <vt:lpstr>Testing in Stata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heteroskedasticity</dc:title>
  <dc:creator>Peter Toth</dc:creator>
  <cp:lastModifiedBy>Peter Toth</cp:lastModifiedBy>
  <cp:revision>12</cp:revision>
  <dcterms:created xsi:type="dcterms:W3CDTF">2018-10-17T22:36:52Z</dcterms:created>
  <dcterms:modified xsi:type="dcterms:W3CDTF">2019-10-28T22:24:45Z</dcterms:modified>
</cp:coreProperties>
</file>