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...\Stataclass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Stata class 2: Bias-variance trade-off and basic model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Econ 441, </a:t>
            </a:r>
            <a:r>
              <a:rPr lang="en-US" dirty="0" smtClean="0"/>
              <a:t>Fall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Stata 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Stata class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0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take at the 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cap="none" dirty="0" smtClean="0"/>
              <a:t>Download the data file(s) to a directory </a:t>
            </a:r>
            <a:r>
              <a:rPr lang="en-US" cap="none" dirty="0" smtClean="0">
                <a:hlinkClick r:id="rId2" action="ppaction://hlinkfile"/>
              </a:rPr>
              <a:t>\\...\Stataclasses</a:t>
            </a:r>
            <a:endParaRPr lang="en-US" cap="none" dirty="0" smtClean="0"/>
          </a:p>
          <a:p>
            <a:pPr marL="457200" indent="-457200">
              <a:buAutoNum type="arabicPeriod"/>
            </a:pPr>
            <a:r>
              <a:rPr lang="en-US" cap="none" dirty="0" smtClean="0"/>
              <a:t>Get the path of the directory (go there, click on the little orange/yellow ‘maps’ icon, the path automatically highlighted), copy it to the clipboard (press </a:t>
            </a:r>
            <a:r>
              <a:rPr lang="en-US" cap="none" dirty="0" err="1"/>
              <a:t>C</a:t>
            </a:r>
            <a:r>
              <a:rPr lang="en-US" cap="none" dirty="0" err="1" smtClean="0"/>
              <a:t>trl+C</a:t>
            </a:r>
            <a:r>
              <a:rPr lang="en-US" cap="none" dirty="0" smtClean="0"/>
              <a:t>)</a:t>
            </a:r>
          </a:p>
          <a:p>
            <a:pPr marL="457200" indent="-457200">
              <a:buAutoNum type="arabicPeriod"/>
            </a:pPr>
            <a:r>
              <a:rPr lang="en-US" cap="none" dirty="0" smtClean="0"/>
              <a:t>Write 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‘cd’ </a:t>
            </a:r>
            <a:r>
              <a:rPr lang="en-US" cap="none" dirty="0" smtClean="0">
                <a:cs typeface="Courier New" panose="02070309020205020404" pitchFamily="49" charset="0"/>
              </a:rPr>
              <a:t>(=change directory) to Stata, hit space and paste the path of your directory (with </a:t>
            </a:r>
            <a:r>
              <a:rPr lang="en-US" cap="none" dirty="0" err="1" smtClean="0">
                <a:cs typeface="Courier New" panose="02070309020205020404" pitchFamily="49" charset="0"/>
              </a:rPr>
              <a:t>Ctrl+V</a:t>
            </a:r>
            <a:r>
              <a:rPr lang="en-US" cap="none" dirty="0" smtClean="0"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cap="none" dirty="0" smtClean="0">
                <a:cs typeface="Courier New" panose="02070309020205020404" pitchFamily="49" charset="0"/>
              </a:rPr>
              <a:t>Start logging with 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‘log using </a:t>
            </a:r>
            <a:r>
              <a:rPr lang="en-US" i="1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your_filename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t’</a:t>
            </a:r>
          </a:p>
          <a:p>
            <a:pPr marL="457200" indent="-457200">
              <a:buAutoNum type="arabicPeriod"/>
            </a:pPr>
            <a:r>
              <a:rPr lang="en-US" cap="none" dirty="0" smtClean="0">
                <a:cs typeface="Courier New" panose="02070309020205020404" pitchFamily="49" charset="0"/>
              </a:rPr>
              <a:t>Open the data set with 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‘use </a:t>
            </a:r>
            <a:r>
              <a:rPr lang="en-US" i="1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your_dataset</a:t>
            </a: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.dta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lvl="1"/>
            <a:r>
              <a:rPr lang="en-US" cap="none" dirty="0" smtClean="0">
                <a:cs typeface="Courier New" panose="02070309020205020404" pitchFamily="49" charset="0"/>
              </a:rPr>
              <a:t>If you have used Stata beforehand, you may have to add 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‘, replace’ </a:t>
            </a:r>
            <a:r>
              <a:rPr lang="en-US" cap="none" dirty="0" smtClean="0">
                <a:cs typeface="Courier New" panose="02070309020205020404" pitchFamily="49" charset="0"/>
              </a:rPr>
              <a:t>as an option (to let Stata know it can delete the old data set in the memory)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0123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we use today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13542554"/>
              </p:ext>
            </p:extLst>
          </p:nvPr>
        </p:nvGraphicFramePr>
        <p:xfrm>
          <a:off x="796636" y="1893138"/>
          <a:ext cx="10598727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7155">
                  <a:extLst>
                    <a:ext uri="{9D8B030D-6E8A-4147-A177-3AD203B41FA5}">
                      <a16:colId xmlns:a16="http://schemas.microsoft.com/office/drawing/2014/main" val="1874375807"/>
                    </a:ext>
                  </a:extLst>
                </a:gridCol>
                <a:gridCol w="4771572">
                  <a:extLst>
                    <a:ext uri="{9D8B030D-6E8A-4147-A177-3AD203B41FA5}">
                      <a16:colId xmlns:a16="http://schemas.microsoft.com/office/drawing/2014/main" val="1306824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 + 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5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i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your_dataset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.dta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the ‘</a:t>
                      </a:r>
                      <a:r>
                        <a:rPr lang="en-US" dirty="0" err="1" smtClean="0"/>
                        <a:t>your_dataset.dta</a:t>
                      </a:r>
                      <a:r>
                        <a:rPr lang="en-US" dirty="0" smtClean="0"/>
                        <a:t>’ data set in Stata’s current working</a:t>
                      </a:r>
                      <a:r>
                        <a:rPr lang="en-US" baseline="0" dirty="0" smtClean="0"/>
                        <a:t> dictionary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summarize </a:t>
                      </a:r>
                      <a:r>
                        <a:rPr lang="en-US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variable1 variable2</a:t>
                      </a:r>
                      <a:endParaRPr lang="en-US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basic</a:t>
                      </a:r>
                      <a:r>
                        <a:rPr lang="en-US" baseline="0" dirty="0" smtClean="0"/>
                        <a:t> descriptive statistics (mean, std. dev., min, max) of ‘variable1’ and ‘variable2’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6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regress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i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lhs_var</a:t>
                      </a:r>
                      <a:r>
                        <a:rPr lang="en-US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rhs_var1 rhs_var2</a:t>
                      </a:r>
                      <a:endParaRPr lang="en-US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Regressing</a:t>
                      </a:r>
                      <a:r>
                        <a:rPr lang="en-US" baseline="0" dirty="0" smtClean="0"/>
                        <a:t> ‘</a:t>
                      </a:r>
                      <a:r>
                        <a:rPr lang="en-US" baseline="0" dirty="0" err="1" smtClean="0"/>
                        <a:t>lhs_var</a:t>
                      </a:r>
                      <a:r>
                        <a:rPr lang="en-US" baseline="0" dirty="0" smtClean="0"/>
                        <a:t>’ on ‘rhs_var1’ and ‘rhs_var2’ variables (multivariate regression estimation with OLS); note the ordering of the variables in syntax!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6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i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new_var_name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var1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Generating a new variable named</a:t>
                      </a:r>
                      <a:r>
                        <a:rPr lang="en-US" baseline="0" dirty="0" smtClean="0"/>
                        <a:t> ‘</a:t>
                      </a:r>
                      <a:r>
                        <a:rPr lang="en-US" baseline="0" dirty="0" err="1" smtClean="0"/>
                        <a:t>new_var_name</a:t>
                      </a:r>
                      <a:r>
                        <a:rPr lang="en-US" baseline="0" dirty="0" smtClean="0"/>
                        <a:t>’ by transforming the variable ‘var1’ (for us: log(var1) or var1^2)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6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estat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ic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running ‘regress’, getting the corresponding BIC and AIC (information criteria for model selection)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716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9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trade-off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Stata class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85" y="438472"/>
            <a:ext cx="10364451" cy="1596177"/>
          </a:xfrm>
        </p:spPr>
        <p:txBody>
          <a:bodyPr/>
          <a:lstStyle/>
          <a:p>
            <a:r>
              <a:rPr lang="en-US" dirty="0" smtClean="0"/>
              <a:t>Bias-variance trade-off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06829" y="1594008"/>
                <a:ext cx="10363826" cy="3651323"/>
              </a:xfrm>
            </p:spPr>
            <p:txBody>
              <a:bodyPr/>
              <a:lstStyle/>
              <a:p>
                <a:r>
                  <a:rPr lang="en-US" cap="none" dirty="0" smtClean="0"/>
                  <a:t>The whole point of multivariate regression: by putting more variables on the RHS we alleviate </a:t>
                </a:r>
                <a:r>
                  <a:rPr lang="en-US" cap="none" dirty="0" err="1" smtClean="0"/>
                  <a:t>endogeneity</a:t>
                </a:r>
                <a:r>
                  <a:rPr lang="en-US" cap="none" dirty="0" smtClean="0"/>
                  <a:t> concerns</a:t>
                </a:r>
              </a:p>
              <a:p>
                <a:pPr lvl="1"/>
                <a:r>
                  <a:rPr lang="en-US" cap="none" dirty="0" smtClean="0"/>
                  <a:t>Also said: eliminating omitted variable bias</a:t>
                </a:r>
              </a:p>
              <a:p>
                <a:pPr lvl="1"/>
                <a:r>
                  <a:rPr lang="en-US" cap="none" dirty="0" smtClean="0"/>
                  <a:t>We also know how to handle important exceptions for non-</a:t>
                </a:r>
                <a:r>
                  <a:rPr lang="en-US" cap="none" dirty="0" err="1" smtClean="0"/>
                  <a:t>linearities</a:t>
                </a:r>
                <a:r>
                  <a:rPr lang="en-US" cap="none" dirty="0" smtClean="0"/>
                  <a:t> (put additional square terms/log)</a:t>
                </a:r>
              </a:p>
              <a:p>
                <a:r>
                  <a:rPr lang="en-US" cap="none" dirty="0" smtClean="0"/>
                  <a:t>Then you could ask: </a:t>
                </a:r>
                <a:r>
                  <a:rPr lang="en-US" i="1" cap="none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Why not put all the variables on earth on the </a:t>
                </a:r>
                <a:r>
                  <a:rPr lang="en-US" i="1" cap="none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rhs</a:t>
                </a:r>
                <a:r>
                  <a:rPr lang="en-US" i="1" cap="none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? Why not 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cap="none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cap="none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cap="none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cap="none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cap="none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cap="none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cap="none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cap="none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i="1" cap="none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?</a:t>
                </a:r>
                <a:endParaRPr lang="en-US" i="1" cap="none" dirty="0" smtClean="0"/>
              </a:p>
              <a:p>
                <a:pPr lvl="1"/>
                <a:r>
                  <a:rPr lang="en-US" b="1" cap="none" dirty="0" smtClean="0"/>
                  <a:t>Answer:</a:t>
                </a:r>
                <a:r>
                  <a:rPr lang="en-US" cap="none" dirty="0" smtClean="0"/>
                  <a:t> additional variables give less and less extra information about the LHS variable </a:t>
                </a:r>
                <a:br>
                  <a:rPr lang="en-US" cap="none" dirty="0" smtClean="0"/>
                </a:br>
                <a:r>
                  <a:rPr lang="en-US" b="1" cap="none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 MULTICOLLINEARITY</a:t>
                </a:r>
              </a:p>
              <a:p>
                <a:pPr lvl="1"/>
                <a:r>
                  <a:rPr lang="en-US" cap="none" dirty="0" smtClean="0">
                    <a:sym typeface="Wingdings" panose="05000000000000000000" pitchFamily="2" charset="2"/>
                  </a:rPr>
                  <a:t>At first, only ‘severe’ </a:t>
                </a:r>
                <a:r>
                  <a:rPr lang="en-US" cap="none" dirty="0" err="1" smtClean="0">
                    <a:sym typeface="Wingdings" panose="05000000000000000000" pitchFamily="2" charset="2"/>
                  </a:rPr>
                  <a:t>multicollinearity</a:t>
                </a:r>
                <a:r>
                  <a:rPr lang="en-US" cap="none" dirty="0" smtClean="0">
                    <a:sym typeface="Wingdings" panose="05000000000000000000" pitchFamily="2" charset="2"/>
                  </a:rPr>
                  <a:t>: variance of estimates goes up quickly</a:t>
                </a:r>
              </a:p>
              <a:p>
                <a:pPr lvl="1"/>
                <a:r>
                  <a:rPr lang="en-US" cap="none" dirty="0" smtClean="0">
                    <a:sym typeface="Wingdings" panose="05000000000000000000" pitchFamily="2" charset="2"/>
                  </a:rPr>
                  <a:t>After a while: </a:t>
                </a:r>
                <a:r>
                  <a:rPr lang="en-US" b="1" i="1" cap="none" dirty="0" smtClean="0">
                    <a:sym typeface="Wingdings" panose="05000000000000000000" pitchFamily="2" charset="2"/>
                  </a:rPr>
                  <a:t>perfect </a:t>
                </a:r>
                <a:r>
                  <a:rPr lang="en-US" b="1" i="1" cap="none" dirty="0" err="1" smtClean="0">
                    <a:sym typeface="Wingdings" panose="05000000000000000000" pitchFamily="2" charset="2"/>
                  </a:rPr>
                  <a:t>multicollinearity</a:t>
                </a:r>
                <a:r>
                  <a:rPr lang="en-US" b="1" i="1" cap="none" dirty="0" smtClean="0">
                    <a:sym typeface="Wingdings" panose="05000000000000000000" pitchFamily="2" charset="2"/>
                  </a:rPr>
                  <a:t> </a:t>
                </a:r>
                <a:r>
                  <a:rPr lang="en-US" cap="none" dirty="0" smtClean="0">
                    <a:sym typeface="Wingdings" panose="05000000000000000000" pitchFamily="2" charset="2"/>
                  </a:rPr>
                  <a:t>(OLS does not run – it is like having infinite variance)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06829" y="1594008"/>
                <a:ext cx="10363826" cy="3651323"/>
              </a:xfrm>
              <a:blipFill>
                <a:blip r:embed="rId2"/>
                <a:stretch>
                  <a:fillRect l="-529" b="-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757069" y="5411585"/>
            <a:ext cx="8063345" cy="923330"/>
            <a:chOff x="1064029" y="5602778"/>
            <a:chExt cx="8063345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1064029" y="5602778"/>
              <a:ext cx="3000895" cy="92333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LESS RHS VARIABLES</a:t>
              </a:r>
            </a:p>
            <a:p>
              <a:pPr algn="ctr"/>
              <a:r>
                <a:rPr lang="en-US" dirty="0" smtClean="0"/>
                <a:t>Higher omitted variable bias</a:t>
              </a:r>
            </a:p>
            <a:p>
              <a:pPr algn="ctr"/>
              <a:r>
                <a:rPr lang="en-US" dirty="0" smtClean="0"/>
                <a:t>Lower variance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38800" y="5602778"/>
              <a:ext cx="3488574" cy="92333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MORE RHS VARIABLES</a:t>
              </a:r>
            </a:p>
            <a:p>
              <a:pPr algn="ctr"/>
              <a:r>
                <a:rPr lang="en-US" dirty="0" smtClean="0"/>
                <a:t>Decreased omitted variable bias</a:t>
              </a:r>
            </a:p>
            <a:p>
              <a:pPr algn="ctr"/>
              <a:r>
                <a:rPr lang="en-US" dirty="0" smtClean="0"/>
                <a:t>Increased variance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16384" y="5602778"/>
              <a:ext cx="10709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i="1" dirty="0">
                  <a:latin typeface="Bookman Old Style" panose="02050604050505020204" pitchFamily="18" charset="0"/>
                </a:rPr>
                <a:t>v</a:t>
              </a:r>
              <a:r>
                <a:rPr lang="en-US" sz="4800" i="1" dirty="0" smtClean="0">
                  <a:latin typeface="Bookman Old Style" panose="02050604050505020204" pitchFamily="18" charset="0"/>
                </a:rPr>
                <a:t>s.</a:t>
              </a:r>
              <a:endParaRPr lang="en-US" sz="4800" i="1" dirty="0"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8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Model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Stata class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decide how many </a:t>
            </a:r>
            <a:r>
              <a:rPr lang="en-US" dirty="0" err="1" smtClean="0"/>
              <a:t>rhs</a:t>
            </a:r>
            <a:r>
              <a:rPr lang="en-US" dirty="0" smtClean="0"/>
              <a:t> variables are enough?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is a ‘model selection question’</a:t>
                </a:r>
              </a:p>
              <a:p>
                <a:r>
                  <a:rPr lang="en-US" dirty="0" smtClean="0"/>
                  <a:t>Our main tool is the </a:t>
                </a:r>
                <a:r>
                  <a:rPr lang="en-US" u="sng" dirty="0" smtClean="0"/>
                  <a:t>adjusted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cap="none" dirty="0" smtClean="0"/>
                  <a:t>You can find it on the </a:t>
                </a:r>
                <a:r>
                  <a:rPr lang="en-US" cap="none" dirty="0"/>
                  <a:t>S</a:t>
                </a:r>
                <a:r>
                  <a:rPr lang="en-US" cap="none" dirty="0" smtClean="0"/>
                  <a:t>tata output</a:t>
                </a:r>
              </a:p>
              <a:p>
                <a:r>
                  <a:rPr lang="en-US" b="1" dirty="0" smtClean="0"/>
                  <a:t>If model 1 has higher </a:t>
                </a:r>
                <a:r>
                  <a:rPr lang="en-US" b="1" u="sng" dirty="0" smtClean="0"/>
                  <a:t>adjusted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/>
                  <a:t> than model 2, we think model 1 is better</a:t>
                </a:r>
              </a:p>
              <a:p>
                <a:r>
                  <a:rPr lang="en-US" cap="none" dirty="0" smtClean="0"/>
                  <a:t>The </a:t>
                </a:r>
                <a:r>
                  <a:rPr lang="en-US" u="sng" cap="none" dirty="0" smtClean="0"/>
                  <a:t>adjusted</a:t>
                </a:r>
                <a:r>
                  <a:rPr lang="en-US" cap="none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cap="none" dirty="0" smtClean="0"/>
                  <a:t> is calculated by taking the regular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cap="none" dirty="0" smtClean="0"/>
                  <a:t>, and subtracting a penalizing terms for the number of variable you have in the given model (the higher number of variables you have, the more these terms lower the original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cap="none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9" r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8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427324"/>
            <a:ext cx="10364451" cy="1596177"/>
          </a:xfrm>
        </p:spPr>
        <p:txBody>
          <a:bodyPr/>
          <a:lstStyle/>
          <a:p>
            <a:r>
              <a:rPr lang="en-US" dirty="0" smtClean="0"/>
              <a:t>Optional: More model selection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95742"/>
            <a:ext cx="10363826" cy="3754581"/>
          </a:xfrm>
        </p:spPr>
        <p:txBody>
          <a:bodyPr/>
          <a:lstStyle/>
          <a:p>
            <a:r>
              <a:rPr lang="en-US" dirty="0" smtClean="0"/>
              <a:t>There is a whole zoo of model selection criteria out there</a:t>
            </a:r>
          </a:p>
          <a:p>
            <a:r>
              <a:rPr lang="en-US" dirty="0" smtClean="0"/>
              <a:t>Each have strengths and weaknesses</a:t>
            </a:r>
          </a:p>
          <a:p>
            <a:pPr lvl="1"/>
            <a:r>
              <a:rPr lang="en-US" cap="none" dirty="0"/>
              <a:t>With AIC for example, you can potentially ‘decide’ between the log vs no-log question</a:t>
            </a:r>
            <a:r>
              <a:rPr lang="en-US" cap="none" dirty="0" smtClean="0"/>
              <a:t>!</a:t>
            </a:r>
            <a:endParaRPr lang="en-US" dirty="0" smtClean="0"/>
          </a:p>
          <a:p>
            <a:r>
              <a:rPr lang="en-US" dirty="0" smtClean="0"/>
              <a:t>Caution: while these are useful to strengthen your confidence in your modeling decisions, do not maximize/minimize them blindly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445389"/>
                  </p:ext>
                </p:extLst>
              </p:nvPr>
            </p:nvGraphicFramePr>
            <p:xfrm>
              <a:off x="913774" y="4012920"/>
              <a:ext cx="10363826" cy="1524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5964">
                      <a:extLst>
                        <a:ext uri="{9D8B030D-6E8A-4147-A177-3AD203B41FA5}">
                          <a16:colId xmlns:a16="http://schemas.microsoft.com/office/drawing/2014/main" val="1729168275"/>
                        </a:ext>
                      </a:extLst>
                    </a:gridCol>
                    <a:gridCol w="1695797">
                      <a:extLst>
                        <a:ext uri="{9D8B030D-6E8A-4147-A177-3AD203B41FA5}">
                          <a16:colId xmlns:a16="http://schemas.microsoft.com/office/drawing/2014/main" val="1847523785"/>
                        </a:ext>
                      </a:extLst>
                    </a:gridCol>
                    <a:gridCol w="5442065">
                      <a:extLst>
                        <a:ext uri="{9D8B030D-6E8A-4147-A177-3AD203B41FA5}">
                          <a16:colId xmlns:a16="http://schemas.microsoft.com/office/drawing/2014/main" val="35952596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Usage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324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Adjusted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 model</a:t>
                          </a:r>
                          <a:r>
                            <a:rPr lang="en-US" baseline="0" dirty="0" smtClean="0"/>
                            <a:t> with higher Adjusted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 is preferred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0710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Bayesian Information Criterion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BIC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 model with lower BIC is preferred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7361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Akaike</a:t>
                          </a:r>
                          <a:r>
                            <a:rPr lang="en-US" baseline="0" dirty="0" smtClean="0"/>
                            <a:t> Information Criterion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AIC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 model with lower AIC is preferred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32398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445389"/>
                  </p:ext>
                </p:extLst>
              </p:nvPr>
            </p:nvGraphicFramePr>
            <p:xfrm>
              <a:off x="913774" y="4012920"/>
              <a:ext cx="10363826" cy="1524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5964">
                      <a:extLst>
                        <a:ext uri="{9D8B030D-6E8A-4147-A177-3AD203B41FA5}">
                          <a16:colId xmlns:a16="http://schemas.microsoft.com/office/drawing/2014/main" val="1729168275"/>
                        </a:ext>
                      </a:extLst>
                    </a:gridCol>
                    <a:gridCol w="1695797">
                      <a:extLst>
                        <a:ext uri="{9D8B030D-6E8A-4147-A177-3AD203B41FA5}">
                          <a16:colId xmlns:a16="http://schemas.microsoft.com/office/drawing/2014/main" val="1847523785"/>
                        </a:ext>
                      </a:extLst>
                    </a:gridCol>
                    <a:gridCol w="5442065">
                      <a:extLst>
                        <a:ext uri="{9D8B030D-6E8A-4147-A177-3AD203B41FA5}">
                          <a16:colId xmlns:a16="http://schemas.microsoft.com/office/drawing/2014/main" val="35952596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Usage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324895"/>
                      </a:ext>
                    </a:extLst>
                  </a:tr>
                  <a:tr h="4116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" t="-97059" r="-22249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964" t="-97059" r="-32186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594" t="-97059" r="-56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0710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Bayesian Information Criterion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BIC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 model with lower BIC is preferred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7361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Akaike</a:t>
                          </a:r>
                          <a:r>
                            <a:rPr lang="en-US" baseline="0" dirty="0" smtClean="0"/>
                            <a:t> Information Criterion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AIC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 model with lower AIC is preferred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323982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" name="Group 11"/>
          <p:cNvGrpSpPr/>
          <p:nvPr/>
        </p:nvGrpSpPr>
        <p:grpSpPr>
          <a:xfrm>
            <a:off x="2177936" y="5035806"/>
            <a:ext cx="3507971" cy="1429434"/>
            <a:chOff x="2128059" y="5276875"/>
            <a:chExt cx="3507971" cy="1429434"/>
          </a:xfrm>
        </p:grpSpPr>
        <p:sp>
          <p:nvSpPr>
            <p:cNvPr id="5" name="TextBox 4"/>
            <p:cNvSpPr txBox="1"/>
            <p:nvPr/>
          </p:nvSpPr>
          <p:spPr>
            <a:xfrm>
              <a:off x="2128059" y="6059978"/>
              <a:ext cx="3507971" cy="6463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After running ‘regress’, get them by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‘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estat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’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5" idx="0"/>
            </p:cNvCxnSpPr>
            <p:nvPr/>
          </p:nvCxnSpPr>
          <p:spPr>
            <a:xfrm flipH="1">
              <a:off x="3882045" y="5276875"/>
              <a:ext cx="764769" cy="783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 flipH="1">
              <a:off x="3882045" y="5623771"/>
              <a:ext cx="764769" cy="436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85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3269</TotalTime>
  <Words>498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Cambria Math</vt:lpstr>
      <vt:lpstr>Courier New</vt:lpstr>
      <vt:lpstr>Tw Cen MT</vt:lpstr>
      <vt:lpstr>Wingdings</vt:lpstr>
      <vt:lpstr>Droplet</vt:lpstr>
      <vt:lpstr>Stata class 2: Bias-variance trade-off and basic model selection</vt:lpstr>
      <vt:lpstr>Stata recap</vt:lpstr>
      <vt:lpstr>Steps to take at the beginning</vt:lpstr>
      <vt:lpstr>Commands we use today</vt:lpstr>
      <vt:lpstr>Bias-variance trade-off</vt:lpstr>
      <vt:lpstr>Bias-variance trade-off</vt:lpstr>
      <vt:lpstr>Basic Model selection</vt:lpstr>
      <vt:lpstr>How to decide how many rhs variables are enough?</vt:lpstr>
      <vt:lpstr>Optional: More model selection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Stata class 2: Bias-variance trade-off and basic model selection</dc:title>
  <dc:creator>Peter Toth</dc:creator>
  <cp:lastModifiedBy>Peter Toth</cp:lastModifiedBy>
  <cp:revision>11</cp:revision>
  <dcterms:created xsi:type="dcterms:W3CDTF">2019-03-05T19:35:05Z</dcterms:created>
  <dcterms:modified xsi:type="dcterms:W3CDTF">2019-09-03T20:59:36Z</dcterms:modified>
</cp:coreProperties>
</file>