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46"/>
  </p:notesMasterIdLst>
  <p:handoutMasterIdLst>
    <p:handoutMasterId r:id="rId47"/>
  </p:handoutMasterIdLst>
  <p:sldIdLst>
    <p:sldId id="290" r:id="rId5"/>
    <p:sldId id="291" r:id="rId6"/>
    <p:sldId id="273" r:id="rId7"/>
    <p:sldId id="276" r:id="rId8"/>
    <p:sldId id="297" r:id="rId9"/>
    <p:sldId id="298" r:id="rId10"/>
    <p:sldId id="299" r:id="rId11"/>
    <p:sldId id="300" r:id="rId12"/>
    <p:sldId id="301" r:id="rId13"/>
    <p:sldId id="302" r:id="rId14"/>
    <p:sldId id="303" r:id="rId15"/>
    <p:sldId id="304" r:id="rId16"/>
    <p:sldId id="306" r:id="rId17"/>
    <p:sldId id="311" r:id="rId18"/>
    <p:sldId id="312" r:id="rId19"/>
    <p:sldId id="313" r:id="rId20"/>
    <p:sldId id="314" r:id="rId21"/>
    <p:sldId id="278" r:id="rId22"/>
    <p:sldId id="294" r:id="rId23"/>
    <p:sldId id="315" r:id="rId24"/>
    <p:sldId id="316" r:id="rId25"/>
    <p:sldId id="317" r:id="rId26"/>
    <p:sldId id="318" r:id="rId27"/>
    <p:sldId id="319" r:id="rId28"/>
    <p:sldId id="320" r:id="rId29"/>
    <p:sldId id="321" r:id="rId30"/>
    <p:sldId id="322" r:id="rId31"/>
    <p:sldId id="324" r:id="rId32"/>
    <p:sldId id="325" r:id="rId33"/>
    <p:sldId id="326" r:id="rId34"/>
    <p:sldId id="327" r:id="rId35"/>
    <p:sldId id="328" r:id="rId36"/>
    <p:sldId id="329" r:id="rId37"/>
    <p:sldId id="330" r:id="rId38"/>
    <p:sldId id="331" r:id="rId39"/>
    <p:sldId id="332" r:id="rId40"/>
    <p:sldId id="333" r:id="rId41"/>
    <p:sldId id="334" r:id="rId42"/>
    <p:sldId id="308" r:id="rId43"/>
    <p:sldId id="309" r:id="rId44"/>
    <p:sldId id="310" r:id="rId45"/>
  </p:sldIdLst>
  <p:sldSz cx="12192000" cy="6858000"/>
  <p:notesSz cx="6858000" cy="9144000"/>
  <p:defaultTextStyle>
    <a:defPPr rtl="0">
      <a:defRPr lang="tr-TR"/>
    </a:defPPr>
    <a:lvl1pPr marL="0" algn="l" defTabSz="914400" rtl="0" eaLnBrk="1" latinLnBrk="0" hangingPunct="1">
      <a:defRPr lang="tr-TR" sz="1800" kern="1200">
        <a:solidFill>
          <a:schemeClr val="tx1"/>
        </a:solidFill>
        <a:latin typeface="+mn-lt"/>
        <a:ea typeface="+mn-ea"/>
        <a:cs typeface="+mn-cs"/>
      </a:defRPr>
    </a:lvl1pPr>
    <a:lvl2pPr marL="457200" algn="l" defTabSz="914400" rtl="0" eaLnBrk="1" latinLnBrk="0" hangingPunct="1">
      <a:defRPr lang="tr-TR" sz="1800" kern="1200">
        <a:solidFill>
          <a:schemeClr val="tx1"/>
        </a:solidFill>
        <a:latin typeface="+mn-lt"/>
        <a:ea typeface="+mn-ea"/>
        <a:cs typeface="+mn-cs"/>
      </a:defRPr>
    </a:lvl2pPr>
    <a:lvl3pPr marL="914400" algn="l" defTabSz="914400" rtl="0" eaLnBrk="1" latinLnBrk="0" hangingPunct="1">
      <a:defRPr lang="tr-TR" sz="1800" kern="1200">
        <a:solidFill>
          <a:schemeClr val="tx1"/>
        </a:solidFill>
        <a:latin typeface="+mn-lt"/>
        <a:ea typeface="+mn-ea"/>
        <a:cs typeface="+mn-cs"/>
      </a:defRPr>
    </a:lvl3pPr>
    <a:lvl4pPr marL="1371600" algn="l" defTabSz="914400" rtl="0" eaLnBrk="1" latinLnBrk="0" hangingPunct="1">
      <a:defRPr lang="tr-TR" sz="1800" kern="1200">
        <a:solidFill>
          <a:schemeClr val="tx1"/>
        </a:solidFill>
        <a:latin typeface="+mn-lt"/>
        <a:ea typeface="+mn-ea"/>
        <a:cs typeface="+mn-cs"/>
      </a:defRPr>
    </a:lvl4pPr>
    <a:lvl5pPr marL="1828800" algn="l" defTabSz="914400" rtl="0" eaLnBrk="1" latinLnBrk="0" hangingPunct="1">
      <a:defRPr lang="tr-TR" sz="1800" kern="1200">
        <a:solidFill>
          <a:schemeClr val="tx1"/>
        </a:solidFill>
        <a:latin typeface="+mn-lt"/>
        <a:ea typeface="+mn-ea"/>
        <a:cs typeface="+mn-cs"/>
      </a:defRPr>
    </a:lvl5pPr>
    <a:lvl6pPr marL="2286000" algn="l" defTabSz="914400" rtl="0" eaLnBrk="1" latinLnBrk="0" hangingPunct="1">
      <a:defRPr lang="tr-TR" sz="1800" kern="1200">
        <a:solidFill>
          <a:schemeClr val="tx1"/>
        </a:solidFill>
        <a:latin typeface="+mn-lt"/>
        <a:ea typeface="+mn-ea"/>
        <a:cs typeface="+mn-cs"/>
      </a:defRPr>
    </a:lvl6pPr>
    <a:lvl7pPr marL="2743200" algn="l" defTabSz="914400" rtl="0" eaLnBrk="1" latinLnBrk="0" hangingPunct="1">
      <a:defRPr lang="tr-TR" sz="1800" kern="1200">
        <a:solidFill>
          <a:schemeClr val="tx1"/>
        </a:solidFill>
        <a:latin typeface="+mn-lt"/>
        <a:ea typeface="+mn-ea"/>
        <a:cs typeface="+mn-cs"/>
      </a:defRPr>
    </a:lvl7pPr>
    <a:lvl8pPr marL="3200400" algn="l" defTabSz="914400" rtl="0" eaLnBrk="1" latinLnBrk="0" hangingPunct="1">
      <a:defRPr lang="tr-TR" sz="1800" kern="1200">
        <a:solidFill>
          <a:schemeClr val="tx1"/>
        </a:solidFill>
        <a:latin typeface="+mn-lt"/>
        <a:ea typeface="+mn-ea"/>
        <a:cs typeface="+mn-cs"/>
      </a:defRPr>
    </a:lvl8pPr>
    <a:lvl9pPr marL="3657600" algn="l" defTabSz="914400" rtl="0" eaLnBrk="1" latinLnBrk="0" hangingPunct="1">
      <a:defRPr lang="tr-T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Yaza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autoAdjust="0"/>
    <p:restoredTop sz="85602" autoAdjust="0"/>
  </p:normalViewPr>
  <p:slideViewPr>
    <p:cSldViewPr snapToGrid="0">
      <p:cViewPr varScale="1">
        <p:scale>
          <a:sx n="85" d="100"/>
          <a:sy n="85" d="100"/>
        </p:scale>
        <p:origin x="595" y="53"/>
      </p:cViewPr>
      <p:guideLst/>
    </p:cSldViewPr>
  </p:slideViewPr>
  <p:notesTextViewPr>
    <p:cViewPr>
      <p:scale>
        <a:sx n="1" d="1"/>
        <a:sy n="1" d="1"/>
      </p:scale>
      <p:origin x="0" y="0"/>
    </p:cViewPr>
  </p:notesTextViewPr>
  <p:notesViewPr>
    <p:cSldViewPr snapToGrid="0" showGuides="1">
      <p:cViewPr varScale="1">
        <p:scale>
          <a:sx n="93" d="100"/>
          <a:sy n="93" d="100"/>
        </p:scale>
        <p:origin x="370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rtlCol="0"/>
        <a:lstStyle>
          <a:defPPr>
            <a:defRPr lang="tr-TR"/>
          </a:defPPr>
        </a:lstStyle>
        <a:p>
          <a:pPr rtl="0"/>
          <a:endParaRPr lang="tr-TR"/>
        </a:p>
      </dgm:t>
    </dgm:pt>
    <dgm:pt modelId="{2EE95FC5-CD6B-4A50-9262-DC414E16C3EA}">
      <dgm:prSet custT="1"/>
      <dgm:spPr>
        <a:solidFill>
          <a:schemeClr val="bg1"/>
        </a:solidFill>
        <a:ln>
          <a:solidFill>
            <a:schemeClr val="bg2">
              <a:lumMod val="75000"/>
            </a:schemeClr>
          </a:solidFill>
        </a:ln>
      </dgm:spPr>
      <dgm:t>
        <a:bodyPr lIns="72000" rIns="72000" rtlCol="0"/>
        <a:lstStyle>
          <a:defPPr>
            <a:defRPr lang="tr-TR"/>
          </a:defPPr>
        </a:lstStyle>
        <a:p>
          <a:pPr rtl="0"/>
          <a:r>
            <a:rPr lang="tr-TR" sz="2100" b="1" noProof="0" dirty="0">
              <a:solidFill>
                <a:schemeClr val="accent1">
                  <a:lumMod val="75000"/>
                </a:schemeClr>
              </a:solidFill>
            </a:rPr>
            <a:t>Nesne Yönetimli Programlama</a:t>
          </a:r>
        </a:p>
        <a:p>
          <a:pPr rtl="0"/>
          <a:r>
            <a:rPr lang="tr-TR" sz="1800" noProof="0" dirty="0">
              <a:solidFill>
                <a:schemeClr val="bg2">
                  <a:lumMod val="50000"/>
                </a:schemeClr>
              </a:solidFill>
            </a:rPr>
            <a:t>Tanımlama, Sınıf, Nesne, Instantion, Encapsulation, Inharitance, Polymorphism, Design Pattern, Solid</a:t>
          </a:r>
        </a:p>
      </dgm:t>
    </dgm:pt>
    <dgm:pt modelId="{75374347-884B-4721-8CFF-DF080F5B1C79}" type="parTrans" cxnId="{B3F19EC2-A372-4EC3-BFE0-C62FFDFE3DF6}">
      <dgm:prSet/>
      <dgm:spPr/>
      <dgm:t>
        <a:bodyPr rtlCol="0"/>
        <a:lstStyle>
          <a:defPPr>
            <a:defRPr lang="tr-TR"/>
          </a:defPPr>
        </a:lstStyle>
        <a:p>
          <a:pPr rtl="0"/>
          <a:endParaRPr lang="tr-TR" noProof="0" dirty="0"/>
        </a:p>
      </dgm:t>
    </dgm:pt>
    <dgm:pt modelId="{C99EBBB1-E916-471C-83C9-ABE85B42AC26}" type="sibTrans" cxnId="{B3F19EC2-A372-4EC3-BFE0-C62FFDFE3DF6}">
      <dgm:prSet phldrT="1" phldr="0"/>
      <dgm:spPr/>
      <dgm:t>
        <a:bodyPr rtlCol="0"/>
        <a:lstStyle>
          <a:defPPr>
            <a:defRPr lang="tr-TR"/>
          </a:defPPr>
        </a:lstStyle>
        <a:p>
          <a:pPr rtl="0"/>
          <a:endParaRPr lang="tr-TR" noProof="0" dirty="0"/>
        </a:p>
      </dgm:t>
    </dgm:pt>
    <dgm:pt modelId="{F05611F0-8256-4954-B6CB-ED6B4F2DD397}">
      <dgm:prSet custT="1"/>
      <dgm:spPr>
        <a:solidFill>
          <a:schemeClr val="bg1"/>
        </a:solidFill>
        <a:ln>
          <a:solidFill>
            <a:schemeClr val="bg2">
              <a:lumMod val="75000"/>
            </a:schemeClr>
          </a:solidFill>
        </a:ln>
      </dgm:spPr>
      <dgm:t>
        <a:bodyPr lIns="72000" rIns="72000" rtlCol="0"/>
        <a:lstStyle>
          <a:defPPr>
            <a:defRPr lang="tr-TR"/>
          </a:defP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Frontend Development</a:t>
          </a:r>
        </a:p>
        <a:p>
          <a:pPr marL="0" lvl="0" algn="ctr" defTabSz="1022350" rtl="0">
            <a:lnSpc>
              <a:spcPct val="90000"/>
            </a:lnSpc>
            <a:spcBef>
              <a:spcPct val="0"/>
            </a:spcBef>
            <a:spcAft>
              <a:spcPct val="35000"/>
            </a:spcAft>
            <a:buNone/>
          </a:pPr>
          <a:r>
            <a:rPr lang="tr-TR" sz="1800" kern="1200" noProof="0" dirty="0">
              <a:solidFill>
                <a:schemeClr val="bg2">
                  <a:lumMod val="50000"/>
                </a:schemeClr>
              </a:solidFill>
            </a:rPr>
            <a:t>HTML, CSS, JS, BOOTSTRAP</a:t>
          </a:r>
        </a:p>
      </dgm:t>
    </dgm:pt>
    <dgm:pt modelId="{CD7328D6-9FAE-4506-9BDB-E06A571EC1D4}" type="parTrans" cxnId="{914FACD2-336A-4471-9E99-312B3F8EAB04}">
      <dgm:prSet/>
      <dgm:spPr/>
      <dgm:t>
        <a:bodyPr rtlCol="0"/>
        <a:lstStyle>
          <a:defPPr>
            <a:defRPr lang="tr-TR"/>
          </a:defPPr>
        </a:lstStyle>
        <a:p>
          <a:pPr rtl="0"/>
          <a:endParaRPr lang="tr-TR" noProof="0" dirty="0"/>
        </a:p>
      </dgm:t>
    </dgm:pt>
    <dgm:pt modelId="{6BD5265A-8333-420D-BDB2-65F10B3EBD76}" type="sibTrans" cxnId="{914FACD2-336A-4471-9E99-312B3F8EAB04}">
      <dgm:prSet phldrT="2" phldr="0"/>
      <dgm:spPr/>
      <dgm:t>
        <a:bodyPr rtlCol="0"/>
        <a:lstStyle>
          <a:defPPr>
            <a:defRPr lang="tr-TR"/>
          </a:defPPr>
        </a:lstStyle>
        <a:p>
          <a:pPr rtl="0"/>
          <a:endParaRPr lang="tr-TR" noProof="0" dirty="0"/>
        </a:p>
      </dgm:t>
    </dgm:pt>
    <dgm:pt modelId="{22625139-F93A-4F3F-A7AA-4923A01AEDF3}">
      <dgm:prSet custT="1"/>
      <dgm:spPr>
        <a:solidFill>
          <a:schemeClr val="bg1"/>
        </a:solidFill>
        <a:ln>
          <a:solidFill>
            <a:schemeClr val="bg2">
              <a:lumMod val="75000"/>
            </a:schemeClr>
          </a:solidFill>
        </a:ln>
      </dgm:spPr>
      <dgm:t>
        <a:bodyPr lIns="72000" rIns="72000" rtlCol="0"/>
        <a:lstStyle>
          <a:defPPr>
            <a:defRPr lang="tr-TR"/>
          </a:defP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Asp.Net Core MVC</a:t>
          </a:r>
        </a:p>
      </dgm:t>
    </dgm:pt>
    <dgm:pt modelId="{F549A0EB-6BE9-4749-8336-B02A279AE302}" type="parTrans" cxnId="{FC7721F0-429B-4CE7-BE98-C2F3C41FE9C7}">
      <dgm:prSet/>
      <dgm:spPr/>
      <dgm:t>
        <a:bodyPr rtlCol="0"/>
        <a:lstStyle>
          <a:defPPr>
            <a:defRPr lang="tr-TR"/>
          </a:defPPr>
        </a:lstStyle>
        <a:p>
          <a:pPr rtl="0"/>
          <a:endParaRPr lang="tr-TR" noProof="0" dirty="0"/>
        </a:p>
      </dgm:t>
    </dgm:pt>
    <dgm:pt modelId="{A8E2FA08-4DD4-4654-A85D-9A99162D6201}" type="sibTrans" cxnId="{FC7721F0-429B-4CE7-BE98-C2F3C41FE9C7}">
      <dgm:prSet phldrT="3" phldr="0"/>
      <dgm:spPr/>
      <dgm:t>
        <a:bodyPr rtlCol="0"/>
        <a:lstStyle>
          <a:defPPr>
            <a:defRPr lang="tr-TR"/>
          </a:defPPr>
        </a:lstStyle>
        <a:p>
          <a:pPr rtl="0"/>
          <a:endParaRPr lang="tr-TR" noProof="0" dirty="0"/>
        </a:p>
      </dgm:t>
    </dgm:pt>
    <dgm:pt modelId="{140952D0-0E1D-4F48-9F16-53581487CFA0}">
      <dgm:prSet custT="1"/>
      <dgm:spPr>
        <a:solidFill>
          <a:schemeClr val="bg1"/>
        </a:solidFill>
        <a:ln>
          <a:solidFill>
            <a:schemeClr val="bg2">
              <a:lumMod val="75000"/>
            </a:schemeClr>
          </a:solidFill>
        </a:ln>
      </dgm:spPr>
      <dgm:t>
        <a:bodyPr lIns="72000" rIns="72000" rtlCol="0"/>
        <a:lstStyle>
          <a:defPPr>
            <a:defRPr lang="tr-TR"/>
          </a:defP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MSSQL SERVER</a:t>
          </a:r>
        </a:p>
      </dgm:t>
    </dgm:pt>
    <dgm:pt modelId="{790C446F-6917-41E7-BE01-7AFE2676D505}" type="parTrans" cxnId="{B07163E8-ADEC-492A-8F07-7E5786AB23AE}">
      <dgm:prSet/>
      <dgm:spPr/>
      <dgm:t>
        <a:bodyPr rtlCol="0"/>
        <a:lstStyle>
          <a:defPPr>
            <a:defRPr lang="tr-TR"/>
          </a:defPPr>
        </a:lstStyle>
        <a:p>
          <a:pPr rtl="0"/>
          <a:endParaRPr lang="tr-TR" noProof="0" dirty="0"/>
        </a:p>
      </dgm:t>
    </dgm:pt>
    <dgm:pt modelId="{2804F27C-9BA9-4D07-AB02-74BE7DFA2C0E}" type="sibTrans" cxnId="{B07163E8-ADEC-492A-8F07-7E5786AB23AE}">
      <dgm:prSet phldrT="4" phldr="0"/>
      <dgm:spPr/>
      <dgm:t>
        <a:bodyPr rtlCol="0"/>
        <a:lstStyle>
          <a:defPPr>
            <a:defRPr lang="tr-TR"/>
          </a:defPPr>
        </a:lstStyle>
        <a:p>
          <a:pPr rtl="0"/>
          <a:endParaRPr lang="tr-TR" noProof="0" dirty="0"/>
        </a:p>
      </dgm:t>
    </dgm:pt>
    <dgm:pt modelId="{C2F8C7F7-44C4-414A-BCCD-56E91DD0A777}">
      <dgm:prSet custT="1"/>
      <dgm:spPr>
        <a:solidFill>
          <a:schemeClr val="bg1"/>
        </a:solidFill>
        <a:ln>
          <a:solidFill>
            <a:schemeClr val="bg2">
              <a:lumMod val="75000"/>
            </a:schemeClr>
          </a:solidFill>
        </a:ln>
      </dgm:spPr>
      <dgm:t>
        <a:bodyPr lIns="72000" rIns="72000" rtlCol="0"/>
        <a:lstStyle>
          <a:defPPr>
            <a:defRPr lang="tr-TR"/>
          </a:defP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Entity Freamwork</a:t>
          </a:r>
        </a:p>
      </dgm:t>
    </dgm:pt>
    <dgm:pt modelId="{E6C6DF88-9436-40D7-BA84-18FE896A6151}" type="parTrans" cxnId="{14D43B81-F92D-4CD8-9D1E-78CBF092C750}">
      <dgm:prSet/>
      <dgm:spPr/>
      <dgm:t>
        <a:bodyPr rtlCol="0"/>
        <a:lstStyle>
          <a:defPPr>
            <a:defRPr lang="tr-TR"/>
          </a:defPPr>
        </a:lstStyle>
        <a:p>
          <a:pPr rtl="0"/>
          <a:endParaRPr lang="tr-TR" noProof="0" dirty="0"/>
        </a:p>
      </dgm:t>
    </dgm:pt>
    <dgm:pt modelId="{4E39967D-43EF-4F15-814A-2F491D900D43}" type="sibTrans" cxnId="{14D43B81-F92D-4CD8-9D1E-78CBF092C750}">
      <dgm:prSet phldrT="5" phldr="0"/>
      <dgm:spPr/>
      <dgm:t>
        <a:bodyPr rtlCol="0"/>
        <a:lstStyle>
          <a:defPPr>
            <a:defRPr lang="tr-TR"/>
          </a:defPPr>
        </a:lstStyle>
        <a:p>
          <a:pPr rtl="0"/>
          <a:endParaRPr lang="tr-TR" noProof="0" dirty="0"/>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5"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5"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5" custScaleX="115064" custLinFactNeighborX="976">
        <dgm:presLayoutVars>
          <dgm:bulletEnabled val="1"/>
        </dgm:presLayoutVars>
      </dgm:prSet>
      <dgm:spPr/>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5" custScaleX="115064" custLinFactNeighborX="976">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5"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14D43B81-F92D-4CD8-9D1E-78CBF092C750}" srcId="{D0F07F19-1F50-4B42-A7A0-278DF9D25BB1}" destId="{C2F8C7F7-44C4-414A-BCCD-56E91DD0A777}" srcOrd="4" destOrd="0" parTransId="{E6C6DF88-9436-40D7-BA84-18FE896A6151}" sibTransId="{4E39967D-43EF-4F15-814A-2F491D900D43}"/>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477859"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rPr>
            <a:t>Nesne Yönetimli Programlama</a:t>
          </a:r>
        </a:p>
        <a:p>
          <a:pPr marL="0" lvl="0" indent="0" algn="ctr" defTabSz="933450" rtl="0">
            <a:lnSpc>
              <a:spcPct val="90000"/>
            </a:lnSpc>
            <a:spcBef>
              <a:spcPct val="0"/>
            </a:spcBef>
            <a:spcAft>
              <a:spcPct val="35000"/>
            </a:spcAft>
            <a:buNone/>
          </a:pPr>
          <a:r>
            <a:rPr lang="tr-TR" sz="1800" kern="1200" noProof="0" dirty="0">
              <a:solidFill>
                <a:schemeClr val="bg2">
                  <a:lumMod val="50000"/>
                </a:schemeClr>
              </a:solidFill>
            </a:rPr>
            <a:t>Tanımlama, Sınıf, Nesne, Instantion, Encapsulation, Inharitance, Polymorphism, Design Pattern, Solid</a:t>
          </a:r>
        </a:p>
      </dsp:txBody>
      <dsp:txXfrm>
        <a:off x="477859" y="656"/>
        <a:ext cx="3123798" cy="1628901"/>
      </dsp:txXfrm>
    </dsp:sp>
    <dsp:sp modelId="{B86E23A3-742D-4587-88CF-2D56A8442149}">
      <dsp:nvSpPr>
        <dsp:cNvPr id="0" name=""/>
        <dsp:cNvSpPr/>
      </dsp:nvSpPr>
      <dsp:spPr>
        <a:xfrm>
          <a:off x="3873141"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Frontend Development</a:t>
          </a:r>
        </a:p>
        <a:p>
          <a:pPr marL="0" lvl="0" algn="ctr" defTabSz="1022350" rtl="0">
            <a:lnSpc>
              <a:spcPct val="90000"/>
            </a:lnSpc>
            <a:spcBef>
              <a:spcPct val="0"/>
            </a:spcBef>
            <a:spcAft>
              <a:spcPct val="35000"/>
            </a:spcAft>
            <a:buNone/>
          </a:pPr>
          <a:r>
            <a:rPr lang="tr-TR" sz="1800" kern="1200" noProof="0" dirty="0">
              <a:solidFill>
                <a:schemeClr val="bg2">
                  <a:lumMod val="50000"/>
                </a:schemeClr>
              </a:solidFill>
            </a:rPr>
            <a:t>HTML, CSS, JS, BOOTSTRAP</a:t>
          </a:r>
        </a:p>
      </dsp:txBody>
      <dsp:txXfrm>
        <a:off x="3873141" y="656"/>
        <a:ext cx="3123798" cy="1628901"/>
      </dsp:txXfrm>
    </dsp:sp>
    <dsp:sp modelId="{D64973A5-4E87-44F1-B369-B0D5E0C2A462}">
      <dsp:nvSpPr>
        <dsp:cNvPr id="0" name=""/>
        <dsp:cNvSpPr/>
      </dsp:nvSpPr>
      <dsp:spPr>
        <a:xfrm>
          <a:off x="7268423"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Asp.Net Core MVC</a:t>
          </a:r>
        </a:p>
      </dsp:txBody>
      <dsp:txXfrm>
        <a:off x="7268423" y="656"/>
        <a:ext cx="3123798" cy="1628901"/>
      </dsp:txXfrm>
    </dsp:sp>
    <dsp:sp modelId="{18405FE4-7B27-4C69-B6FE-12C8B84249EF}">
      <dsp:nvSpPr>
        <dsp:cNvPr id="0" name=""/>
        <dsp:cNvSpPr/>
      </dsp:nvSpPr>
      <dsp:spPr>
        <a:xfrm>
          <a:off x="2175500" y="1901041"/>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MSSQL SERVER</a:t>
          </a:r>
        </a:p>
      </dsp:txBody>
      <dsp:txXfrm>
        <a:off x="2175500" y="1901041"/>
        <a:ext cx="3123798" cy="1628901"/>
      </dsp:txXfrm>
    </dsp:sp>
    <dsp:sp modelId="{435C0E89-FD70-4DD9-A771-832DBFC9ACBC}">
      <dsp:nvSpPr>
        <dsp:cNvPr id="0" name=""/>
        <dsp:cNvSpPr/>
      </dsp:nvSpPr>
      <dsp:spPr>
        <a:xfrm>
          <a:off x="5570782" y="1901041"/>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tr-TR" sz="2100" b="1" kern="1200" noProof="0" dirty="0">
              <a:solidFill>
                <a:schemeClr val="accent1">
                  <a:lumMod val="75000"/>
                </a:schemeClr>
              </a:solidFill>
              <a:latin typeface="Garamond" panose="02020404030301010803"/>
              <a:ea typeface="+mn-ea"/>
              <a:cs typeface="+mn-cs"/>
            </a:rPr>
            <a:t>Entity Freamwork</a:t>
          </a:r>
        </a:p>
      </dsp:txBody>
      <dsp:txXfrm>
        <a:off x="5570782" y="1901041"/>
        <a:ext cx="3123798" cy="16289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tr-TR" sz="1200"/>
            </a:lvl1pPr>
          </a:lstStyle>
          <a:p>
            <a:pPr rtl="0"/>
            <a:endParaRPr lang="tr-TR"/>
          </a:p>
        </p:txBody>
      </p:sp>
      <p:sp>
        <p:nvSpPr>
          <p:cNvPr id="3" name="Tarih Yer Tutucusu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tr-TR" sz="1200"/>
            </a:lvl1pPr>
          </a:lstStyle>
          <a:p>
            <a:pPr rtl="0"/>
            <a:fld id="{C1DDCDEA-15C7-46BD-ACAF-0E40F298BB66}" type="datetime1">
              <a:rPr lang="tr-TR" smtClean="0"/>
              <a:t>17.10.2022</a:t>
            </a:fld>
            <a:endParaRPr lang="tr-TR"/>
          </a:p>
        </p:txBody>
      </p:sp>
      <p:sp>
        <p:nvSpPr>
          <p:cNvPr id="4" name="Alt Bilgi Yer Tutucusu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tr-TR" sz="1200"/>
            </a:lvl1pPr>
          </a:lstStyle>
          <a:p>
            <a:pPr rtl="0"/>
            <a:endParaRPr lang="tr-TR"/>
          </a:p>
        </p:txBody>
      </p:sp>
      <p:sp>
        <p:nvSpPr>
          <p:cNvPr id="5" name="Slayt Numarası Yer Tutucusu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tr-TR" sz="1200"/>
            </a:lvl1pPr>
          </a:lstStyle>
          <a:p>
            <a:pPr rtl="0"/>
            <a:fld id="{5A8CD4AB-B9A2-4248-B31F-8EBC71546D8D}" type="slidenum">
              <a:rPr lang="tr-TR" smtClean="0"/>
              <a:t>‹#›</a:t>
            </a:fld>
            <a:endParaRPr lang="tr-TR"/>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tr-T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tr-TR" sz="1200"/>
            </a:lvl1pPr>
          </a:lstStyle>
          <a:p>
            <a:fld id="{7DD59EDA-D5DA-4D3F-9092-8EE5CAF29E25}" type="datetime1">
              <a:rPr lang="tr-TR" smtClean="0"/>
              <a:pPr/>
              <a:t>17.10.2022</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tr-TR"/>
            </a:defPP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tr-TR"/>
            </a:def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tr-T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tr-TR" sz="1200"/>
            </a:lvl1pPr>
          </a:lstStyle>
          <a:p>
            <a:pPr rtl="0"/>
            <a:fld id="{AABE9C73-6CDE-45E2-97F8-E3C5308FA232}" type="slidenum">
              <a:rPr lang="tr-TR" noProof="0" smtClean="0"/>
              <a:t>‹#›</a:t>
            </a:fld>
            <a:endParaRPr lang="tr-TR" noProof="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tr-TR" sz="1200" kern="1200">
        <a:solidFill>
          <a:schemeClr val="tx1"/>
        </a:solidFill>
        <a:latin typeface="+mn-lt"/>
        <a:ea typeface="+mn-ea"/>
        <a:cs typeface="+mn-cs"/>
      </a:defRPr>
    </a:lvl1pPr>
    <a:lvl2pPr marL="457200" algn="l" defTabSz="914400" rtl="0" eaLnBrk="1" latinLnBrk="0" hangingPunct="1">
      <a:defRPr lang="tr-TR" sz="1200" kern="1200">
        <a:solidFill>
          <a:schemeClr val="tx1"/>
        </a:solidFill>
        <a:latin typeface="+mn-lt"/>
        <a:ea typeface="+mn-ea"/>
        <a:cs typeface="+mn-cs"/>
      </a:defRPr>
    </a:lvl2pPr>
    <a:lvl3pPr marL="914400" algn="l" defTabSz="914400" rtl="0" eaLnBrk="1" latinLnBrk="0" hangingPunct="1">
      <a:defRPr lang="tr-TR" sz="1200" kern="1200">
        <a:solidFill>
          <a:schemeClr val="tx1"/>
        </a:solidFill>
        <a:latin typeface="+mn-lt"/>
        <a:ea typeface="+mn-ea"/>
        <a:cs typeface="+mn-cs"/>
      </a:defRPr>
    </a:lvl3pPr>
    <a:lvl4pPr marL="1371600" algn="l" defTabSz="914400" rtl="0" eaLnBrk="1" latinLnBrk="0" hangingPunct="1">
      <a:defRPr lang="tr-TR" sz="1200" kern="1200">
        <a:solidFill>
          <a:schemeClr val="tx1"/>
        </a:solidFill>
        <a:latin typeface="+mn-lt"/>
        <a:ea typeface="+mn-ea"/>
        <a:cs typeface="+mn-cs"/>
      </a:defRPr>
    </a:lvl4pPr>
    <a:lvl5pPr marL="1828800" algn="l" defTabSz="914400" rtl="0" eaLnBrk="1" latinLnBrk="0" hangingPunct="1">
      <a:defRPr lang="tr-TR" sz="1200" kern="1200">
        <a:solidFill>
          <a:schemeClr val="tx1"/>
        </a:solidFill>
        <a:latin typeface="+mn-lt"/>
        <a:ea typeface="+mn-ea"/>
        <a:cs typeface="+mn-cs"/>
      </a:defRPr>
    </a:lvl5pPr>
    <a:lvl6pPr marL="2286000" algn="l" defTabSz="914400" rtl="0" eaLnBrk="1" latinLnBrk="0" hangingPunct="1">
      <a:defRPr lang="tr-TR" sz="1200" kern="1200">
        <a:solidFill>
          <a:schemeClr val="tx1"/>
        </a:solidFill>
        <a:latin typeface="+mn-lt"/>
        <a:ea typeface="+mn-ea"/>
        <a:cs typeface="+mn-cs"/>
      </a:defRPr>
    </a:lvl6pPr>
    <a:lvl7pPr marL="2743200" algn="l" defTabSz="914400" rtl="0" eaLnBrk="1" latinLnBrk="0" hangingPunct="1">
      <a:defRPr lang="tr-TR" sz="1200" kern="1200">
        <a:solidFill>
          <a:schemeClr val="tx1"/>
        </a:solidFill>
        <a:latin typeface="+mn-lt"/>
        <a:ea typeface="+mn-ea"/>
        <a:cs typeface="+mn-cs"/>
      </a:defRPr>
    </a:lvl7pPr>
    <a:lvl8pPr marL="3200400" algn="l" defTabSz="914400" rtl="0" eaLnBrk="1" latinLnBrk="0" hangingPunct="1">
      <a:defRPr lang="tr-TR" sz="1200" kern="1200">
        <a:solidFill>
          <a:schemeClr val="tx1"/>
        </a:solidFill>
        <a:latin typeface="+mn-lt"/>
        <a:ea typeface="+mn-ea"/>
        <a:cs typeface="+mn-cs"/>
      </a:defRPr>
    </a:lvl8pPr>
    <a:lvl9pPr marL="3657600" algn="l" defTabSz="914400" rtl="0" eaLnBrk="1" latinLnBrk="0" hangingPunct="1">
      <a:defRPr lang="tr-T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1</a:t>
            </a:fld>
            <a:endParaRPr lang="tr-TR"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10</a:t>
            </a:fld>
            <a:endParaRPr lang="tr-TR" dirty="0"/>
          </a:p>
        </p:txBody>
      </p:sp>
    </p:spTree>
    <p:extLst>
      <p:ext uri="{BB962C8B-B14F-4D97-AF65-F5344CB8AC3E}">
        <p14:creationId xmlns:p14="http://schemas.microsoft.com/office/powerpoint/2010/main" val="292854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18</a:t>
            </a:fld>
            <a:endParaRPr lang="tr-TR" dirty="0"/>
          </a:p>
        </p:txBody>
      </p:sp>
    </p:spTree>
    <p:extLst>
      <p:ext uri="{BB962C8B-B14F-4D97-AF65-F5344CB8AC3E}">
        <p14:creationId xmlns:p14="http://schemas.microsoft.com/office/powerpoint/2010/main" val="192775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19</a:t>
            </a:fld>
            <a:endParaRPr lang="tr-TR" dirty="0"/>
          </a:p>
        </p:txBody>
      </p:sp>
    </p:spTree>
    <p:extLst>
      <p:ext uri="{BB962C8B-B14F-4D97-AF65-F5344CB8AC3E}">
        <p14:creationId xmlns:p14="http://schemas.microsoft.com/office/powerpoint/2010/main" val="116729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20</a:t>
            </a:fld>
            <a:endParaRPr lang="tr-TR" dirty="0"/>
          </a:p>
        </p:txBody>
      </p:sp>
    </p:spTree>
    <p:extLst>
      <p:ext uri="{BB962C8B-B14F-4D97-AF65-F5344CB8AC3E}">
        <p14:creationId xmlns:p14="http://schemas.microsoft.com/office/powerpoint/2010/main" val="424292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21</a:t>
            </a:fld>
            <a:endParaRPr lang="tr-TR" dirty="0"/>
          </a:p>
        </p:txBody>
      </p:sp>
    </p:spTree>
    <p:extLst>
      <p:ext uri="{BB962C8B-B14F-4D97-AF65-F5344CB8AC3E}">
        <p14:creationId xmlns:p14="http://schemas.microsoft.com/office/powerpoint/2010/main" val="297555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22</a:t>
            </a:fld>
            <a:endParaRPr lang="tr-TR" dirty="0"/>
          </a:p>
        </p:txBody>
      </p:sp>
    </p:spTree>
    <p:extLst>
      <p:ext uri="{BB962C8B-B14F-4D97-AF65-F5344CB8AC3E}">
        <p14:creationId xmlns:p14="http://schemas.microsoft.com/office/powerpoint/2010/main" val="1179920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23</a:t>
            </a:fld>
            <a:endParaRPr lang="tr-TR" dirty="0"/>
          </a:p>
        </p:txBody>
      </p:sp>
    </p:spTree>
    <p:extLst>
      <p:ext uri="{BB962C8B-B14F-4D97-AF65-F5344CB8AC3E}">
        <p14:creationId xmlns:p14="http://schemas.microsoft.com/office/powerpoint/2010/main" val="3217649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24</a:t>
            </a:fld>
            <a:endParaRPr lang="tr-TR" dirty="0"/>
          </a:p>
        </p:txBody>
      </p:sp>
    </p:spTree>
    <p:extLst>
      <p:ext uri="{BB962C8B-B14F-4D97-AF65-F5344CB8AC3E}">
        <p14:creationId xmlns:p14="http://schemas.microsoft.com/office/powerpoint/2010/main" val="1542864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25</a:t>
            </a:fld>
            <a:endParaRPr lang="tr-TR" dirty="0"/>
          </a:p>
        </p:txBody>
      </p:sp>
    </p:spTree>
    <p:extLst>
      <p:ext uri="{BB962C8B-B14F-4D97-AF65-F5344CB8AC3E}">
        <p14:creationId xmlns:p14="http://schemas.microsoft.com/office/powerpoint/2010/main" val="2752604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26</a:t>
            </a:fld>
            <a:endParaRPr lang="tr-TR" dirty="0"/>
          </a:p>
        </p:txBody>
      </p:sp>
    </p:spTree>
    <p:extLst>
      <p:ext uri="{BB962C8B-B14F-4D97-AF65-F5344CB8AC3E}">
        <p14:creationId xmlns:p14="http://schemas.microsoft.com/office/powerpoint/2010/main" val="7531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a:t>
            </a:fld>
            <a:endParaRPr lang="tr-TR" dirty="0"/>
          </a:p>
        </p:txBody>
      </p:sp>
    </p:spTree>
    <p:extLst>
      <p:ext uri="{BB962C8B-B14F-4D97-AF65-F5344CB8AC3E}">
        <p14:creationId xmlns:p14="http://schemas.microsoft.com/office/powerpoint/2010/main" val="3511812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27</a:t>
            </a:fld>
            <a:endParaRPr lang="tr-TR" dirty="0"/>
          </a:p>
        </p:txBody>
      </p:sp>
    </p:spTree>
    <p:extLst>
      <p:ext uri="{BB962C8B-B14F-4D97-AF65-F5344CB8AC3E}">
        <p14:creationId xmlns:p14="http://schemas.microsoft.com/office/powerpoint/2010/main" val="4255274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28</a:t>
            </a:fld>
            <a:endParaRPr lang="tr-TR" dirty="0"/>
          </a:p>
        </p:txBody>
      </p:sp>
    </p:spTree>
    <p:extLst>
      <p:ext uri="{BB962C8B-B14F-4D97-AF65-F5344CB8AC3E}">
        <p14:creationId xmlns:p14="http://schemas.microsoft.com/office/powerpoint/2010/main" val="1713202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29</a:t>
            </a:fld>
            <a:endParaRPr lang="tr-TR" dirty="0"/>
          </a:p>
        </p:txBody>
      </p:sp>
    </p:spTree>
    <p:extLst>
      <p:ext uri="{BB962C8B-B14F-4D97-AF65-F5344CB8AC3E}">
        <p14:creationId xmlns:p14="http://schemas.microsoft.com/office/powerpoint/2010/main" val="3316593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30</a:t>
            </a:fld>
            <a:endParaRPr lang="tr-TR" dirty="0"/>
          </a:p>
        </p:txBody>
      </p:sp>
    </p:spTree>
    <p:extLst>
      <p:ext uri="{BB962C8B-B14F-4D97-AF65-F5344CB8AC3E}">
        <p14:creationId xmlns:p14="http://schemas.microsoft.com/office/powerpoint/2010/main" val="135644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31</a:t>
            </a:fld>
            <a:endParaRPr lang="tr-TR" dirty="0"/>
          </a:p>
        </p:txBody>
      </p:sp>
    </p:spTree>
    <p:extLst>
      <p:ext uri="{BB962C8B-B14F-4D97-AF65-F5344CB8AC3E}">
        <p14:creationId xmlns:p14="http://schemas.microsoft.com/office/powerpoint/2010/main" val="645897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32</a:t>
            </a:fld>
            <a:endParaRPr lang="tr-TR" dirty="0"/>
          </a:p>
        </p:txBody>
      </p:sp>
    </p:spTree>
    <p:extLst>
      <p:ext uri="{BB962C8B-B14F-4D97-AF65-F5344CB8AC3E}">
        <p14:creationId xmlns:p14="http://schemas.microsoft.com/office/powerpoint/2010/main" val="4125739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33</a:t>
            </a:fld>
            <a:endParaRPr lang="tr-TR" dirty="0"/>
          </a:p>
        </p:txBody>
      </p:sp>
    </p:spTree>
    <p:extLst>
      <p:ext uri="{BB962C8B-B14F-4D97-AF65-F5344CB8AC3E}">
        <p14:creationId xmlns:p14="http://schemas.microsoft.com/office/powerpoint/2010/main" val="4245978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34</a:t>
            </a:fld>
            <a:endParaRPr lang="tr-TR" dirty="0"/>
          </a:p>
        </p:txBody>
      </p:sp>
    </p:spTree>
    <p:extLst>
      <p:ext uri="{BB962C8B-B14F-4D97-AF65-F5344CB8AC3E}">
        <p14:creationId xmlns:p14="http://schemas.microsoft.com/office/powerpoint/2010/main" val="3404116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35</a:t>
            </a:fld>
            <a:endParaRPr lang="tr-TR" dirty="0"/>
          </a:p>
        </p:txBody>
      </p:sp>
    </p:spTree>
    <p:extLst>
      <p:ext uri="{BB962C8B-B14F-4D97-AF65-F5344CB8AC3E}">
        <p14:creationId xmlns:p14="http://schemas.microsoft.com/office/powerpoint/2010/main" val="2578431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36</a:t>
            </a:fld>
            <a:endParaRPr lang="tr-TR" dirty="0"/>
          </a:p>
        </p:txBody>
      </p:sp>
    </p:spTree>
    <p:extLst>
      <p:ext uri="{BB962C8B-B14F-4D97-AF65-F5344CB8AC3E}">
        <p14:creationId xmlns:p14="http://schemas.microsoft.com/office/powerpoint/2010/main" val="3534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a:t>
            </a:fld>
            <a:endParaRPr lang="tr-TR" dirty="0"/>
          </a:p>
        </p:txBody>
      </p:sp>
    </p:spTree>
    <p:extLst>
      <p:ext uri="{BB962C8B-B14F-4D97-AF65-F5344CB8AC3E}">
        <p14:creationId xmlns:p14="http://schemas.microsoft.com/office/powerpoint/2010/main" val="942007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37</a:t>
            </a:fld>
            <a:endParaRPr lang="tr-TR" dirty="0"/>
          </a:p>
        </p:txBody>
      </p:sp>
    </p:spTree>
    <p:extLst>
      <p:ext uri="{BB962C8B-B14F-4D97-AF65-F5344CB8AC3E}">
        <p14:creationId xmlns:p14="http://schemas.microsoft.com/office/powerpoint/2010/main" val="2021227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38</a:t>
            </a:fld>
            <a:endParaRPr lang="tr-TR" dirty="0"/>
          </a:p>
        </p:txBody>
      </p:sp>
    </p:spTree>
    <p:extLst>
      <p:ext uri="{BB962C8B-B14F-4D97-AF65-F5344CB8AC3E}">
        <p14:creationId xmlns:p14="http://schemas.microsoft.com/office/powerpoint/2010/main" val="2212676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39</a:t>
            </a:fld>
            <a:endParaRPr lang="tr-TR" dirty="0"/>
          </a:p>
        </p:txBody>
      </p:sp>
    </p:spTree>
    <p:extLst>
      <p:ext uri="{BB962C8B-B14F-4D97-AF65-F5344CB8AC3E}">
        <p14:creationId xmlns:p14="http://schemas.microsoft.com/office/powerpoint/2010/main" val="334341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40</a:t>
            </a:fld>
            <a:endParaRPr lang="tr-TR" dirty="0"/>
          </a:p>
        </p:txBody>
      </p:sp>
    </p:spTree>
    <p:extLst>
      <p:ext uri="{BB962C8B-B14F-4D97-AF65-F5344CB8AC3E}">
        <p14:creationId xmlns:p14="http://schemas.microsoft.com/office/powerpoint/2010/main" val="1032597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41</a:t>
            </a:fld>
            <a:endParaRPr lang="tr-TR" dirty="0"/>
          </a:p>
        </p:txBody>
      </p:sp>
    </p:spTree>
    <p:extLst>
      <p:ext uri="{BB962C8B-B14F-4D97-AF65-F5344CB8AC3E}">
        <p14:creationId xmlns:p14="http://schemas.microsoft.com/office/powerpoint/2010/main" val="221723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4</a:t>
            </a:fld>
            <a:endParaRPr lang="tr-TR" dirty="0"/>
          </a:p>
        </p:txBody>
      </p:sp>
    </p:spTree>
    <p:extLst>
      <p:ext uri="{BB962C8B-B14F-4D97-AF65-F5344CB8AC3E}">
        <p14:creationId xmlns:p14="http://schemas.microsoft.com/office/powerpoint/2010/main" val="149280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5</a:t>
            </a:fld>
            <a:endParaRPr lang="tr-TR" dirty="0"/>
          </a:p>
        </p:txBody>
      </p:sp>
    </p:spTree>
    <p:extLst>
      <p:ext uri="{BB962C8B-B14F-4D97-AF65-F5344CB8AC3E}">
        <p14:creationId xmlns:p14="http://schemas.microsoft.com/office/powerpoint/2010/main" val="390170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6</a:t>
            </a:fld>
            <a:endParaRPr lang="tr-TR" dirty="0"/>
          </a:p>
        </p:txBody>
      </p:sp>
    </p:spTree>
    <p:extLst>
      <p:ext uri="{BB962C8B-B14F-4D97-AF65-F5344CB8AC3E}">
        <p14:creationId xmlns:p14="http://schemas.microsoft.com/office/powerpoint/2010/main" val="313890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7</a:t>
            </a:fld>
            <a:endParaRPr lang="tr-TR" dirty="0"/>
          </a:p>
        </p:txBody>
      </p:sp>
    </p:spTree>
    <p:extLst>
      <p:ext uri="{BB962C8B-B14F-4D97-AF65-F5344CB8AC3E}">
        <p14:creationId xmlns:p14="http://schemas.microsoft.com/office/powerpoint/2010/main" val="774308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8</a:t>
            </a:fld>
            <a:endParaRPr lang="tr-TR" dirty="0"/>
          </a:p>
        </p:txBody>
      </p:sp>
    </p:spTree>
    <p:extLst>
      <p:ext uri="{BB962C8B-B14F-4D97-AF65-F5344CB8AC3E}">
        <p14:creationId xmlns:p14="http://schemas.microsoft.com/office/powerpoint/2010/main" val="268364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5"/>
          </p:nvPr>
        </p:nvSpPr>
        <p:spPr/>
        <p:txBody>
          <a:bodyPr rtlCol="0"/>
          <a:lstStyle>
            <a:defPPr>
              <a:defRPr lang="tr-TR"/>
            </a:defPPr>
          </a:lstStyle>
          <a:p>
            <a:pPr rtl="0"/>
            <a:fld id="{AABE9C73-6CDE-45E2-97F8-E3C5308FA232}" type="slidenum">
              <a:rPr lang="tr-TR" smtClean="0"/>
              <a:t>9</a:t>
            </a:fld>
            <a:endParaRPr lang="tr-TR" dirty="0"/>
          </a:p>
        </p:txBody>
      </p:sp>
    </p:spTree>
    <p:extLst>
      <p:ext uri="{BB962C8B-B14F-4D97-AF65-F5344CB8AC3E}">
        <p14:creationId xmlns:p14="http://schemas.microsoft.com/office/powerpoint/2010/main" val="215724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useBgFill="1">
        <p:nvSpPr>
          <p:cNvPr id="10" name="Dikdörtgen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Dikdörtgen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Dikdörtgen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Düz Bağlayıcı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Başlık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tr-TR" sz="6800" b="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tr-TR" dirty="0"/>
          </a:p>
        </p:txBody>
      </p:sp>
      <p:sp>
        <p:nvSpPr>
          <p:cNvPr id="3" name="Alt Başlık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lang="tr-TR" sz="1800" spc="80" baseline="0">
                <a:solidFill>
                  <a:schemeClr val="tx1">
                    <a:lumMod val="95000"/>
                    <a:lumOff val="5000"/>
                  </a:schemeClr>
                </a:solidFill>
              </a:defRPr>
            </a:lvl1pPr>
            <a:lvl2pPr marL="457200" indent="0" algn="ctr">
              <a:buNone/>
              <a:defRPr lang="tr-TR" sz="1600"/>
            </a:lvl2pPr>
            <a:lvl3pPr marL="914400" indent="0" algn="ctr">
              <a:buNone/>
              <a:defRPr lang="tr-TR" sz="1600"/>
            </a:lvl3pPr>
            <a:lvl4pPr marL="1371600" indent="0" algn="ctr">
              <a:buNone/>
              <a:defRPr lang="tr-TR" sz="1600"/>
            </a:lvl4pPr>
            <a:lvl5pPr marL="1828800" indent="0" algn="ctr">
              <a:buNone/>
              <a:defRPr lang="tr-TR" sz="1600"/>
            </a:lvl5pPr>
            <a:lvl6pPr marL="2286000" indent="0" algn="ctr">
              <a:buNone/>
              <a:defRPr lang="tr-TR" sz="1600"/>
            </a:lvl6pPr>
            <a:lvl7pPr marL="2743200" indent="0" algn="ctr">
              <a:buNone/>
              <a:defRPr lang="tr-TR" sz="1600"/>
            </a:lvl7pPr>
            <a:lvl8pPr marL="3200400" indent="0" algn="ctr">
              <a:buNone/>
              <a:defRPr lang="tr-TR" sz="1600"/>
            </a:lvl8pPr>
            <a:lvl9pPr marL="3657600" indent="0" algn="ctr">
              <a:buNone/>
              <a:defRPr lang="tr-TR" sz="1600"/>
            </a:lvl9pPr>
          </a:lstStyle>
          <a:p>
            <a:pPr rtl="0"/>
            <a:r>
              <a:rPr lang="tr-TR"/>
              <a:t>Asıl alt başlık stilini düzenlemek için tıklayın</a:t>
            </a:r>
            <a:endParaRPr lang="tr-TR" dirty="0"/>
          </a:p>
        </p:txBody>
      </p:sp>
      <p:sp>
        <p:nvSpPr>
          <p:cNvPr id="20" name="Tarih Yer Tutucusu 19"/>
          <p:cNvSpPr>
            <a:spLocks noGrp="1"/>
          </p:cNvSpPr>
          <p:nvPr>
            <p:ph type="dt" sz="half" idx="10"/>
          </p:nvPr>
        </p:nvSpPr>
        <p:spPr>
          <a:xfrm>
            <a:off x="5318760" y="1341256"/>
            <a:ext cx="1554480" cy="485546"/>
          </a:xfrm>
        </p:spPr>
        <p:txBody>
          <a:bodyPr rtlCol="0"/>
          <a:lstStyle>
            <a:lvl1pPr algn="ctr">
              <a:defRPr lang="tr-TR" sz="1300" spc="0" baseline="0">
                <a:solidFill>
                  <a:srgbClr val="FFFFFF"/>
                </a:solidFill>
                <a:latin typeface="+mn-lt"/>
              </a:defRPr>
            </a:lvl1pPr>
          </a:lstStyle>
          <a:p>
            <a:pPr rtl="0"/>
            <a:fld id="{DD84720A-C79D-48C1-89FE-063BB6873ED2}" type="datetime1">
              <a:rPr lang="tr-TR" smtClean="0"/>
              <a:t>17.10.2022</a:t>
            </a:fld>
            <a:endParaRPr lang="tr-TR" dirty="0"/>
          </a:p>
        </p:txBody>
      </p:sp>
      <p:sp>
        <p:nvSpPr>
          <p:cNvPr id="21" name="Alt Bilgi Yer Tutucusu 20"/>
          <p:cNvSpPr>
            <a:spLocks noGrp="1"/>
          </p:cNvSpPr>
          <p:nvPr>
            <p:ph type="ftr" sz="quarter" idx="11"/>
          </p:nvPr>
        </p:nvSpPr>
        <p:spPr>
          <a:xfrm>
            <a:off x="1629100" y="5177408"/>
            <a:ext cx="5730295" cy="228600"/>
          </a:xfrm>
        </p:spPr>
        <p:txBody>
          <a:bodyPr rtlCol="0"/>
          <a:lstStyle>
            <a:lvl1pPr algn="l">
              <a:defRPr lang="tr-TR">
                <a:solidFill>
                  <a:schemeClr val="tx1">
                    <a:lumMod val="85000"/>
                    <a:lumOff val="15000"/>
                  </a:schemeClr>
                </a:solidFill>
              </a:defRPr>
            </a:lvl1pPr>
          </a:lstStyle>
          <a:p>
            <a:pPr rtl="0"/>
            <a:endParaRPr lang="tr-TR" dirty="0"/>
          </a:p>
        </p:txBody>
      </p:sp>
      <p:sp>
        <p:nvSpPr>
          <p:cNvPr id="22" name="Slayt Numarası Yer Tutucusu 21"/>
          <p:cNvSpPr>
            <a:spLocks noGrp="1"/>
          </p:cNvSpPr>
          <p:nvPr>
            <p:ph type="sldNum" sz="quarter" idx="12"/>
          </p:nvPr>
        </p:nvSpPr>
        <p:spPr>
          <a:xfrm>
            <a:off x="8606920" y="5177408"/>
            <a:ext cx="1955980" cy="228600"/>
          </a:xfrm>
        </p:spPr>
        <p:txBody>
          <a:bodyPr rtlCol="0"/>
          <a:lstStyle>
            <a:lvl1pPr>
              <a:defRPr lang="tr-TR">
                <a:solidFill>
                  <a:schemeClr val="tx1">
                    <a:lumMod val="85000"/>
                    <a:lumOff val="15000"/>
                  </a:schemeClr>
                </a:solidFill>
              </a:defRPr>
            </a:lvl1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tr-TR" sz="4800" b="0" kern="1200" cap="none" spc="0" baseline="0" dirty="0">
                <a:solidFill>
                  <a:schemeClr val="bg1"/>
                </a:solidFill>
                <a:effectLst/>
                <a:latin typeface="+mj-lt"/>
                <a:ea typeface="+mn-ea"/>
                <a:cs typeface="+mn-cs"/>
              </a:defRPr>
            </a:lvl1pPr>
          </a:lstStyle>
          <a:p>
            <a:pPr rtl="0"/>
            <a:r>
              <a:rPr lang="tr-TR"/>
              <a:t>Asıl başlık stilini düzenlemek için tıklayın</a:t>
            </a:r>
            <a:endParaRPr lang="tr-TR" dirty="0"/>
          </a:p>
        </p:txBody>
      </p:sp>
      <p:sp>
        <p:nvSpPr>
          <p:cNvPr id="3" name="İçerik Yer Tutucusu 2"/>
          <p:cNvSpPr>
            <a:spLocks noGrp="1"/>
          </p:cNvSpPr>
          <p:nvPr>
            <p:ph idx="1"/>
          </p:nvPr>
        </p:nvSpPr>
        <p:spPr>
          <a:xfrm>
            <a:off x="685800" y="609600"/>
            <a:ext cx="6858000" cy="5334000"/>
          </a:xfrm>
        </p:spPr>
        <p:txBody>
          <a:bodyPr rtlCol="0"/>
          <a:lstStyle>
            <a:lvl1pPr>
              <a:defRPr lang="tr-TR" sz="19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lang="tr-TR" sz="1800">
                <a:solidFill>
                  <a:schemeClr val="bg1">
                    <a:lumMod val="95000"/>
                  </a:schemeClr>
                </a:solidFill>
              </a:defRPr>
            </a:lvl1pPr>
            <a:lvl2pPr marL="457200" indent="0">
              <a:buNone/>
              <a:defRPr lang="tr-TR" sz="1200"/>
            </a:lvl2pPr>
            <a:lvl3pPr marL="914400" indent="0">
              <a:buNone/>
              <a:defRPr lang="tr-TR" sz="1000"/>
            </a:lvl3pPr>
            <a:lvl4pPr marL="1371600" indent="0">
              <a:buNone/>
              <a:defRPr lang="tr-TR" sz="900"/>
            </a:lvl4pPr>
            <a:lvl5pPr marL="1828800" indent="0">
              <a:buNone/>
              <a:defRPr lang="tr-TR" sz="900"/>
            </a:lvl5pPr>
            <a:lvl6pPr marL="2286000" indent="0">
              <a:buNone/>
              <a:defRPr lang="tr-TR" sz="900"/>
            </a:lvl6pPr>
            <a:lvl7pPr marL="2743200" indent="0">
              <a:buNone/>
              <a:defRPr lang="tr-TR" sz="900"/>
            </a:lvl7pPr>
            <a:lvl8pPr marL="3200400" indent="0">
              <a:buNone/>
              <a:defRPr lang="tr-TR" sz="900"/>
            </a:lvl8pPr>
            <a:lvl9pPr marL="3657600" indent="0">
              <a:buNone/>
              <a:defRPr lang="tr-T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lang="tr-TR">
                <a:solidFill>
                  <a:schemeClr val="tx1">
                    <a:lumMod val="85000"/>
                    <a:lumOff val="15000"/>
                  </a:schemeClr>
                </a:solidFill>
              </a:defRPr>
            </a:lvl1pPr>
          </a:lstStyle>
          <a:p>
            <a:pPr rtl="0"/>
            <a:fld id="{8B4F99C0-4D0B-4C3D-A111-E1BD366D11DE}" type="datetime1">
              <a:rPr lang="tr-TR" smtClean="0"/>
              <a:t>17.10.2022</a:t>
            </a:fld>
            <a:endParaRPr lang="tr-TR" dirty="0"/>
          </a:p>
        </p:txBody>
      </p:sp>
      <p:sp>
        <p:nvSpPr>
          <p:cNvPr id="9" name="Alt Bilgi Yer Tutucusu 8"/>
          <p:cNvSpPr>
            <a:spLocks noGrp="1"/>
          </p:cNvSpPr>
          <p:nvPr>
            <p:ph type="ftr" sz="quarter" idx="11"/>
          </p:nvPr>
        </p:nvSpPr>
        <p:spPr>
          <a:xfrm>
            <a:off x="685801" y="6035040"/>
            <a:ext cx="4584700" cy="365760"/>
          </a:xfrm>
        </p:spPr>
        <p:txBody>
          <a:bodyPr rtlCol="0"/>
          <a:lstStyle>
            <a:lvl1pPr algn="l">
              <a:defRPr lang="tr-TR"/>
            </a:lvl1pPr>
          </a:lstStyle>
          <a:p>
            <a:pPr rtl="0"/>
            <a:endParaRPr lang="tr-TR" dirty="0"/>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lang="tr-TR">
                <a:solidFill>
                  <a:schemeClr val="tx1">
                    <a:lumMod val="85000"/>
                    <a:lumOff val="15000"/>
                  </a:schemeClr>
                </a:solidFill>
              </a:defRPr>
            </a:lvl1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Resim Yazılı Resim">
    <p:spTree>
      <p:nvGrpSpPr>
        <p:cNvPr id="1" name=""/>
        <p:cNvGrpSpPr/>
        <p:nvPr/>
      </p:nvGrpSpPr>
      <p:grpSpPr>
        <a:xfrm>
          <a:off x="0" y="0"/>
          <a:ext cx="0" cy="0"/>
          <a:chOff x="0" y="0"/>
          <a:chExt cx="0" cy="0"/>
        </a:xfrm>
      </p:grpSpPr>
      <p:sp>
        <p:nvSpPr>
          <p:cNvPr id="25" name="Dikdörtgen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noProof="0" dirty="0"/>
          </a:p>
        </p:txBody>
      </p:sp>
      <p:sp>
        <p:nvSpPr>
          <p:cNvPr id="24" name="Resim Yer Tutucusu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rtlCol="0">
            <a:noAutofit/>
          </a:bodyPr>
          <a:lstStyle>
            <a:lvl1pPr marL="0" indent="0" algn="ctr">
              <a:buNone/>
              <a:defRPr lang="tr-TR"/>
            </a:lvl1pPr>
          </a:lstStyle>
          <a:p>
            <a:pPr rtl="0"/>
            <a:r>
              <a:rPr lang="tr-TR" noProof="0"/>
              <a:t>Resim eklemek için simgeye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lang="tr-TR">
                <a:solidFill>
                  <a:schemeClr val="tx1">
                    <a:lumMod val="85000"/>
                    <a:lumOff val="15000"/>
                  </a:schemeClr>
                </a:solidFill>
              </a:defRPr>
            </a:lvl1pPr>
          </a:lstStyle>
          <a:p>
            <a:pPr rtl="0"/>
            <a:fld id="{FD5726B9-0F58-4AB1-BEB5-744631E4C68E}" type="datetime1">
              <a:rPr lang="tr-TR" noProof="0" smtClean="0"/>
              <a:t>17.10.2022</a:t>
            </a:fld>
            <a:endParaRPr lang="tr-TR" noProof="0" dirty="0"/>
          </a:p>
        </p:txBody>
      </p:sp>
      <p:sp>
        <p:nvSpPr>
          <p:cNvPr id="9" name="Alt Bilgi Yer Tutucusu 8"/>
          <p:cNvSpPr>
            <a:spLocks noGrp="1"/>
          </p:cNvSpPr>
          <p:nvPr>
            <p:ph type="ftr" sz="quarter" idx="11"/>
          </p:nvPr>
        </p:nvSpPr>
        <p:spPr>
          <a:xfrm>
            <a:off x="685801" y="6035040"/>
            <a:ext cx="4584700" cy="365760"/>
          </a:xfrm>
        </p:spPr>
        <p:txBody>
          <a:bodyPr rtlCol="0"/>
          <a:lstStyle>
            <a:lvl1pPr algn="l">
              <a:defRPr lang="tr-TR"/>
            </a:lvl1pPr>
          </a:lstStyle>
          <a:p>
            <a:pPr rtl="0"/>
            <a:endParaRPr lang="tr-TR" noProof="0" dirty="0"/>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lang="tr-TR">
                <a:solidFill>
                  <a:schemeClr val="tx1">
                    <a:lumMod val="85000"/>
                    <a:lumOff val="15000"/>
                  </a:schemeClr>
                </a:solidFill>
              </a:defRPr>
            </a:lvl1pPr>
          </a:lstStyle>
          <a:p>
            <a:pPr rtl="0"/>
            <a:fld id="{34B7E4EF-A1BD-40F4-AB7B-04F084DD991D}" type="slidenum">
              <a:rPr lang="tr-TR" noProof="0" smtClean="0"/>
              <a:t>‹#›</a:t>
            </a:fld>
            <a:endParaRPr lang="tr-TR" noProof="0" dirty="0"/>
          </a:p>
        </p:txBody>
      </p:sp>
      <p:sp>
        <p:nvSpPr>
          <p:cNvPr id="22" name="İçerik Yer Tutucusu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lang="tr-TR">
                <a:solidFill>
                  <a:schemeClr val="bg1"/>
                </a:solidFill>
              </a:defRPr>
            </a:lvl1pPr>
          </a:lstStyle>
          <a:p>
            <a:pPr lvl="0" rtl="0"/>
            <a:r>
              <a:rPr lang="tr-TR" noProof="0"/>
              <a:t>Asıl metin stillerini düzenlemek için tıklayın</a:t>
            </a:r>
          </a:p>
        </p:txBody>
      </p:sp>
      <p:sp>
        <p:nvSpPr>
          <p:cNvPr id="23" name="Dikdörtgen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noProof="0" dirty="0"/>
          </a:p>
        </p:txBody>
      </p:sp>
      <p:sp>
        <p:nvSpPr>
          <p:cNvPr id="2" name="Başlık 1"/>
          <p:cNvSpPr>
            <a:spLocks noGrp="1"/>
          </p:cNvSpPr>
          <p:nvPr>
            <p:ph type="title"/>
          </p:nvPr>
        </p:nvSpPr>
        <p:spPr>
          <a:xfrm>
            <a:off x="1357950" y="1352804"/>
            <a:ext cx="4633415" cy="1333641"/>
          </a:xfrm>
        </p:spPr>
        <p:txBody>
          <a:bodyPr rtlCol="0" anchor="b">
            <a:normAutofit/>
          </a:bodyPr>
          <a:lstStyle>
            <a:lvl1pPr algn="l" defTabSz="914400" rtl="0" eaLnBrk="1" latinLnBrk="0" hangingPunct="1">
              <a:lnSpc>
                <a:spcPct val="100000"/>
              </a:lnSpc>
              <a:spcBef>
                <a:spcPct val="0"/>
              </a:spcBef>
              <a:buNone/>
              <a:defRPr lang="tr-TR" sz="4800" b="0" kern="1200" cap="none" spc="0" baseline="0" dirty="0">
                <a:solidFill>
                  <a:schemeClr val="bg1"/>
                </a:solidFill>
                <a:effectLst/>
                <a:latin typeface="+mj-lt"/>
                <a:ea typeface="+mn-ea"/>
                <a:cs typeface="+mn-cs"/>
              </a:defRPr>
            </a:lvl1pPr>
          </a:lstStyle>
          <a:p>
            <a:pPr rtl="0"/>
            <a:r>
              <a:rPr lang="tr-TR" noProof="0"/>
              <a:t>Asıl başlık stilini düzenlemek için tıklayın</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lang="tr-TR" sz="3200"/>
            </a:lvl1pPr>
            <a:lvl2pPr marL="457200" indent="0">
              <a:buNone/>
              <a:defRPr lang="tr-TR" sz="2800"/>
            </a:lvl2pPr>
            <a:lvl3pPr marL="914400" indent="0">
              <a:buNone/>
              <a:defRPr lang="tr-TR" sz="2400"/>
            </a:lvl3pPr>
            <a:lvl4pPr marL="1371600" indent="0">
              <a:buNone/>
              <a:defRPr lang="tr-TR" sz="2000"/>
            </a:lvl4pPr>
            <a:lvl5pPr marL="1828800" indent="0">
              <a:buNone/>
              <a:defRPr lang="tr-TR" sz="2000"/>
            </a:lvl5pPr>
            <a:lvl6pPr marL="2286000" indent="0">
              <a:buNone/>
              <a:defRPr lang="tr-TR" sz="2000"/>
            </a:lvl6pPr>
            <a:lvl7pPr marL="2743200" indent="0">
              <a:buNone/>
              <a:defRPr lang="tr-TR" sz="2000"/>
            </a:lvl7pPr>
            <a:lvl8pPr marL="3200400" indent="0">
              <a:buNone/>
              <a:defRPr lang="tr-TR" sz="2000"/>
            </a:lvl8pPr>
            <a:lvl9pPr marL="3657600" indent="0">
              <a:buNone/>
              <a:defRPr lang="tr-TR" sz="2000"/>
            </a:lvl9pPr>
          </a:lstStyle>
          <a:p>
            <a:pPr rtl="0"/>
            <a:r>
              <a:rPr lang="tr-TR"/>
              <a:t>Resim eklemek için simgeye tıklayın</a:t>
            </a:r>
          </a:p>
        </p:txBody>
      </p:sp>
      <p:sp>
        <p:nvSpPr>
          <p:cNvPr id="5" name="Tarih Yer Tutucusu 4"/>
          <p:cNvSpPr>
            <a:spLocks noGrp="1"/>
          </p:cNvSpPr>
          <p:nvPr>
            <p:ph type="dt" sz="half" idx="10"/>
          </p:nvPr>
        </p:nvSpPr>
        <p:spPr>
          <a:xfrm>
            <a:off x="5662337" y="6035040"/>
            <a:ext cx="2071963" cy="365760"/>
          </a:xfrm>
        </p:spPr>
        <p:txBody>
          <a:bodyPr rtlCol="0"/>
          <a:lstStyle>
            <a:lvl1pPr>
              <a:defRPr lang="tr-TR" b="1">
                <a:solidFill>
                  <a:srgbClr val="FFFFFF"/>
                </a:solidFill>
                <a:effectLst>
                  <a:outerShdw blurRad="19050" dist="6350" dir="2700000" algn="tl" rotWithShape="0">
                    <a:prstClr val="black">
                      <a:alpha val="40000"/>
                    </a:prstClr>
                  </a:outerShdw>
                </a:effectLst>
              </a:defRPr>
            </a:lvl1pPr>
          </a:lstStyle>
          <a:p>
            <a:pPr rtl="0"/>
            <a:fld id="{40C568FD-600F-41E9-9094-A9CD426A149C}" type="datetime1">
              <a:rPr lang="tr-TR" smtClean="0"/>
              <a:t>17.10.2022</a:t>
            </a:fld>
            <a:endParaRPr lang="tr-TR" dirty="0"/>
          </a:p>
        </p:txBody>
      </p:sp>
      <p:sp>
        <p:nvSpPr>
          <p:cNvPr id="6" name="Alt Bilgi Yer Tutucusu 5"/>
          <p:cNvSpPr>
            <a:spLocks noGrp="1"/>
          </p:cNvSpPr>
          <p:nvPr>
            <p:ph type="ftr" sz="quarter" idx="11"/>
          </p:nvPr>
        </p:nvSpPr>
        <p:spPr>
          <a:xfrm>
            <a:off x="612648" y="6035040"/>
            <a:ext cx="4588002" cy="365760"/>
          </a:xfrm>
        </p:spPr>
        <p:txBody>
          <a:bodyPr rtlCol="0"/>
          <a:lstStyle>
            <a:lvl1pPr marL="0" algn="r" defTabSz="914400" rtl="0" eaLnBrk="1" latinLnBrk="0" hangingPunct="1">
              <a:defRPr lang="tr-TR"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tr-TR" dirty="0"/>
          </a:p>
        </p:txBody>
      </p:sp>
      <p:sp>
        <p:nvSpPr>
          <p:cNvPr id="7" name="Slayt Numarası Yer Tutucusu 6"/>
          <p:cNvSpPr>
            <a:spLocks noGrp="1"/>
          </p:cNvSpPr>
          <p:nvPr>
            <p:ph type="sldNum" sz="quarter" idx="12"/>
          </p:nvPr>
        </p:nvSpPr>
        <p:spPr>
          <a:xfrm>
            <a:off x="10396728" y="6035040"/>
            <a:ext cx="1225296" cy="365760"/>
          </a:xfrm>
        </p:spPr>
        <p:txBody>
          <a:bodyPr rtlCol="0"/>
          <a:lstStyle>
            <a:defPPr>
              <a:defRPr lang="tr-TR"/>
            </a:defPPr>
          </a:lstStyle>
          <a:p>
            <a:pPr rtl="0"/>
            <a:fld id="{34B7E4EF-A1BD-40F4-AB7B-04F084DD991D}" type="slidenum">
              <a:rPr lang="tr-TR" smtClean="0"/>
              <a:t>‹#›</a:t>
            </a:fld>
            <a:endParaRPr lang="tr-TR" dirty="0"/>
          </a:p>
        </p:txBody>
      </p:sp>
      <p:sp>
        <p:nvSpPr>
          <p:cNvPr id="12" name="Dikdörtgen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77250" y="603504"/>
            <a:ext cx="3144774" cy="1645920"/>
          </a:xfrm>
        </p:spPr>
        <p:txBody>
          <a:bodyPr rtlCol="0" anchor="b">
            <a:noAutofit/>
          </a:bodyPr>
          <a:lstStyle>
            <a:lvl1pPr algn="l">
              <a:lnSpc>
                <a:spcPct val="100000"/>
              </a:lnSpc>
              <a:defRPr lang="tr-TR" sz="3200" b="0">
                <a:solidFill>
                  <a:schemeClr val="tx1"/>
                </a:solidFill>
                <a:latin typeface="+mj-lt"/>
              </a:defRPr>
            </a:lvl1pPr>
          </a:lstStyle>
          <a:p>
            <a:pPr rtl="0"/>
            <a:r>
              <a:rPr lang="tr-TR"/>
              <a:t>Asıl başlık stilini düzenlemek için tıklayın</a:t>
            </a:r>
            <a:endParaRPr lang="tr-TR" dirty="0"/>
          </a:p>
        </p:txBody>
      </p:sp>
      <p:sp>
        <p:nvSpPr>
          <p:cNvPr id="4" name="Metin Yer Tutucusu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lang="tr-TR" sz="1800">
                <a:solidFill>
                  <a:schemeClr val="tx1"/>
                </a:solidFill>
              </a:defRPr>
            </a:lvl1pPr>
            <a:lvl2pPr marL="457200" indent="0">
              <a:buNone/>
              <a:defRPr lang="tr-TR" sz="1200"/>
            </a:lvl2pPr>
            <a:lvl3pPr marL="914400" indent="0">
              <a:buNone/>
              <a:defRPr lang="tr-TR" sz="1000"/>
            </a:lvl3pPr>
            <a:lvl4pPr marL="1371600" indent="0">
              <a:buNone/>
              <a:defRPr lang="tr-TR" sz="900"/>
            </a:lvl4pPr>
            <a:lvl5pPr marL="1828800" indent="0">
              <a:buNone/>
              <a:defRPr lang="tr-TR" sz="900"/>
            </a:lvl5pPr>
            <a:lvl6pPr marL="2286000" indent="0">
              <a:buNone/>
              <a:defRPr lang="tr-TR" sz="900"/>
            </a:lvl6pPr>
            <a:lvl7pPr marL="2743200" indent="0">
              <a:buNone/>
              <a:defRPr lang="tr-TR" sz="900"/>
            </a:lvl7pPr>
            <a:lvl8pPr marL="3200400" indent="0">
              <a:buNone/>
              <a:defRPr lang="tr-TR" sz="900"/>
            </a:lvl8pPr>
            <a:lvl9pPr marL="3657600" indent="0">
              <a:buNone/>
              <a:defRPr lang="tr-TR" sz="900"/>
            </a:lvl9pPr>
          </a:lstStyle>
          <a:p>
            <a:pPr lvl="0" rtl="0"/>
            <a:r>
              <a:rPr lang="tr-TR"/>
              <a:t>Asıl metin stillerini düzenlemek için tıklayın</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defPPr>
              <a:defRPr lang="tr-TR"/>
            </a:defPPr>
          </a:lstStyle>
          <a:p>
            <a:pPr rtl="0"/>
            <a:r>
              <a:rPr lang="tr-TR"/>
              <a:t>Asıl başlık stilini düzenlemek için tıklayın</a:t>
            </a:r>
            <a:endParaRPr lang="tr-TR" dirty="0"/>
          </a:p>
        </p:txBody>
      </p:sp>
      <p:sp>
        <p:nvSpPr>
          <p:cNvPr id="3" name="İçerik Yer Tutucusu 2"/>
          <p:cNvSpPr>
            <a:spLocks noGrp="1"/>
          </p:cNvSpPr>
          <p:nvPr>
            <p:ph idx="1"/>
          </p:nvPr>
        </p:nvSpPr>
        <p:spPr/>
        <p:txBody>
          <a:bodyPr rtlCol="0"/>
          <a:lstStyle>
            <a:defPPr>
              <a:defRPr lang="tr-TR"/>
            </a:def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defPPr>
              <a:defRPr lang="tr-TR"/>
            </a:defPPr>
          </a:lstStyle>
          <a:p>
            <a:pPr rtl="0"/>
            <a:fld id="{25938B12-2BE8-452D-A296-548155760576}" type="datetime1">
              <a:rPr lang="tr-TR" smtClean="0"/>
              <a:t>17.10.2022</a:t>
            </a:fld>
            <a:endParaRPr lang="tr-TR" dirty="0"/>
          </a:p>
        </p:txBody>
      </p:sp>
      <p:sp>
        <p:nvSpPr>
          <p:cNvPr id="5" name="Alt Bilgi Yer Tutucusu 4"/>
          <p:cNvSpPr>
            <a:spLocks noGrp="1"/>
          </p:cNvSpPr>
          <p:nvPr>
            <p:ph type="ftr" sz="quarter" idx="11"/>
          </p:nvPr>
        </p:nvSpPr>
        <p:spPr/>
        <p:txBody>
          <a:bodyPr rtlCol="0"/>
          <a:lstStyle>
            <a:defPPr>
              <a:defRPr lang="tr-TR"/>
            </a:defPPr>
          </a:lstStyle>
          <a:p>
            <a:pPr rtl="0"/>
            <a:endParaRPr lang="tr-TR" dirty="0"/>
          </a:p>
        </p:txBody>
      </p:sp>
      <p:sp>
        <p:nvSpPr>
          <p:cNvPr id="6" name="Slayt Numarası Yer Tutucusu 5"/>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useBgFill="1">
        <p:nvSpPr>
          <p:cNvPr id="23" name="Dikdörtgen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Dikdörtgen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Dikdörtgen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629156" y="2275165"/>
            <a:ext cx="8933688" cy="2406895"/>
          </a:xfrm>
        </p:spPr>
        <p:txBody>
          <a:bodyPr rtlCol="0" anchor="ctr">
            <a:normAutofit/>
          </a:bodyPr>
          <a:lstStyle>
            <a:lvl1pPr algn="ctr">
              <a:lnSpc>
                <a:spcPct val="83000"/>
              </a:lnSpc>
              <a:defRPr lang="tr-TR" sz="680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tr-TR"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Düz Bağlayıcı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etin Yer Tutucusu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lang="tr-TR" sz="1800">
                <a:solidFill>
                  <a:schemeClr val="tx1">
                    <a:lumMod val="95000"/>
                    <a:lumOff val="5000"/>
                  </a:schemeClr>
                </a:solidFill>
                <a:effectLst/>
              </a:defRPr>
            </a:lvl1pPr>
            <a:lvl2pPr marL="457200" indent="0">
              <a:buNone/>
              <a:defRPr lang="tr-TR" sz="1600">
                <a:solidFill>
                  <a:schemeClr val="tx1">
                    <a:tint val="75000"/>
                  </a:schemeClr>
                </a:solidFill>
              </a:defRPr>
            </a:lvl2pPr>
            <a:lvl3pPr marL="914400" indent="0">
              <a:buNone/>
              <a:defRPr lang="tr-TR" sz="1600">
                <a:solidFill>
                  <a:schemeClr val="tx1">
                    <a:tint val="75000"/>
                  </a:schemeClr>
                </a:solidFill>
              </a:defRPr>
            </a:lvl3pPr>
            <a:lvl4pPr marL="1371600" indent="0">
              <a:buNone/>
              <a:defRPr lang="tr-TR" sz="1400">
                <a:solidFill>
                  <a:schemeClr val="tx1">
                    <a:tint val="75000"/>
                  </a:schemeClr>
                </a:solidFill>
              </a:defRPr>
            </a:lvl4pPr>
            <a:lvl5pPr marL="1828800" indent="0">
              <a:buNone/>
              <a:defRPr lang="tr-TR" sz="1400">
                <a:solidFill>
                  <a:schemeClr val="tx1">
                    <a:tint val="75000"/>
                  </a:schemeClr>
                </a:solidFill>
              </a:defRPr>
            </a:lvl5pPr>
            <a:lvl6pPr marL="2286000" indent="0">
              <a:buNone/>
              <a:defRPr lang="tr-TR" sz="1400">
                <a:solidFill>
                  <a:schemeClr val="tx1">
                    <a:tint val="75000"/>
                  </a:schemeClr>
                </a:solidFill>
              </a:defRPr>
            </a:lvl6pPr>
            <a:lvl7pPr marL="2743200" indent="0">
              <a:buNone/>
              <a:defRPr lang="tr-TR" sz="1400">
                <a:solidFill>
                  <a:schemeClr val="tx1">
                    <a:tint val="75000"/>
                  </a:schemeClr>
                </a:solidFill>
              </a:defRPr>
            </a:lvl7pPr>
            <a:lvl8pPr marL="3200400" indent="0">
              <a:buNone/>
              <a:defRPr lang="tr-TR" sz="1400">
                <a:solidFill>
                  <a:schemeClr val="tx1">
                    <a:tint val="75000"/>
                  </a:schemeClr>
                </a:solidFill>
              </a:defRPr>
            </a:lvl8pPr>
            <a:lvl9pPr marL="3657600" indent="0">
              <a:buNone/>
              <a:defRPr lang="tr-TR" sz="1400">
                <a:solidFill>
                  <a:schemeClr val="tx1">
                    <a:tint val="75000"/>
                  </a:schemeClr>
                </a:solidFill>
              </a:defRPr>
            </a:lvl9pPr>
          </a:lstStyle>
          <a:p>
            <a:pPr lvl="0" rtl="0"/>
            <a:r>
              <a:rPr lang="tr-TR"/>
              <a:t>Asıl metin stillerini düzenlemek için tıklayın</a:t>
            </a:r>
          </a:p>
        </p:txBody>
      </p:sp>
      <p:sp>
        <p:nvSpPr>
          <p:cNvPr id="4" name="Tarih Yer Tutucusu 3"/>
          <p:cNvSpPr>
            <a:spLocks noGrp="1"/>
          </p:cNvSpPr>
          <p:nvPr>
            <p:ph type="dt" sz="half" idx="10"/>
          </p:nvPr>
        </p:nvSpPr>
        <p:spPr>
          <a:xfrm>
            <a:off x="5318760" y="1344502"/>
            <a:ext cx="1554480" cy="498781"/>
          </a:xfrm>
        </p:spPr>
        <p:txBody>
          <a:bodyPr rtlCol="0"/>
          <a:lstStyle>
            <a:lvl1pPr algn="ctr">
              <a:defRPr lang="tr-TR" sz="1300" kern="1200" spc="0" baseline="0">
                <a:solidFill>
                  <a:srgbClr val="FFFFFF"/>
                </a:solidFill>
                <a:latin typeface="+mn-lt"/>
                <a:ea typeface="+mn-ea"/>
                <a:cs typeface="+mn-cs"/>
              </a:defRPr>
            </a:lvl1pPr>
          </a:lstStyle>
          <a:p>
            <a:pPr rtl="0"/>
            <a:fld id="{1DD85BB3-DDBC-48AD-A000-175B3AD107E5}" type="datetime1">
              <a:rPr lang="tr-TR" smtClean="0"/>
              <a:t>17.10.2022</a:t>
            </a:fld>
            <a:endParaRPr lang="tr-TR" dirty="0"/>
          </a:p>
        </p:txBody>
      </p:sp>
      <p:sp>
        <p:nvSpPr>
          <p:cNvPr id="5" name="Alt Bilgi Yer Tutucusu 4"/>
          <p:cNvSpPr>
            <a:spLocks noGrp="1"/>
          </p:cNvSpPr>
          <p:nvPr>
            <p:ph type="ftr" sz="quarter" idx="11"/>
          </p:nvPr>
        </p:nvSpPr>
        <p:spPr>
          <a:xfrm>
            <a:off x="1629157" y="5177408"/>
            <a:ext cx="5660134" cy="228600"/>
          </a:xfrm>
        </p:spPr>
        <p:txBody>
          <a:bodyPr rtlCol="0"/>
          <a:lstStyle>
            <a:lvl1pPr algn="l">
              <a:defRPr lang="tr-TR">
                <a:solidFill>
                  <a:schemeClr val="tx1">
                    <a:lumMod val="85000"/>
                    <a:lumOff val="15000"/>
                  </a:schemeClr>
                </a:solidFill>
              </a:defRPr>
            </a:lvl1pPr>
          </a:lstStyle>
          <a:p>
            <a:pPr rtl="0"/>
            <a:endParaRPr lang="tr-TR" dirty="0"/>
          </a:p>
        </p:txBody>
      </p:sp>
      <p:sp>
        <p:nvSpPr>
          <p:cNvPr id="6" name="Slayt Numarası Yer Tutucusu 5"/>
          <p:cNvSpPr>
            <a:spLocks noGrp="1"/>
          </p:cNvSpPr>
          <p:nvPr>
            <p:ph type="sldNum" sz="quarter" idx="12"/>
          </p:nvPr>
        </p:nvSpPr>
        <p:spPr>
          <a:xfrm>
            <a:off x="8604504" y="5177408"/>
            <a:ext cx="1958339" cy="228600"/>
          </a:xfrm>
        </p:spPr>
        <p:txBody>
          <a:bodyPr rtlCol="0"/>
          <a:lstStyle>
            <a:lvl1pPr>
              <a:defRPr lang="tr-TR">
                <a:solidFill>
                  <a:schemeClr val="tx1">
                    <a:lumMod val="85000"/>
                    <a:lumOff val="15000"/>
                  </a:schemeClr>
                </a:solidFill>
              </a:defRPr>
            </a:lvl1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lstStyle>
            <a:defPPr>
              <a:defRPr lang="tr-TR"/>
            </a:defPPr>
          </a:lstStyle>
          <a:p>
            <a:pPr rtl="0"/>
            <a:r>
              <a:rPr lang="tr-TR"/>
              <a:t>Asıl başlık stilini düzenlemek için tıklayın</a:t>
            </a:r>
            <a:endParaRPr lang="tr-TR" dirty="0"/>
          </a:p>
        </p:txBody>
      </p:sp>
      <p:sp>
        <p:nvSpPr>
          <p:cNvPr id="3" name="İçerik Yer Tutucusu 2"/>
          <p:cNvSpPr>
            <a:spLocks noGrp="1"/>
          </p:cNvSpPr>
          <p:nvPr>
            <p:ph sz="half" idx="1"/>
          </p:nvPr>
        </p:nvSpPr>
        <p:spPr>
          <a:xfrm>
            <a:off x="1066800" y="2103120"/>
            <a:ext cx="4663440" cy="3749040"/>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p:nvPr>
        </p:nvSpPr>
        <p:spPr>
          <a:xfrm>
            <a:off x="6461760" y="2103120"/>
            <a:ext cx="4663440" cy="3749040"/>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defPPr>
              <a:defRPr lang="tr-TR"/>
            </a:defPPr>
          </a:lstStyle>
          <a:p>
            <a:pPr rtl="0"/>
            <a:fld id="{149F4DFA-243E-430E-9A68-147618C1E1F1}" type="datetime1">
              <a:rPr lang="tr-TR" smtClean="0"/>
              <a:t>17.10.2022</a:t>
            </a:fld>
            <a:endParaRPr lang="tr-TR" dirty="0"/>
          </a:p>
        </p:txBody>
      </p:sp>
      <p:sp>
        <p:nvSpPr>
          <p:cNvPr id="6" name="Alt Bilgi Yer Tutucusu 5"/>
          <p:cNvSpPr>
            <a:spLocks noGrp="1"/>
          </p:cNvSpPr>
          <p:nvPr>
            <p:ph type="ftr" sz="quarter" idx="11"/>
          </p:nvPr>
        </p:nvSpPr>
        <p:spPr/>
        <p:txBody>
          <a:bodyPr rtlCol="0"/>
          <a:lstStyle>
            <a:defPPr>
              <a:defRPr lang="tr-TR"/>
            </a:defPPr>
          </a:lstStyle>
          <a:p>
            <a:pPr rtl="0"/>
            <a:endParaRPr lang="tr-TR" dirty="0"/>
          </a:p>
        </p:txBody>
      </p:sp>
      <p:sp>
        <p:nvSpPr>
          <p:cNvPr id="7" name="Slayt Numarası Yer Tutucusu 6"/>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Üç İçerik">
    <p:spTree>
      <p:nvGrpSpPr>
        <p:cNvPr id="1" name=""/>
        <p:cNvGrpSpPr/>
        <p:nvPr/>
      </p:nvGrpSpPr>
      <p:grpSpPr>
        <a:xfrm>
          <a:off x="0" y="0"/>
          <a:ext cx="0" cy="0"/>
          <a:chOff x="0" y="0"/>
          <a:chExt cx="0" cy="0"/>
        </a:xfrm>
      </p:grpSpPr>
      <p:sp>
        <p:nvSpPr>
          <p:cNvPr id="12" name="Resim Yer Tutucusu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rtlCol="0" anchor="ctr" anchorCtr="0"/>
          <a:lstStyle>
            <a:lvl1pPr marL="0" indent="0" algn="ctr">
              <a:buNone/>
              <a:defRPr lang="tr-TR"/>
            </a:lvl1pPr>
          </a:lstStyle>
          <a:p>
            <a:pPr rtl="0"/>
            <a:r>
              <a:rPr lang="tr-TR"/>
              <a:t>Resim eklemek için simgeye tıklayın</a:t>
            </a:r>
          </a:p>
        </p:txBody>
      </p:sp>
      <p:sp>
        <p:nvSpPr>
          <p:cNvPr id="10" name="Resim Yer Tutucusu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rtlCol="0" anchor="ctr" anchorCtr="0"/>
          <a:lstStyle>
            <a:lvl1pPr marL="0" indent="0" algn="ctr">
              <a:buNone/>
              <a:defRPr lang="tr-TR"/>
            </a:lvl1pPr>
          </a:lstStyle>
          <a:p>
            <a:pPr rtl="0"/>
            <a:r>
              <a:rPr lang="tr-TR"/>
              <a:t>Resim eklemek için simgeye tıklayın</a:t>
            </a:r>
            <a:endParaRPr lang="tr-TR" dirty="0"/>
          </a:p>
        </p:txBody>
      </p:sp>
      <p:sp>
        <p:nvSpPr>
          <p:cNvPr id="8" name="Başlık 7"/>
          <p:cNvSpPr>
            <a:spLocks noGrp="1"/>
          </p:cNvSpPr>
          <p:nvPr>
            <p:ph type="title"/>
          </p:nvPr>
        </p:nvSpPr>
        <p:spPr/>
        <p:txBody>
          <a:bodyPr rtlCol="0"/>
          <a:lstStyle>
            <a:lvl1pPr>
              <a:defRPr lang="tr-TR">
                <a:solidFill>
                  <a:schemeClr val="bg2">
                    <a:lumMod val="50000"/>
                  </a:schemeClr>
                </a:solidFill>
              </a:defRPr>
            </a:lvl1pPr>
          </a:lstStyle>
          <a:p>
            <a:pPr rtl="0"/>
            <a:r>
              <a:rPr lang="tr-TR"/>
              <a:t>Asıl başlık stilini düzenlemek için tıklayın</a:t>
            </a:r>
            <a:endParaRPr lang="tr-TR" dirty="0"/>
          </a:p>
        </p:txBody>
      </p:sp>
      <p:sp>
        <p:nvSpPr>
          <p:cNvPr id="4" name="İçerik Yer Tutucusu 3"/>
          <p:cNvSpPr>
            <a:spLocks noGrp="1"/>
          </p:cNvSpPr>
          <p:nvPr>
            <p:ph sz="half" idx="2"/>
          </p:nvPr>
        </p:nvSpPr>
        <p:spPr>
          <a:xfrm>
            <a:off x="6461760" y="2103120"/>
            <a:ext cx="4663440" cy="3749040"/>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defPPr>
              <a:defRPr lang="tr-TR"/>
            </a:defPPr>
          </a:lstStyle>
          <a:p>
            <a:pPr rtl="0"/>
            <a:fld id="{150324D1-2AEC-4CF2-AFD0-D66467AB2794}" type="datetime1">
              <a:rPr lang="tr-TR" smtClean="0"/>
              <a:t>17.10.2022</a:t>
            </a:fld>
            <a:endParaRPr lang="tr-TR" dirty="0"/>
          </a:p>
        </p:txBody>
      </p:sp>
      <p:sp>
        <p:nvSpPr>
          <p:cNvPr id="6" name="Alt Bilgi Yer Tutucusu 5"/>
          <p:cNvSpPr>
            <a:spLocks noGrp="1"/>
          </p:cNvSpPr>
          <p:nvPr>
            <p:ph type="ftr" sz="quarter" idx="11"/>
          </p:nvPr>
        </p:nvSpPr>
        <p:spPr/>
        <p:txBody>
          <a:bodyPr rtlCol="0"/>
          <a:lstStyle>
            <a:defPPr>
              <a:defRPr lang="tr-TR"/>
            </a:defPPr>
          </a:lstStyle>
          <a:p>
            <a:pPr rtl="0"/>
            <a:endParaRPr lang="tr-TR" dirty="0"/>
          </a:p>
        </p:txBody>
      </p:sp>
      <p:sp>
        <p:nvSpPr>
          <p:cNvPr id="7" name="Slayt Numarası Yer Tutucusu 6"/>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defPPr>
              <a:defRPr lang="tr-TR"/>
            </a:defPPr>
          </a:lstStyle>
          <a:p>
            <a:pPr rtl="0"/>
            <a:r>
              <a:rPr lang="tr-TR"/>
              <a:t>Asıl başlık stilini düzenlemek için tıklayın</a:t>
            </a:r>
            <a:endParaRPr lang="tr-TR" dirty="0"/>
          </a:p>
        </p:txBody>
      </p:sp>
      <p:sp>
        <p:nvSpPr>
          <p:cNvPr id="3" name="Metin Yer Tutucusu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lang="tr-TR" sz="1900" b="1" i="0">
                <a:solidFill>
                  <a:schemeClr val="tx1"/>
                </a:solidFill>
                <a:latin typeface="+mn-lt"/>
              </a:defRPr>
            </a:lvl1pPr>
            <a:lvl2pPr marL="457200" indent="0">
              <a:buNone/>
              <a:defRPr lang="tr-TR" sz="18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69848" y="2792472"/>
            <a:ext cx="4663440" cy="3163825"/>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lang="tr-TR" sz="1900" b="1">
                <a:solidFill>
                  <a:schemeClr val="tx1"/>
                </a:solidFill>
              </a:defRPr>
            </a:lvl1pPr>
            <a:lvl2pPr marL="457200" indent="0">
              <a:buNone/>
              <a:defRPr lang="tr-TR" sz="1800" b="1"/>
            </a:lvl2pPr>
            <a:lvl3pPr marL="914400" indent="0">
              <a:buNone/>
              <a:defRPr lang="tr-TR" sz="1800" b="1"/>
            </a:lvl3pPr>
            <a:lvl4pPr marL="1371600" indent="0">
              <a:buNone/>
              <a:defRPr lang="tr-TR" sz="1600" b="1"/>
            </a:lvl4pPr>
            <a:lvl5pPr marL="1828800" indent="0">
              <a:buNone/>
              <a:defRPr lang="tr-TR" sz="1600" b="1"/>
            </a:lvl5pPr>
            <a:lvl6pPr marL="2286000" indent="0">
              <a:buNone/>
              <a:defRPr lang="tr-TR" sz="1600" b="1"/>
            </a:lvl6pPr>
            <a:lvl7pPr marL="2743200" indent="0">
              <a:buNone/>
              <a:defRPr lang="tr-TR" sz="1600" b="1"/>
            </a:lvl7pPr>
            <a:lvl8pPr marL="3200400" indent="0">
              <a:buNone/>
              <a:defRPr lang="tr-TR" sz="1600" b="1"/>
            </a:lvl8pPr>
            <a:lvl9pPr marL="3657600" indent="0">
              <a:buNone/>
              <a:defRPr lang="tr-T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458712" y="2792471"/>
            <a:ext cx="4663440" cy="3164509"/>
          </a:xfrm>
        </p:spPr>
        <p:txBody>
          <a:bodyPr rtlCol="0"/>
          <a:lstStyle>
            <a:lvl1pPr>
              <a:defRPr lang="tr-TR" sz="18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Tarih Yer Tutucusu 6"/>
          <p:cNvSpPr>
            <a:spLocks noGrp="1"/>
          </p:cNvSpPr>
          <p:nvPr>
            <p:ph type="dt" sz="half" idx="10"/>
          </p:nvPr>
        </p:nvSpPr>
        <p:spPr/>
        <p:txBody>
          <a:bodyPr rtlCol="0"/>
          <a:lstStyle>
            <a:defPPr>
              <a:defRPr lang="tr-TR"/>
            </a:defPPr>
          </a:lstStyle>
          <a:p>
            <a:pPr rtl="0"/>
            <a:fld id="{8F24369F-26DE-4F52-B45E-87E07EAA30CA}" type="datetime1">
              <a:rPr lang="tr-TR" smtClean="0"/>
              <a:t>17.10.2022</a:t>
            </a:fld>
            <a:endParaRPr lang="tr-TR" dirty="0"/>
          </a:p>
        </p:txBody>
      </p:sp>
      <p:sp>
        <p:nvSpPr>
          <p:cNvPr id="8" name="Alt Bilgi Yer Tutucusu 7"/>
          <p:cNvSpPr>
            <a:spLocks noGrp="1"/>
          </p:cNvSpPr>
          <p:nvPr>
            <p:ph type="ftr" sz="quarter" idx="11"/>
          </p:nvPr>
        </p:nvSpPr>
        <p:spPr/>
        <p:txBody>
          <a:bodyPr rtlCol="0"/>
          <a:lstStyle>
            <a:defPPr>
              <a:defRPr lang="tr-TR"/>
            </a:defPPr>
          </a:lstStyle>
          <a:p>
            <a:pPr rtl="0"/>
            <a:endParaRPr lang="tr-TR" dirty="0"/>
          </a:p>
        </p:txBody>
      </p:sp>
      <p:sp>
        <p:nvSpPr>
          <p:cNvPr id="9" name="Slayt Numarası Yer Tutucusu 8"/>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defPPr>
              <a:defRPr lang="tr-TR"/>
            </a:defPPr>
          </a:lstStyle>
          <a:p>
            <a:pPr rtl="0"/>
            <a:r>
              <a:rPr lang="tr-TR"/>
              <a:t>Asıl başlık stilini düzenlemek için tıklayın</a:t>
            </a:r>
            <a:endParaRPr lang="tr-TR" dirty="0"/>
          </a:p>
        </p:txBody>
      </p:sp>
      <p:sp>
        <p:nvSpPr>
          <p:cNvPr id="3" name="Tarih Yer Tutucusu 2"/>
          <p:cNvSpPr>
            <a:spLocks noGrp="1"/>
          </p:cNvSpPr>
          <p:nvPr>
            <p:ph type="dt" sz="half" idx="10"/>
          </p:nvPr>
        </p:nvSpPr>
        <p:spPr/>
        <p:txBody>
          <a:bodyPr rtlCol="0"/>
          <a:lstStyle>
            <a:defPPr>
              <a:defRPr lang="tr-TR"/>
            </a:defPPr>
          </a:lstStyle>
          <a:p>
            <a:pPr rtl="0"/>
            <a:fld id="{8BD6902B-3BE0-4E5B-9569-21D155D8DA52}" type="datetime1">
              <a:rPr lang="tr-TR" smtClean="0"/>
              <a:t>17.10.2022</a:t>
            </a:fld>
            <a:endParaRPr lang="tr-TR" dirty="0"/>
          </a:p>
        </p:txBody>
      </p:sp>
      <p:sp>
        <p:nvSpPr>
          <p:cNvPr id="4" name="Alt Bilgi Yer Tutucusu 3"/>
          <p:cNvSpPr>
            <a:spLocks noGrp="1"/>
          </p:cNvSpPr>
          <p:nvPr>
            <p:ph type="ftr" sz="quarter" idx="11"/>
          </p:nvPr>
        </p:nvSpPr>
        <p:spPr/>
        <p:txBody>
          <a:bodyPr rtlCol="0"/>
          <a:lstStyle>
            <a:defPPr>
              <a:defRPr lang="tr-TR"/>
            </a:defPPr>
          </a:lstStyle>
          <a:p>
            <a:pPr rtl="0"/>
            <a:endParaRPr lang="tr-TR" dirty="0"/>
          </a:p>
        </p:txBody>
      </p:sp>
      <p:sp>
        <p:nvSpPr>
          <p:cNvPr id="5" name="Slayt Numarası Yer Tutucusu 4"/>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defPPr>
              <a:defRPr lang="tr-TR"/>
            </a:defPPr>
          </a:lstStyle>
          <a:p>
            <a:pPr rtl="0"/>
            <a:fld id="{0D6BDF7E-2147-449E-8FB5-D7861DC029E6}" type="datetime1">
              <a:rPr lang="tr-TR" smtClean="0"/>
              <a:t>17.10.2022</a:t>
            </a:fld>
            <a:endParaRPr lang="tr-TR" dirty="0"/>
          </a:p>
        </p:txBody>
      </p:sp>
      <p:sp>
        <p:nvSpPr>
          <p:cNvPr id="3" name="Alt Bilgi Yer Tutucusu 2"/>
          <p:cNvSpPr>
            <a:spLocks noGrp="1"/>
          </p:cNvSpPr>
          <p:nvPr>
            <p:ph type="ftr" sz="quarter" idx="11"/>
          </p:nvPr>
        </p:nvSpPr>
        <p:spPr/>
        <p:txBody>
          <a:bodyPr rtlCol="0"/>
          <a:lstStyle>
            <a:defPPr>
              <a:defRPr lang="tr-TR"/>
            </a:defPPr>
          </a:lstStyle>
          <a:p>
            <a:pPr rtl="0"/>
            <a:endParaRPr lang="tr-TR" dirty="0"/>
          </a:p>
        </p:txBody>
      </p:sp>
      <p:sp>
        <p:nvSpPr>
          <p:cNvPr id="4" name="Slayt Numarası Yer Tutucusu 3"/>
          <p:cNvSpPr>
            <a:spLocks noGrp="1"/>
          </p:cNvSpPr>
          <p:nvPr>
            <p:ph type="sldNum" sz="quarter" idx="12"/>
          </p:nvPr>
        </p:nvSpPr>
        <p:spPr/>
        <p:txBody>
          <a:bodyPr rtlCol="0"/>
          <a:lstStyle>
            <a:defPPr>
              <a:defRPr lang="tr-TR"/>
            </a:def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tr-TR" sz="3200" b="0" kern="1200" cap="none" spc="0" baseline="0" dirty="0">
                <a:solidFill>
                  <a:schemeClr val="tx1"/>
                </a:solidFill>
                <a:effectLst/>
                <a:latin typeface="+mj-lt"/>
                <a:ea typeface="+mn-ea"/>
                <a:cs typeface="+mn-cs"/>
              </a:defRPr>
            </a:lvl1pPr>
          </a:lstStyle>
          <a:p>
            <a:pPr rtl="0"/>
            <a:r>
              <a:rPr lang="tr-TR"/>
              <a:t>Asıl başlık stilini düzenlemek için tıklayın</a:t>
            </a:r>
            <a:endParaRPr lang="tr-TR" dirty="0"/>
          </a:p>
        </p:txBody>
      </p:sp>
      <p:sp>
        <p:nvSpPr>
          <p:cNvPr id="3" name="İçerik Yer Tutucusu 2"/>
          <p:cNvSpPr>
            <a:spLocks noGrp="1"/>
          </p:cNvSpPr>
          <p:nvPr>
            <p:ph idx="1"/>
          </p:nvPr>
        </p:nvSpPr>
        <p:spPr>
          <a:xfrm>
            <a:off x="685800" y="609600"/>
            <a:ext cx="6858000" cy="5334000"/>
          </a:xfrm>
        </p:spPr>
        <p:txBody>
          <a:bodyPr rtlCol="0"/>
          <a:lstStyle>
            <a:lvl1pPr>
              <a:defRPr lang="tr-TR" sz="1900"/>
            </a:lvl1pPr>
            <a:lvl2pPr>
              <a:defRPr lang="tr-TR" sz="1600"/>
            </a:lvl2pPr>
            <a:lvl3pPr>
              <a:defRPr lang="tr-TR" sz="1400"/>
            </a:lvl3pPr>
            <a:lvl4pPr>
              <a:defRPr lang="tr-TR" sz="1400"/>
            </a:lvl4pPr>
            <a:lvl5pPr>
              <a:defRPr lang="tr-TR" sz="1400"/>
            </a:lvl5pPr>
            <a:lvl6pPr>
              <a:defRPr lang="tr-TR" sz="1400"/>
            </a:lvl6pPr>
            <a:lvl7pPr>
              <a:defRPr lang="tr-TR" sz="1400"/>
            </a:lvl7pPr>
            <a:lvl8pPr>
              <a:defRPr lang="tr-TR" sz="1400"/>
            </a:lvl8pPr>
            <a:lvl9pPr>
              <a:defRPr lang="tr-T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lang="tr-TR" sz="1800">
                <a:solidFill>
                  <a:schemeClr val="tx1"/>
                </a:solidFill>
              </a:defRPr>
            </a:lvl1pPr>
            <a:lvl2pPr marL="457200" indent="0">
              <a:buNone/>
              <a:defRPr lang="tr-TR" sz="1200"/>
            </a:lvl2pPr>
            <a:lvl3pPr marL="914400" indent="0">
              <a:buNone/>
              <a:defRPr lang="tr-TR" sz="1000"/>
            </a:lvl3pPr>
            <a:lvl4pPr marL="1371600" indent="0">
              <a:buNone/>
              <a:defRPr lang="tr-TR" sz="900"/>
            </a:lvl4pPr>
            <a:lvl5pPr marL="1828800" indent="0">
              <a:buNone/>
              <a:defRPr lang="tr-TR" sz="900"/>
            </a:lvl5pPr>
            <a:lvl6pPr marL="2286000" indent="0">
              <a:buNone/>
              <a:defRPr lang="tr-TR" sz="900"/>
            </a:lvl6pPr>
            <a:lvl7pPr marL="2743200" indent="0">
              <a:buNone/>
              <a:defRPr lang="tr-TR" sz="900"/>
            </a:lvl7pPr>
            <a:lvl8pPr marL="3200400" indent="0">
              <a:buNone/>
              <a:defRPr lang="tr-TR" sz="900"/>
            </a:lvl8pPr>
            <a:lvl9pPr marL="3657600" indent="0">
              <a:buNone/>
              <a:defRPr lang="tr-T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lang="tr-TR">
                <a:solidFill>
                  <a:schemeClr val="tx1">
                    <a:lumMod val="85000"/>
                    <a:lumOff val="15000"/>
                  </a:schemeClr>
                </a:solidFill>
              </a:defRPr>
            </a:lvl1pPr>
          </a:lstStyle>
          <a:p>
            <a:pPr rtl="0"/>
            <a:fld id="{C573D33D-C326-46BB-8051-8C8148EC48C6}" type="datetime1">
              <a:rPr lang="tr-TR" smtClean="0"/>
              <a:t>17.10.2022</a:t>
            </a:fld>
            <a:endParaRPr lang="tr-TR" dirty="0"/>
          </a:p>
        </p:txBody>
      </p:sp>
      <p:sp>
        <p:nvSpPr>
          <p:cNvPr id="9" name="Alt Bilgi Yer Tutucusu 8"/>
          <p:cNvSpPr>
            <a:spLocks noGrp="1"/>
          </p:cNvSpPr>
          <p:nvPr>
            <p:ph type="ftr" sz="quarter" idx="11"/>
          </p:nvPr>
        </p:nvSpPr>
        <p:spPr>
          <a:xfrm>
            <a:off x="685801" y="6035040"/>
            <a:ext cx="4584700" cy="365760"/>
          </a:xfrm>
        </p:spPr>
        <p:txBody>
          <a:bodyPr rtlCol="0"/>
          <a:lstStyle>
            <a:lvl1pPr algn="l">
              <a:defRPr lang="tr-TR"/>
            </a:lvl1pPr>
          </a:lstStyle>
          <a:p>
            <a:pPr rtl="0"/>
            <a:endParaRPr lang="tr-TR" dirty="0"/>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lang="tr-TR">
                <a:solidFill>
                  <a:schemeClr val="tx1">
                    <a:lumMod val="85000"/>
                    <a:lumOff val="15000"/>
                  </a:schemeClr>
                </a:solidFill>
              </a:defRPr>
            </a:lvl1pPr>
          </a:lstStyle>
          <a:p>
            <a:pPr rtl="0"/>
            <a:fld id="{34B7E4EF-A1BD-40F4-AB7B-04F084DD991D}" type="slidenum">
              <a:rPr lang="tr-TR" smtClean="0"/>
              <a:t>‹#›</a:t>
            </a:fld>
            <a:endParaRPr lang="tr-TR"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noProof="0"/>
          </a:p>
        </p:txBody>
      </p:sp>
      <p:sp>
        <p:nvSpPr>
          <p:cNvPr id="7" name="Dikdörtgen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Dikdörtgen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Başlık Yer Tutucusu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defPPr>
              <a:defRPr lang="tr-TR"/>
            </a:defPPr>
          </a:lstStyle>
          <a:p>
            <a:pPr rtl="0"/>
            <a:r>
              <a:rPr lang="tr-TR" noProof="0"/>
              <a:t>Asıl başlık stilini düzenlemek için tıklayın</a:t>
            </a:r>
          </a:p>
        </p:txBody>
      </p:sp>
      <p:sp>
        <p:nvSpPr>
          <p:cNvPr id="3" name="Metin Yer Tutucusu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defPPr>
              <a:defRPr lang="tr-TR"/>
            </a:def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lang="tr-TR" sz="1000">
                <a:solidFill>
                  <a:schemeClr val="tx1">
                    <a:lumMod val="75000"/>
                    <a:lumOff val="25000"/>
                  </a:schemeClr>
                </a:solidFill>
              </a:defRPr>
            </a:lvl1pPr>
          </a:lstStyle>
          <a:p>
            <a:pPr rtl="0"/>
            <a:fld id="{1EB192CA-A4D3-41DA-B9F2-AA0147D0B411}" type="datetime1">
              <a:rPr lang="tr-TR" noProof="0" smtClean="0"/>
              <a:t>17.10.2022</a:t>
            </a:fld>
            <a:endParaRPr lang="tr-TR" noProof="0" dirty="0"/>
          </a:p>
        </p:txBody>
      </p:sp>
      <p:sp>
        <p:nvSpPr>
          <p:cNvPr id="5" name="Alt Bilgi Yer Tutucusu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lang="tr-TR" sz="1000">
                <a:solidFill>
                  <a:schemeClr val="tx1">
                    <a:lumMod val="85000"/>
                    <a:lumOff val="15000"/>
                  </a:schemeClr>
                </a:solidFill>
              </a:defRPr>
            </a:lvl1pPr>
          </a:lstStyle>
          <a:p>
            <a:pPr rtl="0"/>
            <a:endParaRPr lang="tr-TR" noProof="0"/>
          </a:p>
        </p:txBody>
      </p:sp>
      <p:sp>
        <p:nvSpPr>
          <p:cNvPr id="6" name="Slayt Numarası Yer Tutucus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lang="tr-TR" sz="1000">
                <a:solidFill>
                  <a:schemeClr val="tx1">
                    <a:lumMod val="75000"/>
                    <a:lumOff val="25000"/>
                  </a:schemeClr>
                </a:solidFill>
              </a:defRPr>
            </a:lvl1pPr>
          </a:lstStyle>
          <a:p>
            <a:pPr rtl="0"/>
            <a:fld id="{34B7E4EF-A1BD-40F4-AB7B-04F084DD991D}" type="slidenum">
              <a:rPr lang="tr-TR" noProof="0" smtClean="0"/>
              <a:t>‹#›</a:t>
            </a:fld>
            <a:endParaRPr lang="tr-TR" noProof="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lang="tr-T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tr-TR" sz="1400" kern="1200">
          <a:solidFill>
            <a:schemeClr val="tx1"/>
          </a:solidFill>
          <a:latin typeface="+mn-lt"/>
          <a:ea typeface="+mn-ea"/>
          <a:cs typeface="+mn-cs"/>
        </a:defRPr>
      </a:lvl9pPr>
    </p:bodyStyle>
    <p:otherStyle>
      <a:defPPr>
        <a:defRPr lang="tr-TR"/>
      </a:defPPr>
      <a:lvl1pPr marL="0" algn="l" defTabSz="914400" rtl="0" eaLnBrk="1" latinLnBrk="0" hangingPunct="1">
        <a:defRPr lang="tr-TR" sz="1800" kern="1200">
          <a:solidFill>
            <a:schemeClr val="tx1"/>
          </a:solidFill>
          <a:latin typeface="+mn-lt"/>
          <a:ea typeface="+mn-ea"/>
          <a:cs typeface="+mn-cs"/>
        </a:defRPr>
      </a:lvl1pPr>
      <a:lvl2pPr marL="457200" algn="l" defTabSz="914400" rtl="0" eaLnBrk="1" latinLnBrk="0" hangingPunct="1">
        <a:defRPr lang="tr-TR" sz="1800" kern="1200">
          <a:solidFill>
            <a:schemeClr val="tx1"/>
          </a:solidFill>
          <a:latin typeface="+mn-lt"/>
          <a:ea typeface="+mn-ea"/>
          <a:cs typeface="+mn-cs"/>
        </a:defRPr>
      </a:lvl2pPr>
      <a:lvl3pPr marL="914400" algn="l" defTabSz="914400" rtl="0" eaLnBrk="1" latinLnBrk="0" hangingPunct="1">
        <a:defRPr lang="tr-TR" sz="1800" kern="1200">
          <a:solidFill>
            <a:schemeClr val="tx1"/>
          </a:solidFill>
          <a:latin typeface="+mn-lt"/>
          <a:ea typeface="+mn-ea"/>
          <a:cs typeface="+mn-cs"/>
        </a:defRPr>
      </a:lvl3pPr>
      <a:lvl4pPr marL="1371600" algn="l" defTabSz="914400" rtl="0" eaLnBrk="1" latinLnBrk="0" hangingPunct="1">
        <a:defRPr lang="tr-TR" sz="1800" kern="1200">
          <a:solidFill>
            <a:schemeClr val="tx1"/>
          </a:solidFill>
          <a:latin typeface="+mn-lt"/>
          <a:ea typeface="+mn-ea"/>
          <a:cs typeface="+mn-cs"/>
        </a:defRPr>
      </a:lvl4pPr>
      <a:lvl5pPr marL="1828800" algn="l" defTabSz="914400" rtl="0" eaLnBrk="1" latinLnBrk="0" hangingPunct="1">
        <a:defRPr lang="tr-TR" sz="1800" kern="1200">
          <a:solidFill>
            <a:schemeClr val="tx1"/>
          </a:solidFill>
          <a:latin typeface="+mn-lt"/>
          <a:ea typeface="+mn-ea"/>
          <a:cs typeface="+mn-cs"/>
        </a:defRPr>
      </a:lvl5pPr>
      <a:lvl6pPr marL="2286000" algn="l" defTabSz="914400" rtl="0" eaLnBrk="1" latinLnBrk="0" hangingPunct="1">
        <a:defRPr lang="tr-TR" sz="1800" kern="1200">
          <a:solidFill>
            <a:schemeClr val="tx1"/>
          </a:solidFill>
          <a:latin typeface="+mn-lt"/>
          <a:ea typeface="+mn-ea"/>
          <a:cs typeface="+mn-cs"/>
        </a:defRPr>
      </a:lvl6pPr>
      <a:lvl7pPr marL="2743200" algn="l" defTabSz="914400" rtl="0" eaLnBrk="1" latinLnBrk="0" hangingPunct="1">
        <a:defRPr lang="tr-TR" sz="1800" kern="1200">
          <a:solidFill>
            <a:schemeClr val="tx1"/>
          </a:solidFill>
          <a:latin typeface="+mn-lt"/>
          <a:ea typeface="+mn-ea"/>
          <a:cs typeface="+mn-cs"/>
        </a:defRPr>
      </a:lvl7pPr>
      <a:lvl8pPr marL="3200400" algn="l" defTabSz="914400" rtl="0" eaLnBrk="1" latinLnBrk="0" hangingPunct="1">
        <a:defRPr lang="tr-TR" sz="1800" kern="1200">
          <a:solidFill>
            <a:schemeClr val="tx1"/>
          </a:solidFill>
          <a:latin typeface="+mn-lt"/>
          <a:ea typeface="+mn-ea"/>
          <a:cs typeface="+mn-cs"/>
        </a:defRPr>
      </a:lvl8pPr>
      <a:lvl9pPr marL="3657600" algn="l" defTabSz="914400" rtl="0" eaLnBrk="1" latinLnBrk="0" hangingPunct="1">
        <a:defRPr lang="tr-T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4" name="Resim 3" descr="Kulaklık takan ve dizüstü bilgisayarı olan adam">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Dikdörtgen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Başlık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rtlCol="0">
            <a:normAutofit/>
          </a:bodyPr>
          <a:lstStyle>
            <a:defPPr>
              <a:defRPr lang="tr-TR"/>
            </a:defPPr>
          </a:lstStyle>
          <a:p>
            <a:pPr rtl="0"/>
            <a:r>
              <a:rPr lang="tr-TR" dirty="0"/>
              <a:t>Bilişim eğitim merkezi</a:t>
            </a:r>
          </a:p>
        </p:txBody>
      </p:sp>
      <p:sp>
        <p:nvSpPr>
          <p:cNvPr id="3" name="Alt Başlık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rtlCol="0">
            <a:normAutofit/>
          </a:bodyPr>
          <a:lstStyle>
            <a:defPPr>
              <a:defRPr lang="tr-TR"/>
            </a:defPPr>
          </a:lstStyle>
          <a:p>
            <a:pPr rtl="0">
              <a:spcAft>
                <a:spcPts val="600"/>
              </a:spcAft>
            </a:pPr>
            <a:r>
              <a:rPr lang="tr-TR" sz="2400" dirty="0">
                <a:solidFill>
                  <a:schemeClr val="tx2">
                    <a:lumMod val="90000"/>
                  </a:schemeClr>
                </a:solidFill>
              </a:rPr>
              <a:t>MCSD EĞİTİMİ</a:t>
            </a:r>
          </a:p>
        </p:txBody>
      </p:sp>
      <p:sp>
        <p:nvSpPr>
          <p:cNvPr id="13" name="Dikdörtgen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Çok Biçimlilik</a:t>
            </a:r>
            <a:br>
              <a:rPr lang="tr-TR" sz="3200" dirty="0">
                <a:solidFill>
                  <a:schemeClr val="bg2">
                    <a:lumMod val="50000"/>
                  </a:schemeClr>
                </a:solidFill>
              </a:rPr>
            </a:br>
            <a:r>
              <a:rPr lang="tr-TR" sz="3200" dirty="0">
                <a:solidFill>
                  <a:schemeClr val="bg2">
                    <a:lumMod val="50000"/>
                  </a:schemeClr>
                </a:solidFill>
              </a:rPr>
              <a:t>(</a:t>
            </a:r>
            <a:r>
              <a:rPr lang="tr-TR" dirty="0">
                <a:solidFill>
                  <a:schemeClr val="bg2">
                    <a:lumMod val="50000"/>
                  </a:schemeClr>
                </a:solidFill>
              </a:rPr>
              <a:t>Polymorphism</a:t>
            </a:r>
            <a:r>
              <a:rPr lang="tr-TR" sz="3200" dirty="0">
                <a:solidFill>
                  <a:schemeClr val="bg2">
                    <a:lumMod val="50000"/>
                  </a:schemeClr>
                </a:solidFill>
              </a:rPr>
              <a:t>)</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r>
              <a:rPr lang="tr-TR" sz="1200" b="0" i="0" dirty="0">
                <a:solidFill>
                  <a:srgbClr val="405261"/>
                </a:solidFill>
                <a:effectLst/>
                <a:latin typeface="AvenirRegular"/>
              </a:rPr>
              <a:t>Alt Sınıf ve Üst Sınıfın özelliklerinden farklı şekilde davranışlar göstermesine Çok Biçimlilik denir. Örneğin; Bir nesnenin diğer bir nesneyle ortak özellikleri olmasına rağmen farklı özelliklerininde tanımlanabilmesine denir.</a:t>
            </a:r>
          </a:p>
        </p:txBody>
      </p:sp>
    </p:spTree>
    <p:extLst>
      <p:ext uri="{BB962C8B-B14F-4D97-AF65-F5344CB8AC3E}">
        <p14:creationId xmlns:p14="http://schemas.microsoft.com/office/powerpoint/2010/main" val="391369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A219CFFF-7272-821A-E6D3-DB2961D7C3F3}"/>
              </a:ext>
            </a:extLst>
          </p:cNvPr>
          <p:cNvPicPr>
            <a:picLocks noChangeAspect="1"/>
          </p:cNvPicPr>
          <p:nvPr/>
        </p:nvPicPr>
        <p:blipFill>
          <a:blip r:embed="rId2"/>
          <a:stretch>
            <a:fillRect/>
          </a:stretch>
        </p:blipFill>
        <p:spPr>
          <a:xfrm>
            <a:off x="392648" y="1085646"/>
            <a:ext cx="5945770" cy="5261365"/>
          </a:xfrm>
          <a:prstGeom prst="rect">
            <a:avLst/>
          </a:prstGeom>
        </p:spPr>
      </p:pic>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SINIF VE NESNE ÖRNEKLERİ</a:t>
            </a:r>
          </a:p>
        </p:txBody>
      </p:sp>
      <p:pic>
        <p:nvPicPr>
          <p:cNvPr id="13" name="Resim 12">
            <a:extLst>
              <a:ext uri="{FF2B5EF4-FFF2-40B4-BE49-F238E27FC236}">
                <a16:creationId xmlns:a16="http://schemas.microsoft.com/office/drawing/2014/main" id="{F523E09E-299F-2A4F-9548-F9851F1F857F}"/>
              </a:ext>
            </a:extLst>
          </p:cNvPr>
          <p:cNvPicPr>
            <a:picLocks noChangeAspect="1"/>
          </p:cNvPicPr>
          <p:nvPr/>
        </p:nvPicPr>
        <p:blipFill>
          <a:blip r:embed="rId3"/>
          <a:stretch>
            <a:fillRect/>
          </a:stretch>
        </p:blipFill>
        <p:spPr>
          <a:xfrm>
            <a:off x="6553675" y="1085646"/>
            <a:ext cx="5197263" cy="1958768"/>
          </a:xfrm>
          <a:prstGeom prst="rect">
            <a:avLst/>
          </a:prstGeom>
        </p:spPr>
      </p:pic>
      <p:pic>
        <p:nvPicPr>
          <p:cNvPr id="15" name="Resim 14">
            <a:extLst>
              <a:ext uri="{FF2B5EF4-FFF2-40B4-BE49-F238E27FC236}">
                <a16:creationId xmlns:a16="http://schemas.microsoft.com/office/drawing/2014/main" id="{F648379E-0D43-DDEA-58B3-9B82AEC5CC1A}"/>
              </a:ext>
            </a:extLst>
          </p:cNvPr>
          <p:cNvPicPr>
            <a:picLocks noChangeAspect="1"/>
          </p:cNvPicPr>
          <p:nvPr/>
        </p:nvPicPr>
        <p:blipFill>
          <a:blip r:embed="rId4"/>
          <a:stretch>
            <a:fillRect/>
          </a:stretch>
        </p:blipFill>
        <p:spPr>
          <a:xfrm>
            <a:off x="6553675" y="3690027"/>
            <a:ext cx="5177967" cy="1817888"/>
          </a:xfrm>
          <a:prstGeom prst="rect">
            <a:avLst/>
          </a:prstGeom>
        </p:spPr>
      </p:pic>
    </p:spTree>
    <p:extLst>
      <p:ext uri="{BB962C8B-B14F-4D97-AF65-F5344CB8AC3E}">
        <p14:creationId xmlns:p14="http://schemas.microsoft.com/office/powerpoint/2010/main" val="298153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Soyutlama (Abstraction)</a:t>
            </a:r>
          </a:p>
        </p:txBody>
      </p:sp>
      <p:pic>
        <p:nvPicPr>
          <p:cNvPr id="5" name="Resim 4">
            <a:extLst>
              <a:ext uri="{FF2B5EF4-FFF2-40B4-BE49-F238E27FC236}">
                <a16:creationId xmlns:a16="http://schemas.microsoft.com/office/drawing/2014/main" id="{151E6340-D06C-D150-D254-79CBD51DF2CA}"/>
              </a:ext>
            </a:extLst>
          </p:cNvPr>
          <p:cNvPicPr>
            <a:picLocks noChangeAspect="1"/>
          </p:cNvPicPr>
          <p:nvPr/>
        </p:nvPicPr>
        <p:blipFill>
          <a:blip r:embed="rId2"/>
          <a:stretch>
            <a:fillRect/>
          </a:stretch>
        </p:blipFill>
        <p:spPr>
          <a:xfrm>
            <a:off x="392647" y="1015722"/>
            <a:ext cx="6225561" cy="4567497"/>
          </a:xfrm>
          <a:prstGeom prst="rect">
            <a:avLst/>
          </a:prstGeom>
        </p:spPr>
      </p:pic>
      <p:pic>
        <p:nvPicPr>
          <p:cNvPr id="7" name="Resim 6">
            <a:extLst>
              <a:ext uri="{FF2B5EF4-FFF2-40B4-BE49-F238E27FC236}">
                <a16:creationId xmlns:a16="http://schemas.microsoft.com/office/drawing/2014/main" id="{844A4021-CFD0-97DE-BDA5-F4784E71689B}"/>
              </a:ext>
            </a:extLst>
          </p:cNvPr>
          <p:cNvPicPr>
            <a:picLocks noChangeAspect="1"/>
          </p:cNvPicPr>
          <p:nvPr/>
        </p:nvPicPr>
        <p:blipFill>
          <a:blip r:embed="rId3"/>
          <a:stretch>
            <a:fillRect/>
          </a:stretch>
        </p:blipFill>
        <p:spPr>
          <a:xfrm>
            <a:off x="6712772" y="1015722"/>
            <a:ext cx="5086580" cy="4705289"/>
          </a:xfrm>
          <a:prstGeom prst="rect">
            <a:avLst/>
          </a:prstGeom>
        </p:spPr>
      </p:pic>
    </p:spTree>
    <p:extLst>
      <p:ext uri="{BB962C8B-B14F-4D97-AF65-F5344CB8AC3E}">
        <p14:creationId xmlns:p14="http://schemas.microsoft.com/office/powerpoint/2010/main" val="137234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Kapsülleme (Encapsulation)</a:t>
            </a:r>
          </a:p>
        </p:txBody>
      </p:sp>
      <p:pic>
        <p:nvPicPr>
          <p:cNvPr id="3" name="Resim 2">
            <a:extLst>
              <a:ext uri="{FF2B5EF4-FFF2-40B4-BE49-F238E27FC236}">
                <a16:creationId xmlns:a16="http://schemas.microsoft.com/office/drawing/2014/main" id="{C3914ED1-5087-A13D-8580-6ED7BA7E4369}"/>
              </a:ext>
            </a:extLst>
          </p:cNvPr>
          <p:cNvPicPr>
            <a:picLocks noChangeAspect="1"/>
          </p:cNvPicPr>
          <p:nvPr/>
        </p:nvPicPr>
        <p:blipFill>
          <a:blip r:embed="rId2"/>
          <a:stretch>
            <a:fillRect/>
          </a:stretch>
        </p:blipFill>
        <p:spPr>
          <a:xfrm>
            <a:off x="392647" y="1015721"/>
            <a:ext cx="5169941" cy="5481697"/>
          </a:xfrm>
          <a:prstGeom prst="rect">
            <a:avLst/>
          </a:prstGeom>
        </p:spPr>
      </p:pic>
      <p:pic>
        <p:nvPicPr>
          <p:cNvPr id="6" name="Resim 5">
            <a:extLst>
              <a:ext uri="{FF2B5EF4-FFF2-40B4-BE49-F238E27FC236}">
                <a16:creationId xmlns:a16="http://schemas.microsoft.com/office/drawing/2014/main" id="{53E6139F-E97E-D873-F9F9-27B5F597EC7B}"/>
              </a:ext>
            </a:extLst>
          </p:cNvPr>
          <p:cNvPicPr>
            <a:picLocks noChangeAspect="1"/>
          </p:cNvPicPr>
          <p:nvPr/>
        </p:nvPicPr>
        <p:blipFill>
          <a:blip r:embed="rId3"/>
          <a:stretch>
            <a:fillRect/>
          </a:stretch>
        </p:blipFill>
        <p:spPr>
          <a:xfrm>
            <a:off x="5773905" y="1558881"/>
            <a:ext cx="6025448" cy="4395375"/>
          </a:xfrm>
          <a:prstGeom prst="rect">
            <a:avLst/>
          </a:prstGeom>
        </p:spPr>
      </p:pic>
    </p:spTree>
    <p:extLst>
      <p:ext uri="{BB962C8B-B14F-4D97-AF65-F5344CB8AC3E}">
        <p14:creationId xmlns:p14="http://schemas.microsoft.com/office/powerpoint/2010/main" val="360632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Miras Alma (Inheritance)</a:t>
            </a:r>
          </a:p>
        </p:txBody>
      </p:sp>
      <p:pic>
        <p:nvPicPr>
          <p:cNvPr id="7" name="Resim 6">
            <a:extLst>
              <a:ext uri="{FF2B5EF4-FFF2-40B4-BE49-F238E27FC236}">
                <a16:creationId xmlns:a16="http://schemas.microsoft.com/office/drawing/2014/main" id="{E8D8146C-88C1-7CE5-7575-652783595DD3}"/>
              </a:ext>
            </a:extLst>
          </p:cNvPr>
          <p:cNvPicPr>
            <a:picLocks noChangeAspect="1"/>
          </p:cNvPicPr>
          <p:nvPr/>
        </p:nvPicPr>
        <p:blipFill>
          <a:blip r:embed="rId2"/>
          <a:stretch>
            <a:fillRect/>
          </a:stretch>
        </p:blipFill>
        <p:spPr>
          <a:xfrm>
            <a:off x="392648" y="1015722"/>
            <a:ext cx="4404742" cy="5395428"/>
          </a:xfrm>
          <a:prstGeom prst="rect">
            <a:avLst/>
          </a:prstGeom>
        </p:spPr>
      </p:pic>
      <p:pic>
        <p:nvPicPr>
          <p:cNvPr id="9" name="Resim 8">
            <a:extLst>
              <a:ext uri="{FF2B5EF4-FFF2-40B4-BE49-F238E27FC236}">
                <a16:creationId xmlns:a16="http://schemas.microsoft.com/office/drawing/2014/main" id="{5068C678-7CAE-E2C6-8493-92BB2C5A28CF}"/>
              </a:ext>
            </a:extLst>
          </p:cNvPr>
          <p:cNvPicPr>
            <a:picLocks noChangeAspect="1"/>
          </p:cNvPicPr>
          <p:nvPr/>
        </p:nvPicPr>
        <p:blipFill>
          <a:blip r:embed="rId3"/>
          <a:stretch>
            <a:fillRect/>
          </a:stretch>
        </p:blipFill>
        <p:spPr>
          <a:xfrm>
            <a:off x="4887038" y="1015722"/>
            <a:ext cx="6828112" cy="2758679"/>
          </a:xfrm>
          <a:prstGeom prst="rect">
            <a:avLst/>
          </a:prstGeom>
        </p:spPr>
      </p:pic>
      <p:pic>
        <p:nvPicPr>
          <p:cNvPr id="12" name="Resim 11">
            <a:extLst>
              <a:ext uri="{FF2B5EF4-FFF2-40B4-BE49-F238E27FC236}">
                <a16:creationId xmlns:a16="http://schemas.microsoft.com/office/drawing/2014/main" id="{2620DFA0-5709-8B9C-BEB4-40A927BFF999}"/>
              </a:ext>
            </a:extLst>
          </p:cNvPr>
          <p:cNvPicPr>
            <a:picLocks noChangeAspect="1"/>
          </p:cNvPicPr>
          <p:nvPr/>
        </p:nvPicPr>
        <p:blipFill>
          <a:blip r:embed="rId4"/>
          <a:stretch>
            <a:fillRect/>
          </a:stretch>
        </p:blipFill>
        <p:spPr>
          <a:xfrm>
            <a:off x="4887038" y="3888711"/>
            <a:ext cx="6828112" cy="2522439"/>
          </a:xfrm>
          <a:prstGeom prst="rect">
            <a:avLst/>
          </a:prstGeom>
        </p:spPr>
      </p:pic>
    </p:spTree>
    <p:extLst>
      <p:ext uri="{BB962C8B-B14F-4D97-AF65-F5344CB8AC3E}">
        <p14:creationId xmlns:p14="http://schemas.microsoft.com/office/powerpoint/2010/main" val="194206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Miras Alma (Inheritance)</a:t>
            </a:r>
          </a:p>
        </p:txBody>
      </p:sp>
      <p:pic>
        <p:nvPicPr>
          <p:cNvPr id="3" name="Resim 2">
            <a:extLst>
              <a:ext uri="{FF2B5EF4-FFF2-40B4-BE49-F238E27FC236}">
                <a16:creationId xmlns:a16="http://schemas.microsoft.com/office/drawing/2014/main" id="{7AFFCE05-137D-70DA-B012-F10E2EEA116E}"/>
              </a:ext>
            </a:extLst>
          </p:cNvPr>
          <p:cNvPicPr>
            <a:picLocks noChangeAspect="1"/>
          </p:cNvPicPr>
          <p:nvPr/>
        </p:nvPicPr>
        <p:blipFill>
          <a:blip r:embed="rId2"/>
          <a:stretch>
            <a:fillRect/>
          </a:stretch>
        </p:blipFill>
        <p:spPr>
          <a:xfrm>
            <a:off x="392648" y="1015722"/>
            <a:ext cx="6187446" cy="4961050"/>
          </a:xfrm>
          <a:prstGeom prst="rect">
            <a:avLst/>
          </a:prstGeom>
        </p:spPr>
      </p:pic>
      <p:pic>
        <p:nvPicPr>
          <p:cNvPr id="5" name="Resim 4">
            <a:extLst>
              <a:ext uri="{FF2B5EF4-FFF2-40B4-BE49-F238E27FC236}">
                <a16:creationId xmlns:a16="http://schemas.microsoft.com/office/drawing/2014/main" id="{D5DA6AEC-73A4-E40A-1487-4B6A785D6EF9}"/>
              </a:ext>
            </a:extLst>
          </p:cNvPr>
          <p:cNvPicPr>
            <a:picLocks noChangeAspect="1"/>
          </p:cNvPicPr>
          <p:nvPr/>
        </p:nvPicPr>
        <p:blipFill>
          <a:blip r:embed="rId3"/>
          <a:stretch>
            <a:fillRect/>
          </a:stretch>
        </p:blipFill>
        <p:spPr>
          <a:xfrm>
            <a:off x="6678706" y="1015722"/>
            <a:ext cx="5120646" cy="2720576"/>
          </a:xfrm>
          <a:prstGeom prst="rect">
            <a:avLst/>
          </a:prstGeom>
        </p:spPr>
      </p:pic>
    </p:spTree>
    <p:extLst>
      <p:ext uri="{BB962C8B-B14F-4D97-AF65-F5344CB8AC3E}">
        <p14:creationId xmlns:p14="http://schemas.microsoft.com/office/powerpoint/2010/main" val="9814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Çok Biçimlilik (Polymorphism)</a:t>
            </a:r>
          </a:p>
        </p:txBody>
      </p:sp>
      <p:pic>
        <p:nvPicPr>
          <p:cNvPr id="4" name="Resim 3">
            <a:extLst>
              <a:ext uri="{FF2B5EF4-FFF2-40B4-BE49-F238E27FC236}">
                <a16:creationId xmlns:a16="http://schemas.microsoft.com/office/drawing/2014/main" id="{59C3C89A-9A74-383C-E1C2-39EECC7F4725}"/>
              </a:ext>
            </a:extLst>
          </p:cNvPr>
          <p:cNvPicPr>
            <a:picLocks noChangeAspect="1"/>
          </p:cNvPicPr>
          <p:nvPr/>
        </p:nvPicPr>
        <p:blipFill>
          <a:blip r:embed="rId2"/>
          <a:stretch>
            <a:fillRect/>
          </a:stretch>
        </p:blipFill>
        <p:spPr>
          <a:xfrm>
            <a:off x="392648" y="1015722"/>
            <a:ext cx="4976291" cy="5029636"/>
          </a:xfrm>
          <a:prstGeom prst="rect">
            <a:avLst/>
          </a:prstGeom>
        </p:spPr>
      </p:pic>
      <p:pic>
        <p:nvPicPr>
          <p:cNvPr id="7" name="Resim 6">
            <a:extLst>
              <a:ext uri="{FF2B5EF4-FFF2-40B4-BE49-F238E27FC236}">
                <a16:creationId xmlns:a16="http://schemas.microsoft.com/office/drawing/2014/main" id="{52F4D2FE-D330-5CBA-E63E-7EEC814ED87C}"/>
              </a:ext>
            </a:extLst>
          </p:cNvPr>
          <p:cNvPicPr>
            <a:picLocks noChangeAspect="1"/>
          </p:cNvPicPr>
          <p:nvPr/>
        </p:nvPicPr>
        <p:blipFill>
          <a:blip r:embed="rId3"/>
          <a:stretch>
            <a:fillRect/>
          </a:stretch>
        </p:blipFill>
        <p:spPr>
          <a:xfrm>
            <a:off x="6436657" y="1015722"/>
            <a:ext cx="5235394" cy="4366638"/>
          </a:xfrm>
          <a:prstGeom prst="rect">
            <a:avLst/>
          </a:prstGeom>
        </p:spPr>
      </p:pic>
    </p:spTree>
    <p:extLst>
      <p:ext uri="{BB962C8B-B14F-4D97-AF65-F5344CB8AC3E}">
        <p14:creationId xmlns:p14="http://schemas.microsoft.com/office/powerpoint/2010/main" val="174933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2">
            <a:extLst>
              <a:ext uri="{FF2B5EF4-FFF2-40B4-BE49-F238E27FC236}">
                <a16:creationId xmlns:a16="http://schemas.microsoft.com/office/drawing/2014/main" id="{62FD1929-397D-495F-4782-CAF2115D7B41}"/>
              </a:ext>
            </a:extLst>
          </p:cNvPr>
          <p:cNvSpPr txBox="1">
            <a:spLocks/>
          </p:cNvSpPr>
          <p:nvPr/>
        </p:nvSpPr>
        <p:spPr>
          <a:xfrm>
            <a:off x="392648" y="360581"/>
            <a:ext cx="9610344" cy="655141"/>
          </a:xfrm>
          <a:prstGeom prst="rect">
            <a:avLst/>
          </a:prstGeom>
        </p:spPr>
        <p:txBody>
          <a:bodyPr rtlCol="0"/>
          <a:lstStyle>
            <a:defPPr>
              <a:defRPr lang="tr-TR"/>
            </a:defPPr>
            <a:lvl1pPr algn="l" defTabSz="914400" rtl="0" eaLnBrk="1" latinLnBrk="0" hangingPunct="1">
              <a:lnSpc>
                <a:spcPct val="90000"/>
              </a:lnSpc>
              <a:spcBef>
                <a:spcPct val="0"/>
              </a:spcBef>
              <a:buNone/>
              <a:defRPr lang="tr-TR" sz="4800" kern="1200" cap="none" spc="0" baseline="0" dirty="0">
                <a:solidFill>
                  <a:schemeClr val="tx1">
                    <a:lumMod val="85000"/>
                    <a:lumOff val="15000"/>
                  </a:schemeClr>
                </a:solidFill>
                <a:effectLst/>
                <a:latin typeface="+mj-lt"/>
                <a:ea typeface="+mn-ea"/>
                <a:cs typeface="+mn-cs"/>
              </a:defRPr>
            </a:lvl1pPr>
          </a:lstStyle>
          <a:p>
            <a:pPr>
              <a:lnSpc>
                <a:spcPct val="100000"/>
              </a:lnSpc>
              <a:buClr>
                <a:schemeClr val="accent1"/>
              </a:buClr>
            </a:pPr>
            <a:r>
              <a:rPr lang="tr-TR" sz="3200" dirty="0">
                <a:solidFill>
                  <a:schemeClr val="bg2">
                    <a:lumMod val="50000"/>
                  </a:schemeClr>
                </a:solidFill>
              </a:rPr>
              <a:t>Çok Biçimlilik (Polymorphism)</a:t>
            </a:r>
          </a:p>
        </p:txBody>
      </p:sp>
      <p:pic>
        <p:nvPicPr>
          <p:cNvPr id="3" name="Resim 2">
            <a:extLst>
              <a:ext uri="{FF2B5EF4-FFF2-40B4-BE49-F238E27FC236}">
                <a16:creationId xmlns:a16="http://schemas.microsoft.com/office/drawing/2014/main" id="{D47DB559-8FA5-790E-8127-B069C3A705BF}"/>
              </a:ext>
            </a:extLst>
          </p:cNvPr>
          <p:cNvPicPr>
            <a:picLocks noChangeAspect="1"/>
          </p:cNvPicPr>
          <p:nvPr/>
        </p:nvPicPr>
        <p:blipFill>
          <a:blip r:embed="rId2"/>
          <a:stretch>
            <a:fillRect/>
          </a:stretch>
        </p:blipFill>
        <p:spPr>
          <a:xfrm>
            <a:off x="392647" y="1240512"/>
            <a:ext cx="11395941" cy="5117225"/>
          </a:xfrm>
          <a:prstGeom prst="rect">
            <a:avLst/>
          </a:prstGeom>
        </p:spPr>
      </p:pic>
    </p:spTree>
    <p:extLst>
      <p:ext uri="{BB962C8B-B14F-4D97-AF65-F5344CB8AC3E}">
        <p14:creationId xmlns:p14="http://schemas.microsoft.com/office/powerpoint/2010/main" val="406388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Dikdörtgen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8" name="Dikdörtgen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Dikdörtgen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Dikdörtgen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İçerik Yer Tutucusu 5" descr="Dizüstü bilgisayarı olan genç adam">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Dikdörtgen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6" name="Dikdörtgen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fontScale="90000"/>
          </a:bodyPr>
          <a:lstStyle>
            <a:defPPr>
              <a:defRPr lang="tr-TR"/>
            </a:defPPr>
          </a:lstStyle>
          <a:p>
            <a:pPr rtl="0">
              <a:lnSpc>
                <a:spcPct val="90000"/>
              </a:lnSpc>
            </a:pPr>
            <a:r>
              <a:rPr lang="tr-TR" sz="4800" dirty="0">
                <a:solidFill>
                  <a:schemeClr val="bg2">
                    <a:lumMod val="50000"/>
                  </a:schemeClr>
                </a:solidFill>
              </a:rPr>
              <a:t>Frontend Development</a:t>
            </a:r>
          </a:p>
        </p:txBody>
      </p:sp>
      <p:sp>
        <p:nvSpPr>
          <p:cNvPr id="11" name="Metin Yer Tutucusu 3">
            <a:extLst>
              <a:ext uri="{FF2B5EF4-FFF2-40B4-BE49-F238E27FC236}">
                <a16:creationId xmlns:a16="http://schemas.microsoft.com/office/drawing/2014/main" id="{D2A7D9C9-44A9-4426-88FF-AAD1CA851446}"/>
              </a:ext>
            </a:extLst>
          </p:cNvPr>
          <p:cNvSpPr>
            <a:spLocks noGrp="1"/>
          </p:cNvSpPr>
          <p:nvPr>
            <p:ph type="body" sz="half" idx="2"/>
          </p:nvPr>
        </p:nvSpPr>
        <p:spPr>
          <a:xfrm>
            <a:off x="7064082" y="2103120"/>
            <a:ext cx="4336421" cy="3931920"/>
          </a:xfrm>
        </p:spPr>
        <p:txBody>
          <a:bodyPr vert="horz" lIns="91440" tIns="45720" rIns="91440" bIns="45720" rtlCol="0">
            <a:normAutofit/>
          </a:bodyPr>
          <a:lstStyle>
            <a:defPPr>
              <a:defRPr lang="tr-TR"/>
            </a:defPPr>
          </a:lstStyle>
          <a:p>
            <a:pPr marL="216000" indent="-216000" rtl="0">
              <a:lnSpc>
                <a:spcPct val="100000"/>
              </a:lnSpc>
              <a:spcBef>
                <a:spcPts val="900"/>
              </a:spcBef>
              <a:buClr>
                <a:schemeClr val="accent1"/>
              </a:buClr>
              <a:buFont typeface="Arial" panose="020B0604020202020204" pitchFamily="34" charset="0"/>
              <a:buChar char="•"/>
            </a:pPr>
            <a:r>
              <a:rPr lang="tr-TR" dirty="0">
                <a:solidFill>
                  <a:schemeClr val="bg2">
                    <a:lumMod val="50000"/>
                  </a:schemeClr>
                </a:solidFill>
              </a:rPr>
              <a:t>HTML</a:t>
            </a:r>
          </a:p>
          <a:p>
            <a:pPr marL="216000" indent="-216000" rtl="0">
              <a:lnSpc>
                <a:spcPct val="100000"/>
              </a:lnSpc>
              <a:spcBef>
                <a:spcPts val="900"/>
              </a:spcBef>
              <a:buClr>
                <a:schemeClr val="accent1"/>
              </a:buClr>
              <a:buFont typeface="Arial" panose="020B0604020202020204" pitchFamily="34" charset="0"/>
              <a:buChar char="•"/>
            </a:pPr>
            <a:r>
              <a:rPr lang="tr-TR" dirty="0">
                <a:solidFill>
                  <a:schemeClr val="bg2">
                    <a:lumMod val="50000"/>
                  </a:schemeClr>
                </a:solidFill>
              </a:rPr>
              <a:t>CSS</a:t>
            </a:r>
          </a:p>
          <a:p>
            <a:pPr marL="216000" indent="-216000" rtl="0">
              <a:lnSpc>
                <a:spcPct val="100000"/>
              </a:lnSpc>
              <a:spcBef>
                <a:spcPts val="900"/>
              </a:spcBef>
              <a:buClr>
                <a:schemeClr val="accent1"/>
              </a:buClr>
              <a:buFont typeface="Arial" panose="020B0604020202020204" pitchFamily="34" charset="0"/>
              <a:buChar char="•"/>
            </a:pPr>
            <a:r>
              <a:rPr lang="tr-TR" dirty="0">
                <a:solidFill>
                  <a:schemeClr val="bg2">
                    <a:lumMod val="50000"/>
                  </a:schemeClr>
                </a:solidFill>
              </a:rPr>
              <a:t>JAVASCRIPT</a:t>
            </a:r>
          </a:p>
          <a:p>
            <a:pPr marL="216000" indent="-216000" rtl="0">
              <a:lnSpc>
                <a:spcPct val="100000"/>
              </a:lnSpc>
              <a:spcBef>
                <a:spcPts val="900"/>
              </a:spcBef>
              <a:buClr>
                <a:schemeClr val="accent1"/>
              </a:buClr>
              <a:buFont typeface="Arial" panose="020B0604020202020204" pitchFamily="34" charset="0"/>
              <a:buChar char="•"/>
            </a:pPr>
            <a:r>
              <a:rPr lang="tr-TR" dirty="0">
                <a:solidFill>
                  <a:schemeClr val="bg2">
                    <a:lumMod val="50000"/>
                  </a:schemeClr>
                </a:solidFill>
              </a:rPr>
              <a:t>BOOTSTRAP</a:t>
            </a:r>
          </a:p>
        </p:txBody>
      </p:sp>
    </p:spTree>
    <p:extLst>
      <p:ext uri="{BB962C8B-B14F-4D97-AF65-F5344CB8AC3E}">
        <p14:creationId xmlns:p14="http://schemas.microsoft.com/office/powerpoint/2010/main" val="52010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(Tasarım Kalıpları)</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9"/>
            <a:ext cx="3161963" cy="3606800"/>
          </a:xfrm>
        </p:spPr>
        <p:txBody>
          <a:bodyPr rtlCol="0">
            <a:noAutofit/>
          </a:bodyPr>
          <a:lstStyle>
            <a:defPPr>
              <a:defRPr lang="tr-TR"/>
            </a:defPPr>
          </a:lstStyle>
          <a:p>
            <a:pPr algn="l"/>
            <a:r>
              <a:rPr lang="tr-TR" sz="1300" b="0" i="0" dirty="0">
                <a:solidFill>
                  <a:schemeClr val="bg1"/>
                </a:solidFill>
                <a:effectLst/>
                <a:latin typeface="sohne"/>
              </a:rPr>
              <a:t>Hepimiz yaşantımızda bir konuda problemlerle karşılaşmış ve buna kendimizce çözümler üretmişizdir. Bazen bu çözümler önceki çözümlerimize o kadar tanıdık gelmeye başlar ki, bu durum artık kendini tekrar etmeye başlar. Belli süre sonra artık geçmiş hatalarımızdan dersler alırız ve bir sonraki adımda aynı problemle karşılaşmamak için yapılması gerekeni biliriz.</a:t>
            </a:r>
          </a:p>
          <a:p>
            <a:pPr algn="l"/>
            <a:r>
              <a:rPr lang="tr-TR" sz="1300" b="0" i="0" dirty="0">
                <a:solidFill>
                  <a:schemeClr val="bg1"/>
                </a:solidFill>
                <a:effectLst/>
                <a:latin typeface="sohne"/>
              </a:rPr>
              <a:t>Yazılım sektörünün gelişiminde de bu durum söz konusu. Biz yazılımcılar aslında farklı projeler geliştiriyor olsakta benzer problemlere çözüm ararız, benzer sorunlarla karşılaşırız. Bu sorunlara da hepimiz kendimizce çözümler üretiriz. Peki bu çözümleri bir araya getirsek ve bunlara bir isim versek? İşte Design Patterns(Tasarım Kalıpları) buna çözüm sunuyor.</a:t>
            </a:r>
          </a:p>
        </p:txBody>
      </p:sp>
    </p:spTree>
    <p:extLst>
      <p:ext uri="{BB962C8B-B14F-4D97-AF65-F5344CB8AC3E}">
        <p14:creationId xmlns:p14="http://schemas.microsoft.com/office/powerpoint/2010/main" val="4402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descr="Çalışan bir grup insan">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Başlık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defPPr>
              <a:defRPr lang="tr-TR"/>
            </a:defPPr>
          </a:lstStyle>
          <a:p>
            <a:pPr rtl="0"/>
            <a:r>
              <a:rPr lang="tr-TR" dirty="0">
                <a:solidFill>
                  <a:schemeClr val="bg2">
                    <a:lumMod val="50000"/>
                  </a:schemeClr>
                </a:solidFill>
              </a:rPr>
              <a:t>Ders Özeti</a:t>
            </a:r>
          </a:p>
        </p:txBody>
      </p:sp>
      <p:graphicFrame>
        <p:nvGraphicFramePr>
          <p:cNvPr id="5" name="İçerik Yer Tutucusu 2" descr="SmartArt nesnesi">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3565691817"/>
              </p:ext>
            </p:extLst>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300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(Tasarım Kalıpları)</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098473"/>
          </a:xfrm>
        </p:spPr>
        <p:txBody>
          <a:bodyPr rtlCol="0">
            <a:noAutofit/>
          </a:bodyPr>
          <a:lstStyle>
            <a:defPPr>
              <a:defRPr lang="tr-TR"/>
            </a:defPPr>
          </a:lstStyle>
          <a:p>
            <a:pPr algn="l"/>
            <a:r>
              <a:rPr lang="tr-TR" sz="1300" b="0" i="0" dirty="0">
                <a:solidFill>
                  <a:schemeClr val="bg1"/>
                </a:solidFill>
                <a:effectLst/>
                <a:latin typeface="sohne"/>
              </a:rPr>
              <a:t>Bilgisayar bilimlerinin geçmişi çok önceye dayansa da yazılım mühendisliğinin gelişim süreci bundan yaklaşık 20–25 sene öncesine dayanmakta. Design Patterns kavramı da yaklaşık 25 sene öncesinde ortaya atılmış. Gang of Four (GOF) olarak bilinen Erich Gamma, Richard Helm, Ralph Johnson and John Vlissides, Design Patterns — Elements of Reusable Object-Oriented Software adında kitap yayınlamışlar ve ilk kez yazılım alanında tasarım kalıpları kavramını ortaya atmışlar. Bu terimi “Tasarım Kalıpları”, “Tasarım Şablonları”, “Tasarım Örüntüleri” gibi farklı isimlerle görebilirsiniz. Buradaki pattern sözcüğü için birebir çeviri yapmak biraz zor. Ancak biz isimlendirmeden ziyade konuya odaklanalım.</a:t>
            </a:r>
          </a:p>
        </p:txBody>
      </p:sp>
    </p:spTree>
    <p:extLst>
      <p:ext uri="{BB962C8B-B14F-4D97-AF65-F5344CB8AC3E}">
        <p14:creationId xmlns:p14="http://schemas.microsoft.com/office/powerpoint/2010/main" val="220833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Nedir?</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098473"/>
          </a:xfrm>
        </p:spPr>
        <p:txBody>
          <a:bodyPr rtlCol="0">
            <a:noAutofit/>
          </a:bodyPr>
          <a:lstStyle>
            <a:defPPr>
              <a:defRPr lang="tr-TR"/>
            </a:defPPr>
          </a:lstStyle>
          <a:p>
            <a:pPr algn="l"/>
            <a:r>
              <a:rPr lang="tr-TR" sz="1300" dirty="0">
                <a:solidFill>
                  <a:schemeClr val="bg1"/>
                </a:solidFill>
              </a:rPr>
              <a:t>Tasarım kalıpları, yazılım geliştiricilerin yazılım geliştirme sırasında karşılaştıkları genel sorunların çözümüdür.</a:t>
            </a:r>
            <a:r>
              <a:rPr lang="tr-TR" sz="1300" b="0" i="0" dirty="0">
                <a:solidFill>
                  <a:schemeClr val="bg1"/>
                </a:solidFill>
                <a:effectLst/>
                <a:latin typeface="sohne"/>
              </a:rPr>
              <a:t> Bu çözümler, uzun bir süre boyunca sayısız yazılım geliştirici tarafından deneme yanılma yoluyla elde edilmiştir. Daha sonra belli problemler için buldukları optimum çözümlere isimler vermişlerdir. GOF, kitaplarında da 23 adet Design Patterns’i konu almıştır. Ancak günümüzde bundan çok daha fazlası vardır. Ayrıca bu konuyu belli bir kalıba oturtmak doğru olmaz. Siz de projenizi geliştirirken kendi tasarım kalıbınızı oluşturabilir ve kendi çözümünüzü bulabilirsiniz. Ancak tasarım kalıplarının amacı tekerleği baştan icat etmemek olduğu için, var olan çözümleri bilip uygun olan yerde kullanmak sizin için en doğrusu olacaktır. Probleme göre uygun tasarım kalıbını uygulamakta size kalmakta.</a:t>
            </a:r>
          </a:p>
        </p:txBody>
      </p:sp>
    </p:spTree>
    <p:extLst>
      <p:ext uri="{BB962C8B-B14F-4D97-AF65-F5344CB8AC3E}">
        <p14:creationId xmlns:p14="http://schemas.microsoft.com/office/powerpoint/2010/main" val="1206983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Ne Değildir?</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098473"/>
          </a:xfrm>
        </p:spPr>
        <p:txBody>
          <a:bodyPr rtlCol="0">
            <a:noAutofit/>
          </a:bodyPr>
          <a:lstStyle>
            <a:defPPr>
              <a:defRPr lang="tr-TR"/>
            </a:defPPr>
          </a:lstStyle>
          <a:p>
            <a:pPr algn="l"/>
            <a:r>
              <a:rPr lang="tr-TR" sz="1300" b="0" i="0" dirty="0">
                <a:solidFill>
                  <a:schemeClr val="bg1"/>
                </a:solidFill>
                <a:effectLst/>
                <a:latin typeface="sohne"/>
              </a:rPr>
              <a:t>Tasarım kalıpları bir algoritma ya da kod değildir. Ayrıca belli dile özgü değildir, dilden bağımsızdır. Genellikle nesneler arası ilişkileri UML diyagramları ile gösteririz, bu sayede yazılımcılar arasında ortak bir iletişim dili oluşmuş olur. Belli bir tasarımı istediğiniz dille yazdığınız bir projeye kolaylıyla uygulayabilirsiniz. Tabi burada bir yanlış anlaşılmayı gidermekte fayda var. Neredeyse tüm Türkçe kaynaklarda tasarım kalıplarını OOP(Nesne Tabanlı Programlama) ile sınırlandırmışlar. Ancak Tasarım Kalıpları, dilden ve programlama paradigmalarından bağımsızdır. Yani farklı bir paradigma için de çözümler üretilebilir. Günümüzde en yaygın ve projelerde en çok kullanılan paradigma OOP olduğu için tasarım kalıpları diyince direk OOP çözümleri akla gelmekte.</a:t>
            </a:r>
          </a:p>
        </p:txBody>
      </p:sp>
    </p:spTree>
    <p:extLst>
      <p:ext uri="{BB962C8B-B14F-4D97-AF65-F5344CB8AC3E}">
        <p14:creationId xmlns:p14="http://schemas.microsoft.com/office/powerpoint/2010/main" val="252695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Çeşitleri</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300" b="0" i="0" dirty="0">
                <a:solidFill>
                  <a:schemeClr val="bg1"/>
                </a:solidFill>
                <a:effectLst/>
                <a:latin typeface="sohne"/>
              </a:rPr>
              <a:t>Yazılım tasarım kalıpları genel olarak 3 ana başlıkta incelenir. Bunlar şunlardır:</a:t>
            </a:r>
          </a:p>
          <a:p>
            <a:pPr algn="l"/>
            <a:r>
              <a:rPr lang="tr-TR" sz="1300" b="0" i="0" dirty="0">
                <a:solidFill>
                  <a:schemeClr val="bg1"/>
                </a:solidFill>
                <a:effectLst/>
                <a:latin typeface="sohne"/>
              </a:rPr>
              <a:t>1- Creational Patterns (Yaratımsal Kalıplar): Bu tasarım deseni nesneleri doğrudan new operatörü kullanarak oluşturmak yerine nesne oluşturma mantığını gizleyerek sınıflardan nesne oluşturmaya alternatif çözümler sunar. Bu program akışında hangi nesneye ihtiyaç varsa onu oluşturmada esneklik ve kolaylık sağlar.</a:t>
            </a:r>
          </a:p>
          <a:p>
            <a:pPr algn="l"/>
            <a:r>
              <a:rPr lang="tr-TR" sz="1300" b="0" i="0" dirty="0">
                <a:solidFill>
                  <a:schemeClr val="bg1"/>
                </a:solidFill>
                <a:effectLst/>
                <a:latin typeface="sohne"/>
              </a:rPr>
              <a:t>2- Structural Patterns (Yapısal Kalıplar): Bu tasarım deseni nesneler arasındaki ilişkinin yapısını düzenlemek için çözümler sunar.</a:t>
            </a:r>
          </a:p>
          <a:p>
            <a:pPr algn="l"/>
            <a:r>
              <a:rPr lang="tr-TR" sz="1300" b="0" i="0" dirty="0">
                <a:solidFill>
                  <a:schemeClr val="bg1"/>
                </a:solidFill>
                <a:effectLst/>
                <a:latin typeface="sohne"/>
              </a:rPr>
              <a:t>3- Behavioral Patterns (Davranışsal Kalıplar): Bu tasarım deseni çalışma zamanında nesneler arasındaki davranışlar için çözümler sunar.</a:t>
            </a:r>
          </a:p>
        </p:txBody>
      </p:sp>
    </p:spTree>
    <p:extLst>
      <p:ext uri="{BB962C8B-B14F-4D97-AF65-F5344CB8AC3E}">
        <p14:creationId xmlns:p14="http://schemas.microsoft.com/office/powerpoint/2010/main" val="4102203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Çeşitleri</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400" b="0" i="0" dirty="0">
                <a:solidFill>
                  <a:schemeClr val="bg1"/>
                </a:solidFill>
                <a:effectLst/>
                <a:latin typeface="sohne"/>
              </a:rPr>
              <a:t>Bu 3 ana başlık altında yer alan yazılımcılar arasında bilinen popüler tasarım kalıpları vardır. Bunları da yazdıktan sonra yazıyı bitirelim. Bir sonraki yazılarda bu başlıkların altında yer alan tasarım kalıplarını tek tek inceleyeceğiz. Tabi ki tüm tasarımları görmek ve örnek yapmamız mümkün değil.</a:t>
            </a:r>
          </a:p>
          <a:p>
            <a:pPr algn="l"/>
            <a:r>
              <a:rPr lang="en-US" sz="1400" b="0" i="0" dirty="0">
                <a:solidFill>
                  <a:schemeClr val="bg1"/>
                </a:solidFill>
                <a:effectLst/>
                <a:latin typeface="sohne"/>
              </a:rPr>
              <a:t>Creational Patterns</a:t>
            </a:r>
          </a:p>
          <a:p>
            <a:pPr marL="285750" indent="-285750" algn="l">
              <a:buFont typeface="Wingdings" panose="05000000000000000000" pitchFamily="2" charset="2"/>
              <a:buChar char="q"/>
            </a:pPr>
            <a:r>
              <a:rPr lang="en-US" sz="1400" b="0" i="0" dirty="0">
                <a:solidFill>
                  <a:schemeClr val="bg1"/>
                </a:solidFill>
                <a:effectLst/>
                <a:latin typeface="sohne"/>
              </a:rPr>
              <a:t>Singleton Pattern</a:t>
            </a:r>
          </a:p>
          <a:p>
            <a:pPr marL="285750" indent="-285750" algn="l">
              <a:buFont typeface="Wingdings" panose="05000000000000000000" pitchFamily="2" charset="2"/>
              <a:buChar char="q"/>
            </a:pPr>
            <a:r>
              <a:rPr lang="en-US" sz="1400" b="0" i="0" dirty="0">
                <a:solidFill>
                  <a:schemeClr val="bg1"/>
                </a:solidFill>
                <a:effectLst/>
                <a:latin typeface="sohne"/>
              </a:rPr>
              <a:t>Factory Pattern</a:t>
            </a:r>
          </a:p>
          <a:p>
            <a:pPr marL="285750" indent="-285750" algn="l">
              <a:buFont typeface="Wingdings" panose="05000000000000000000" pitchFamily="2" charset="2"/>
              <a:buChar char="q"/>
            </a:pPr>
            <a:r>
              <a:rPr lang="en-US" sz="1400" b="0" i="0" dirty="0">
                <a:solidFill>
                  <a:schemeClr val="bg1"/>
                </a:solidFill>
                <a:effectLst/>
                <a:latin typeface="sohne"/>
              </a:rPr>
              <a:t>Abstract Factory Pattern</a:t>
            </a:r>
          </a:p>
          <a:p>
            <a:pPr marL="285750" indent="-285750" algn="l">
              <a:buFont typeface="Wingdings" panose="05000000000000000000" pitchFamily="2" charset="2"/>
              <a:buChar char="q"/>
            </a:pPr>
            <a:r>
              <a:rPr lang="en-US" sz="1400" b="0" i="0" dirty="0">
                <a:solidFill>
                  <a:schemeClr val="bg1"/>
                </a:solidFill>
                <a:effectLst/>
                <a:latin typeface="sohne"/>
              </a:rPr>
              <a:t>Builder Pattern</a:t>
            </a:r>
          </a:p>
          <a:p>
            <a:pPr marL="285750" indent="-285750" algn="l">
              <a:buFont typeface="Wingdings" panose="05000000000000000000" pitchFamily="2" charset="2"/>
              <a:buChar char="q"/>
            </a:pPr>
            <a:r>
              <a:rPr lang="en-US" sz="1400" b="0" i="0" dirty="0">
                <a:solidFill>
                  <a:schemeClr val="bg1"/>
                </a:solidFill>
                <a:effectLst/>
                <a:latin typeface="sohne"/>
              </a:rPr>
              <a:t>Prototype Pattern</a:t>
            </a:r>
          </a:p>
          <a:p>
            <a:pPr algn="l"/>
            <a:endParaRPr lang="tr-TR" sz="1300" b="0" i="0" dirty="0">
              <a:solidFill>
                <a:schemeClr val="bg1"/>
              </a:solidFill>
              <a:effectLst/>
              <a:latin typeface="sohne"/>
            </a:endParaRPr>
          </a:p>
        </p:txBody>
      </p:sp>
    </p:spTree>
    <p:extLst>
      <p:ext uri="{BB962C8B-B14F-4D97-AF65-F5344CB8AC3E}">
        <p14:creationId xmlns:p14="http://schemas.microsoft.com/office/powerpoint/2010/main" val="154450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Çeşitleri</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300" b="0" i="0" dirty="0">
                <a:solidFill>
                  <a:schemeClr val="bg1"/>
                </a:solidFill>
                <a:effectLst/>
                <a:latin typeface="sohne"/>
              </a:rPr>
              <a:t>Structural Patterns</a:t>
            </a:r>
          </a:p>
          <a:p>
            <a:pPr marL="285750" indent="-285750" algn="l">
              <a:buFont typeface="Wingdings" panose="05000000000000000000" pitchFamily="2" charset="2"/>
              <a:buChar char="q"/>
            </a:pPr>
            <a:r>
              <a:rPr lang="tr-TR" sz="1300" b="0" i="0" dirty="0">
                <a:solidFill>
                  <a:schemeClr val="bg1"/>
                </a:solidFill>
                <a:effectLst/>
                <a:latin typeface="sohne"/>
              </a:rPr>
              <a:t>Adapter Pattern</a:t>
            </a:r>
          </a:p>
          <a:p>
            <a:pPr marL="285750" indent="-285750" algn="l">
              <a:buFont typeface="Wingdings" panose="05000000000000000000" pitchFamily="2" charset="2"/>
              <a:buChar char="q"/>
            </a:pPr>
            <a:r>
              <a:rPr lang="tr-TR" sz="1300" b="0" i="0" dirty="0">
                <a:solidFill>
                  <a:schemeClr val="bg1"/>
                </a:solidFill>
                <a:effectLst/>
                <a:latin typeface="sohne"/>
              </a:rPr>
              <a:t>Bridge Pattern</a:t>
            </a:r>
          </a:p>
          <a:p>
            <a:pPr marL="285750" indent="-285750" algn="l">
              <a:buFont typeface="Wingdings" panose="05000000000000000000" pitchFamily="2" charset="2"/>
              <a:buChar char="q"/>
            </a:pPr>
            <a:r>
              <a:rPr lang="tr-TR" sz="1300" b="0" i="0" dirty="0">
                <a:solidFill>
                  <a:schemeClr val="bg1"/>
                </a:solidFill>
                <a:effectLst/>
                <a:latin typeface="sohne"/>
              </a:rPr>
              <a:t>Filter Pattern</a:t>
            </a:r>
          </a:p>
          <a:p>
            <a:pPr marL="285750" indent="-285750" algn="l">
              <a:buFont typeface="Wingdings" panose="05000000000000000000" pitchFamily="2" charset="2"/>
              <a:buChar char="q"/>
            </a:pPr>
            <a:r>
              <a:rPr lang="tr-TR" sz="1300" b="0" i="0" dirty="0">
                <a:solidFill>
                  <a:schemeClr val="bg1"/>
                </a:solidFill>
                <a:effectLst/>
                <a:latin typeface="sohne"/>
              </a:rPr>
              <a:t>Composite Pattern</a:t>
            </a:r>
          </a:p>
          <a:p>
            <a:pPr marL="285750" indent="-285750" algn="l">
              <a:buFont typeface="Wingdings" panose="05000000000000000000" pitchFamily="2" charset="2"/>
              <a:buChar char="q"/>
            </a:pPr>
            <a:r>
              <a:rPr lang="tr-TR" sz="1300" b="0" i="0" dirty="0">
                <a:solidFill>
                  <a:schemeClr val="bg1"/>
                </a:solidFill>
                <a:effectLst/>
                <a:latin typeface="sohne"/>
              </a:rPr>
              <a:t>Decorator Pattern</a:t>
            </a:r>
          </a:p>
          <a:p>
            <a:pPr marL="285750" indent="-285750" algn="l">
              <a:buFont typeface="Wingdings" panose="05000000000000000000" pitchFamily="2" charset="2"/>
              <a:buChar char="q"/>
            </a:pPr>
            <a:r>
              <a:rPr lang="tr-TR" sz="1300" b="0" i="0" dirty="0">
                <a:solidFill>
                  <a:schemeClr val="bg1"/>
                </a:solidFill>
                <a:effectLst/>
                <a:latin typeface="sohne"/>
              </a:rPr>
              <a:t>Facade Pattern</a:t>
            </a:r>
          </a:p>
          <a:p>
            <a:pPr marL="285750" indent="-285750" algn="l">
              <a:buFont typeface="Wingdings" panose="05000000000000000000" pitchFamily="2" charset="2"/>
              <a:buChar char="q"/>
            </a:pPr>
            <a:r>
              <a:rPr lang="tr-TR" sz="1300" b="0" i="0" dirty="0">
                <a:solidFill>
                  <a:schemeClr val="bg1"/>
                </a:solidFill>
                <a:effectLst/>
                <a:latin typeface="sohne"/>
              </a:rPr>
              <a:t>Flyweight Pattern</a:t>
            </a:r>
          </a:p>
          <a:p>
            <a:pPr marL="285750" indent="-285750" algn="l">
              <a:buFont typeface="Wingdings" panose="05000000000000000000" pitchFamily="2" charset="2"/>
              <a:buChar char="q"/>
            </a:pPr>
            <a:r>
              <a:rPr lang="tr-TR" sz="1300" b="0" i="0" dirty="0">
                <a:solidFill>
                  <a:schemeClr val="bg1"/>
                </a:solidFill>
                <a:effectLst/>
                <a:latin typeface="sohne"/>
              </a:rPr>
              <a:t>Proxy Pattern</a:t>
            </a:r>
          </a:p>
          <a:p>
            <a:pPr algn="l"/>
            <a:endParaRPr lang="tr-TR" sz="1300" b="0" i="0" dirty="0">
              <a:solidFill>
                <a:schemeClr val="bg1"/>
              </a:solidFill>
              <a:effectLst/>
              <a:latin typeface="sohne"/>
            </a:endParaRPr>
          </a:p>
        </p:txBody>
      </p:sp>
    </p:spTree>
    <p:extLst>
      <p:ext uri="{BB962C8B-B14F-4D97-AF65-F5344CB8AC3E}">
        <p14:creationId xmlns:p14="http://schemas.microsoft.com/office/powerpoint/2010/main" val="3762486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Design Patterns Çeşitleri</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en-US" sz="1300" b="0" i="0" dirty="0">
                <a:solidFill>
                  <a:schemeClr val="bg1"/>
                </a:solidFill>
                <a:effectLst/>
                <a:latin typeface="sohne"/>
              </a:rPr>
              <a:t>Behavioral Patterns</a:t>
            </a:r>
          </a:p>
          <a:p>
            <a:pPr marL="285750" indent="-285750" algn="l">
              <a:buFont typeface="Wingdings" panose="05000000000000000000" pitchFamily="2" charset="2"/>
              <a:buChar char="q"/>
            </a:pPr>
            <a:r>
              <a:rPr lang="en-US" sz="1300" b="0" i="0" dirty="0">
                <a:solidFill>
                  <a:schemeClr val="bg1"/>
                </a:solidFill>
                <a:effectLst/>
                <a:latin typeface="sohne"/>
              </a:rPr>
              <a:t>Chain of Responsibility Pattern</a:t>
            </a:r>
          </a:p>
          <a:p>
            <a:pPr marL="285750" indent="-285750" algn="l">
              <a:buFont typeface="Wingdings" panose="05000000000000000000" pitchFamily="2" charset="2"/>
              <a:buChar char="q"/>
            </a:pPr>
            <a:r>
              <a:rPr lang="en-US" sz="1300" b="0" i="0" dirty="0">
                <a:solidFill>
                  <a:schemeClr val="bg1"/>
                </a:solidFill>
                <a:effectLst/>
                <a:latin typeface="sohne"/>
              </a:rPr>
              <a:t>Command Pattern</a:t>
            </a:r>
          </a:p>
          <a:p>
            <a:pPr marL="285750" indent="-285750" algn="l">
              <a:buFont typeface="Wingdings" panose="05000000000000000000" pitchFamily="2" charset="2"/>
              <a:buChar char="q"/>
            </a:pPr>
            <a:r>
              <a:rPr lang="en-US" sz="1300" b="0" i="0" dirty="0">
                <a:solidFill>
                  <a:schemeClr val="bg1"/>
                </a:solidFill>
                <a:effectLst/>
                <a:latin typeface="sohne"/>
              </a:rPr>
              <a:t>Interpreter Pattern</a:t>
            </a:r>
          </a:p>
          <a:p>
            <a:pPr marL="285750" indent="-285750" algn="l">
              <a:buFont typeface="Wingdings" panose="05000000000000000000" pitchFamily="2" charset="2"/>
              <a:buChar char="q"/>
            </a:pPr>
            <a:r>
              <a:rPr lang="en-US" sz="1300" b="0" i="0" dirty="0">
                <a:solidFill>
                  <a:schemeClr val="bg1"/>
                </a:solidFill>
                <a:effectLst/>
                <a:latin typeface="sohne"/>
              </a:rPr>
              <a:t>Iterator Pattern</a:t>
            </a:r>
          </a:p>
          <a:p>
            <a:pPr marL="285750" indent="-285750" algn="l">
              <a:buFont typeface="Wingdings" panose="05000000000000000000" pitchFamily="2" charset="2"/>
              <a:buChar char="q"/>
            </a:pPr>
            <a:r>
              <a:rPr lang="en-US" sz="1300" b="0" i="0" dirty="0">
                <a:solidFill>
                  <a:schemeClr val="bg1"/>
                </a:solidFill>
                <a:effectLst/>
                <a:latin typeface="sohne"/>
              </a:rPr>
              <a:t>Mediator Pattern</a:t>
            </a:r>
          </a:p>
          <a:p>
            <a:pPr marL="285750" indent="-285750" algn="l">
              <a:buFont typeface="Wingdings" panose="05000000000000000000" pitchFamily="2" charset="2"/>
              <a:buChar char="q"/>
            </a:pPr>
            <a:r>
              <a:rPr lang="en-US" sz="1300" b="0" i="0" dirty="0">
                <a:solidFill>
                  <a:schemeClr val="bg1"/>
                </a:solidFill>
                <a:effectLst/>
                <a:latin typeface="sohne"/>
              </a:rPr>
              <a:t>Memento Pattern</a:t>
            </a:r>
          </a:p>
          <a:p>
            <a:pPr marL="285750" indent="-285750" algn="l">
              <a:buFont typeface="Wingdings" panose="05000000000000000000" pitchFamily="2" charset="2"/>
              <a:buChar char="q"/>
            </a:pPr>
            <a:r>
              <a:rPr lang="en-US" sz="1300" b="0" i="0" dirty="0">
                <a:solidFill>
                  <a:schemeClr val="bg1"/>
                </a:solidFill>
                <a:effectLst/>
                <a:latin typeface="sohne"/>
              </a:rPr>
              <a:t>Observer Pattern</a:t>
            </a:r>
          </a:p>
          <a:p>
            <a:pPr marL="285750" indent="-285750" algn="l">
              <a:buFont typeface="Wingdings" panose="05000000000000000000" pitchFamily="2" charset="2"/>
              <a:buChar char="q"/>
            </a:pPr>
            <a:r>
              <a:rPr lang="en-US" sz="1300" b="0" i="0" dirty="0">
                <a:solidFill>
                  <a:schemeClr val="bg1"/>
                </a:solidFill>
                <a:effectLst/>
                <a:latin typeface="sohne"/>
              </a:rPr>
              <a:t>Null Object Pattern</a:t>
            </a:r>
          </a:p>
          <a:p>
            <a:pPr marL="285750" indent="-285750" algn="l">
              <a:buFont typeface="Wingdings" panose="05000000000000000000" pitchFamily="2" charset="2"/>
              <a:buChar char="q"/>
            </a:pPr>
            <a:r>
              <a:rPr lang="en-US" sz="1300" b="0" i="0" dirty="0">
                <a:solidFill>
                  <a:schemeClr val="bg1"/>
                </a:solidFill>
                <a:effectLst/>
                <a:latin typeface="sohne"/>
              </a:rPr>
              <a:t>Strategy Pattern</a:t>
            </a:r>
          </a:p>
          <a:p>
            <a:pPr marL="285750" indent="-285750" algn="l">
              <a:buFont typeface="Wingdings" panose="05000000000000000000" pitchFamily="2" charset="2"/>
              <a:buChar char="q"/>
            </a:pPr>
            <a:r>
              <a:rPr lang="en-US" sz="1300" b="0" i="0" dirty="0">
                <a:solidFill>
                  <a:schemeClr val="bg1"/>
                </a:solidFill>
                <a:effectLst/>
                <a:latin typeface="sohne"/>
              </a:rPr>
              <a:t>State Pattern</a:t>
            </a:r>
          </a:p>
          <a:p>
            <a:pPr marL="285750" indent="-285750" algn="l">
              <a:buFont typeface="Wingdings" panose="05000000000000000000" pitchFamily="2" charset="2"/>
              <a:buChar char="q"/>
            </a:pPr>
            <a:r>
              <a:rPr lang="en-US" sz="1300" b="0" i="0" dirty="0">
                <a:solidFill>
                  <a:schemeClr val="bg1"/>
                </a:solidFill>
                <a:effectLst/>
                <a:latin typeface="sohne"/>
              </a:rPr>
              <a:t>Visitor Pattern</a:t>
            </a:r>
          </a:p>
          <a:p>
            <a:pPr algn="l"/>
            <a:endParaRPr lang="tr-TR" sz="1300" b="0" i="0" dirty="0">
              <a:solidFill>
                <a:schemeClr val="bg1"/>
              </a:solidFill>
              <a:effectLst/>
              <a:latin typeface="sohne"/>
            </a:endParaRPr>
          </a:p>
        </p:txBody>
      </p:sp>
    </p:spTree>
    <p:extLst>
      <p:ext uri="{BB962C8B-B14F-4D97-AF65-F5344CB8AC3E}">
        <p14:creationId xmlns:p14="http://schemas.microsoft.com/office/powerpoint/2010/main" val="3957142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Anti Pattern Nedir?</a:t>
            </a:r>
          </a:p>
        </p:txBody>
      </p:sp>
      <p:pic>
        <p:nvPicPr>
          <p:cNvPr id="6" name="İçerik Yer Tutucusu 5" descr="Dizüstü bilgisayarı olan kadın">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300" b="0" i="0" dirty="0">
                <a:solidFill>
                  <a:schemeClr val="bg1"/>
                </a:solidFill>
                <a:effectLst/>
                <a:latin typeface="sohne"/>
              </a:rPr>
              <a:t>Bu kadar yazıp buna değinmeden olmazdı. Anti Pattern, bir problemi çözmek için kullanılan kötü çözümler için kullanılan bir kavramdır. Yani tasarım kalıplarının tam zıttıdır diyebiliriz. Probleminizde bir anti pattern kullanmak ileride ciddi sorunlara yol açabilir. Ayrıca o problem için anti pattern olarak sayılan bir tasarım başka bir problem için uygun bir çözüm olabilir bunu unutmamak gerek.</a:t>
            </a:r>
          </a:p>
        </p:txBody>
      </p:sp>
    </p:spTree>
    <p:extLst>
      <p:ext uri="{BB962C8B-B14F-4D97-AF65-F5344CB8AC3E}">
        <p14:creationId xmlns:p14="http://schemas.microsoft.com/office/powerpoint/2010/main" val="1503083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Factory Method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300" b="0" i="0" dirty="0">
                <a:solidFill>
                  <a:schemeClr val="bg1"/>
                </a:solidFill>
                <a:effectLst/>
                <a:latin typeface="Source Sans Pro" panose="020B0503030403020204" pitchFamily="34" charset="0"/>
              </a:rPr>
              <a:t>Factory Method tasarım kalıbı , kalıtımsal ilişkileri olan nesnelerin üretilmesi amacıyla kullanılan patternlerden birisidir. Burada asıl olan bir metottur. Bu metodun üstlendiği iş ise istemcinin ihtiyacı olan asıl ürünlerin üretilmesini sağlamak.</a:t>
            </a:r>
            <a:r>
              <a:rPr lang="tr-TR" sz="1300" b="0" i="0" dirty="0">
                <a:solidFill>
                  <a:srgbClr val="333333"/>
                </a:solidFill>
                <a:effectLst/>
                <a:latin typeface="Source Sans Pro" panose="020B0503030403020204" pitchFamily="34" charset="0"/>
              </a:rPr>
              <a:t> </a:t>
            </a:r>
            <a:r>
              <a:rPr lang="tr-TR" sz="1300" b="0" i="0" dirty="0">
                <a:solidFill>
                  <a:schemeClr val="bg1"/>
                </a:solidFill>
                <a:effectLst/>
                <a:latin typeface="Source Sans Pro" panose="020B0503030403020204" pitchFamily="34" charset="0"/>
              </a:rPr>
              <a:t>Fabrika metodunun özelliği istemciden gelen talebe göre uygun olan ürünün üretilip istemciye verilmesidir. Tek bir sınıf ve metodun bunu üstlenebilmesi için polimorfik özelliği olan bir tipe ihtiyacımız var. Yani bir parent class ve bu parent classtan türeyen subclasslar(alt sınıf). Bu yüzden productların(ürünlerin) interface olarak bir atası tasarlanır. Yani bizim creatorClassımız bir productu yani IProduct’ın taşıyabilceği türden bir referansı geriye döndürecektir.</a:t>
            </a:r>
            <a:endParaRPr lang="tr-TR" sz="1300" b="0" i="0" dirty="0">
              <a:solidFill>
                <a:schemeClr val="bg1"/>
              </a:solidFill>
              <a:effectLst/>
              <a:latin typeface="sohne"/>
            </a:endParaRPr>
          </a:p>
        </p:txBody>
      </p:sp>
      <p:pic>
        <p:nvPicPr>
          <p:cNvPr id="5" name="İçerik Yer Tutucusu 4">
            <a:extLst>
              <a:ext uri="{FF2B5EF4-FFF2-40B4-BE49-F238E27FC236}">
                <a16:creationId xmlns:a16="http://schemas.microsoft.com/office/drawing/2014/main" id="{8B5AFE7D-9D43-6796-0BF1-5189E65CD1AB}"/>
              </a:ext>
            </a:extLst>
          </p:cNvPr>
          <p:cNvPicPr>
            <a:picLocks noGrp="1" noChangeAspect="1"/>
          </p:cNvPicPr>
          <p:nvPr>
            <p:ph idx="1"/>
          </p:nvPr>
        </p:nvPicPr>
        <p:blipFill>
          <a:blip r:embed="rId3"/>
          <a:stretch>
            <a:fillRect/>
          </a:stretch>
        </p:blipFill>
        <p:spPr>
          <a:xfrm>
            <a:off x="0" y="527532"/>
            <a:ext cx="8108389" cy="4555456"/>
          </a:xfrm>
        </p:spPr>
      </p:pic>
    </p:spTree>
    <p:extLst>
      <p:ext uri="{BB962C8B-B14F-4D97-AF65-F5344CB8AC3E}">
        <p14:creationId xmlns:p14="http://schemas.microsoft.com/office/powerpoint/2010/main" val="3883543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Factory Method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400" b="0" i="0" dirty="0">
                <a:solidFill>
                  <a:schemeClr val="bg1"/>
                </a:solidFill>
                <a:effectLst/>
                <a:latin typeface="Source Sans Pro" panose="020B0503030403020204" pitchFamily="34" charset="0"/>
              </a:rPr>
              <a:t>Aşağıdaki örnekte Screen parent sınıfından 3 adet sub class oluşturulmuştur ve bu alt sınıfların üretiminden sorumlu bir creator class (factory) tanımlanmıştır.</a:t>
            </a:r>
            <a:endParaRPr lang="tr-TR" sz="1300" b="0" i="0" dirty="0">
              <a:solidFill>
                <a:schemeClr val="bg1"/>
              </a:solidFill>
              <a:effectLst/>
              <a:latin typeface="sohne"/>
            </a:endParaRPr>
          </a:p>
        </p:txBody>
      </p:sp>
      <p:pic>
        <p:nvPicPr>
          <p:cNvPr id="6" name="Resim 5">
            <a:extLst>
              <a:ext uri="{FF2B5EF4-FFF2-40B4-BE49-F238E27FC236}">
                <a16:creationId xmlns:a16="http://schemas.microsoft.com/office/drawing/2014/main" id="{94C12854-AE4C-3A50-7033-6D51E9D731E1}"/>
              </a:ext>
            </a:extLst>
          </p:cNvPr>
          <p:cNvPicPr>
            <a:picLocks noChangeAspect="1"/>
          </p:cNvPicPr>
          <p:nvPr/>
        </p:nvPicPr>
        <p:blipFill>
          <a:blip r:embed="rId3"/>
          <a:stretch>
            <a:fillRect/>
          </a:stretch>
        </p:blipFill>
        <p:spPr>
          <a:xfrm>
            <a:off x="-1" y="0"/>
            <a:ext cx="8041341" cy="1234547"/>
          </a:xfrm>
          <a:prstGeom prst="rect">
            <a:avLst/>
          </a:prstGeom>
        </p:spPr>
      </p:pic>
      <p:pic>
        <p:nvPicPr>
          <p:cNvPr id="8" name="Resim 7">
            <a:extLst>
              <a:ext uri="{FF2B5EF4-FFF2-40B4-BE49-F238E27FC236}">
                <a16:creationId xmlns:a16="http://schemas.microsoft.com/office/drawing/2014/main" id="{FE3BEAC8-9F5A-B592-C26E-6312D642A2B8}"/>
              </a:ext>
            </a:extLst>
          </p:cNvPr>
          <p:cNvPicPr>
            <a:picLocks noChangeAspect="1"/>
          </p:cNvPicPr>
          <p:nvPr/>
        </p:nvPicPr>
        <p:blipFill>
          <a:blip r:embed="rId4"/>
          <a:stretch>
            <a:fillRect/>
          </a:stretch>
        </p:blipFill>
        <p:spPr>
          <a:xfrm>
            <a:off x="0" y="1356721"/>
            <a:ext cx="8041340" cy="1767993"/>
          </a:xfrm>
          <a:prstGeom prst="rect">
            <a:avLst/>
          </a:prstGeom>
        </p:spPr>
      </p:pic>
      <p:pic>
        <p:nvPicPr>
          <p:cNvPr id="10" name="Resim 9">
            <a:extLst>
              <a:ext uri="{FF2B5EF4-FFF2-40B4-BE49-F238E27FC236}">
                <a16:creationId xmlns:a16="http://schemas.microsoft.com/office/drawing/2014/main" id="{4F0B2F0A-F1E4-1390-DE2F-31127096798D}"/>
              </a:ext>
            </a:extLst>
          </p:cNvPr>
          <p:cNvPicPr>
            <a:picLocks noChangeAspect="1"/>
          </p:cNvPicPr>
          <p:nvPr/>
        </p:nvPicPr>
        <p:blipFill>
          <a:blip r:embed="rId5"/>
          <a:stretch>
            <a:fillRect/>
          </a:stretch>
        </p:blipFill>
        <p:spPr>
          <a:xfrm>
            <a:off x="-1" y="3588493"/>
            <a:ext cx="8041340" cy="1912786"/>
          </a:xfrm>
          <a:prstGeom prst="rect">
            <a:avLst/>
          </a:prstGeom>
        </p:spPr>
      </p:pic>
      <p:pic>
        <p:nvPicPr>
          <p:cNvPr id="14" name="Resim 13">
            <a:extLst>
              <a:ext uri="{FF2B5EF4-FFF2-40B4-BE49-F238E27FC236}">
                <a16:creationId xmlns:a16="http://schemas.microsoft.com/office/drawing/2014/main" id="{CDD7C5B6-119B-E6FF-D5EB-23704A999756}"/>
              </a:ext>
            </a:extLst>
          </p:cNvPr>
          <p:cNvPicPr>
            <a:picLocks noChangeAspect="1"/>
          </p:cNvPicPr>
          <p:nvPr/>
        </p:nvPicPr>
        <p:blipFill>
          <a:blip r:embed="rId6"/>
          <a:stretch>
            <a:fillRect/>
          </a:stretch>
        </p:blipFill>
        <p:spPr>
          <a:xfrm>
            <a:off x="-2" y="5501279"/>
            <a:ext cx="8041339" cy="1272366"/>
          </a:xfrm>
          <a:prstGeom prst="rect">
            <a:avLst/>
          </a:prstGeom>
        </p:spPr>
      </p:pic>
    </p:spTree>
    <p:extLst>
      <p:ext uri="{BB962C8B-B14F-4D97-AF65-F5344CB8AC3E}">
        <p14:creationId xmlns:p14="http://schemas.microsoft.com/office/powerpoint/2010/main" val="85609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Dikdörtgen 2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8" name="Dikdörtgen 2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Dikdörtgen 2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2" name="Dikdörtgen 3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Resim Yer Tutucusu 5" descr="Genç adam yazı yazıyor">
            <a:extLst>
              <a:ext uri="{FF2B5EF4-FFF2-40B4-BE49-F238E27FC236}">
                <a16:creationId xmlns:a16="http://schemas.microsoft.com/office/drawing/2014/main" id="{1054C6CA-D723-4A6A-9734-5910A1729B5C}"/>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1" y="1"/>
            <a:ext cx="12191998" cy="6857999"/>
          </a:xfrm>
          <a:prstGeom prst="rect">
            <a:avLst/>
          </a:prstGeom>
        </p:spPr>
      </p:pic>
      <p:sp>
        <p:nvSpPr>
          <p:cNvPr id="34" name="Dikdörtgen 3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6" name="Dikdörtgen 3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3" name="Başlık 2">
            <a:extLst>
              <a:ext uri="{FF2B5EF4-FFF2-40B4-BE49-F238E27FC236}">
                <a16:creationId xmlns:a16="http://schemas.microsoft.com/office/drawing/2014/main" id="{A7F5067F-B05A-4CB4-8FEF-12162F4FD7F8}"/>
              </a:ext>
            </a:extLst>
          </p:cNvPr>
          <p:cNvSpPr>
            <a:spLocks noGrp="1"/>
          </p:cNvSpPr>
          <p:nvPr>
            <p:ph type="title"/>
          </p:nvPr>
        </p:nvSpPr>
        <p:spPr>
          <a:xfrm>
            <a:off x="774043" y="727626"/>
            <a:ext cx="4602152" cy="1718225"/>
          </a:xfrm>
        </p:spPr>
        <p:txBody>
          <a:bodyPr vert="horz" lIns="91440" tIns="45720" rIns="91440" bIns="45720" rtlCol="0" anchor="ctr">
            <a:normAutofit/>
          </a:bodyPr>
          <a:lstStyle>
            <a:defPPr>
              <a:defRPr lang="tr-TR"/>
            </a:defPPr>
          </a:lstStyle>
          <a:p>
            <a:pPr rtl="0">
              <a:lnSpc>
                <a:spcPct val="90000"/>
              </a:lnSpc>
            </a:pPr>
            <a:r>
              <a:rPr lang="tr-TR" sz="4800" dirty="0">
                <a:solidFill>
                  <a:schemeClr val="bg2">
                    <a:lumMod val="50000"/>
                  </a:schemeClr>
                </a:solidFill>
              </a:rPr>
              <a:t>Nesne Yönetimli Programlama</a:t>
            </a:r>
          </a:p>
        </p:txBody>
      </p:sp>
      <p:sp>
        <p:nvSpPr>
          <p:cNvPr id="4" name="Metin Yer Tutucusu 3">
            <a:extLst>
              <a:ext uri="{FF2B5EF4-FFF2-40B4-BE49-F238E27FC236}">
                <a16:creationId xmlns:a16="http://schemas.microsoft.com/office/drawing/2014/main" id="{29AD4A91-7AB8-40C3-9C11-950FF5FC7DFC}"/>
              </a:ext>
            </a:extLst>
          </p:cNvPr>
          <p:cNvSpPr>
            <a:spLocks noGrp="1"/>
          </p:cNvSpPr>
          <p:nvPr>
            <p:ph type="body" sz="half" idx="2"/>
          </p:nvPr>
        </p:nvSpPr>
        <p:spPr>
          <a:xfrm>
            <a:off x="774043" y="2538920"/>
            <a:ext cx="4602152" cy="3480066"/>
          </a:xfrm>
        </p:spPr>
        <p:txBody>
          <a:bodyPr vert="horz" lIns="91440" tIns="45720" rIns="91440" bIns="45720" rtlCol="0">
            <a:normAutofit/>
          </a:bodyPr>
          <a:lstStyle>
            <a:defPPr>
              <a:defRPr lang="tr-TR"/>
            </a:defPPr>
          </a:lstStyle>
          <a:p>
            <a:pPr rtl="0">
              <a:lnSpc>
                <a:spcPct val="100000"/>
              </a:lnSpc>
            </a:pPr>
            <a:r>
              <a:rPr lang="tr-TR" b="1" dirty="0">
                <a:solidFill>
                  <a:schemeClr val="bg2">
                    <a:lumMod val="50000"/>
                  </a:schemeClr>
                </a:solidFill>
              </a:rPr>
              <a:t>Bu yetenekleri ele alacağız:</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Nesne Programlama Yönetimi Tanımı</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Sınıf, Nesne, Instantion, Encapsulation, Inharitance, Polymorphism</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OOP Örnekler</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Solid Prensipleri</a:t>
            </a:r>
          </a:p>
          <a:p>
            <a:pPr marL="216000" indent="-216000" rtl="0">
              <a:lnSpc>
                <a:spcPct val="100000"/>
              </a:lnSpc>
              <a:buClr>
                <a:schemeClr val="accent1"/>
              </a:buClr>
              <a:buFont typeface="Arial" panose="020B0604020202020204" pitchFamily="34" charset="0"/>
              <a:buChar char="•"/>
            </a:pPr>
            <a:r>
              <a:rPr lang="tr-TR" dirty="0">
                <a:solidFill>
                  <a:schemeClr val="bg2">
                    <a:lumMod val="50000"/>
                  </a:schemeClr>
                </a:solidFill>
              </a:rPr>
              <a:t>Design Pattern</a:t>
            </a:r>
          </a:p>
        </p:txBody>
      </p:sp>
    </p:spTree>
    <p:extLst>
      <p:ext uri="{BB962C8B-B14F-4D97-AF65-F5344CB8AC3E}">
        <p14:creationId xmlns:p14="http://schemas.microsoft.com/office/powerpoint/2010/main" val="1386799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Factory Method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a:r>
              <a:rPr lang="tr-TR" sz="1400" b="0" i="0" dirty="0">
                <a:solidFill>
                  <a:schemeClr val="bg1"/>
                </a:solidFill>
                <a:effectLst/>
                <a:latin typeface="Source Sans Pro" panose="020B0503030403020204" pitchFamily="34" charset="0"/>
              </a:rPr>
              <a:t>Aşağıdaki örnekte Screen parent sınıfından 3 adet sub class oluşturulmuştur ve bu alt sınıfların üretiminden sorumlu bir creator class (factory) tanımlanmıştır.</a:t>
            </a:r>
            <a:endParaRPr lang="tr-TR" sz="1300" b="0" i="0" dirty="0">
              <a:solidFill>
                <a:schemeClr val="bg1"/>
              </a:solidFill>
              <a:effectLst/>
              <a:latin typeface="sohne"/>
            </a:endParaRPr>
          </a:p>
        </p:txBody>
      </p:sp>
      <p:pic>
        <p:nvPicPr>
          <p:cNvPr id="3" name="Resim 2">
            <a:extLst>
              <a:ext uri="{FF2B5EF4-FFF2-40B4-BE49-F238E27FC236}">
                <a16:creationId xmlns:a16="http://schemas.microsoft.com/office/drawing/2014/main" id="{C64D8FE8-5A89-94E8-68F8-D03995FD5CE5}"/>
              </a:ext>
            </a:extLst>
          </p:cNvPr>
          <p:cNvPicPr>
            <a:picLocks noChangeAspect="1"/>
          </p:cNvPicPr>
          <p:nvPr/>
        </p:nvPicPr>
        <p:blipFill>
          <a:blip r:embed="rId3"/>
          <a:stretch>
            <a:fillRect/>
          </a:stretch>
        </p:blipFill>
        <p:spPr>
          <a:xfrm>
            <a:off x="1" y="125443"/>
            <a:ext cx="7853082" cy="6607113"/>
          </a:xfrm>
          <a:prstGeom prst="rect">
            <a:avLst/>
          </a:prstGeom>
        </p:spPr>
      </p:pic>
    </p:spTree>
    <p:extLst>
      <p:ext uri="{BB962C8B-B14F-4D97-AF65-F5344CB8AC3E}">
        <p14:creationId xmlns:p14="http://schemas.microsoft.com/office/powerpoint/2010/main" val="2952026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Prototype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000" b="0" i="0" dirty="0">
                <a:solidFill>
                  <a:schemeClr val="bg1"/>
                </a:solidFill>
                <a:effectLst/>
                <a:latin typeface="Source Sans Pro" panose="020B0503030403020204" pitchFamily="34" charset="0"/>
              </a:rPr>
              <a:t>Nesneleri new operatörüyle oluşturmanın maliyeti olduğundan, bu maliyeti azaltmayı amaçlayan tasarım kalıplarından bir tanesidir. Aslında prototype design patterni çok dallandırıp budaklandırmaya ve karmaşıklaştırmaya gerek yoktur. Prototype design patterninin bize söylediği şey, elinde bir nesne var ise ve sen bu nesnenin birebir kopyasını bir çok kez daha yaratmak zorundaysan, sıfırdan yaratma onun yerine elinde olan nesnenin clonelarını al. Yani adından da anlaşılacağı üzere bir nesne prototip oluyor. Diğer nesneler de bu prototip üzerinden üretiliyor. İşin güzel yanı çoğu framework bize bir nesnenin clone’unu almak için hazır fonksiyonlar sunar. Bu da demektir ki prototype desing patterni implemente ederken çok kod yazmamıza da gerek kalmıyor.  Bu klonlama(kopyalama) işleminde, </a:t>
            </a:r>
            <a:r>
              <a:rPr lang="tr-TR" sz="1000" b="1" i="0" dirty="0">
                <a:solidFill>
                  <a:schemeClr val="bg1"/>
                </a:solidFill>
                <a:effectLst/>
                <a:latin typeface="inherit"/>
              </a:rPr>
              <a:t>deep-copy yöntemi </a:t>
            </a:r>
            <a:r>
              <a:rPr lang="tr-TR" sz="1000" b="0" i="0" dirty="0">
                <a:solidFill>
                  <a:schemeClr val="bg1"/>
                </a:solidFill>
                <a:effectLst/>
                <a:latin typeface="Source Sans Pro" panose="020B0503030403020204" pitchFamily="34" charset="0"/>
              </a:rPr>
              <a:t>kullanılıyor. Yani bir nesne, birebir kopyalanarak yeni bir referans değişkene atılıyor.</a:t>
            </a:r>
          </a:p>
          <a:p>
            <a:pPr algn="l" fontAlgn="base"/>
            <a:r>
              <a:rPr lang="tr-TR" sz="1000" b="0" i="0" dirty="0">
                <a:solidFill>
                  <a:schemeClr val="bg1"/>
                </a:solidFill>
                <a:effectLst/>
                <a:latin typeface="Source Sans Pro" panose="020B0503030403020204" pitchFamily="34" charset="0"/>
              </a:rPr>
              <a:t>Aşağıdaki örnekte Product classı içerisinde kendini clonelayabilmesinin sağlanması için .net’in bize sunduğu MemberwiseClone() fonksiyonu kullanılmıştır. Tek yapılması gereken class’ın bir instance’ını yaratmak ve sonrasında bu instance üzerinden clone fonksiyonunu kullanmaktır.</a:t>
            </a:r>
          </a:p>
        </p:txBody>
      </p:sp>
      <p:pic>
        <p:nvPicPr>
          <p:cNvPr id="6" name="Resim 5">
            <a:extLst>
              <a:ext uri="{FF2B5EF4-FFF2-40B4-BE49-F238E27FC236}">
                <a16:creationId xmlns:a16="http://schemas.microsoft.com/office/drawing/2014/main" id="{FFB83542-C9B0-E5ED-2E57-379DEEF9D13A}"/>
              </a:ext>
            </a:extLst>
          </p:cNvPr>
          <p:cNvPicPr>
            <a:picLocks noChangeAspect="1"/>
          </p:cNvPicPr>
          <p:nvPr/>
        </p:nvPicPr>
        <p:blipFill>
          <a:blip r:embed="rId3"/>
          <a:stretch>
            <a:fillRect/>
          </a:stretch>
        </p:blipFill>
        <p:spPr>
          <a:xfrm>
            <a:off x="0" y="220297"/>
            <a:ext cx="8032376" cy="5395428"/>
          </a:xfrm>
          <a:prstGeom prst="rect">
            <a:avLst/>
          </a:prstGeom>
        </p:spPr>
      </p:pic>
    </p:spTree>
    <p:extLst>
      <p:ext uri="{BB962C8B-B14F-4D97-AF65-F5344CB8AC3E}">
        <p14:creationId xmlns:p14="http://schemas.microsoft.com/office/powerpoint/2010/main" val="1003468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Prototype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000" b="0" i="0" dirty="0">
                <a:solidFill>
                  <a:schemeClr val="bg1"/>
                </a:solidFill>
                <a:effectLst/>
                <a:latin typeface="Source Sans Pro" panose="020B0503030403020204" pitchFamily="34" charset="0"/>
              </a:rPr>
              <a:t>Nesneleri new operatörüyle oluşturmanın maliyeti olduğundan, bu maliyeti azaltmayı amaçlayan tasarım kalıplarından bir tanesidir. Aslında prototype design patterni çok dallandırıp budaklandırmaya ve karmaşıklaştırmaya gerek yoktur. Prototype design patterninin bize söylediği şey, elinde bir nesne var ise ve sen bu nesnenin birebir kopyasını bir çok kez daha yaratmak zorundaysan, sıfırdan yaratma onun yerine elinde olan nesnenin clonelarını al. Yani adından da anlaşılacağı üzere bir nesne prototip oluyor. Diğer nesneler de bu prototip üzerinden üretiliyor. İşin güzel yanı çoğu framework bize bir nesnenin clone’unu almak için hazır fonksiyonlar sunar. Bu da demektir ki prototype desing patterni implemente ederken çok kod yazmamıza da gerek kalmıyor.  Bu klonlama(kopyalama) işleminde, </a:t>
            </a:r>
            <a:r>
              <a:rPr lang="tr-TR" sz="1000" b="1" i="0" dirty="0">
                <a:solidFill>
                  <a:schemeClr val="bg1"/>
                </a:solidFill>
                <a:effectLst/>
                <a:latin typeface="inherit"/>
              </a:rPr>
              <a:t>deep-copy yöntemi </a:t>
            </a:r>
            <a:r>
              <a:rPr lang="tr-TR" sz="1000" b="0" i="0" dirty="0">
                <a:solidFill>
                  <a:schemeClr val="bg1"/>
                </a:solidFill>
                <a:effectLst/>
                <a:latin typeface="Source Sans Pro" panose="020B0503030403020204" pitchFamily="34" charset="0"/>
              </a:rPr>
              <a:t>kullanılıyor. Yani bir nesne, birebir kopyalanarak yeni bir referans değişkene atılıyor.</a:t>
            </a:r>
          </a:p>
          <a:p>
            <a:pPr algn="l" fontAlgn="base"/>
            <a:r>
              <a:rPr lang="tr-TR" sz="1000" b="0" i="0" dirty="0">
                <a:solidFill>
                  <a:schemeClr val="bg1"/>
                </a:solidFill>
                <a:effectLst/>
                <a:latin typeface="Source Sans Pro" panose="020B0503030403020204" pitchFamily="34" charset="0"/>
              </a:rPr>
              <a:t>Aşağıdaki örnekte Product classı içerisinde kendini clonelayabilmesinin sağlanması için .net’in bize sunduğu MemberwiseClone() fonksiyonu kullanılmıştır. Tek yapılması gereken class’ın bir instance’ını yaratmak ve sonrasında bu instance üzerinden clone fonksiyonunu kullanmaktır.</a:t>
            </a:r>
          </a:p>
        </p:txBody>
      </p:sp>
      <p:pic>
        <p:nvPicPr>
          <p:cNvPr id="3" name="Resim 2">
            <a:extLst>
              <a:ext uri="{FF2B5EF4-FFF2-40B4-BE49-F238E27FC236}">
                <a16:creationId xmlns:a16="http://schemas.microsoft.com/office/drawing/2014/main" id="{A772DDBE-39AB-A04A-17A7-8DF7CEA0E81E}"/>
              </a:ext>
            </a:extLst>
          </p:cNvPr>
          <p:cNvPicPr>
            <a:picLocks noChangeAspect="1"/>
          </p:cNvPicPr>
          <p:nvPr/>
        </p:nvPicPr>
        <p:blipFill>
          <a:blip r:embed="rId3"/>
          <a:stretch>
            <a:fillRect/>
          </a:stretch>
        </p:blipFill>
        <p:spPr>
          <a:xfrm>
            <a:off x="0" y="121765"/>
            <a:ext cx="8041341" cy="3566469"/>
          </a:xfrm>
          <a:prstGeom prst="rect">
            <a:avLst/>
          </a:prstGeom>
        </p:spPr>
      </p:pic>
      <p:pic>
        <p:nvPicPr>
          <p:cNvPr id="5" name="Resim 4">
            <a:extLst>
              <a:ext uri="{FF2B5EF4-FFF2-40B4-BE49-F238E27FC236}">
                <a16:creationId xmlns:a16="http://schemas.microsoft.com/office/drawing/2014/main" id="{C1D99BCD-1966-8B47-0F8C-4FD0BCBA9127}"/>
              </a:ext>
            </a:extLst>
          </p:cNvPr>
          <p:cNvPicPr>
            <a:picLocks noChangeAspect="1"/>
          </p:cNvPicPr>
          <p:nvPr/>
        </p:nvPicPr>
        <p:blipFill>
          <a:blip r:embed="rId4"/>
          <a:stretch>
            <a:fillRect/>
          </a:stretch>
        </p:blipFill>
        <p:spPr>
          <a:xfrm>
            <a:off x="108234" y="3799991"/>
            <a:ext cx="7933107" cy="2895851"/>
          </a:xfrm>
          <a:prstGeom prst="rect">
            <a:avLst/>
          </a:prstGeom>
        </p:spPr>
      </p:pic>
    </p:spTree>
    <p:extLst>
      <p:ext uri="{BB962C8B-B14F-4D97-AF65-F5344CB8AC3E}">
        <p14:creationId xmlns:p14="http://schemas.microsoft.com/office/powerpoint/2010/main" val="2202220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4" name="Resim 3">
            <a:extLst>
              <a:ext uri="{FF2B5EF4-FFF2-40B4-BE49-F238E27FC236}">
                <a16:creationId xmlns:a16="http://schemas.microsoft.com/office/drawing/2014/main" id="{0B68E6DF-7B4A-9CB3-1220-6D017BBEB96A}"/>
              </a:ext>
            </a:extLst>
          </p:cNvPr>
          <p:cNvPicPr>
            <a:picLocks noChangeAspect="1"/>
          </p:cNvPicPr>
          <p:nvPr/>
        </p:nvPicPr>
        <p:blipFill>
          <a:blip r:embed="rId3"/>
          <a:stretch>
            <a:fillRect/>
          </a:stretch>
        </p:blipFill>
        <p:spPr>
          <a:xfrm>
            <a:off x="136643" y="191603"/>
            <a:ext cx="7797122" cy="6467824"/>
          </a:xfrm>
          <a:prstGeom prst="rect">
            <a:avLst/>
          </a:prstGeom>
        </p:spPr>
      </p:pic>
    </p:spTree>
    <p:extLst>
      <p:ext uri="{BB962C8B-B14F-4D97-AF65-F5344CB8AC3E}">
        <p14:creationId xmlns:p14="http://schemas.microsoft.com/office/powerpoint/2010/main" val="1115266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3" name="Resim 2">
            <a:extLst>
              <a:ext uri="{FF2B5EF4-FFF2-40B4-BE49-F238E27FC236}">
                <a16:creationId xmlns:a16="http://schemas.microsoft.com/office/drawing/2014/main" id="{0B5DA29B-BA67-D7D4-6009-3EF93184899F}"/>
              </a:ext>
            </a:extLst>
          </p:cNvPr>
          <p:cNvPicPr>
            <a:picLocks noChangeAspect="1"/>
          </p:cNvPicPr>
          <p:nvPr/>
        </p:nvPicPr>
        <p:blipFill>
          <a:blip r:embed="rId3"/>
          <a:stretch>
            <a:fillRect/>
          </a:stretch>
        </p:blipFill>
        <p:spPr>
          <a:xfrm>
            <a:off x="138616" y="392167"/>
            <a:ext cx="7773074" cy="6073666"/>
          </a:xfrm>
          <a:prstGeom prst="rect">
            <a:avLst/>
          </a:prstGeom>
        </p:spPr>
      </p:pic>
    </p:spTree>
    <p:extLst>
      <p:ext uri="{BB962C8B-B14F-4D97-AF65-F5344CB8AC3E}">
        <p14:creationId xmlns:p14="http://schemas.microsoft.com/office/powerpoint/2010/main" val="2478597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3" name="Resim 2">
            <a:extLst>
              <a:ext uri="{FF2B5EF4-FFF2-40B4-BE49-F238E27FC236}">
                <a16:creationId xmlns:a16="http://schemas.microsoft.com/office/drawing/2014/main" id="{0B5DA29B-BA67-D7D4-6009-3EF93184899F}"/>
              </a:ext>
            </a:extLst>
          </p:cNvPr>
          <p:cNvPicPr>
            <a:picLocks noChangeAspect="1"/>
          </p:cNvPicPr>
          <p:nvPr/>
        </p:nvPicPr>
        <p:blipFill>
          <a:blip r:embed="rId3"/>
          <a:stretch>
            <a:fillRect/>
          </a:stretch>
        </p:blipFill>
        <p:spPr>
          <a:xfrm>
            <a:off x="138616" y="392167"/>
            <a:ext cx="7773074" cy="6073666"/>
          </a:xfrm>
          <a:prstGeom prst="rect">
            <a:avLst/>
          </a:prstGeom>
        </p:spPr>
      </p:pic>
    </p:spTree>
    <p:extLst>
      <p:ext uri="{BB962C8B-B14F-4D97-AF65-F5344CB8AC3E}">
        <p14:creationId xmlns:p14="http://schemas.microsoft.com/office/powerpoint/2010/main" val="1860611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4" name="Resim 3">
            <a:extLst>
              <a:ext uri="{FF2B5EF4-FFF2-40B4-BE49-F238E27FC236}">
                <a16:creationId xmlns:a16="http://schemas.microsoft.com/office/drawing/2014/main" id="{7E40DBD8-7A73-86EA-8A0C-9043D99C81DC}"/>
              </a:ext>
            </a:extLst>
          </p:cNvPr>
          <p:cNvPicPr>
            <a:picLocks noChangeAspect="1"/>
          </p:cNvPicPr>
          <p:nvPr/>
        </p:nvPicPr>
        <p:blipFill>
          <a:blip r:embed="rId3"/>
          <a:stretch>
            <a:fillRect/>
          </a:stretch>
        </p:blipFill>
        <p:spPr>
          <a:xfrm>
            <a:off x="0" y="289973"/>
            <a:ext cx="7960659" cy="6058425"/>
          </a:xfrm>
          <a:prstGeom prst="rect">
            <a:avLst/>
          </a:prstGeom>
        </p:spPr>
      </p:pic>
    </p:spTree>
    <p:extLst>
      <p:ext uri="{BB962C8B-B14F-4D97-AF65-F5344CB8AC3E}">
        <p14:creationId xmlns:p14="http://schemas.microsoft.com/office/powerpoint/2010/main" val="85718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pic>
        <p:nvPicPr>
          <p:cNvPr id="3" name="Resim 2">
            <a:extLst>
              <a:ext uri="{FF2B5EF4-FFF2-40B4-BE49-F238E27FC236}">
                <a16:creationId xmlns:a16="http://schemas.microsoft.com/office/drawing/2014/main" id="{6A437C50-2D57-AE8E-B7E2-C916CD553C51}"/>
              </a:ext>
            </a:extLst>
          </p:cNvPr>
          <p:cNvPicPr>
            <a:picLocks noChangeAspect="1"/>
          </p:cNvPicPr>
          <p:nvPr/>
        </p:nvPicPr>
        <p:blipFill>
          <a:blip r:embed="rId3"/>
          <a:stretch>
            <a:fillRect/>
          </a:stretch>
        </p:blipFill>
        <p:spPr>
          <a:xfrm>
            <a:off x="0" y="888672"/>
            <a:ext cx="7960659" cy="4130398"/>
          </a:xfrm>
          <a:prstGeom prst="rect">
            <a:avLst/>
          </a:prstGeom>
        </p:spPr>
      </p:pic>
    </p:spTree>
    <p:extLst>
      <p:ext uri="{BB962C8B-B14F-4D97-AF65-F5344CB8AC3E}">
        <p14:creationId xmlns:p14="http://schemas.microsoft.com/office/powerpoint/2010/main" val="3274765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35C2D8AE-2A51-43C9-93E8-4B377C69977E}"/>
              </a:ext>
            </a:extLst>
          </p:cNvPr>
          <p:cNvSpPr>
            <a:spLocks noGrp="1"/>
          </p:cNvSpPr>
          <p:nvPr>
            <p:ph type="title"/>
          </p:nvPr>
        </p:nvSpPr>
        <p:spPr>
          <a:xfrm>
            <a:off x="8328323" y="527532"/>
            <a:ext cx="3291840" cy="1152039"/>
          </a:xfrm>
        </p:spPr>
        <p:txBody>
          <a:bodyPr rtlCol="0"/>
          <a:lstStyle>
            <a:defPPr>
              <a:defRPr lang="tr-TR"/>
            </a:defPPr>
          </a:lstStyle>
          <a:p>
            <a:pPr rtl="0"/>
            <a:r>
              <a:rPr lang="tr-TR" sz="3200" dirty="0"/>
              <a:t>Abstract Factory Design Pattern</a:t>
            </a:r>
          </a:p>
        </p:txBody>
      </p:sp>
      <p:sp>
        <p:nvSpPr>
          <p:cNvPr id="13" name="Metin Yer Tutucusu 3">
            <a:extLst>
              <a:ext uri="{FF2B5EF4-FFF2-40B4-BE49-F238E27FC236}">
                <a16:creationId xmlns:a16="http://schemas.microsoft.com/office/drawing/2014/main" id="{5A1B00F9-CC1D-4C2D-B987-607685F3DEB9}"/>
              </a:ext>
            </a:extLst>
          </p:cNvPr>
          <p:cNvSpPr>
            <a:spLocks noGrp="1"/>
          </p:cNvSpPr>
          <p:nvPr>
            <p:ph type="body" sz="half" idx="2"/>
          </p:nvPr>
        </p:nvSpPr>
        <p:spPr>
          <a:xfrm>
            <a:off x="8393261" y="1791338"/>
            <a:ext cx="3161963" cy="4367415"/>
          </a:xfrm>
        </p:spPr>
        <p:txBody>
          <a:bodyPr rtlCol="0">
            <a:noAutofit/>
          </a:bodyPr>
          <a:lstStyle>
            <a:defPPr>
              <a:defRPr lang="tr-TR"/>
            </a:defPPr>
          </a:lstStyle>
          <a:p>
            <a:pPr algn="l" fontAlgn="base"/>
            <a:r>
              <a:rPr lang="tr-TR" sz="1100" b="0" i="0" dirty="0">
                <a:solidFill>
                  <a:schemeClr val="bg1"/>
                </a:solidFill>
                <a:effectLst/>
                <a:latin typeface="Source Sans Pro" panose="020B0503030403020204" pitchFamily="34" charset="0"/>
              </a:rPr>
              <a:t>Bu yazımızda Creational Patterns(Oluşturucu Kalıplar) kategorisine giren Abstract Factory Design Pattern üzerine konuşacağız. Aslında biz önceden bu desene benzer olan Factory Desing Pattern üzerine bir makale ele almıştık. Yani mantıksal olarak ihtiyaç durumuna çok da yabancı olduğumuz bir desen değildir Abstract Factory Design Pattern. O halde hemen ilk akla gelen “</a:t>
            </a:r>
            <a:r>
              <a:rPr lang="tr-TR" sz="1100" b="0" i="1" dirty="0">
                <a:solidFill>
                  <a:schemeClr val="bg1"/>
                </a:solidFill>
                <a:effectLst/>
                <a:latin typeface="Source Sans Pro" panose="020B0503030403020204" pitchFamily="34" charset="0"/>
              </a:rPr>
              <a:t>Factory Method D.P. ile Abstract Factory D.P. arasındaki fark nedir?</a:t>
            </a:r>
            <a:r>
              <a:rPr lang="tr-TR" sz="1100" b="0" i="0" dirty="0">
                <a:solidFill>
                  <a:schemeClr val="bg1"/>
                </a:solidFill>
                <a:effectLst/>
                <a:latin typeface="Source Sans Pro" panose="020B0503030403020204" pitchFamily="34" charset="0"/>
              </a:rPr>
              <a:t>” sorusuna cevap vermeyle konumuza başlayalım. Factory Method D.P.; ilişkisel olan birden fazla nesnenin üretimini ortak bir ara yüz aracılığıyla tek bir sınıf üzerinden yapılacak bir talep ile gerçekleştirmek ve nesne üretim anında istemcinin üretilen nesneye olan bağımlılığını sıfıra indirmeyi hedeflemektedir. Abstract Factory D.P. ise ilişkisel olan birden fazla nesnenin üretimini tek bir ara yüz tarafından değil her ürün ailesi için farklı bir arayüz tanımlayarak sağlamaktadır. Yani anlayacağınız birden fazla ürün ailesi ile çalışmak zorunda kaldığımız durumlarda, istemciyi bu yapılardan soyutlamak için Abstract Factory D.P. doğru bir yaklaşım olacaktır.</a:t>
            </a:r>
          </a:p>
        </p:txBody>
      </p:sp>
    </p:spTree>
    <p:extLst>
      <p:ext uri="{BB962C8B-B14F-4D97-AF65-F5344CB8AC3E}">
        <p14:creationId xmlns:p14="http://schemas.microsoft.com/office/powerpoint/2010/main" val="3730197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Dikdörtgen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8" name="Dikdörtgen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Dikdörtgen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Dikdörtgen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İçerik Yer Tutucusu 5" descr="Dizüstü bilgisayarı olan genç adam">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Dikdörtgen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6" name="Dikdörtgen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a:bodyPr>
          <a:lstStyle>
            <a:defPPr>
              <a:defRPr lang="tr-TR"/>
            </a:defPPr>
          </a:lstStyle>
          <a:p>
            <a:pPr rtl="0">
              <a:lnSpc>
                <a:spcPct val="90000"/>
              </a:lnSpc>
            </a:pPr>
            <a:r>
              <a:rPr lang="tr-TR" sz="4800" dirty="0">
                <a:solidFill>
                  <a:schemeClr val="bg2">
                    <a:lumMod val="50000"/>
                  </a:schemeClr>
                </a:solidFill>
              </a:rPr>
              <a:t>HTML</a:t>
            </a:r>
          </a:p>
        </p:txBody>
      </p:sp>
      <p:sp>
        <p:nvSpPr>
          <p:cNvPr id="11" name="Metin Yer Tutucusu 3">
            <a:extLst>
              <a:ext uri="{FF2B5EF4-FFF2-40B4-BE49-F238E27FC236}">
                <a16:creationId xmlns:a16="http://schemas.microsoft.com/office/drawing/2014/main" id="{D2A7D9C9-44A9-4426-88FF-AAD1CA851446}"/>
              </a:ext>
            </a:extLst>
          </p:cNvPr>
          <p:cNvSpPr>
            <a:spLocks noGrp="1"/>
          </p:cNvSpPr>
          <p:nvPr>
            <p:ph type="body" sz="half" idx="2"/>
          </p:nvPr>
        </p:nvSpPr>
        <p:spPr>
          <a:xfrm>
            <a:off x="7132331" y="1748118"/>
            <a:ext cx="4336421" cy="4233134"/>
          </a:xfrm>
        </p:spPr>
        <p:txBody>
          <a:bodyPr vert="horz" lIns="91440" tIns="45720" rIns="91440" bIns="45720" rtlCol="0">
            <a:noAutofit/>
          </a:bodyPr>
          <a:lstStyle>
            <a:defPPr>
              <a:defRPr lang="tr-TR"/>
            </a:defPPr>
          </a:lstStyle>
          <a:p>
            <a:pPr marL="216000" indent="-216000" rtl="0">
              <a:lnSpc>
                <a:spcPct val="100000"/>
              </a:lnSpc>
              <a:spcBef>
                <a:spcPts val="900"/>
              </a:spcBef>
              <a:buClr>
                <a:schemeClr val="accent1"/>
              </a:buClr>
              <a:buFont typeface="Arial" panose="020B0604020202020204" pitchFamily="34" charset="0"/>
              <a:buChar char="•"/>
            </a:pPr>
            <a:r>
              <a:rPr lang="tr-TR" sz="1300" b="1" i="0" dirty="0">
                <a:solidFill>
                  <a:srgbClr val="494949"/>
                </a:solidFill>
                <a:effectLst/>
                <a:latin typeface="Arial" panose="020B0604020202020204" pitchFamily="34" charset="0"/>
                <a:cs typeface="Arial" panose="020B0604020202020204" pitchFamily="34" charset="0"/>
              </a:rPr>
              <a:t>HTML</a:t>
            </a:r>
            <a:r>
              <a:rPr lang="tr-TR" sz="1300" b="0" i="0" dirty="0">
                <a:solidFill>
                  <a:srgbClr val="494949"/>
                </a:solidFill>
                <a:effectLst/>
                <a:latin typeface="Arial" panose="020B0604020202020204" pitchFamily="34" charset="0"/>
                <a:cs typeface="Arial" panose="020B0604020202020204" pitchFamily="34" charset="0"/>
              </a:rPr>
              <a:t> (Hyper Text Markup Language), web sitesinin front-end’ini oluşturan </a:t>
            </a:r>
            <a:r>
              <a:rPr lang="tr-TR" sz="1300" b="1" i="0" dirty="0">
                <a:solidFill>
                  <a:srgbClr val="494949"/>
                </a:solidFill>
                <a:effectLst/>
                <a:latin typeface="Arial" panose="020B0604020202020204" pitchFamily="34" charset="0"/>
                <a:cs typeface="Arial" panose="020B0604020202020204" pitchFamily="34" charset="0"/>
              </a:rPr>
              <a:t>yazı, görüntü, video</a:t>
            </a:r>
            <a:r>
              <a:rPr lang="tr-TR" sz="1300" b="0" i="0" dirty="0">
                <a:solidFill>
                  <a:srgbClr val="494949"/>
                </a:solidFill>
                <a:effectLst/>
                <a:latin typeface="Arial" panose="020B0604020202020204" pitchFamily="34" charset="0"/>
                <a:cs typeface="Arial" panose="020B0604020202020204" pitchFamily="34" charset="0"/>
              </a:rPr>
              <a:t> gibi verileri sayfaya oturtabilmek için kullanılan bir işaretleme aracıdır. Amacı, sitenin görünümünü istenilen ve hatasız biçimde tasarlayabilmek ve kullanıcıların arama motorlarında, web sitesinde yer alan içerikle alakalı bir arama yaptığında düzgün bir şekilde karşısına çıkarabilmektir. Tüm bunları yapabilmek için çeşitli komutlar barındırır. Bu komutlar büyüktür (&gt;) ve küçüktür (&lt;) işaretleriyle verilir. Konulmak istenen içeriğin başına ve sonuna bu işaretleri yerleştirerek komut verilmiş olur. </a:t>
            </a:r>
            <a:r>
              <a:rPr lang="tr-TR" sz="1300" b="1" i="0" dirty="0">
                <a:solidFill>
                  <a:srgbClr val="494949"/>
                </a:solidFill>
                <a:effectLst/>
                <a:latin typeface="Arial" panose="020B0604020202020204" pitchFamily="34" charset="0"/>
                <a:cs typeface="Arial" panose="020B0604020202020204" pitchFamily="34" charset="0"/>
              </a:rPr>
              <a:t>HTML</a:t>
            </a:r>
            <a:r>
              <a:rPr lang="tr-TR" sz="1300" b="0" i="0" dirty="0">
                <a:solidFill>
                  <a:srgbClr val="494949"/>
                </a:solidFill>
                <a:effectLst/>
                <a:latin typeface="Arial" panose="020B0604020202020204" pitchFamily="34" charset="0"/>
                <a:cs typeface="Arial" panose="020B0604020202020204" pitchFamily="34" charset="0"/>
              </a:rPr>
              <a:t>, terimsel açıdan bir program dili olarak adlandırılmayabilir. Esas itibariyle bu komutlar için tasarlanmış bir ana programa program dili denilir. </a:t>
            </a:r>
            <a:r>
              <a:rPr lang="tr-TR" sz="1300" b="1" i="0" dirty="0">
                <a:solidFill>
                  <a:srgbClr val="494949"/>
                </a:solidFill>
                <a:effectLst/>
                <a:latin typeface="Arial" panose="020B0604020202020204" pitchFamily="34" charset="0"/>
                <a:cs typeface="Arial" panose="020B0604020202020204" pitchFamily="34" charset="0"/>
              </a:rPr>
              <a:t>HTML</a:t>
            </a:r>
            <a:r>
              <a:rPr lang="tr-TR" sz="1300" b="0" i="0" dirty="0">
                <a:solidFill>
                  <a:srgbClr val="494949"/>
                </a:solidFill>
                <a:effectLst/>
                <a:latin typeface="Arial" panose="020B0604020202020204" pitchFamily="34" charset="0"/>
                <a:cs typeface="Arial" panose="020B0604020202020204" pitchFamily="34" charset="0"/>
              </a:rPr>
              <a:t>, bu ana programın içine konumlandırmış olarak çalıştırılabilir. </a:t>
            </a:r>
            <a:r>
              <a:rPr lang="tr-TR" sz="1300" b="1" i="0" dirty="0">
                <a:solidFill>
                  <a:srgbClr val="494949"/>
                </a:solidFill>
                <a:effectLst/>
                <a:latin typeface="Arial" panose="020B0604020202020204" pitchFamily="34" charset="0"/>
                <a:cs typeface="Arial" panose="020B0604020202020204" pitchFamily="34" charset="0"/>
              </a:rPr>
              <a:t>HTML s</a:t>
            </a:r>
            <a:r>
              <a:rPr lang="tr-TR" sz="1300" b="0" i="0" dirty="0">
                <a:solidFill>
                  <a:srgbClr val="494949"/>
                </a:solidFill>
                <a:effectLst/>
                <a:latin typeface="Arial" panose="020B0604020202020204" pitchFamily="34" charset="0"/>
                <a:cs typeface="Arial" panose="020B0604020202020204" pitchFamily="34" charset="0"/>
              </a:rPr>
              <a:t>tandartları, W3C (World Wide Web Consortium) yani “www” uzantısını oluşturan dünya çapında bir sanal ağ birliği tarafından oluşturulmuştur. Son sürümü HTML5’ tir.</a:t>
            </a:r>
            <a:endParaRPr lang="tr-TR" sz="13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66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Nesne Programlama Yönetimi Tanımı</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r>
              <a:rPr lang="tr-TR" sz="1150" b="1" i="0" dirty="0">
                <a:solidFill>
                  <a:srgbClr val="405261"/>
                </a:solidFill>
                <a:effectLst/>
                <a:latin typeface="AvenirBold"/>
              </a:rPr>
              <a:t>Object Oriented Programming</a:t>
            </a:r>
            <a:r>
              <a:rPr lang="tr-TR" sz="1150" b="0" i="0" dirty="0">
                <a:solidFill>
                  <a:srgbClr val="405261"/>
                </a:solidFill>
                <a:effectLst/>
                <a:latin typeface="AvenirRegular"/>
              </a:rPr>
              <a:t> yani Nesne Yönelimli Programlama, her işlevin nesnel olarak soyutlandığı bir programlama şeklidir.</a:t>
            </a:r>
          </a:p>
          <a:p>
            <a:pPr algn="l"/>
            <a:r>
              <a:rPr lang="tr-TR" sz="1150" b="0" i="0" dirty="0">
                <a:solidFill>
                  <a:srgbClr val="405261"/>
                </a:solidFill>
                <a:effectLst/>
                <a:latin typeface="AvenirRegular"/>
              </a:rPr>
              <a:t>Bu açıklamayı daha da örnekleyerek açıklarsak, gerçek hayatta gördüğümüz birçok nesnenin bilgisayar ortamına aktarılma şeklidir. Yani bir nesnenin rengi, durumu, ismi, üretim yılı gibi birçok özelliklerin bilgisayar ortamında gösterilmesi buna örnek olarak verilebilir.</a:t>
            </a:r>
          </a:p>
          <a:p>
            <a:pPr algn="l"/>
            <a:r>
              <a:rPr lang="tr-TR" sz="1150" b="0" i="0" dirty="0">
                <a:solidFill>
                  <a:srgbClr val="405261"/>
                </a:solidFill>
                <a:effectLst/>
                <a:latin typeface="AvenirRegular"/>
              </a:rPr>
              <a:t>1960’lı yılların sonuna doğru ortaya çıkan bu programlama şekli, o dönemlerde yazılım dünyasının yaşadığı sıkıntının sonucudur.</a:t>
            </a:r>
          </a:p>
          <a:p>
            <a:pPr algn="l"/>
            <a:r>
              <a:rPr lang="tr-TR" sz="1150" b="0" i="0" dirty="0">
                <a:solidFill>
                  <a:srgbClr val="405261"/>
                </a:solidFill>
                <a:effectLst/>
                <a:latin typeface="AvenirRegular"/>
              </a:rPr>
              <a:t>Yazılımların karışıklığı ve boyutlarının artması, belirli bir nitelik düzeyini korumak için gereken maliyeti, zamanı ve çabayı arttırıyordu. </a:t>
            </a:r>
            <a:r>
              <a:rPr lang="tr-TR" sz="1150" b="1" i="0" dirty="0">
                <a:solidFill>
                  <a:srgbClr val="405261"/>
                </a:solidFill>
                <a:effectLst/>
                <a:latin typeface="AvenirBold"/>
              </a:rPr>
              <a:t>OOP</a:t>
            </a:r>
            <a:r>
              <a:rPr lang="tr-TR" sz="1150" b="0" i="0" dirty="0">
                <a:solidFill>
                  <a:srgbClr val="405261"/>
                </a:solidFill>
                <a:effectLst/>
                <a:latin typeface="AvenirRegular"/>
              </a:rPr>
              <a:t> bu soruna karşı çözüm olarak getiren özelliği yazılımdaki birimselliği yüksek oranda benimsemesidir.</a:t>
            </a:r>
          </a:p>
        </p:txBody>
      </p:sp>
    </p:spTree>
    <p:extLst>
      <p:ext uri="{BB962C8B-B14F-4D97-AF65-F5344CB8AC3E}">
        <p14:creationId xmlns:p14="http://schemas.microsoft.com/office/powerpoint/2010/main" val="707235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Dikdörtgen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8" name="Dikdörtgen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Dikdörtgen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Dikdörtgen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İçerik Yer Tutucusu 5" descr="Dizüstü bilgisayarı olan genç adam">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Dikdörtgen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6" name="Dikdörtgen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a:bodyPr>
          <a:lstStyle>
            <a:defPPr>
              <a:defRPr lang="tr-TR"/>
            </a:defPPr>
          </a:lstStyle>
          <a:p>
            <a:pPr rtl="0">
              <a:lnSpc>
                <a:spcPct val="90000"/>
              </a:lnSpc>
            </a:pPr>
            <a:r>
              <a:rPr lang="tr-TR" sz="4800" dirty="0">
                <a:solidFill>
                  <a:schemeClr val="bg2">
                    <a:lumMod val="50000"/>
                  </a:schemeClr>
                </a:solidFill>
              </a:rPr>
              <a:t>JavaScript</a:t>
            </a:r>
          </a:p>
        </p:txBody>
      </p:sp>
      <p:sp>
        <p:nvSpPr>
          <p:cNvPr id="11" name="Metin Yer Tutucusu 3">
            <a:extLst>
              <a:ext uri="{FF2B5EF4-FFF2-40B4-BE49-F238E27FC236}">
                <a16:creationId xmlns:a16="http://schemas.microsoft.com/office/drawing/2014/main" id="{D2A7D9C9-44A9-4426-88FF-AAD1CA851446}"/>
              </a:ext>
            </a:extLst>
          </p:cNvPr>
          <p:cNvSpPr>
            <a:spLocks noGrp="1"/>
          </p:cNvSpPr>
          <p:nvPr>
            <p:ph type="body" sz="half" idx="2"/>
          </p:nvPr>
        </p:nvSpPr>
        <p:spPr>
          <a:xfrm>
            <a:off x="7132331" y="1748118"/>
            <a:ext cx="4336421" cy="4233134"/>
          </a:xfrm>
        </p:spPr>
        <p:txBody>
          <a:bodyPr vert="horz" lIns="91440" tIns="45720" rIns="91440" bIns="45720" rtlCol="0">
            <a:noAutofit/>
          </a:bodyPr>
          <a:lstStyle>
            <a:defPPr>
              <a:defRPr lang="tr-TR"/>
            </a:defPPr>
          </a:lstStyle>
          <a:p>
            <a:pPr marL="216000" indent="-216000" rtl="0">
              <a:lnSpc>
                <a:spcPct val="100000"/>
              </a:lnSpc>
              <a:spcBef>
                <a:spcPts val="900"/>
              </a:spcBef>
              <a:buClr>
                <a:schemeClr val="accent1"/>
              </a:buClr>
              <a:buFont typeface="Arial" panose="020B0604020202020204" pitchFamily="34" charset="0"/>
              <a:buChar char="•"/>
            </a:pPr>
            <a:r>
              <a:rPr lang="tr-TR" sz="1050" b="1" i="0" dirty="0">
                <a:solidFill>
                  <a:srgbClr val="494949"/>
                </a:solidFill>
                <a:effectLst/>
                <a:latin typeface="poppins" panose="00000500000000000000" pitchFamily="2" charset="-94"/>
              </a:rPr>
              <a:t>JavaScript; web arayüz geliştirme </a:t>
            </a:r>
            <a:r>
              <a:rPr lang="tr-TR" sz="1050" b="0" i="0" dirty="0">
                <a:solidFill>
                  <a:srgbClr val="494949"/>
                </a:solidFill>
                <a:effectLst/>
                <a:latin typeface="poppins" panose="00000500000000000000" pitchFamily="2" charset="-94"/>
              </a:rPr>
              <a:t>işlemleri sırasında çokça kullanılan bir programlama aracıdır. Betik denilen, web tarayıcısı ile istemci arasındaki bağlantıyı sağlayan çalıştırıcılar vesilesiyle web sitesinin içeriği ile kullanıcıyı buluşturma görevini üstlenir. Bunun yanı sıra kullanıcının tercih etmiş olduğu tarayıcı ile aradığı anahtar kelimenin sunucusunu birbirine bağlamak, web sayfasında kullanılan içeriklerin düzenlenmesi ve değiştirilmesi gibi işlevleri de üstlenir. Sunucu ve kullanıcı arasında herhangi bir senkronizasyon sorunu olduğunda devreye girer ve sunucu ile iletişime geçer. Yazılımı “C Programlama” sistemi ve “Self” ve “</a:t>
            </a:r>
            <a:r>
              <a:rPr lang="tr-TR" sz="1050" b="0" i="0" dirty="0" err="1">
                <a:solidFill>
                  <a:srgbClr val="494949"/>
                </a:solidFill>
                <a:effectLst/>
                <a:latin typeface="poppins" panose="00000500000000000000" pitchFamily="2" charset="-94"/>
              </a:rPr>
              <a:t>Scheme</a:t>
            </a:r>
            <a:r>
              <a:rPr lang="tr-TR" sz="1050" b="0" i="0" dirty="0">
                <a:solidFill>
                  <a:srgbClr val="494949"/>
                </a:solidFill>
                <a:effectLst/>
                <a:latin typeface="poppins" panose="00000500000000000000" pitchFamily="2" charset="-94"/>
              </a:rPr>
              <a:t>” adındaki programlardan esinlenerek gerçekleştirilmiştir. İçerdiği bu kapsamlı görevleri neticesinde arayüz geliştiricileri tarafından oldukça sık başvurulan bir program dilidir. Web sitelerinde sayfaların devamlı olarak geliştirilmesini sağlayabilmek için </a:t>
            </a:r>
            <a:r>
              <a:rPr lang="tr-TR" sz="1050" b="1" i="0" dirty="0">
                <a:solidFill>
                  <a:srgbClr val="494949"/>
                </a:solidFill>
                <a:effectLst/>
                <a:latin typeface="poppins" panose="00000500000000000000" pitchFamily="2" charset="-94"/>
              </a:rPr>
              <a:t>HTML </a:t>
            </a:r>
            <a:r>
              <a:rPr lang="tr-TR" sz="1050" b="0" i="0" dirty="0">
                <a:solidFill>
                  <a:srgbClr val="494949"/>
                </a:solidFill>
                <a:effectLst/>
                <a:latin typeface="poppins" panose="00000500000000000000" pitchFamily="2" charset="-94"/>
              </a:rPr>
              <a:t>kodları içerisine serpiştirilmiş olarak bulunur.</a:t>
            </a:r>
            <a:endParaRPr lang="tr-TR" sz="105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32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Dikdörtgen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18" name="Dikdörtgen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Dikdörtgen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Dikdörtgen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pic>
        <p:nvPicPr>
          <p:cNvPr id="6" name="İçerik Yer Tutucusu 5" descr="Dizüstü bilgisayarı olan genç adam">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Dikdörtgen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6" name="Dikdörtgen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stStyle>
          <a:p>
            <a:pPr algn="ctr" rtl="0"/>
            <a:endParaRPr lang="tr-TR" dirty="0"/>
          </a:p>
        </p:txBody>
      </p:sp>
      <p:sp>
        <p:nvSpPr>
          <p:cNvPr id="2" name="Başlık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a:bodyPr>
          <a:lstStyle>
            <a:defPPr>
              <a:defRPr lang="tr-TR"/>
            </a:defPPr>
          </a:lstStyle>
          <a:p>
            <a:pPr rtl="0">
              <a:lnSpc>
                <a:spcPct val="90000"/>
              </a:lnSpc>
            </a:pPr>
            <a:r>
              <a:rPr lang="tr-TR" sz="4800" dirty="0">
                <a:solidFill>
                  <a:schemeClr val="bg2">
                    <a:lumMod val="50000"/>
                  </a:schemeClr>
                </a:solidFill>
              </a:rPr>
              <a:t>CSS</a:t>
            </a:r>
          </a:p>
        </p:txBody>
      </p:sp>
      <p:sp>
        <p:nvSpPr>
          <p:cNvPr id="11" name="Metin Yer Tutucusu 3">
            <a:extLst>
              <a:ext uri="{FF2B5EF4-FFF2-40B4-BE49-F238E27FC236}">
                <a16:creationId xmlns:a16="http://schemas.microsoft.com/office/drawing/2014/main" id="{D2A7D9C9-44A9-4426-88FF-AAD1CA851446}"/>
              </a:ext>
            </a:extLst>
          </p:cNvPr>
          <p:cNvSpPr>
            <a:spLocks noGrp="1"/>
          </p:cNvSpPr>
          <p:nvPr>
            <p:ph type="body" sz="half" idx="2"/>
          </p:nvPr>
        </p:nvSpPr>
        <p:spPr>
          <a:xfrm>
            <a:off x="7132331" y="1748118"/>
            <a:ext cx="4336421" cy="4233134"/>
          </a:xfrm>
        </p:spPr>
        <p:txBody>
          <a:bodyPr vert="horz" lIns="91440" tIns="45720" rIns="91440" bIns="45720" rtlCol="0">
            <a:noAutofit/>
          </a:bodyPr>
          <a:lstStyle>
            <a:defPPr>
              <a:defRPr lang="tr-TR"/>
            </a:defPPr>
          </a:lstStyle>
          <a:p>
            <a:pPr marL="216000" indent="-216000" rtl="0">
              <a:lnSpc>
                <a:spcPct val="100000"/>
              </a:lnSpc>
              <a:spcBef>
                <a:spcPts val="900"/>
              </a:spcBef>
              <a:buClr>
                <a:schemeClr val="accent1"/>
              </a:buClr>
              <a:buFont typeface="Arial" panose="020B0604020202020204" pitchFamily="34" charset="0"/>
              <a:buChar char="•"/>
            </a:pPr>
            <a:r>
              <a:rPr lang="tr-TR" sz="1050" b="1" i="0" dirty="0">
                <a:solidFill>
                  <a:srgbClr val="494949"/>
                </a:solidFill>
                <a:effectLst/>
                <a:latin typeface="Arial" panose="020B0604020202020204" pitchFamily="34" charset="0"/>
                <a:cs typeface="Arial" panose="020B0604020202020204" pitchFamily="34" charset="0"/>
              </a:rPr>
              <a:t>CSS </a:t>
            </a:r>
            <a:r>
              <a:rPr lang="tr-TR" sz="1050" b="0" i="0" dirty="0">
                <a:solidFill>
                  <a:srgbClr val="494949"/>
                </a:solidFill>
                <a:effectLst/>
                <a:latin typeface="Arial" panose="020B0604020202020204" pitchFamily="34" charset="0"/>
                <a:cs typeface="Arial" panose="020B0604020202020204" pitchFamily="34" charset="0"/>
              </a:rPr>
              <a:t>(Cascading Style Sheets) basamaklı stil şablonları olarak da bilinen arayüz ise </a:t>
            </a:r>
            <a:r>
              <a:rPr lang="tr-TR" sz="1050" b="1" i="0" dirty="0">
                <a:solidFill>
                  <a:srgbClr val="494949"/>
                </a:solidFill>
                <a:effectLst/>
                <a:latin typeface="Arial" panose="020B0604020202020204" pitchFamily="34" charset="0"/>
                <a:cs typeface="Arial" panose="020B0604020202020204" pitchFamily="34" charset="0"/>
              </a:rPr>
              <a:t>HTML </a:t>
            </a:r>
            <a:r>
              <a:rPr lang="tr-TR" sz="1050" b="0" i="0" dirty="0">
                <a:solidFill>
                  <a:srgbClr val="494949"/>
                </a:solidFill>
                <a:effectLst/>
                <a:latin typeface="Arial" panose="020B0604020202020204" pitchFamily="34" charset="0"/>
                <a:cs typeface="Arial" panose="020B0604020202020204" pitchFamily="34" charset="0"/>
              </a:rPr>
              <a:t>’ye ek olarak kullanılan bir </a:t>
            </a:r>
            <a:r>
              <a:rPr lang="tr-TR" sz="1050" b="1" i="0" dirty="0">
                <a:solidFill>
                  <a:srgbClr val="494949"/>
                </a:solidFill>
                <a:effectLst/>
                <a:latin typeface="Arial" panose="020B0604020202020204" pitchFamily="34" charset="0"/>
                <a:cs typeface="Arial" panose="020B0604020202020204" pitchFamily="34" charset="0"/>
              </a:rPr>
              <a:t>web arayüz geliştirme </a:t>
            </a:r>
            <a:r>
              <a:rPr lang="tr-TR" sz="1050" b="0" i="0" dirty="0">
                <a:solidFill>
                  <a:srgbClr val="494949"/>
                </a:solidFill>
                <a:effectLst/>
                <a:latin typeface="Arial" panose="020B0604020202020204" pitchFamily="34" charset="0"/>
                <a:cs typeface="Arial" panose="020B0604020202020204" pitchFamily="34" charset="0"/>
              </a:rPr>
              <a:t>dilidir. </a:t>
            </a:r>
            <a:r>
              <a:rPr lang="tr-TR" sz="1050" b="1" i="0" dirty="0">
                <a:solidFill>
                  <a:srgbClr val="494949"/>
                </a:solidFill>
                <a:effectLst/>
                <a:latin typeface="Arial" panose="020B0604020202020204" pitchFamily="34" charset="0"/>
                <a:cs typeface="Arial" panose="020B0604020202020204" pitchFamily="34" charset="0"/>
              </a:rPr>
              <a:t>HTML </a:t>
            </a:r>
            <a:r>
              <a:rPr lang="tr-TR" sz="1050" b="0" i="0" dirty="0">
                <a:solidFill>
                  <a:srgbClr val="494949"/>
                </a:solidFill>
                <a:effectLst/>
                <a:latin typeface="Arial" panose="020B0604020202020204" pitchFamily="34" charset="0"/>
                <a:cs typeface="Arial" panose="020B0604020202020204" pitchFamily="34" charset="0"/>
              </a:rPr>
              <a:t>işaret dili yazarken yazılan arayüzü geliştirici ve ek anlatılarla komutlar sağlayıcı imkânlar içerir. Bir metin komutu yazıldıysa bu metnin nasıl ve ne biçimde olacağının belirleyebilmek için kullanılır. Örneğin; metnin yazı stili, puntosu, rengi, içerdiği şablonları gibi sunulması istenen tarzların yapılabilmesini sağlar. Aynı zamanda sayfadaki metinler hariç var olan içerikteki görsel tasarımlar için de kullanılan renkler ve biçimler arasındaki uyumu da gerçekleştirir. Her bir yazı tipi, şablonu, görsel rengi için ayrı ayrı çalışmalarda bulunmak yerine bunların hepsi için yalnızca bir kez komut üretip hepsini tek bir sayfada toplayabilmeyi sağlar. </a:t>
            </a:r>
            <a:r>
              <a:rPr lang="tr-TR" sz="1050" b="1" i="0" dirty="0">
                <a:solidFill>
                  <a:srgbClr val="494949"/>
                </a:solidFill>
                <a:effectLst/>
                <a:latin typeface="Arial" panose="020B0604020202020204" pitchFamily="34" charset="0"/>
                <a:cs typeface="Arial" panose="020B0604020202020204" pitchFamily="34" charset="0"/>
              </a:rPr>
              <a:t>CSS </a:t>
            </a:r>
            <a:r>
              <a:rPr lang="tr-TR" sz="1050" b="0" i="0" dirty="0">
                <a:solidFill>
                  <a:srgbClr val="494949"/>
                </a:solidFill>
                <a:effectLst/>
                <a:latin typeface="Arial" panose="020B0604020202020204" pitchFamily="34" charset="0"/>
                <a:cs typeface="Arial" panose="020B0604020202020204" pitchFamily="34" charset="0"/>
              </a:rPr>
              <a:t>komutları, </a:t>
            </a:r>
            <a:r>
              <a:rPr lang="tr-TR" sz="1050" b="1" i="0" dirty="0">
                <a:solidFill>
                  <a:srgbClr val="494949"/>
                </a:solidFill>
                <a:effectLst/>
                <a:latin typeface="Arial" panose="020B0604020202020204" pitchFamily="34" charset="0"/>
                <a:cs typeface="Arial" panose="020B0604020202020204" pitchFamily="34" charset="0"/>
              </a:rPr>
              <a:t>HTML</a:t>
            </a:r>
            <a:r>
              <a:rPr lang="tr-TR" sz="1050" b="0" i="0" dirty="0">
                <a:solidFill>
                  <a:srgbClr val="494949"/>
                </a:solidFill>
                <a:effectLst/>
                <a:latin typeface="Arial" panose="020B0604020202020204" pitchFamily="34" charset="0"/>
                <a:cs typeface="Arial" panose="020B0604020202020204" pitchFamily="34" charset="0"/>
              </a:rPr>
              <a:t> ‘ye ek olarak kullanılabildiği gibi bağımsız kodlarla yazılan komutlar olarak da kullanılabilir. “&lt;body&gt;” veya “&lt;</a:t>
            </a:r>
            <a:r>
              <a:rPr lang="tr-TR" sz="1050" b="0" i="0" dirty="0" err="1">
                <a:solidFill>
                  <a:srgbClr val="494949"/>
                </a:solidFill>
                <a:effectLst/>
                <a:latin typeface="Arial" panose="020B0604020202020204" pitchFamily="34" charset="0"/>
                <a:cs typeface="Arial" panose="020B0604020202020204" pitchFamily="34" charset="0"/>
              </a:rPr>
              <a:t>head</a:t>
            </a:r>
            <a:r>
              <a:rPr lang="tr-TR" sz="1050" b="0" i="0" dirty="0">
                <a:solidFill>
                  <a:srgbClr val="494949"/>
                </a:solidFill>
                <a:effectLst/>
                <a:latin typeface="Arial" panose="020B0604020202020204" pitchFamily="34" charset="0"/>
                <a:cs typeface="Arial" panose="020B0604020202020204" pitchFamily="34" charset="0"/>
              </a:rPr>
              <a:t>&gt;” olarak yazılan kod biçimlerinde bölümleri bulunur. Bu bölümler, tek bir kez kod yazılarak bu kodun kaydedilmesini ve farklı web sayfalarında kullanılabilmesini sağlar. Kodların tek bir sayfada saklanması ve bu sayfanın her web sitesi için yazılan </a:t>
            </a:r>
            <a:r>
              <a:rPr lang="tr-TR" sz="1050" b="1" i="0" dirty="0" err="1">
                <a:solidFill>
                  <a:srgbClr val="494949"/>
                </a:solidFill>
                <a:effectLst/>
                <a:latin typeface="Arial" panose="020B0604020202020204" pitchFamily="34" charset="0"/>
                <a:cs typeface="Arial" panose="020B0604020202020204" pitchFamily="34" charset="0"/>
              </a:rPr>
              <a:t>HTML</a:t>
            </a:r>
            <a:r>
              <a:rPr lang="tr-TR" sz="1050" b="0" i="0" dirty="0" err="1">
                <a:solidFill>
                  <a:srgbClr val="494949"/>
                </a:solidFill>
                <a:effectLst/>
                <a:latin typeface="Arial" panose="020B0604020202020204" pitchFamily="34" charset="0"/>
                <a:cs typeface="Arial" panose="020B0604020202020204" pitchFamily="34" charset="0"/>
              </a:rPr>
              <a:t>kodları</a:t>
            </a:r>
            <a:r>
              <a:rPr lang="tr-TR" sz="1050" b="0" i="0" dirty="0">
                <a:solidFill>
                  <a:srgbClr val="494949"/>
                </a:solidFill>
                <a:effectLst/>
                <a:latin typeface="Arial" panose="020B0604020202020204" pitchFamily="34" charset="0"/>
                <a:cs typeface="Arial" panose="020B0604020202020204" pitchFamily="34" charset="0"/>
              </a:rPr>
              <a:t> için kullanılmasına olanak verir. Böylelikle her bir</a:t>
            </a:r>
            <a:r>
              <a:rPr lang="tr-TR" sz="1050" b="1" i="0" dirty="0">
                <a:solidFill>
                  <a:srgbClr val="494949"/>
                </a:solidFill>
                <a:effectLst/>
                <a:latin typeface="Arial" panose="020B0604020202020204" pitchFamily="34" charset="0"/>
                <a:cs typeface="Arial" panose="020B0604020202020204" pitchFamily="34" charset="0"/>
              </a:rPr>
              <a:t> HTML </a:t>
            </a:r>
            <a:r>
              <a:rPr lang="tr-TR" sz="1050" b="0" i="0" dirty="0">
                <a:solidFill>
                  <a:srgbClr val="494949"/>
                </a:solidFill>
                <a:effectLst/>
                <a:latin typeface="Arial" panose="020B0604020202020204" pitchFamily="34" charset="0"/>
                <a:cs typeface="Arial" panose="020B0604020202020204" pitchFamily="34" charset="0"/>
              </a:rPr>
              <a:t>için ayrı ayrı </a:t>
            </a:r>
            <a:r>
              <a:rPr lang="tr-TR" sz="1050" b="1" i="0" dirty="0">
                <a:solidFill>
                  <a:srgbClr val="494949"/>
                </a:solidFill>
                <a:effectLst/>
                <a:latin typeface="Arial" panose="020B0604020202020204" pitchFamily="34" charset="0"/>
                <a:cs typeface="Arial" panose="020B0604020202020204" pitchFamily="34" charset="0"/>
              </a:rPr>
              <a:t>CSS </a:t>
            </a:r>
            <a:r>
              <a:rPr lang="tr-TR" sz="1050" b="0" i="0" dirty="0">
                <a:solidFill>
                  <a:srgbClr val="494949"/>
                </a:solidFill>
                <a:effectLst/>
                <a:latin typeface="Arial" panose="020B0604020202020204" pitchFamily="34" charset="0"/>
                <a:cs typeface="Arial" panose="020B0604020202020204" pitchFamily="34" charset="0"/>
              </a:rPr>
              <a:t>kodu oluşturulmasına gerek kalmaz. Ek olarak </a:t>
            </a:r>
            <a:r>
              <a:rPr lang="tr-TR" sz="1050" b="1" i="0" dirty="0">
                <a:solidFill>
                  <a:srgbClr val="494949"/>
                </a:solidFill>
                <a:effectLst/>
                <a:latin typeface="Arial" panose="020B0604020202020204" pitchFamily="34" charset="0"/>
                <a:cs typeface="Arial" panose="020B0604020202020204" pitchFamily="34" charset="0"/>
              </a:rPr>
              <a:t>HTML </a:t>
            </a:r>
            <a:r>
              <a:rPr lang="tr-TR" sz="1050" b="0" i="0" dirty="0">
                <a:solidFill>
                  <a:srgbClr val="494949"/>
                </a:solidFill>
                <a:effectLst/>
                <a:latin typeface="Arial" panose="020B0604020202020204" pitchFamily="34" charset="0"/>
                <a:cs typeface="Arial" panose="020B0604020202020204" pitchFamily="34" charset="0"/>
              </a:rPr>
              <a:t>uzantılarının ayrı tarayıcılar için uyumlaştırılmasında da kullanılır. Örneğin arama motoruna araştırmak istediğiniz anahtar kelimeyi yazdığınızda bunun web sitesinde yer alıp almadığını test eder. Bu testi yapabilmek için kullanılan kodlar bütünü </a:t>
            </a:r>
            <a:r>
              <a:rPr lang="tr-TR" sz="1050" b="1" i="0" dirty="0" err="1">
                <a:solidFill>
                  <a:srgbClr val="494949"/>
                </a:solidFill>
                <a:effectLst/>
                <a:latin typeface="Arial" panose="020B0604020202020204" pitchFamily="34" charset="0"/>
                <a:cs typeface="Arial" panose="020B0604020202020204" pitchFamily="34" charset="0"/>
              </a:rPr>
              <a:t>CSS</a:t>
            </a:r>
            <a:r>
              <a:rPr lang="tr-TR" sz="1050" b="0" i="0" dirty="0" err="1">
                <a:solidFill>
                  <a:srgbClr val="494949"/>
                </a:solidFill>
                <a:effectLst/>
                <a:latin typeface="Arial" panose="020B0604020202020204" pitchFamily="34" charset="0"/>
                <a:cs typeface="Arial" panose="020B0604020202020204" pitchFamily="34" charset="0"/>
              </a:rPr>
              <a:t>‘de</a:t>
            </a:r>
            <a:r>
              <a:rPr lang="tr-TR" sz="1050" b="0" i="0" dirty="0">
                <a:solidFill>
                  <a:srgbClr val="494949"/>
                </a:solidFill>
                <a:effectLst/>
                <a:latin typeface="Arial" panose="020B0604020202020204" pitchFamily="34" charset="0"/>
                <a:cs typeface="Arial" panose="020B0604020202020204" pitchFamily="34" charset="0"/>
              </a:rPr>
              <a:t> yazılır.</a:t>
            </a:r>
            <a:endParaRPr lang="tr-TR" sz="105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733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Nesne Yönetimli Programlama Faydaları</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buFont typeface="Arial" panose="020B0604020202020204" pitchFamily="34" charset="0"/>
              <a:buChar char="•"/>
            </a:pPr>
            <a:r>
              <a:rPr lang="tr-TR" sz="1200" b="0" i="0" dirty="0">
                <a:solidFill>
                  <a:srgbClr val="405261"/>
                </a:solidFill>
                <a:effectLst/>
                <a:latin typeface="AvenirRegular"/>
              </a:rPr>
              <a:t>Nesne oluşturma bir sınıf içerisinde toplanır ve tüm projelerde kullanılabilirliğe olanak sağlar.</a:t>
            </a:r>
          </a:p>
          <a:p>
            <a:pPr algn="l">
              <a:buFont typeface="Arial" panose="020B0604020202020204" pitchFamily="34" charset="0"/>
              <a:buChar char="•"/>
            </a:pPr>
            <a:r>
              <a:rPr lang="tr-TR" sz="1200" b="0" i="0" dirty="0">
                <a:solidFill>
                  <a:srgbClr val="405261"/>
                </a:solidFill>
                <a:effectLst/>
                <a:latin typeface="AvenirRegular"/>
              </a:rPr>
              <a:t>Sınıfların 1 kez oluşturulması sayesinde uzun kodları tekrardan yazmak yerine kısa kodlamalar ile çalıştırılabilir.</a:t>
            </a:r>
          </a:p>
          <a:p>
            <a:pPr algn="l">
              <a:buFont typeface="Arial" panose="020B0604020202020204" pitchFamily="34" charset="0"/>
              <a:buChar char="•"/>
            </a:pPr>
            <a:r>
              <a:rPr lang="tr-TR" sz="1200" b="0" i="0" dirty="0">
                <a:solidFill>
                  <a:srgbClr val="405261"/>
                </a:solidFill>
                <a:effectLst/>
                <a:latin typeface="AvenirRegular"/>
              </a:rPr>
              <a:t>Uzun kodların tekrar yazılmasının engellenmesi sayesinde geliştirme süreci kısalır.</a:t>
            </a:r>
          </a:p>
          <a:p>
            <a:pPr algn="l">
              <a:buFont typeface="Arial" panose="020B0604020202020204" pitchFamily="34" charset="0"/>
              <a:buChar char="•"/>
            </a:pPr>
            <a:r>
              <a:rPr lang="tr-TR" sz="1200" b="0" i="0" dirty="0">
                <a:solidFill>
                  <a:srgbClr val="405261"/>
                </a:solidFill>
                <a:effectLst/>
                <a:latin typeface="AvenirRegular"/>
              </a:rPr>
              <a:t>Nesneler birbirinden bağımsız olduğundan bilgi gizliliği konusunda avantaj sağlar.</a:t>
            </a:r>
          </a:p>
          <a:p>
            <a:pPr algn="l">
              <a:buFont typeface="Arial" panose="020B0604020202020204" pitchFamily="34" charset="0"/>
              <a:buChar char="•"/>
            </a:pPr>
            <a:r>
              <a:rPr lang="tr-TR" sz="1200" b="0" i="0" dirty="0">
                <a:solidFill>
                  <a:srgbClr val="405261"/>
                </a:solidFill>
                <a:effectLst/>
                <a:latin typeface="AvenirRegular"/>
              </a:rPr>
              <a:t>Sınıflar sayesinde tüm projelerde değişiklik yapmak yerine tek bir sınıfta değişiklik yapılıp tüm projelerde çalışması sağlanır. Bu zaman kaybını büyük ölçüde azaltır.</a:t>
            </a:r>
          </a:p>
        </p:txBody>
      </p:sp>
    </p:spTree>
    <p:extLst>
      <p:ext uri="{BB962C8B-B14F-4D97-AF65-F5344CB8AC3E}">
        <p14:creationId xmlns:p14="http://schemas.microsoft.com/office/powerpoint/2010/main" val="33989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a:xfrm>
            <a:off x="8477250" y="603504"/>
            <a:ext cx="3144774" cy="646535"/>
          </a:xfrm>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Sınıf Nedir?</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1250039"/>
            <a:ext cx="3144774" cy="1453897"/>
          </a:xfrm>
        </p:spPr>
        <p:txBody>
          <a:bodyPr rtlCol="0">
            <a:noAutofit/>
          </a:bodyPr>
          <a:lstStyle>
            <a:defPPr>
              <a:defRPr lang="tr-TR"/>
            </a:defPPr>
          </a:lstStyle>
          <a:p>
            <a:pPr marL="171450" indent="-171450" algn="l">
              <a:buFont typeface="Arial" panose="020B0604020202020204" pitchFamily="34" charset="0"/>
              <a:buChar char="•"/>
            </a:pPr>
            <a:r>
              <a:rPr lang="tr-TR" sz="1200" b="0" i="0" dirty="0">
                <a:solidFill>
                  <a:srgbClr val="405261"/>
                </a:solidFill>
                <a:effectLst/>
                <a:latin typeface="AvenirRegular"/>
              </a:rPr>
              <a:t>Değişkenleri ve methodları bir arada saklayan sistemdir.</a:t>
            </a:r>
          </a:p>
          <a:p>
            <a:pPr marL="171450" indent="-171450" algn="l">
              <a:buFont typeface="Arial" panose="020B0604020202020204" pitchFamily="34" charset="0"/>
              <a:buChar char="•"/>
            </a:pPr>
            <a:r>
              <a:rPr lang="tr-TR" sz="1200" b="0" i="0" dirty="0">
                <a:solidFill>
                  <a:srgbClr val="405261"/>
                </a:solidFill>
                <a:effectLst/>
                <a:latin typeface="AvenirRegular"/>
              </a:rPr>
              <a:t>Değişkenler kullanacağımız verileri örneğin ad, soyad, yaş gibi verileri saklar. Metotlar bu verilerin toplanması gibi görevleri sağlayan bir sistemdir.</a:t>
            </a:r>
          </a:p>
        </p:txBody>
      </p:sp>
      <p:sp>
        <p:nvSpPr>
          <p:cNvPr id="2" name="Başlık 2">
            <a:extLst>
              <a:ext uri="{FF2B5EF4-FFF2-40B4-BE49-F238E27FC236}">
                <a16:creationId xmlns:a16="http://schemas.microsoft.com/office/drawing/2014/main" id="{D133B533-D33C-82A2-626D-0A2827066C59}"/>
              </a:ext>
            </a:extLst>
          </p:cNvPr>
          <p:cNvSpPr txBox="1">
            <a:spLocks/>
          </p:cNvSpPr>
          <p:nvPr/>
        </p:nvSpPr>
        <p:spPr>
          <a:xfrm>
            <a:off x="8477250" y="2552431"/>
            <a:ext cx="3144774" cy="646535"/>
          </a:xfrm>
          <a:prstGeom prst="rect">
            <a:avLst/>
          </a:prstGeom>
        </p:spPr>
        <p:txBody>
          <a:bodyPr vert="horz" lIns="91440" tIns="45720" rIns="91440" bIns="45720" rtlCol="0" anchor="b">
            <a:noAutofit/>
          </a:bodyPr>
          <a:lstStyle>
            <a:defPPr>
              <a:defRPr lang="tr-TR"/>
            </a:defPPr>
            <a:lvl1pPr algn="l" defTabSz="914400" rtl="0" eaLnBrk="1" latinLnBrk="0" hangingPunct="1">
              <a:lnSpc>
                <a:spcPct val="100000"/>
              </a:lnSpc>
              <a:spcBef>
                <a:spcPct val="0"/>
              </a:spcBef>
              <a:buNone/>
              <a:defRPr lang="tr-TR" sz="3200" b="0" kern="1200" cap="none" spc="0" baseline="0">
                <a:solidFill>
                  <a:schemeClr val="tx1"/>
                </a:solidFill>
                <a:effectLst/>
                <a:latin typeface="+mj-lt"/>
                <a:ea typeface="+mn-ea"/>
                <a:cs typeface="+mn-cs"/>
              </a:defRPr>
            </a:lvl1pPr>
          </a:lstStyle>
          <a:p>
            <a:pPr marL="216000" indent="-216000">
              <a:buClr>
                <a:schemeClr val="accent1"/>
              </a:buClr>
              <a:buFont typeface="Arial" panose="020B0604020202020204" pitchFamily="34" charset="0"/>
              <a:buChar char="•"/>
            </a:pPr>
            <a:r>
              <a:rPr lang="tr-TR" dirty="0">
                <a:solidFill>
                  <a:schemeClr val="bg2">
                    <a:lumMod val="50000"/>
                  </a:schemeClr>
                </a:solidFill>
              </a:rPr>
              <a:t>Nesne Nedir?</a:t>
            </a:r>
          </a:p>
        </p:txBody>
      </p:sp>
      <p:sp>
        <p:nvSpPr>
          <p:cNvPr id="5" name="Metin Yer Tutucusu 3">
            <a:extLst>
              <a:ext uri="{FF2B5EF4-FFF2-40B4-BE49-F238E27FC236}">
                <a16:creationId xmlns:a16="http://schemas.microsoft.com/office/drawing/2014/main" id="{56E89FF3-5A0C-B23C-76CE-E69BEE485ADE}"/>
              </a:ext>
            </a:extLst>
          </p:cNvPr>
          <p:cNvSpPr txBox="1">
            <a:spLocks/>
          </p:cNvSpPr>
          <p:nvPr/>
        </p:nvSpPr>
        <p:spPr>
          <a:xfrm>
            <a:off x="8477250" y="3182293"/>
            <a:ext cx="3144774" cy="511524"/>
          </a:xfrm>
          <a:prstGeom prst="rect">
            <a:avLst/>
          </a:prstGeom>
        </p:spPr>
        <p:txBody>
          <a:bodyPr vert="horz" lIns="91440" tIns="45720" rIns="91440" bIns="45720" rtlCol="0">
            <a:noAutofit/>
          </a:bodyPr>
          <a:lstStyle>
            <a:defPPr>
              <a:defRPr lang="tr-TR"/>
            </a:defPPr>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lang="tr-T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9pPr>
          </a:lstStyle>
          <a:p>
            <a:pPr marL="171450" indent="-171450">
              <a:buFont typeface="Arial" panose="020B0604020202020204" pitchFamily="34" charset="0"/>
              <a:buChar char="•"/>
            </a:pPr>
            <a:r>
              <a:rPr lang="tr-TR" sz="1200" b="0" i="0" dirty="0">
                <a:solidFill>
                  <a:srgbClr val="405261"/>
                </a:solidFill>
                <a:effectLst/>
                <a:latin typeface="AvenirRegular"/>
              </a:rPr>
              <a:t>Verileri saklayan ve bu veriler üzerinde işlem yapan metodları saklayan bileşenlerdir. </a:t>
            </a:r>
            <a:endParaRPr lang="tr-TR" sz="1200" dirty="0">
              <a:solidFill>
                <a:srgbClr val="405261"/>
              </a:solidFill>
              <a:latin typeface="AvenirRegular"/>
            </a:endParaRPr>
          </a:p>
        </p:txBody>
      </p:sp>
      <p:sp>
        <p:nvSpPr>
          <p:cNvPr id="7" name="Başlık 2">
            <a:extLst>
              <a:ext uri="{FF2B5EF4-FFF2-40B4-BE49-F238E27FC236}">
                <a16:creationId xmlns:a16="http://schemas.microsoft.com/office/drawing/2014/main" id="{2BEA4636-F596-3871-E070-16E4CD45CFC9}"/>
              </a:ext>
            </a:extLst>
          </p:cNvPr>
          <p:cNvSpPr txBox="1">
            <a:spLocks/>
          </p:cNvSpPr>
          <p:nvPr/>
        </p:nvSpPr>
        <p:spPr>
          <a:xfrm>
            <a:off x="8477250" y="4632605"/>
            <a:ext cx="3144774" cy="646535"/>
          </a:xfrm>
          <a:prstGeom prst="rect">
            <a:avLst/>
          </a:prstGeom>
        </p:spPr>
        <p:txBody>
          <a:bodyPr vert="horz" lIns="91440" tIns="45720" rIns="91440" bIns="45720" rtlCol="0" anchor="b">
            <a:noAutofit/>
          </a:bodyPr>
          <a:lstStyle>
            <a:defPPr>
              <a:defRPr lang="tr-TR"/>
            </a:defPPr>
            <a:lvl1pPr algn="l" defTabSz="914400" rtl="0" eaLnBrk="1" latinLnBrk="0" hangingPunct="1">
              <a:lnSpc>
                <a:spcPct val="100000"/>
              </a:lnSpc>
              <a:spcBef>
                <a:spcPct val="0"/>
              </a:spcBef>
              <a:buNone/>
              <a:defRPr lang="tr-TR" sz="3200" b="0" kern="1200" cap="none" spc="0" baseline="0">
                <a:solidFill>
                  <a:schemeClr val="tx1"/>
                </a:solidFill>
                <a:effectLst/>
                <a:latin typeface="+mj-lt"/>
                <a:ea typeface="+mn-ea"/>
                <a:cs typeface="+mn-cs"/>
              </a:defRPr>
            </a:lvl1pPr>
          </a:lstStyle>
          <a:p>
            <a:pPr marL="216000" indent="-216000">
              <a:buClr>
                <a:schemeClr val="accent1"/>
              </a:buClr>
              <a:buFont typeface="Arial" panose="020B0604020202020204" pitchFamily="34" charset="0"/>
              <a:buChar char="•"/>
            </a:pPr>
            <a:r>
              <a:rPr lang="tr-TR" dirty="0">
                <a:solidFill>
                  <a:schemeClr val="bg2">
                    <a:lumMod val="50000"/>
                  </a:schemeClr>
                </a:solidFill>
              </a:rPr>
              <a:t>Nesne Yönelimli prgoramlama özellikleri neler?</a:t>
            </a:r>
          </a:p>
        </p:txBody>
      </p:sp>
      <p:sp>
        <p:nvSpPr>
          <p:cNvPr id="8" name="Metin Yer Tutucusu 3">
            <a:extLst>
              <a:ext uri="{FF2B5EF4-FFF2-40B4-BE49-F238E27FC236}">
                <a16:creationId xmlns:a16="http://schemas.microsoft.com/office/drawing/2014/main" id="{EF9CC962-D7B0-9504-581A-A8711FE51157}"/>
              </a:ext>
            </a:extLst>
          </p:cNvPr>
          <p:cNvSpPr txBox="1">
            <a:spLocks/>
          </p:cNvSpPr>
          <p:nvPr/>
        </p:nvSpPr>
        <p:spPr>
          <a:xfrm>
            <a:off x="8477250" y="5279140"/>
            <a:ext cx="3144774" cy="1196964"/>
          </a:xfrm>
          <a:prstGeom prst="rect">
            <a:avLst/>
          </a:prstGeom>
        </p:spPr>
        <p:txBody>
          <a:bodyPr vert="horz" lIns="91440" tIns="45720" rIns="91440" bIns="45720" rtlCol="0">
            <a:noAutofit/>
          </a:bodyPr>
          <a:lstStyle>
            <a:defPPr>
              <a:defRPr lang="tr-TR"/>
            </a:defPPr>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lang="tr-T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lang="tr-TR" sz="900" kern="1200">
                <a:solidFill>
                  <a:schemeClr val="tx1"/>
                </a:solidFill>
                <a:latin typeface="+mn-lt"/>
                <a:ea typeface="+mn-ea"/>
                <a:cs typeface="+mn-cs"/>
              </a:defRPr>
            </a:lvl9pPr>
          </a:lstStyle>
          <a:p>
            <a:pPr algn="l"/>
            <a:r>
              <a:rPr lang="tr-TR" sz="1200" b="0" i="0" dirty="0">
                <a:solidFill>
                  <a:srgbClr val="405261"/>
                </a:solidFill>
                <a:effectLst/>
                <a:latin typeface="AvenirRegular"/>
              </a:rPr>
              <a:t>Sistemimizin birçok özelliği vardır. Bunları 4 temel özellikte inceleyebiliriz.</a:t>
            </a:r>
          </a:p>
          <a:p>
            <a:pPr algn="l"/>
            <a:r>
              <a:rPr lang="tr-TR" sz="1200" b="0" i="0" dirty="0">
                <a:solidFill>
                  <a:srgbClr val="405261"/>
                </a:solidFill>
                <a:effectLst/>
                <a:latin typeface="AvenirRegular"/>
              </a:rPr>
              <a:t>Soyutlama (Abstraction), Kapsülleme (Encapsulation), Miras Alma (Inheritance), Çok Biçimlilik (Polymorphism)</a:t>
            </a:r>
          </a:p>
        </p:txBody>
      </p:sp>
    </p:spTree>
    <p:extLst>
      <p:ext uri="{BB962C8B-B14F-4D97-AF65-F5344CB8AC3E}">
        <p14:creationId xmlns:p14="http://schemas.microsoft.com/office/powerpoint/2010/main" val="109565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Soyutlama (Abstraction)</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buFont typeface="Arial" panose="020B0604020202020204" pitchFamily="34" charset="0"/>
              <a:buChar char="•"/>
            </a:pPr>
            <a:r>
              <a:rPr lang="tr-TR" sz="1200" b="0" i="0" dirty="0">
                <a:solidFill>
                  <a:srgbClr val="405261"/>
                </a:solidFill>
                <a:effectLst/>
                <a:latin typeface="AvenirRegular"/>
              </a:rPr>
              <a:t>Bir sınıfın özelliklerinin ve davranışlarının tanımlanmasına denir. Örneğin: </a:t>
            </a:r>
          </a:p>
          <a:p>
            <a:pPr algn="l">
              <a:buFont typeface="Arial" panose="020B0604020202020204" pitchFamily="34" charset="0"/>
              <a:buChar char="•"/>
            </a:pPr>
            <a:r>
              <a:rPr lang="tr-TR" sz="1200" b="0" i="0" dirty="0">
                <a:solidFill>
                  <a:srgbClr val="405261"/>
                </a:solidFill>
                <a:effectLst/>
                <a:latin typeface="AvenirRegular"/>
              </a:rPr>
              <a:t>Bir kişinin adı, soyadı, yaşı, boyu, kilosu, saç rengi gibi özellikleridir. Kişinin yetenekleri davranışları içerisinde yer alır ve metotlar ile saklanır.</a:t>
            </a:r>
          </a:p>
        </p:txBody>
      </p:sp>
    </p:spTree>
    <p:extLst>
      <p:ext uri="{BB962C8B-B14F-4D97-AF65-F5344CB8AC3E}">
        <p14:creationId xmlns:p14="http://schemas.microsoft.com/office/powerpoint/2010/main" val="117689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Kapsülleme (Encapsulation)</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r>
              <a:rPr lang="tr-TR" sz="1200" b="0" i="0" dirty="0">
                <a:solidFill>
                  <a:srgbClr val="405261"/>
                </a:solidFill>
                <a:effectLst/>
                <a:latin typeface="AvenirRegular"/>
              </a:rPr>
              <a:t>Davranış ve özellikler sınıfta soyutlanır ve saklanır. Kapsülleme ile hangi özellik ve davranışın dışarıdan kullanılacağını belirleyebiliriz. Örneğin: Kişinin bizi ilgilendirmeyen kısımlarını private ederek yani saklayarak gizleyebiliriz. Bu olaya kapsülleme adı verilir.</a:t>
            </a:r>
          </a:p>
          <a:p>
            <a:pPr algn="l">
              <a:buFont typeface="Arial" panose="020B0604020202020204" pitchFamily="34" charset="0"/>
              <a:buChar char="•"/>
            </a:pPr>
            <a:r>
              <a:rPr lang="tr-TR" sz="1200" b="0" i="0" dirty="0">
                <a:solidFill>
                  <a:srgbClr val="405261"/>
                </a:solidFill>
                <a:effectLst/>
                <a:latin typeface="AvenirRegular"/>
              </a:rPr>
              <a:t>Kapsülleme Public, Private ve Protected olarak 3 kısımda incelenir.</a:t>
            </a:r>
          </a:p>
          <a:p>
            <a:pPr algn="l">
              <a:buFont typeface="Arial" panose="020B0604020202020204" pitchFamily="34" charset="0"/>
              <a:buChar char="•"/>
            </a:pPr>
            <a:r>
              <a:rPr lang="tr-TR" sz="1200" b="0" i="0" dirty="0">
                <a:solidFill>
                  <a:srgbClr val="405261"/>
                </a:solidFill>
                <a:effectLst/>
                <a:latin typeface="AvenirRegular"/>
              </a:rPr>
              <a:t>Public: Herkesin kullanabildiği özellik ve davranışlara verilen isimdir.</a:t>
            </a:r>
          </a:p>
          <a:p>
            <a:pPr algn="l">
              <a:buFont typeface="Arial" panose="020B0604020202020204" pitchFamily="34" charset="0"/>
              <a:buChar char="•"/>
            </a:pPr>
            <a:r>
              <a:rPr lang="tr-TR" sz="1200" b="0" i="0" dirty="0">
                <a:solidFill>
                  <a:srgbClr val="405261"/>
                </a:solidFill>
                <a:effectLst/>
                <a:latin typeface="AvenirRegular"/>
              </a:rPr>
              <a:t>Private: Sadece kendi sınıfında kullanılan özellik ve davranışlara verilen isimdir.</a:t>
            </a:r>
          </a:p>
          <a:p>
            <a:pPr algn="l">
              <a:buFont typeface="Arial" panose="020B0604020202020204" pitchFamily="34" charset="0"/>
              <a:buChar char="•"/>
            </a:pPr>
            <a:r>
              <a:rPr lang="tr-TR" sz="1200" b="0" i="0" dirty="0">
                <a:solidFill>
                  <a:srgbClr val="405261"/>
                </a:solidFill>
                <a:effectLst/>
                <a:latin typeface="AvenirRegular"/>
              </a:rPr>
              <a:t>Protected: Sınıf ve Miras Alınan alt sınıflarda kullanılmaya açık olanlara verilen isimdir.</a:t>
            </a:r>
          </a:p>
        </p:txBody>
      </p:sp>
    </p:spTree>
    <p:extLst>
      <p:ext uri="{BB962C8B-B14F-4D97-AF65-F5344CB8AC3E}">
        <p14:creationId xmlns:p14="http://schemas.microsoft.com/office/powerpoint/2010/main" val="154108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Yer Tutucusu 5" descr="Adam dizüstü bilgisayarda bir şey gösteriyor">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Başlık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tr-TR"/>
            </a:defPPr>
          </a:lstStyle>
          <a:p>
            <a:pPr marL="216000" indent="-216000" rtl="0">
              <a:lnSpc>
                <a:spcPct val="100000"/>
              </a:lnSpc>
              <a:buClr>
                <a:schemeClr val="accent1"/>
              </a:buClr>
              <a:buFont typeface="Arial" panose="020B0604020202020204" pitchFamily="34" charset="0"/>
              <a:buChar char="•"/>
            </a:pPr>
            <a:r>
              <a:rPr lang="tr-TR" sz="3200" dirty="0">
                <a:solidFill>
                  <a:schemeClr val="bg2">
                    <a:lumMod val="50000"/>
                  </a:schemeClr>
                </a:solidFill>
              </a:rPr>
              <a:t>Miras Alma (Inheritance)</a:t>
            </a:r>
          </a:p>
        </p:txBody>
      </p:sp>
      <p:sp>
        <p:nvSpPr>
          <p:cNvPr id="4" name="Metin Yer Tutucusu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3"/>
            <a:ext cx="3144774" cy="3867913"/>
          </a:xfrm>
        </p:spPr>
        <p:txBody>
          <a:bodyPr rtlCol="0">
            <a:noAutofit/>
          </a:bodyPr>
          <a:lstStyle>
            <a:defPPr>
              <a:defRPr lang="tr-TR"/>
            </a:defPPr>
          </a:lstStyle>
          <a:p>
            <a:pPr algn="l"/>
            <a:r>
              <a:rPr lang="tr-TR" sz="1200" b="0" i="0" dirty="0">
                <a:solidFill>
                  <a:srgbClr val="405261"/>
                </a:solidFill>
                <a:effectLst/>
                <a:latin typeface="AvenirRegular"/>
              </a:rPr>
              <a:t>Alt ve üst sınıfın ortak özelliklerinden alabilme sistemine Miras Alma denir. Örneğin; Bir nesneni diğer bir nesne ile ortak özelliklerindeki verileri alabilir.</a:t>
            </a:r>
          </a:p>
        </p:txBody>
      </p:sp>
    </p:spTree>
    <p:extLst>
      <p:ext uri="{BB962C8B-B14F-4D97-AF65-F5344CB8AC3E}">
        <p14:creationId xmlns:p14="http://schemas.microsoft.com/office/powerpoint/2010/main" val="3334271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50335524_TF89747358_Win32" id="{0B3CCFD6-63DA-4029-9736-3A2D71D4D4F6}" vid="{DB138463-EEE4-44F9-BF81-DF391E5E1061}"/>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2.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5E4A76-0180-4CD0-B081-82F74A33613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Ders anlatma sunusu</Template>
  <TotalTime>256</TotalTime>
  <Words>3472</Words>
  <Application>Microsoft Office PowerPoint</Application>
  <PresentationFormat>Geniş ekran</PresentationFormat>
  <Paragraphs>172</Paragraphs>
  <Slides>41</Slides>
  <Notes>34</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41</vt:i4>
      </vt:variant>
    </vt:vector>
  </HeadingPairs>
  <TitlesOfParts>
    <vt:vector size="52" baseType="lpstr">
      <vt:lpstr>Arial</vt:lpstr>
      <vt:lpstr>AvenirBold</vt:lpstr>
      <vt:lpstr>AvenirRegular</vt:lpstr>
      <vt:lpstr>Calibri</vt:lpstr>
      <vt:lpstr>Garamond</vt:lpstr>
      <vt:lpstr>inherit</vt:lpstr>
      <vt:lpstr>poppins</vt:lpstr>
      <vt:lpstr>sohne</vt:lpstr>
      <vt:lpstr>Source Sans Pro</vt:lpstr>
      <vt:lpstr>Wingdings</vt:lpstr>
      <vt:lpstr>SavonVTI</vt:lpstr>
      <vt:lpstr>Bilişim eğitim merkezi</vt:lpstr>
      <vt:lpstr>Ders Özeti</vt:lpstr>
      <vt:lpstr>Nesne Yönetimli Programlama</vt:lpstr>
      <vt:lpstr>Nesne Programlama Yönetimi Tanımı</vt:lpstr>
      <vt:lpstr>Nesne Yönetimli Programlama Faydaları</vt:lpstr>
      <vt:lpstr>Sınıf Nedir?</vt:lpstr>
      <vt:lpstr>Soyutlama (Abstraction)</vt:lpstr>
      <vt:lpstr>Kapsülleme (Encapsulation)</vt:lpstr>
      <vt:lpstr>Miras Alma (Inheritance)</vt:lpstr>
      <vt:lpstr>Çok Biçimlilik (Polymorphism)</vt:lpstr>
      <vt:lpstr>PowerPoint Sunusu</vt:lpstr>
      <vt:lpstr>PowerPoint Sunusu</vt:lpstr>
      <vt:lpstr>PowerPoint Sunusu</vt:lpstr>
      <vt:lpstr>PowerPoint Sunusu</vt:lpstr>
      <vt:lpstr>PowerPoint Sunusu</vt:lpstr>
      <vt:lpstr>PowerPoint Sunusu</vt:lpstr>
      <vt:lpstr>PowerPoint Sunusu</vt:lpstr>
      <vt:lpstr>Frontend Development</vt:lpstr>
      <vt:lpstr>Design Patterns (Tasarım Kalıpları)</vt:lpstr>
      <vt:lpstr>Design Patterns (Tasarım Kalıpları)</vt:lpstr>
      <vt:lpstr>Design Patterns Nedir?</vt:lpstr>
      <vt:lpstr>Design Patterns Ne Değildir?</vt:lpstr>
      <vt:lpstr>Design Patterns Çeşitleri</vt:lpstr>
      <vt:lpstr>Design Patterns Çeşitleri</vt:lpstr>
      <vt:lpstr>Design Patterns Çeşitleri</vt:lpstr>
      <vt:lpstr>Design Patterns Çeşitleri</vt:lpstr>
      <vt:lpstr>Anti Pattern Nedir?</vt:lpstr>
      <vt:lpstr>Factory Method Design Pattern</vt:lpstr>
      <vt:lpstr>Factory Method Design Pattern</vt:lpstr>
      <vt:lpstr>Factory Method Design Pattern</vt:lpstr>
      <vt:lpstr>Prototype Design Pattern</vt:lpstr>
      <vt:lpstr>Prototype Design Pattern</vt:lpstr>
      <vt:lpstr>Abstract Factory Design Pattern</vt:lpstr>
      <vt:lpstr>Abstract Factory Design Pattern</vt:lpstr>
      <vt:lpstr>Abstract Factory Design Pattern</vt:lpstr>
      <vt:lpstr>Abstract Factory Design Pattern</vt:lpstr>
      <vt:lpstr>Abstract Factory Design Pattern</vt:lpstr>
      <vt:lpstr>Abstract Factory Design Pattern</vt:lpstr>
      <vt:lpstr>HTML</vt:lpstr>
      <vt:lpstr>JavaScript</vt:lpstr>
      <vt:lpstr>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Bilişim eğitim merkezi</dc:title>
  <dc:creator>FNSS SAVUNMA SİSTEMLERİ</dc:creator>
  <cp:lastModifiedBy>FNSS SAVUNMA SİSTEMLERİ</cp:lastModifiedBy>
  <cp:revision>5</cp:revision>
  <dcterms:created xsi:type="dcterms:W3CDTF">2022-10-15T19:21:37Z</dcterms:created>
  <dcterms:modified xsi:type="dcterms:W3CDTF">2022-10-17T12:19:06Z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