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4"/>
  </p:sldMasterIdLst>
  <p:notesMasterIdLst>
    <p:notesMasterId r:id="rId57"/>
  </p:notesMasterIdLst>
  <p:handoutMasterIdLst>
    <p:handoutMasterId r:id="rId58"/>
  </p:handoutMasterIdLst>
  <p:sldIdLst>
    <p:sldId id="290" r:id="rId5"/>
    <p:sldId id="291" r:id="rId6"/>
    <p:sldId id="273" r:id="rId7"/>
    <p:sldId id="276" r:id="rId8"/>
    <p:sldId id="297" r:id="rId9"/>
    <p:sldId id="298" r:id="rId10"/>
    <p:sldId id="299" r:id="rId11"/>
    <p:sldId id="300" r:id="rId12"/>
    <p:sldId id="301" r:id="rId13"/>
    <p:sldId id="302" r:id="rId14"/>
    <p:sldId id="303" r:id="rId15"/>
    <p:sldId id="304" r:id="rId16"/>
    <p:sldId id="306" r:id="rId17"/>
    <p:sldId id="311" r:id="rId18"/>
    <p:sldId id="312" r:id="rId19"/>
    <p:sldId id="313" r:id="rId20"/>
    <p:sldId id="314" r:id="rId21"/>
    <p:sldId id="278" r:id="rId22"/>
    <p:sldId id="294" r:id="rId23"/>
    <p:sldId id="315" r:id="rId24"/>
    <p:sldId id="316" r:id="rId25"/>
    <p:sldId id="317" r:id="rId26"/>
    <p:sldId id="318" r:id="rId27"/>
    <p:sldId id="319" r:id="rId28"/>
    <p:sldId id="320" r:id="rId29"/>
    <p:sldId id="321" r:id="rId30"/>
    <p:sldId id="322" r:id="rId31"/>
    <p:sldId id="338"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9" r:id="rId46"/>
    <p:sldId id="340" r:id="rId47"/>
    <p:sldId id="341" r:id="rId48"/>
    <p:sldId id="342" r:id="rId49"/>
    <p:sldId id="343" r:id="rId50"/>
    <p:sldId id="344" r:id="rId51"/>
    <p:sldId id="345" r:id="rId52"/>
    <p:sldId id="346" r:id="rId53"/>
    <p:sldId id="308" r:id="rId54"/>
    <p:sldId id="309" r:id="rId55"/>
    <p:sldId id="310" r:id="rId56"/>
  </p:sldIdLst>
  <p:sldSz cx="12192000" cy="6858000"/>
  <p:notesSz cx="6858000" cy="9144000"/>
  <p:defaultTextStyle>
    <a:defPPr rtl="0">
      <a:defRPr lang="tr-TR"/>
    </a:defPPr>
    <a:lvl1pPr marL="0" algn="l" defTabSz="914400" rtl="0" eaLnBrk="1" latinLnBrk="0" hangingPunct="1">
      <a:defRPr lang="tr-TR" sz="1800" kern="1200">
        <a:solidFill>
          <a:schemeClr val="tx1"/>
        </a:solidFill>
        <a:latin typeface="+mn-lt"/>
        <a:ea typeface="+mn-ea"/>
        <a:cs typeface="+mn-cs"/>
      </a:defRPr>
    </a:lvl1pPr>
    <a:lvl2pPr marL="457200" algn="l" defTabSz="914400" rtl="0" eaLnBrk="1" latinLnBrk="0" hangingPunct="1">
      <a:defRPr lang="tr-TR" sz="1800" kern="1200">
        <a:solidFill>
          <a:schemeClr val="tx1"/>
        </a:solidFill>
        <a:latin typeface="+mn-lt"/>
        <a:ea typeface="+mn-ea"/>
        <a:cs typeface="+mn-cs"/>
      </a:defRPr>
    </a:lvl2pPr>
    <a:lvl3pPr marL="914400" algn="l" defTabSz="914400" rtl="0" eaLnBrk="1" latinLnBrk="0" hangingPunct="1">
      <a:defRPr lang="tr-TR" sz="1800" kern="1200">
        <a:solidFill>
          <a:schemeClr val="tx1"/>
        </a:solidFill>
        <a:latin typeface="+mn-lt"/>
        <a:ea typeface="+mn-ea"/>
        <a:cs typeface="+mn-cs"/>
      </a:defRPr>
    </a:lvl3pPr>
    <a:lvl4pPr marL="1371600" algn="l" defTabSz="914400" rtl="0" eaLnBrk="1" latinLnBrk="0" hangingPunct="1">
      <a:defRPr lang="tr-TR" sz="1800" kern="1200">
        <a:solidFill>
          <a:schemeClr val="tx1"/>
        </a:solidFill>
        <a:latin typeface="+mn-lt"/>
        <a:ea typeface="+mn-ea"/>
        <a:cs typeface="+mn-cs"/>
      </a:defRPr>
    </a:lvl4pPr>
    <a:lvl5pPr marL="1828800" algn="l" defTabSz="914400" rtl="0" eaLnBrk="1" latinLnBrk="0" hangingPunct="1">
      <a:defRPr lang="tr-TR" sz="1800" kern="1200">
        <a:solidFill>
          <a:schemeClr val="tx1"/>
        </a:solidFill>
        <a:latin typeface="+mn-lt"/>
        <a:ea typeface="+mn-ea"/>
        <a:cs typeface="+mn-cs"/>
      </a:defRPr>
    </a:lvl5pPr>
    <a:lvl6pPr marL="2286000" algn="l" defTabSz="914400" rtl="0" eaLnBrk="1" latinLnBrk="0" hangingPunct="1">
      <a:defRPr lang="tr-TR" sz="1800" kern="1200">
        <a:solidFill>
          <a:schemeClr val="tx1"/>
        </a:solidFill>
        <a:latin typeface="+mn-lt"/>
        <a:ea typeface="+mn-ea"/>
        <a:cs typeface="+mn-cs"/>
      </a:defRPr>
    </a:lvl6pPr>
    <a:lvl7pPr marL="2743200" algn="l" defTabSz="914400" rtl="0" eaLnBrk="1" latinLnBrk="0" hangingPunct="1">
      <a:defRPr lang="tr-TR" sz="1800" kern="1200">
        <a:solidFill>
          <a:schemeClr val="tx1"/>
        </a:solidFill>
        <a:latin typeface="+mn-lt"/>
        <a:ea typeface="+mn-ea"/>
        <a:cs typeface="+mn-cs"/>
      </a:defRPr>
    </a:lvl7pPr>
    <a:lvl8pPr marL="3200400" algn="l" defTabSz="914400" rtl="0" eaLnBrk="1" latinLnBrk="0" hangingPunct="1">
      <a:defRPr lang="tr-TR" sz="1800" kern="1200">
        <a:solidFill>
          <a:schemeClr val="tx1"/>
        </a:solidFill>
        <a:latin typeface="+mn-lt"/>
        <a:ea typeface="+mn-ea"/>
        <a:cs typeface="+mn-cs"/>
      </a:defRPr>
    </a:lvl8pPr>
    <a:lvl9pPr marL="3657600" algn="l" defTabSz="914400" rtl="0" eaLnBrk="1" latinLnBrk="0" hangingPunct="1">
      <a:defRPr lang="tr-T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Yaza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1" autoAdjust="0"/>
    <p:restoredTop sz="85602" autoAdjust="0"/>
  </p:normalViewPr>
  <p:slideViewPr>
    <p:cSldViewPr snapToGrid="0">
      <p:cViewPr varScale="1">
        <p:scale>
          <a:sx n="85" d="100"/>
          <a:sy n="85" d="100"/>
        </p:scale>
        <p:origin x="595" y="53"/>
      </p:cViewPr>
      <p:guideLst/>
    </p:cSldViewPr>
  </p:slideViewPr>
  <p:notesTextViewPr>
    <p:cViewPr>
      <p:scale>
        <a:sx n="1" d="1"/>
        <a:sy n="1" d="1"/>
      </p:scale>
      <p:origin x="0" y="0"/>
    </p:cViewPr>
  </p:notesTextViewPr>
  <p:notesViewPr>
    <p:cSldViewPr snapToGrid="0" showGuides="1">
      <p:cViewPr varScale="1">
        <p:scale>
          <a:sx n="93" d="100"/>
          <a:sy n="93" d="100"/>
        </p:scale>
        <p:origin x="370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1" qsCatId="simple" csTypeId="urn:microsoft.com/office/officeart/2005/8/colors/colorful1" csCatId="colorful" phldr="1"/>
      <dgm:spPr/>
      <dgm:t>
        <a:bodyPr rtlCol="0"/>
        <a:lstStyle>
          <a:defPPr>
            <a:defRPr lang="tr-TR"/>
          </a:defPPr>
        </a:lstStyle>
        <a:p>
          <a:pPr rtl="0"/>
          <a:endParaRPr lang="tr-TR"/>
        </a:p>
      </dgm:t>
    </dgm:pt>
    <dgm:pt modelId="{2EE95FC5-CD6B-4A50-9262-DC414E16C3EA}">
      <dgm:prSet custT="1"/>
      <dgm:spPr>
        <a:solidFill>
          <a:schemeClr val="bg1"/>
        </a:solidFill>
        <a:ln>
          <a:solidFill>
            <a:schemeClr val="bg2">
              <a:lumMod val="75000"/>
            </a:schemeClr>
          </a:solidFill>
        </a:ln>
      </dgm:spPr>
      <dgm:t>
        <a:bodyPr lIns="72000" rIns="72000" rtlCol="0"/>
        <a:lstStyle>
          <a:defPPr>
            <a:defRPr lang="tr-TR"/>
          </a:defPPr>
        </a:lstStyle>
        <a:p>
          <a:pPr rtl="0"/>
          <a:r>
            <a:rPr lang="tr-TR" sz="2100" b="1" noProof="0" dirty="0">
              <a:solidFill>
                <a:schemeClr val="accent1">
                  <a:lumMod val="75000"/>
                </a:schemeClr>
              </a:solidFill>
            </a:rPr>
            <a:t>Nesne Yönetimli Programlama</a:t>
          </a:r>
        </a:p>
        <a:p>
          <a:pPr rtl="0"/>
          <a:r>
            <a:rPr lang="tr-TR" sz="1800" noProof="0" dirty="0">
              <a:solidFill>
                <a:schemeClr val="bg2">
                  <a:lumMod val="50000"/>
                </a:schemeClr>
              </a:solidFill>
            </a:rPr>
            <a:t>Tanımlama, Sınıf, Nesne, Instantion, Encapsulation, Inharitance, Polymorphism, Design Pattern, Solid</a:t>
          </a:r>
        </a:p>
      </dgm:t>
    </dgm:pt>
    <dgm:pt modelId="{75374347-884B-4721-8CFF-DF080F5B1C79}" type="parTrans" cxnId="{B3F19EC2-A372-4EC3-BFE0-C62FFDFE3DF6}">
      <dgm:prSet/>
      <dgm:spPr/>
      <dgm:t>
        <a:bodyPr rtlCol="0"/>
        <a:lstStyle>
          <a:defPPr>
            <a:defRPr lang="tr-TR"/>
          </a:defPPr>
        </a:lstStyle>
        <a:p>
          <a:pPr rtl="0"/>
          <a:endParaRPr lang="tr-TR" noProof="0" dirty="0"/>
        </a:p>
      </dgm:t>
    </dgm:pt>
    <dgm:pt modelId="{C99EBBB1-E916-471C-83C9-ABE85B42AC26}" type="sibTrans" cxnId="{B3F19EC2-A372-4EC3-BFE0-C62FFDFE3DF6}">
      <dgm:prSet phldrT="1" phldr="0"/>
      <dgm:spPr/>
      <dgm:t>
        <a:bodyPr rtlCol="0"/>
        <a:lstStyle>
          <a:defPPr>
            <a:defRPr lang="tr-TR"/>
          </a:defPPr>
        </a:lstStyle>
        <a:p>
          <a:pPr rtl="0"/>
          <a:endParaRPr lang="tr-TR" noProof="0" dirty="0"/>
        </a:p>
      </dgm:t>
    </dgm:pt>
    <dgm:pt modelId="{F05611F0-8256-4954-B6CB-ED6B4F2DD397}">
      <dgm:prSet custT="1"/>
      <dgm:spPr>
        <a:solidFill>
          <a:schemeClr val="bg1"/>
        </a:solidFill>
        <a:ln>
          <a:solidFill>
            <a:schemeClr val="bg2">
              <a:lumMod val="75000"/>
            </a:schemeClr>
          </a:solidFill>
        </a:ln>
      </dgm:spPr>
      <dgm:t>
        <a:bodyPr lIns="72000" rIns="72000" rtlCol="0"/>
        <a:lstStyle>
          <a:defPPr>
            <a:defRPr lang="tr-TR"/>
          </a:defP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Frontend Development</a:t>
          </a:r>
        </a:p>
        <a:p>
          <a:pPr marL="0" lvl="0" algn="ctr" defTabSz="1022350" rtl="0">
            <a:lnSpc>
              <a:spcPct val="90000"/>
            </a:lnSpc>
            <a:spcBef>
              <a:spcPct val="0"/>
            </a:spcBef>
            <a:spcAft>
              <a:spcPct val="35000"/>
            </a:spcAft>
            <a:buNone/>
          </a:pPr>
          <a:r>
            <a:rPr lang="tr-TR" sz="1800" kern="1200" noProof="0" dirty="0">
              <a:solidFill>
                <a:schemeClr val="bg2">
                  <a:lumMod val="50000"/>
                </a:schemeClr>
              </a:solidFill>
            </a:rPr>
            <a:t>HTML, CSS, JS, BOOTSTRAP</a:t>
          </a:r>
        </a:p>
      </dgm:t>
    </dgm:pt>
    <dgm:pt modelId="{CD7328D6-9FAE-4506-9BDB-E06A571EC1D4}" type="parTrans" cxnId="{914FACD2-336A-4471-9E99-312B3F8EAB04}">
      <dgm:prSet/>
      <dgm:spPr/>
      <dgm:t>
        <a:bodyPr rtlCol="0"/>
        <a:lstStyle>
          <a:defPPr>
            <a:defRPr lang="tr-TR"/>
          </a:defPPr>
        </a:lstStyle>
        <a:p>
          <a:pPr rtl="0"/>
          <a:endParaRPr lang="tr-TR" noProof="0" dirty="0"/>
        </a:p>
      </dgm:t>
    </dgm:pt>
    <dgm:pt modelId="{6BD5265A-8333-420D-BDB2-65F10B3EBD76}" type="sibTrans" cxnId="{914FACD2-336A-4471-9E99-312B3F8EAB04}">
      <dgm:prSet phldrT="2" phldr="0"/>
      <dgm:spPr/>
      <dgm:t>
        <a:bodyPr rtlCol="0"/>
        <a:lstStyle>
          <a:defPPr>
            <a:defRPr lang="tr-TR"/>
          </a:defPPr>
        </a:lstStyle>
        <a:p>
          <a:pPr rtl="0"/>
          <a:endParaRPr lang="tr-TR" noProof="0" dirty="0"/>
        </a:p>
      </dgm:t>
    </dgm:pt>
    <dgm:pt modelId="{22625139-F93A-4F3F-A7AA-4923A01AEDF3}">
      <dgm:prSet custT="1"/>
      <dgm:spPr>
        <a:solidFill>
          <a:schemeClr val="bg1"/>
        </a:solidFill>
        <a:ln>
          <a:solidFill>
            <a:schemeClr val="bg2">
              <a:lumMod val="75000"/>
            </a:schemeClr>
          </a:solidFill>
        </a:ln>
      </dgm:spPr>
      <dgm:t>
        <a:bodyPr lIns="72000" rIns="72000" rtlCol="0"/>
        <a:lstStyle>
          <a:defPPr>
            <a:defRPr lang="tr-TR"/>
          </a:defP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Asp.Net Core MVC</a:t>
          </a:r>
        </a:p>
      </dgm:t>
    </dgm:pt>
    <dgm:pt modelId="{F549A0EB-6BE9-4749-8336-B02A279AE302}" type="parTrans" cxnId="{FC7721F0-429B-4CE7-BE98-C2F3C41FE9C7}">
      <dgm:prSet/>
      <dgm:spPr/>
      <dgm:t>
        <a:bodyPr rtlCol="0"/>
        <a:lstStyle>
          <a:defPPr>
            <a:defRPr lang="tr-TR"/>
          </a:defPPr>
        </a:lstStyle>
        <a:p>
          <a:pPr rtl="0"/>
          <a:endParaRPr lang="tr-TR" noProof="0" dirty="0"/>
        </a:p>
      </dgm:t>
    </dgm:pt>
    <dgm:pt modelId="{A8E2FA08-4DD4-4654-A85D-9A99162D6201}" type="sibTrans" cxnId="{FC7721F0-429B-4CE7-BE98-C2F3C41FE9C7}">
      <dgm:prSet phldrT="3" phldr="0"/>
      <dgm:spPr/>
      <dgm:t>
        <a:bodyPr rtlCol="0"/>
        <a:lstStyle>
          <a:defPPr>
            <a:defRPr lang="tr-TR"/>
          </a:defPPr>
        </a:lstStyle>
        <a:p>
          <a:pPr rtl="0"/>
          <a:endParaRPr lang="tr-TR" noProof="0" dirty="0"/>
        </a:p>
      </dgm:t>
    </dgm:pt>
    <dgm:pt modelId="{140952D0-0E1D-4F48-9F16-53581487CFA0}">
      <dgm:prSet custT="1"/>
      <dgm:spPr>
        <a:solidFill>
          <a:schemeClr val="bg1"/>
        </a:solidFill>
        <a:ln>
          <a:solidFill>
            <a:schemeClr val="bg2">
              <a:lumMod val="75000"/>
            </a:schemeClr>
          </a:solidFill>
        </a:ln>
      </dgm:spPr>
      <dgm:t>
        <a:bodyPr lIns="72000" rIns="72000" rtlCol="0"/>
        <a:lstStyle>
          <a:defPPr>
            <a:defRPr lang="tr-TR"/>
          </a:defP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MSSQL SERVER</a:t>
          </a:r>
        </a:p>
      </dgm:t>
    </dgm:pt>
    <dgm:pt modelId="{790C446F-6917-41E7-BE01-7AFE2676D505}" type="parTrans" cxnId="{B07163E8-ADEC-492A-8F07-7E5786AB23AE}">
      <dgm:prSet/>
      <dgm:spPr/>
      <dgm:t>
        <a:bodyPr rtlCol="0"/>
        <a:lstStyle>
          <a:defPPr>
            <a:defRPr lang="tr-TR"/>
          </a:defPPr>
        </a:lstStyle>
        <a:p>
          <a:pPr rtl="0"/>
          <a:endParaRPr lang="tr-TR" noProof="0" dirty="0"/>
        </a:p>
      </dgm:t>
    </dgm:pt>
    <dgm:pt modelId="{2804F27C-9BA9-4D07-AB02-74BE7DFA2C0E}" type="sibTrans" cxnId="{B07163E8-ADEC-492A-8F07-7E5786AB23AE}">
      <dgm:prSet phldrT="4" phldr="0"/>
      <dgm:spPr/>
      <dgm:t>
        <a:bodyPr rtlCol="0"/>
        <a:lstStyle>
          <a:defPPr>
            <a:defRPr lang="tr-TR"/>
          </a:defPPr>
        </a:lstStyle>
        <a:p>
          <a:pPr rtl="0"/>
          <a:endParaRPr lang="tr-TR" noProof="0" dirty="0"/>
        </a:p>
      </dgm:t>
    </dgm:pt>
    <dgm:pt modelId="{C2F8C7F7-44C4-414A-BCCD-56E91DD0A777}">
      <dgm:prSet custT="1"/>
      <dgm:spPr>
        <a:solidFill>
          <a:schemeClr val="bg1"/>
        </a:solidFill>
        <a:ln>
          <a:solidFill>
            <a:schemeClr val="bg2">
              <a:lumMod val="75000"/>
            </a:schemeClr>
          </a:solidFill>
        </a:ln>
      </dgm:spPr>
      <dgm:t>
        <a:bodyPr lIns="72000" rIns="72000" rtlCol="0"/>
        <a:lstStyle>
          <a:defPPr>
            <a:defRPr lang="tr-TR"/>
          </a:defP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Entity Freamwork</a:t>
          </a:r>
        </a:p>
      </dgm:t>
    </dgm:pt>
    <dgm:pt modelId="{E6C6DF88-9436-40D7-BA84-18FE896A6151}" type="parTrans" cxnId="{14D43B81-F92D-4CD8-9D1E-78CBF092C750}">
      <dgm:prSet/>
      <dgm:spPr/>
      <dgm:t>
        <a:bodyPr rtlCol="0"/>
        <a:lstStyle>
          <a:defPPr>
            <a:defRPr lang="tr-TR"/>
          </a:defPPr>
        </a:lstStyle>
        <a:p>
          <a:pPr rtl="0"/>
          <a:endParaRPr lang="tr-TR" noProof="0" dirty="0"/>
        </a:p>
      </dgm:t>
    </dgm:pt>
    <dgm:pt modelId="{4E39967D-43EF-4F15-814A-2F491D900D43}" type="sibTrans" cxnId="{14D43B81-F92D-4CD8-9D1E-78CBF092C750}">
      <dgm:prSet phldrT="5" phldr="0"/>
      <dgm:spPr/>
      <dgm:t>
        <a:bodyPr rtlCol="0"/>
        <a:lstStyle>
          <a:defPPr>
            <a:defRPr lang="tr-TR"/>
          </a:defPPr>
        </a:lstStyle>
        <a:p>
          <a:pPr rtl="0"/>
          <a:endParaRPr lang="tr-TR" noProof="0" dirty="0"/>
        </a:p>
      </dgm:t>
    </dgm:pt>
    <dgm:pt modelId="{40FE0EB9-B287-43F6-ABB4-527CB1B94B4A}" type="pres">
      <dgm:prSet presAssocID="{D0F07F19-1F50-4B42-A7A0-278DF9D25BB1}" presName="diagram" presStyleCnt="0">
        <dgm:presLayoutVars>
          <dgm:dir/>
          <dgm:resizeHandles val="exact"/>
        </dgm:presLayoutVars>
      </dgm:prSet>
      <dgm:spPr/>
    </dgm:pt>
    <dgm:pt modelId="{8B70BCB8-2CA8-4281-8C3E-9646AA407DE2}" type="pres">
      <dgm:prSet presAssocID="{2EE95FC5-CD6B-4A50-9262-DC414E16C3EA}" presName="node" presStyleLbl="node1" presStyleIdx="0" presStyleCnt="5" custScaleX="115064" custLinFactNeighborX="976">
        <dgm:presLayoutVars>
          <dgm:bulletEnabled val="1"/>
        </dgm:presLayoutVars>
      </dgm:prSet>
      <dgm:spPr/>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5" custScaleX="115064" custLinFactNeighborX="976">
        <dgm:presLayoutVars>
          <dgm:bulletEnabled val="1"/>
        </dgm:presLayoutVars>
      </dgm:prSet>
      <dgm:spPr/>
    </dgm:pt>
    <dgm:pt modelId="{87C885F5-93E2-4D86-AAEA-8BD12E68F9BB}" type="pres">
      <dgm:prSet presAssocID="{6BD5265A-8333-420D-BDB2-65F10B3EBD76}" presName="sibTrans" presStyleCnt="0"/>
      <dgm:spPr/>
    </dgm:pt>
    <dgm:pt modelId="{D64973A5-4E87-44F1-B369-B0D5E0C2A462}" type="pres">
      <dgm:prSet presAssocID="{22625139-F93A-4F3F-A7AA-4923A01AEDF3}" presName="node" presStyleLbl="node1" presStyleIdx="2" presStyleCnt="5" custScaleX="115064" custLinFactNeighborX="976">
        <dgm:presLayoutVars>
          <dgm:bulletEnabled val="1"/>
        </dgm:presLayoutVars>
      </dgm:prSet>
      <dgm:spPr/>
    </dgm:pt>
    <dgm:pt modelId="{A8EBA167-82EB-4D7C-98F7-2AB66BCE8A90}" type="pres">
      <dgm:prSet presAssocID="{A8E2FA08-4DD4-4654-A85D-9A99162D6201}" presName="sibTrans" presStyleCnt="0"/>
      <dgm:spPr/>
    </dgm:pt>
    <dgm:pt modelId="{18405FE4-7B27-4C69-B6FE-12C8B84249EF}" type="pres">
      <dgm:prSet presAssocID="{140952D0-0E1D-4F48-9F16-53581487CFA0}" presName="node" presStyleLbl="node1" presStyleIdx="3" presStyleCnt="5" custScaleX="115064" custLinFactNeighborX="976">
        <dgm:presLayoutVars>
          <dgm:bulletEnabled val="1"/>
        </dgm:presLayoutVars>
      </dgm:prSet>
      <dgm:spPr/>
    </dgm:pt>
    <dgm:pt modelId="{4F5C547E-E40F-424A-82FA-BB8EDB1515B0}" type="pres">
      <dgm:prSet presAssocID="{2804F27C-9BA9-4D07-AB02-74BE7DFA2C0E}" presName="sibTrans" presStyleCnt="0"/>
      <dgm:spPr/>
    </dgm:pt>
    <dgm:pt modelId="{435C0E89-FD70-4DD9-A771-832DBFC9ACBC}" type="pres">
      <dgm:prSet presAssocID="{C2F8C7F7-44C4-414A-BCCD-56E91DD0A777}" presName="node" presStyleLbl="node1" presStyleIdx="4" presStyleCnt="5" custScaleX="115064" custLinFactNeighborX="976">
        <dgm:presLayoutVars>
          <dgm:bulletEnabled val="1"/>
        </dgm:presLayoutVars>
      </dgm:prSet>
      <dgm:spPr/>
    </dgm:pt>
  </dgm:ptLst>
  <dgm:cxnLst>
    <dgm:cxn modelId="{C3C9D92A-4F8E-4228-8DF6-5BC8FFC105E0}" type="presOf" srcId="{2EE95FC5-CD6B-4A50-9262-DC414E16C3EA}" destId="{8B70BCB8-2CA8-4281-8C3E-9646AA407DE2}"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D6CBE33F-90E3-4C8D-B80F-821ED7205D90}" type="presOf" srcId="{140952D0-0E1D-4F48-9F16-53581487CFA0}" destId="{18405FE4-7B27-4C69-B6FE-12C8B84249EF}" srcOrd="0" destOrd="0" presId="urn:microsoft.com/office/officeart/2005/8/layout/default"/>
    <dgm:cxn modelId="{14D43B81-F92D-4CD8-9D1E-78CBF092C750}" srcId="{D0F07F19-1F50-4B42-A7A0-278DF9D25BB1}" destId="{C2F8C7F7-44C4-414A-BCCD-56E91DD0A777}" srcOrd="4" destOrd="0" parTransId="{E6C6DF88-9436-40D7-BA84-18FE896A6151}" sibTransId="{4E39967D-43EF-4F15-814A-2F491D900D43}"/>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6F765DD9-BF93-49A8-A6EA-AB13464D24B0}" type="presOf" srcId="{C2F8C7F7-44C4-414A-BCCD-56E91DD0A777}" destId="{435C0E89-FD70-4DD9-A771-832DBFC9ACBC}" srcOrd="0" destOrd="0" presId="urn:microsoft.com/office/officeart/2005/8/layout/default"/>
    <dgm:cxn modelId="{6D195AE4-39B4-45CF-9D82-CF1593D393F6}" type="presOf" srcId="{22625139-F93A-4F3F-A7AA-4923A01AEDF3}" destId="{D64973A5-4E87-44F1-B369-B0D5E0C2A462}"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48A25CA2-D3C2-4FFF-9454-ED9B5A503F99}" type="presParOf" srcId="{40FE0EB9-B287-43F6-ABB4-527CB1B94B4A}" destId="{D64973A5-4E87-44F1-B369-B0D5E0C2A462}" srcOrd="4" destOrd="0" presId="urn:microsoft.com/office/officeart/2005/8/layout/default"/>
    <dgm:cxn modelId="{CC1DEFB1-6415-405C-B19F-8F58824BC103}" type="presParOf" srcId="{40FE0EB9-B287-43F6-ABB4-527CB1B94B4A}" destId="{A8EBA167-82EB-4D7C-98F7-2AB66BCE8A90}" srcOrd="5" destOrd="0" presId="urn:microsoft.com/office/officeart/2005/8/layout/default"/>
    <dgm:cxn modelId="{EF92A80F-281E-414F-A2E2-B426E7254CC3}" type="presParOf" srcId="{40FE0EB9-B287-43F6-ABB4-527CB1B94B4A}" destId="{18405FE4-7B27-4C69-B6FE-12C8B84249EF}" srcOrd="6" destOrd="0" presId="urn:microsoft.com/office/officeart/2005/8/layout/default"/>
    <dgm:cxn modelId="{92AFC3EA-4297-4063-94E0-C5A1BE863E54}" type="presParOf" srcId="{40FE0EB9-B287-43F6-ABB4-527CB1B94B4A}" destId="{4F5C547E-E40F-424A-82FA-BB8EDB1515B0}" srcOrd="7" destOrd="0" presId="urn:microsoft.com/office/officeart/2005/8/layout/default"/>
    <dgm:cxn modelId="{CBB0F55F-5C58-443F-989A-EC667A9C4731}" type="presParOf" srcId="{40FE0EB9-B287-43F6-ABB4-527CB1B94B4A}" destId="{435C0E89-FD70-4DD9-A771-832DBFC9ACBC}"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477859" y="656"/>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rPr>
            <a:t>Nesne Yönetimli Programlama</a:t>
          </a:r>
        </a:p>
        <a:p>
          <a:pPr marL="0" lvl="0" indent="0" algn="ctr" defTabSz="933450" rtl="0">
            <a:lnSpc>
              <a:spcPct val="90000"/>
            </a:lnSpc>
            <a:spcBef>
              <a:spcPct val="0"/>
            </a:spcBef>
            <a:spcAft>
              <a:spcPct val="35000"/>
            </a:spcAft>
            <a:buNone/>
          </a:pPr>
          <a:r>
            <a:rPr lang="tr-TR" sz="1800" kern="1200" noProof="0" dirty="0">
              <a:solidFill>
                <a:schemeClr val="bg2">
                  <a:lumMod val="50000"/>
                </a:schemeClr>
              </a:solidFill>
            </a:rPr>
            <a:t>Tanımlama, Sınıf, Nesne, Instantion, Encapsulation, Inharitance, Polymorphism, Design Pattern, Solid</a:t>
          </a:r>
        </a:p>
      </dsp:txBody>
      <dsp:txXfrm>
        <a:off x="477859" y="656"/>
        <a:ext cx="3123798" cy="1628901"/>
      </dsp:txXfrm>
    </dsp:sp>
    <dsp:sp modelId="{B86E23A3-742D-4587-88CF-2D56A8442149}">
      <dsp:nvSpPr>
        <dsp:cNvPr id="0" name=""/>
        <dsp:cNvSpPr/>
      </dsp:nvSpPr>
      <dsp:spPr>
        <a:xfrm>
          <a:off x="3873141" y="656"/>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Frontend Development</a:t>
          </a:r>
        </a:p>
        <a:p>
          <a:pPr marL="0" lvl="0" algn="ctr" defTabSz="1022350" rtl="0">
            <a:lnSpc>
              <a:spcPct val="90000"/>
            </a:lnSpc>
            <a:spcBef>
              <a:spcPct val="0"/>
            </a:spcBef>
            <a:spcAft>
              <a:spcPct val="35000"/>
            </a:spcAft>
            <a:buNone/>
          </a:pPr>
          <a:r>
            <a:rPr lang="tr-TR" sz="1800" kern="1200" noProof="0" dirty="0">
              <a:solidFill>
                <a:schemeClr val="bg2">
                  <a:lumMod val="50000"/>
                </a:schemeClr>
              </a:solidFill>
            </a:rPr>
            <a:t>HTML, CSS, JS, BOOTSTRAP</a:t>
          </a:r>
        </a:p>
      </dsp:txBody>
      <dsp:txXfrm>
        <a:off x="3873141" y="656"/>
        <a:ext cx="3123798" cy="1628901"/>
      </dsp:txXfrm>
    </dsp:sp>
    <dsp:sp modelId="{D64973A5-4E87-44F1-B369-B0D5E0C2A462}">
      <dsp:nvSpPr>
        <dsp:cNvPr id="0" name=""/>
        <dsp:cNvSpPr/>
      </dsp:nvSpPr>
      <dsp:spPr>
        <a:xfrm>
          <a:off x="7268423" y="656"/>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Asp.Net Core MVC</a:t>
          </a:r>
        </a:p>
      </dsp:txBody>
      <dsp:txXfrm>
        <a:off x="7268423" y="656"/>
        <a:ext cx="3123798" cy="1628901"/>
      </dsp:txXfrm>
    </dsp:sp>
    <dsp:sp modelId="{18405FE4-7B27-4C69-B6FE-12C8B84249EF}">
      <dsp:nvSpPr>
        <dsp:cNvPr id="0" name=""/>
        <dsp:cNvSpPr/>
      </dsp:nvSpPr>
      <dsp:spPr>
        <a:xfrm>
          <a:off x="2175500" y="1901041"/>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MSSQL SERVER</a:t>
          </a:r>
        </a:p>
      </dsp:txBody>
      <dsp:txXfrm>
        <a:off x="2175500" y="1901041"/>
        <a:ext cx="3123798" cy="1628901"/>
      </dsp:txXfrm>
    </dsp:sp>
    <dsp:sp modelId="{435C0E89-FD70-4DD9-A771-832DBFC9ACBC}">
      <dsp:nvSpPr>
        <dsp:cNvPr id="0" name=""/>
        <dsp:cNvSpPr/>
      </dsp:nvSpPr>
      <dsp:spPr>
        <a:xfrm>
          <a:off x="5570782" y="1901041"/>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Entity Freamwork</a:t>
          </a:r>
        </a:p>
      </dsp:txBody>
      <dsp:txXfrm>
        <a:off x="5570782" y="1901041"/>
        <a:ext cx="3123798" cy="16289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tr-TR" sz="1200"/>
            </a:lvl1pPr>
          </a:lstStyle>
          <a:p>
            <a:pPr rtl="0"/>
            <a:endParaRPr lang="tr-TR"/>
          </a:p>
        </p:txBody>
      </p:sp>
      <p:sp>
        <p:nvSpPr>
          <p:cNvPr id="3" name="Tarih Yer Tutucusu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tr-TR" sz="1200"/>
            </a:lvl1pPr>
          </a:lstStyle>
          <a:p>
            <a:pPr rtl="0"/>
            <a:fld id="{C1DDCDEA-15C7-46BD-ACAF-0E40F298BB66}" type="datetime1">
              <a:rPr lang="tr-TR" smtClean="0"/>
              <a:t>17.10.2022</a:t>
            </a:fld>
            <a:endParaRPr lang="tr-TR"/>
          </a:p>
        </p:txBody>
      </p:sp>
      <p:sp>
        <p:nvSpPr>
          <p:cNvPr id="4" name="Alt Bilgi Yer Tutucusu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tr-TR" sz="1200"/>
            </a:lvl1pPr>
          </a:lstStyle>
          <a:p>
            <a:pPr rtl="0"/>
            <a:endParaRPr lang="tr-TR"/>
          </a:p>
        </p:txBody>
      </p:sp>
      <p:sp>
        <p:nvSpPr>
          <p:cNvPr id="5" name="Slayt Numarası Yer Tutucusu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tr-TR" sz="1200"/>
            </a:lvl1pPr>
          </a:lstStyle>
          <a:p>
            <a:pPr rtl="0"/>
            <a:fld id="{5A8CD4AB-B9A2-4248-B31F-8EBC71546D8D}" type="slidenum">
              <a:rPr lang="tr-TR" smtClean="0"/>
              <a:t>‹#›</a:t>
            </a:fld>
            <a:endParaRPr lang="tr-TR"/>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tr-T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tr-TR" sz="1200"/>
            </a:lvl1pPr>
          </a:lstStyle>
          <a:p>
            <a:fld id="{7DD59EDA-D5DA-4D3F-9092-8EE5CAF29E25}" type="datetime1">
              <a:rPr lang="tr-TR" smtClean="0"/>
              <a:pPr/>
              <a:t>17.10.2022</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tr-TR"/>
            </a:defPP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tr-TR"/>
            </a:def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tr-T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tr-TR" sz="1200"/>
            </a:lvl1pPr>
          </a:lstStyle>
          <a:p>
            <a:pPr rtl="0"/>
            <a:fld id="{AABE9C73-6CDE-45E2-97F8-E3C5308FA232}" type="slidenum">
              <a:rPr lang="tr-TR" noProof="0" smtClean="0"/>
              <a:t>‹#›</a:t>
            </a:fld>
            <a:endParaRPr lang="tr-TR" noProof="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tr-TR" sz="1200" kern="1200">
        <a:solidFill>
          <a:schemeClr val="tx1"/>
        </a:solidFill>
        <a:latin typeface="+mn-lt"/>
        <a:ea typeface="+mn-ea"/>
        <a:cs typeface="+mn-cs"/>
      </a:defRPr>
    </a:lvl1pPr>
    <a:lvl2pPr marL="457200" algn="l" defTabSz="914400" rtl="0" eaLnBrk="1" latinLnBrk="0" hangingPunct="1">
      <a:defRPr lang="tr-TR" sz="1200" kern="1200">
        <a:solidFill>
          <a:schemeClr val="tx1"/>
        </a:solidFill>
        <a:latin typeface="+mn-lt"/>
        <a:ea typeface="+mn-ea"/>
        <a:cs typeface="+mn-cs"/>
      </a:defRPr>
    </a:lvl2pPr>
    <a:lvl3pPr marL="914400" algn="l" defTabSz="914400" rtl="0" eaLnBrk="1" latinLnBrk="0" hangingPunct="1">
      <a:defRPr lang="tr-TR" sz="1200" kern="1200">
        <a:solidFill>
          <a:schemeClr val="tx1"/>
        </a:solidFill>
        <a:latin typeface="+mn-lt"/>
        <a:ea typeface="+mn-ea"/>
        <a:cs typeface="+mn-cs"/>
      </a:defRPr>
    </a:lvl3pPr>
    <a:lvl4pPr marL="1371600" algn="l" defTabSz="914400" rtl="0" eaLnBrk="1" latinLnBrk="0" hangingPunct="1">
      <a:defRPr lang="tr-TR" sz="1200" kern="1200">
        <a:solidFill>
          <a:schemeClr val="tx1"/>
        </a:solidFill>
        <a:latin typeface="+mn-lt"/>
        <a:ea typeface="+mn-ea"/>
        <a:cs typeface="+mn-cs"/>
      </a:defRPr>
    </a:lvl4pPr>
    <a:lvl5pPr marL="1828800" algn="l" defTabSz="914400" rtl="0" eaLnBrk="1" latinLnBrk="0" hangingPunct="1">
      <a:defRPr lang="tr-TR" sz="1200" kern="1200">
        <a:solidFill>
          <a:schemeClr val="tx1"/>
        </a:solidFill>
        <a:latin typeface="+mn-lt"/>
        <a:ea typeface="+mn-ea"/>
        <a:cs typeface="+mn-cs"/>
      </a:defRPr>
    </a:lvl5pPr>
    <a:lvl6pPr marL="2286000" algn="l" defTabSz="914400" rtl="0" eaLnBrk="1" latinLnBrk="0" hangingPunct="1">
      <a:defRPr lang="tr-TR" sz="1200" kern="1200">
        <a:solidFill>
          <a:schemeClr val="tx1"/>
        </a:solidFill>
        <a:latin typeface="+mn-lt"/>
        <a:ea typeface="+mn-ea"/>
        <a:cs typeface="+mn-cs"/>
      </a:defRPr>
    </a:lvl6pPr>
    <a:lvl7pPr marL="2743200" algn="l" defTabSz="914400" rtl="0" eaLnBrk="1" latinLnBrk="0" hangingPunct="1">
      <a:defRPr lang="tr-TR" sz="1200" kern="1200">
        <a:solidFill>
          <a:schemeClr val="tx1"/>
        </a:solidFill>
        <a:latin typeface="+mn-lt"/>
        <a:ea typeface="+mn-ea"/>
        <a:cs typeface="+mn-cs"/>
      </a:defRPr>
    </a:lvl7pPr>
    <a:lvl8pPr marL="3200400" algn="l" defTabSz="914400" rtl="0" eaLnBrk="1" latinLnBrk="0" hangingPunct="1">
      <a:defRPr lang="tr-TR" sz="1200" kern="1200">
        <a:solidFill>
          <a:schemeClr val="tx1"/>
        </a:solidFill>
        <a:latin typeface="+mn-lt"/>
        <a:ea typeface="+mn-ea"/>
        <a:cs typeface="+mn-cs"/>
      </a:defRPr>
    </a:lvl8pPr>
    <a:lvl9pPr marL="3657600" algn="l" defTabSz="914400" rtl="0" eaLnBrk="1" latinLnBrk="0" hangingPunct="1">
      <a:defRPr lang="tr-T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1</a:t>
            </a:fld>
            <a:endParaRPr lang="tr-TR"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10</a:t>
            </a:fld>
            <a:endParaRPr lang="tr-TR" dirty="0"/>
          </a:p>
        </p:txBody>
      </p:sp>
    </p:spTree>
    <p:extLst>
      <p:ext uri="{BB962C8B-B14F-4D97-AF65-F5344CB8AC3E}">
        <p14:creationId xmlns:p14="http://schemas.microsoft.com/office/powerpoint/2010/main" val="292854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18</a:t>
            </a:fld>
            <a:endParaRPr lang="tr-TR" dirty="0"/>
          </a:p>
        </p:txBody>
      </p:sp>
    </p:spTree>
    <p:extLst>
      <p:ext uri="{BB962C8B-B14F-4D97-AF65-F5344CB8AC3E}">
        <p14:creationId xmlns:p14="http://schemas.microsoft.com/office/powerpoint/2010/main" val="1927758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19</a:t>
            </a:fld>
            <a:endParaRPr lang="tr-TR" dirty="0"/>
          </a:p>
        </p:txBody>
      </p:sp>
    </p:spTree>
    <p:extLst>
      <p:ext uri="{BB962C8B-B14F-4D97-AF65-F5344CB8AC3E}">
        <p14:creationId xmlns:p14="http://schemas.microsoft.com/office/powerpoint/2010/main" val="1167296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20</a:t>
            </a:fld>
            <a:endParaRPr lang="tr-TR" dirty="0"/>
          </a:p>
        </p:txBody>
      </p:sp>
    </p:spTree>
    <p:extLst>
      <p:ext uri="{BB962C8B-B14F-4D97-AF65-F5344CB8AC3E}">
        <p14:creationId xmlns:p14="http://schemas.microsoft.com/office/powerpoint/2010/main" val="424292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21</a:t>
            </a:fld>
            <a:endParaRPr lang="tr-TR" dirty="0"/>
          </a:p>
        </p:txBody>
      </p:sp>
    </p:spTree>
    <p:extLst>
      <p:ext uri="{BB962C8B-B14F-4D97-AF65-F5344CB8AC3E}">
        <p14:creationId xmlns:p14="http://schemas.microsoft.com/office/powerpoint/2010/main" val="297555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22</a:t>
            </a:fld>
            <a:endParaRPr lang="tr-TR" dirty="0"/>
          </a:p>
        </p:txBody>
      </p:sp>
    </p:spTree>
    <p:extLst>
      <p:ext uri="{BB962C8B-B14F-4D97-AF65-F5344CB8AC3E}">
        <p14:creationId xmlns:p14="http://schemas.microsoft.com/office/powerpoint/2010/main" val="1179920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23</a:t>
            </a:fld>
            <a:endParaRPr lang="tr-TR" dirty="0"/>
          </a:p>
        </p:txBody>
      </p:sp>
    </p:spTree>
    <p:extLst>
      <p:ext uri="{BB962C8B-B14F-4D97-AF65-F5344CB8AC3E}">
        <p14:creationId xmlns:p14="http://schemas.microsoft.com/office/powerpoint/2010/main" val="3217649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24</a:t>
            </a:fld>
            <a:endParaRPr lang="tr-TR" dirty="0"/>
          </a:p>
        </p:txBody>
      </p:sp>
    </p:spTree>
    <p:extLst>
      <p:ext uri="{BB962C8B-B14F-4D97-AF65-F5344CB8AC3E}">
        <p14:creationId xmlns:p14="http://schemas.microsoft.com/office/powerpoint/2010/main" val="1542864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25</a:t>
            </a:fld>
            <a:endParaRPr lang="tr-TR" dirty="0"/>
          </a:p>
        </p:txBody>
      </p:sp>
    </p:spTree>
    <p:extLst>
      <p:ext uri="{BB962C8B-B14F-4D97-AF65-F5344CB8AC3E}">
        <p14:creationId xmlns:p14="http://schemas.microsoft.com/office/powerpoint/2010/main" val="2752604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26</a:t>
            </a:fld>
            <a:endParaRPr lang="tr-TR" dirty="0"/>
          </a:p>
        </p:txBody>
      </p:sp>
    </p:spTree>
    <p:extLst>
      <p:ext uri="{BB962C8B-B14F-4D97-AF65-F5344CB8AC3E}">
        <p14:creationId xmlns:p14="http://schemas.microsoft.com/office/powerpoint/2010/main" val="75319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a:t>
            </a:fld>
            <a:endParaRPr lang="tr-TR" dirty="0"/>
          </a:p>
        </p:txBody>
      </p:sp>
    </p:spTree>
    <p:extLst>
      <p:ext uri="{BB962C8B-B14F-4D97-AF65-F5344CB8AC3E}">
        <p14:creationId xmlns:p14="http://schemas.microsoft.com/office/powerpoint/2010/main" val="3511812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27</a:t>
            </a:fld>
            <a:endParaRPr lang="tr-TR" dirty="0"/>
          </a:p>
        </p:txBody>
      </p:sp>
    </p:spTree>
    <p:extLst>
      <p:ext uri="{BB962C8B-B14F-4D97-AF65-F5344CB8AC3E}">
        <p14:creationId xmlns:p14="http://schemas.microsoft.com/office/powerpoint/2010/main" val="4255274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29</a:t>
            </a:fld>
            <a:endParaRPr lang="tr-TR" dirty="0"/>
          </a:p>
        </p:txBody>
      </p:sp>
    </p:spTree>
    <p:extLst>
      <p:ext uri="{BB962C8B-B14F-4D97-AF65-F5344CB8AC3E}">
        <p14:creationId xmlns:p14="http://schemas.microsoft.com/office/powerpoint/2010/main" val="1713202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30</a:t>
            </a:fld>
            <a:endParaRPr lang="tr-TR" dirty="0"/>
          </a:p>
        </p:txBody>
      </p:sp>
    </p:spTree>
    <p:extLst>
      <p:ext uri="{BB962C8B-B14F-4D97-AF65-F5344CB8AC3E}">
        <p14:creationId xmlns:p14="http://schemas.microsoft.com/office/powerpoint/2010/main" val="3316593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31</a:t>
            </a:fld>
            <a:endParaRPr lang="tr-TR" dirty="0"/>
          </a:p>
        </p:txBody>
      </p:sp>
    </p:spTree>
    <p:extLst>
      <p:ext uri="{BB962C8B-B14F-4D97-AF65-F5344CB8AC3E}">
        <p14:creationId xmlns:p14="http://schemas.microsoft.com/office/powerpoint/2010/main" val="135644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32</a:t>
            </a:fld>
            <a:endParaRPr lang="tr-TR" dirty="0"/>
          </a:p>
        </p:txBody>
      </p:sp>
    </p:spTree>
    <p:extLst>
      <p:ext uri="{BB962C8B-B14F-4D97-AF65-F5344CB8AC3E}">
        <p14:creationId xmlns:p14="http://schemas.microsoft.com/office/powerpoint/2010/main" val="645897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33</a:t>
            </a:fld>
            <a:endParaRPr lang="tr-TR" dirty="0"/>
          </a:p>
        </p:txBody>
      </p:sp>
    </p:spTree>
    <p:extLst>
      <p:ext uri="{BB962C8B-B14F-4D97-AF65-F5344CB8AC3E}">
        <p14:creationId xmlns:p14="http://schemas.microsoft.com/office/powerpoint/2010/main" val="4125739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34</a:t>
            </a:fld>
            <a:endParaRPr lang="tr-TR" dirty="0"/>
          </a:p>
        </p:txBody>
      </p:sp>
    </p:spTree>
    <p:extLst>
      <p:ext uri="{BB962C8B-B14F-4D97-AF65-F5344CB8AC3E}">
        <p14:creationId xmlns:p14="http://schemas.microsoft.com/office/powerpoint/2010/main" val="4245978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35</a:t>
            </a:fld>
            <a:endParaRPr lang="tr-TR" dirty="0"/>
          </a:p>
        </p:txBody>
      </p:sp>
    </p:spTree>
    <p:extLst>
      <p:ext uri="{BB962C8B-B14F-4D97-AF65-F5344CB8AC3E}">
        <p14:creationId xmlns:p14="http://schemas.microsoft.com/office/powerpoint/2010/main" val="3404116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36</a:t>
            </a:fld>
            <a:endParaRPr lang="tr-TR" dirty="0"/>
          </a:p>
        </p:txBody>
      </p:sp>
    </p:spTree>
    <p:extLst>
      <p:ext uri="{BB962C8B-B14F-4D97-AF65-F5344CB8AC3E}">
        <p14:creationId xmlns:p14="http://schemas.microsoft.com/office/powerpoint/2010/main" val="2578431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37</a:t>
            </a:fld>
            <a:endParaRPr lang="tr-TR" dirty="0"/>
          </a:p>
        </p:txBody>
      </p:sp>
    </p:spTree>
    <p:extLst>
      <p:ext uri="{BB962C8B-B14F-4D97-AF65-F5344CB8AC3E}">
        <p14:creationId xmlns:p14="http://schemas.microsoft.com/office/powerpoint/2010/main" val="35341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a:t>
            </a:fld>
            <a:endParaRPr lang="tr-TR" dirty="0"/>
          </a:p>
        </p:txBody>
      </p:sp>
    </p:spTree>
    <p:extLst>
      <p:ext uri="{BB962C8B-B14F-4D97-AF65-F5344CB8AC3E}">
        <p14:creationId xmlns:p14="http://schemas.microsoft.com/office/powerpoint/2010/main" val="942007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38</a:t>
            </a:fld>
            <a:endParaRPr lang="tr-TR" dirty="0"/>
          </a:p>
        </p:txBody>
      </p:sp>
    </p:spTree>
    <p:extLst>
      <p:ext uri="{BB962C8B-B14F-4D97-AF65-F5344CB8AC3E}">
        <p14:creationId xmlns:p14="http://schemas.microsoft.com/office/powerpoint/2010/main" val="2021227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39</a:t>
            </a:fld>
            <a:endParaRPr lang="tr-TR" dirty="0"/>
          </a:p>
        </p:txBody>
      </p:sp>
    </p:spTree>
    <p:extLst>
      <p:ext uri="{BB962C8B-B14F-4D97-AF65-F5344CB8AC3E}">
        <p14:creationId xmlns:p14="http://schemas.microsoft.com/office/powerpoint/2010/main" val="2212676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40</a:t>
            </a:fld>
            <a:endParaRPr lang="tr-TR" dirty="0"/>
          </a:p>
        </p:txBody>
      </p:sp>
    </p:spTree>
    <p:extLst>
      <p:ext uri="{BB962C8B-B14F-4D97-AF65-F5344CB8AC3E}">
        <p14:creationId xmlns:p14="http://schemas.microsoft.com/office/powerpoint/2010/main" val="1176759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41</a:t>
            </a:fld>
            <a:endParaRPr lang="tr-TR" dirty="0"/>
          </a:p>
        </p:txBody>
      </p:sp>
    </p:spTree>
    <p:extLst>
      <p:ext uri="{BB962C8B-B14F-4D97-AF65-F5344CB8AC3E}">
        <p14:creationId xmlns:p14="http://schemas.microsoft.com/office/powerpoint/2010/main" val="33127839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43</a:t>
            </a:fld>
            <a:endParaRPr lang="tr-TR" dirty="0"/>
          </a:p>
        </p:txBody>
      </p:sp>
    </p:spTree>
    <p:extLst>
      <p:ext uri="{BB962C8B-B14F-4D97-AF65-F5344CB8AC3E}">
        <p14:creationId xmlns:p14="http://schemas.microsoft.com/office/powerpoint/2010/main" val="1995401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44</a:t>
            </a:fld>
            <a:endParaRPr lang="tr-TR" dirty="0"/>
          </a:p>
        </p:txBody>
      </p:sp>
    </p:spTree>
    <p:extLst>
      <p:ext uri="{BB962C8B-B14F-4D97-AF65-F5344CB8AC3E}">
        <p14:creationId xmlns:p14="http://schemas.microsoft.com/office/powerpoint/2010/main" val="1752464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45</a:t>
            </a:fld>
            <a:endParaRPr lang="tr-TR" dirty="0"/>
          </a:p>
        </p:txBody>
      </p:sp>
    </p:spTree>
    <p:extLst>
      <p:ext uri="{BB962C8B-B14F-4D97-AF65-F5344CB8AC3E}">
        <p14:creationId xmlns:p14="http://schemas.microsoft.com/office/powerpoint/2010/main" val="1891098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46</a:t>
            </a:fld>
            <a:endParaRPr lang="tr-TR" dirty="0"/>
          </a:p>
        </p:txBody>
      </p:sp>
    </p:spTree>
    <p:extLst>
      <p:ext uri="{BB962C8B-B14F-4D97-AF65-F5344CB8AC3E}">
        <p14:creationId xmlns:p14="http://schemas.microsoft.com/office/powerpoint/2010/main" val="1312817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47</a:t>
            </a:fld>
            <a:endParaRPr lang="tr-TR" dirty="0"/>
          </a:p>
        </p:txBody>
      </p:sp>
    </p:spTree>
    <p:extLst>
      <p:ext uri="{BB962C8B-B14F-4D97-AF65-F5344CB8AC3E}">
        <p14:creationId xmlns:p14="http://schemas.microsoft.com/office/powerpoint/2010/main" val="14017962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48</a:t>
            </a:fld>
            <a:endParaRPr lang="tr-TR" dirty="0"/>
          </a:p>
        </p:txBody>
      </p:sp>
    </p:spTree>
    <p:extLst>
      <p:ext uri="{BB962C8B-B14F-4D97-AF65-F5344CB8AC3E}">
        <p14:creationId xmlns:p14="http://schemas.microsoft.com/office/powerpoint/2010/main" val="376895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4</a:t>
            </a:fld>
            <a:endParaRPr lang="tr-TR" dirty="0"/>
          </a:p>
        </p:txBody>
      </p:sp>
    </p:spTree>
    <p:extLst>
      <p:ext uri="{BB962C8B-B14F-4D97-AF65-F5344CB8AC3E}">
        <p14:creationId xmlns:p14="http://schemas.microsoft.com/office/powerpoint/2010/main" val="14928056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49</a:t>
            </a:fld>
            <a:endParaRPr lang="tr-TR" dirty="0"/>
          </a:p>
        </p:txBody>
      </p:sp>
    </p:spTree>
    <p:extLst>
      <p:ext uri="{BB962C8B-B14F-4D97-AF65-F5344CB8AC3E}">
        <p14:creationId xmlns:p14="http://schemas.microsoft.com/office/powerpoint/2010/main" val="4262718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50</a:t>
            </a:fld>
            <a:endParaRPr lang="tr-TR" dirty="0"/>
          </a:p>
        </p:txBody>
      </p:sp>
    </p:spTree>
    <p:extLst>
      <p:ext uri="{BB962C8B-B14F-4D97-AF65-F5344CB8AC3E}">
        <p14:creationId xmlns:p14="http://schemas.microsoft.com/office/powerpoint/2010/main" val="334341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51</a:t>
            </a:fld>
            <a:endParaRPr lang="tr-TR" dirty="0"/>
          </a:p>
        </p:txBody>
      </p:sp>
    </p:spTree>
    <p:extLst>
      <p:ext uri="{BB962C8B-B14F-4D97-AF65-F5344CB8AC3E}">
        <p14:creationId xmlns:p14="http://schemas.microsoft.com/office/powerpoint/2010/main" val="10325973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52</a:t>
            </a:fld>
            <a:endParaRPr lang="tr-TR" dirty="0"/>
          </a:p>
        </p:txBody>
      </p:sp>
    </p:spTree>
    <p:extLst>
      <p:ext uri="{BB962C8B-B14F-4D97-AF65-F5344CB8AC3E}">
        <p14:creationId xmlns:p14="http://schemas.microsoft.com/office/powerpoint/2010/main" val="2217232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5</a:t>
            </a:fld>
            <a:endParaRPr lang="tr-TR" dirty="0"/>
          </a:p>
        </p:txBody>
      </p:sp>
    </p:spTree>
    <p:extLst>
      <p:ext uri="{BB962C8B-B14F-4D97-AF65-F5344CB8AC3E}">
        <p14:creationId xmlns:p14="http://schemas.microsoft.com/office/powerpoint/2010/main" val="390170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6</a:t>
            </a:fld>
            <a:endParaRPr lang="tr-TR" dirty="0"/>
          </a:p>
        </p:txBody>
      </p:sp>
    </p:spTree>
    <p:extLst>
      <p:ext uri="{BB962C8B-B14F-4D97-AF65-F5344CB8AC3E}">
        <p14:creationId xmlns:p14="http://schemas.microsoft.com/office/powerpoint/2010/main" val="313890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7</a:t>
            </a:fld>
            <a:endParaRPr lang="tr-TR" dirty="0"/>
          </a:p>
        </p:txBody>
      </p:sp>
    </p:spTree>
    <p:extLst>
      <p:ext uri="{BB962C8B-B14F-4D97-AF65-F5344CB8AC3E}">
        <p14:creationId xmlns:p14="http://schemas.microsoft.com/office/powerpoint/2010/main" val="774308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8</a:t>
            </a:fld>
            <a:endParaRPr lang="tr-TR" dirty="0"/>
          </a:p>
        </p:txBody>
      </p:sp>
    </p:spTree>
    <p:extLst>
      <p:ext uri="{BB962C8B-B14F-4D97-AF65-F5344CB8AC3E}">
        <p14:creationId xmlns:p14="http://schemas.microsoft.com/office/powerpoint/2010/main" val="2683643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9</a:t>
            </a:fld>
            <a:endParaRPr lang="tr-TR" dirty="0"/>
          </a:p>
        </p:txBody>
      </p:sp>
    </p:spTree>
    <p:extLst>
      <p:ext uri="{BB962C8B-B14F-4D97-AF65-F5344CB8AC3E}">
        <p14:creationId xmlns:p14="http://schemas.microsoft.com/office/powerpoint/2010/main" val="2157244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useBgFill="1">
        <p:nvSpPr>
          <p:cNvPr id="10" name="Dikdörtgen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Dikdörtgen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Dikdörtgen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Düz Bağlayıcı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Başlık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tr-TR" sz="6800" b="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tr-TR" dirty="0"/>
          </a:p>
        </p:txBody>
      </p:sp>
      <p:sp>
        <p:nvSpPr>
          <p:cNvPr id="3" name="Alt Başlık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lang="tr-TR" sz="1800" spc="80" baseline="0">
                <a:solidFill>
                  <a:schemeClr val="tx1">
                    <a:lumMod val="95000"/>
                    <a:lumOff val="5000"/>
                  </a:schemeClr>
                </a:solidFill>
              </a:defRPr>
            </a:lvl1pPr>
            <a:lvl2pPr marL="457200" indent="0" algn="ctr">
              <a:buNone/>
              <a:defRPr lang="tr-TR" sz="1600"/>
            </a:lvl2pPr>
            <a:lvl3pPr marL="914400" indent="0" algn="ctr">
              <a:buNone/>
              <a:defRPr lang="tr-TR" sz="1600"/>
            </a:lvl3pPr>
            <a:lvl4pPr marL="1371600" indent="0" algn="ctr">
              <a:buNone/>
              <a:defRPr lang="tr-TR" sz="1600"/>
            </a:lvl4pPr>
            <a:lvl5pPr marL="1828800" indent="0" algn="ctr">
              <a:buNone/>
              <a:defRPr lang="tr-TR" sz="1600"/>
            </a:lvl5pPr>
            <a:lvl6pPr marL="2286000" indent="0" algn="ctr">
              <a:buNone/>
              <a:defRPr lang="tr-TR" sz="1600"/>
            </a:lvl6pPr>
            <a:lvl7pPr marL="2743200" indent="0" algn="ctr">
              <a:buNone/>
              <a:defRPr lang="tr-TR" sz="1600"/>
            </a:lvl7pPr>
            <a:lvl8pPr marL="3200400" indent="0" algn="ctr">
              <a:buNone/>
              <a:defRPr lang="tr-TR" sz="1600"/>
            </a:lvl8pPr>
            <a:lvl9pPr marL="3657600" indent="0" algn="ctr">
              <a:buNone/>
              <a:defRPr lang="tr-TR" sz="1600"/>
            </a:lvl9pPr>
          </a:lstStyle>
          <a:p>
            <a:pPr rtl="0"/>
            <a:r>
              <a:rPr lang="tr-TR"/>
              <a:t>Asıl alt başlık stilini düzenlemek için tıklayın</a:t>
            </a:r>
            <a:endParaRPr lang="tr-TR" dirty="0"/>
          </a:p>
        </p:txBody>
      </p:sp>
      <p:sp>
        <p:nvSpPr>
          <p:cNvPr id="20" name="Tarih Yer Tutucusu 19"/>
          <p:cNvSpPr>
            <a:spLocks noGrp="1"/>
          </p:cNvSpPr>
          <p:nvPr>
            <p:ph type="dt" sz="half" idx="10"/>
          </p:nvPr>
        </p:nvSpPr>
        <p:spPr>
          <a:xfrm>
            <a:off x="5318760" y="1341256"/>
            <a:ext cx="1554480" cy="485546"/>
          </a:xfrm>
        </p:spPr>
        <p:txBody>
          <a:bodyPr rtlCol="0"/>
          <a:lstStyle>
            <a:lvl1pPr algn="ctr">
              <a:defRPr lang="tr-TR" sz="1300" spc="0" baseline="0">
                <a:solidFill>
                  <a:srgbClr val="FFFFFF"/>
                </a:solidFill>
                <a:latin typeface="+mn-lt"/>
              </a:defRPr>
            </a:lvl1pPr>
          </a:lstStyle>
          <a:p>
            <a:pPr rtl="0"/>
            <a:fld id="{DD84720A-C79D-48C1-89FE-063BB6873ED2}" type="datetime1">
              <a:rPr lang="tr-TR" smtClean="0"/>
              <a:t>17.10.2022</a:t>
            </a:fld>
            <a:endParaRPr lang="tr-TR" dirty="0"/>
          </a:p>
        </p:txBody>
      </p:sp>
      <p:sp>
        <p:nvSpPr>
          <p:cNvPr id="21" name="Alt Bilgi Yer Tutucusu 20"/>
          <p:cNvSpPr>
            <a:spLocks noGrp="1"/>
          </p:cNvSpPr>
          <p:nvPr>
            <p:ph type="ftr" sz="quarter" idx="11"/>
          </p:nvPr>
        </p:nvSpPr>
        <p:spPr>
          <a:xfrm>
            <a:off x="1629100" y="5177408"/>
            <a:ext cx="5730295" cy="228600"/>
          </a:xfrm>
        </p:spPr>
        <p:txBody>
          <a:bodyPr rtlCol="0"/>
          <a:lstStyle>
            <a:lvl1pPr algn="l">
              <a:defRPr lang="tr-TR">
                <a:solidFill>
                  <a:schemeClr val="tx1">
                    <a:lumMod val="85000"/>
                    <a:lumOff val="15000"/>
                  </a:schemeClr>
                </a:solidFill>
              </a:defRPr>
            </a:lvl1pPr>
          </a:lstStyle>
          <a:p>
            <a:pPr rtl="0"/>
            <a:endParaRPr lang="tr-TR" dirty="0"/>
          </a:p>
        </p:txBody>
      </p:sp>
      <p:sp>
        <p:nvSpPr>
          <p:cNvPr id="22" name="Slayt Numarası Yer Tutucusu 21"/>
          <p:cNvSpPr>
            <a:spLocks noGrp="1"/>
          </p:cNvSpPr>
          <p:nvPr>
            <p:ph type="sldNum" sz="quarter" idx="12"/>
          </p:nvPr>
        </p:nvSpPr>
        <p:spPr>
          <a:xfrm>
            <a:off x="8606920" y="5177408"/>
            <a:ext cx="1955980" cy="228600"/>
          </a:xfrm>
        </p:spPr>
        <p:txBody>
          <a:bodyPr rtlCol="0"/>
          <a:lstStyle>
            <a:lvl1pPr>
              <a:defRPr lang="tr-TR">
                <a:solidFill>
                  <a:schemeClr val="tx1">
                    <a:lumMod val="85000"/>
                    <a:lumOff val="15000"/>
                  </a:schemeClr>
                </a:solidFill>
              </a:defRPr>
            </a:lvl1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Resim Yazılı İçerik">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ikdörtgen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tr-TR" sz="4800" b="0" kern="1200" cap="none" spc="0" baseline="0" dirty="0">
                <a:solidFill>
                  <a:schemeClr val="bg1"/>
                </a:solidFill>
                <a:effectLst/>
                <a:latin typeface="+mj-lt"/>
                <a:ea typeface="+mn-ea"/>
                <a:cs typeface="+mn-cs"/>
              </a:defRPr>
            </a:lvl1pPr>
          </a:lstStyle>
          <a:p>
            <a:pPr rtl="0"/>
            <a:r>
              <a:rPr lang="tr-TR"/>
              <a:t>Asıl başlık stilini düzenlemek için tıklayın</a:t>
            </a:r>
            <a:endParaRPr lang="tr-TR" dirty="0"/>
          </a:p>
        </p:txBody>
      </p:sp>
      <p:sp>
        <p:nvSpPr>
          <p:cNvPr id="3" name="İçerik Yer Tutucusu 2"/>
          <p:cNvSpPr>
            <a:spLocks noGrp="1"/>
          </p:cNvSpPr>
          <p:nvPr>
            <p:ph idx="1"/>
          </p:nvPr>
        </p:nvSpPr>
        <p:spPr>
          <a:xfrm>
            <a:off x="685800" y="609600"/>
            <a:ext cx="6858000" cy="5334000"/>
          </a:xfrm>
        </p:spPr>
        <p:txBody>
          <a:bodyPr rtlCol="0"/>
          <a:lstStyle>
            <a:lvl1pPr>
              <a:defRPr lang="tr-TR" sz="1900"/>
            </a:lvl1pPr>
            <a:lvl2pPr>
              <a:defRPr lang="tr-TR" sz="1600"/>
            </a:lvl2pPr>
            <a:lvl3pPr>
              <a:defRPr lang="tr-TR" sz="1400"/>
            </a:lvl3pPr>
            <a:lvl4pPr>
              <a:defRPr lang="tr-TR" sz="1400"/>
            </a:lvl4pPr>
            <a:lvl5pPr>
              <a:defRPr lang="tr-TR" sz="1400"/>
            </a:lvl5pPr>
            <a:lvl6pPr>
              <a:defRPr lang="tr-TR" sz="1400"/>
            </a:lvl6pPr>
            <a:lvl7pPr>
              <a:defRPr lang="tr-TR" sz="1400"/>
            </a:lvl7pPr>
            <a:lvl8pPr>
              <a:defRPr lang="tr-TR" sz="1400"/>
            </a:lvl8pPr>
            <a:lvl9pPr>
              <a:defRPr lang="tr-T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Metin Yer Tutucusu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lang="tr-TR" sz="1800">
                <a:solidFill>
                  <a:schemeClr val="bg1">
                    <a:lumMod val="95000"/>
                  </a:schemeClr>
                </a:solidFill>
              </a:defRPr>
            </a:lvl1pPr>
            <a:lvl2pPr marL="457200" indent="0">
              <a:buNone/>
              <a:defRPr lang="tr-TR" sz="1200"/>
            </a:lvl2pPr>
            <a:lvl3pPr marL="914400" indent="0">
              <a:buNone/>
              <a:defRPr lang="tr-TR" sz="1000"/>
            </a:lvl3pPr>
            <a:lvl4pPr marL="1371600" indent="0">
              <a:buNone/>
              <a:defRPr lang="tr-TR" sz="900"/>
            </a:lvl4pPr>
            <a:lvl5pPr marL="1828800" indent="0">
              <a:buNone/>
              <a:defRPr lang="tr-TR" sz="900"/>
            </a:lvl5pPr>
            <a:lvl6pPr marL="2286000" indent="0">
              <a:buNone/>
              <a:defRPr lang="tr-TR" sz="900"/>
            </a:lvl6pPr>
            <a:lvl7pPr marL="2743200" indent="0">
              <a:buNone/>
              <a:defRPr lang="tr-TR" sz="900"/>
            </a:lvl7pPr>
            <a:lvl8pPr marL="3200400" indent="0">
              <a:buNone/>
              <a:defRPr lang="tr-TR" sz="900"/>
            </a:lvl8pPr>
            <a:lvl9pPr marL="3657600" indent="0">
              <a:buNone/>
              <a:defRPr lang="tr-TR" sz="900"/>
            </a:lvl9pPr>
          </a:lstStyle>
          <a:p>
            <a:pPr lvl="0" rtl="0"/>
            <a:r>
              <a:rPr lang="tr-TR"/>
              <a:t>Asıl metin stillerini düzenlemek için tıklayın</a:t>
            </a:r>
          </a:p>
        </p:txBody>
      </p:sp>
      <p:sp>
        <p:nvSpPr>
          <p:cNvPr id="8" name="Tarih Yer Tutucusu 7"/>
          <p:cNvSpPr>
            <a:spLocks noGrp="1"/>
          </p:cNvSpPr>
          <p:nvPr>
            <p:ph type="dt" sz="half" idx="10"/>
          </p:nvPr>
        </p:nvSpPr>
        <p:spPr>
          <a:xfrm>
            <a:off x="5588000" y="6035040"/>
            <a:ext cx="1955800" cy="365760"/>
          </a:xfrm>
        </p:spPr>
        <p:txBody>
          <a:bodyPr rtlCol="0"/>
          <a:lstStyle>
            <a:lvl1pPr>
              <a:defRPr lang="tr-TR">
                <a:solidFill>
                  <a:schemeClr val="tx1">
                    <a:lumMod val="85000"/>
                    <a:lumOff val="15000"/>
                  </a:schemeClr>
                </a:solidFill>
              </a:defRPr>
            </a:lvl1pPr>
          </a:lstStyle>
          <a:p>
            <a:pPr rtl="0"/>
            <a:fld id="{8B4F99C0-4D0B-4C3D-A111-E1BD366D11DE}" type="datetime1">
              <a:rPr lang="tr-TR" smtClean="0"/>
              <a:t>17.10.2022</a:t>
            </a:fld>
            <a:endParaRPr lang="tr-TR" dirty="0"/>
          </a:p>
        </p:txBody>
      </p:sp>
      <p:sp>
        <p:nvSpPr>
          <p:cNvPr id="9" name="Alt Bilgi Yer Tutucusu 8"/>
          <p:cNvSpPr>
            <a:spLocks noGrp="1"/>
          </p:cNvSpPr>
          <p:nvPr>
            <p:ph type="ftr" sz="quarter" idx="11"/>
          </p:nvPr>
        </p:nvSpPr>
        <p:spPr>
          <a:xfrm>
            <a:off x="685801" y="6035040"/>
            <a:ext cx="4584700" cy="365760"/>
          </a:xfrm>
        </p:spPr>
        <p:txBody>
          <a:bodyPr rtlCol="0"/>
          <a:lstStyle>
            <a:lvl1pPr algn="l">
              <a:defRPr lang="tr-TR"/>
            </a:lvl1pPr>
          </a:lstStyle>
          <a:p>
            <a:pPr rtl="0"/>
            <a:endParaRPr lang="tr-TR" dirty="0"/>
          </a:p>
        </p:txBody>
      </p:sp>
      <p:sp>
        <p:nvSpPr>
          <p:cNvPr id="11" name="Slayt Numarası Yer Tutucusu 10"/>
          <p:cNvSpPr>
            <a:spLocks noGrp="1"/>
          </p:cNvSpPr>
          <p:nvPr>
            <p:ph type="sldNum" sz="quarter" idx="12"/>
          </p:nvPr>
        </p:nvSpPr>
        <p:spPr>
          <a:xfrm>
            <a:off x="10396728" y="6035040"/>
            <a:ext cx="1223435" cy="365760"/>
          </a:xfrm>
        </p:spPr>
        <p:txBody>
          <a:bodyPr rtlCol="0"/>
          <a:lstStyle>
            <a:lvl1pPr>
              <a:defRPr lang="tr-TR">
                <a:solidFill>
                  <a:schemeClr val="tx1">
                    <a:lumMod val="85000"/>
                    <a:lumOff val="15000"/>
                  </a:schemeClr>
                </a:solidFill>
              </a:defRPr>
            </a:lvl1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Resim Yazılı Resim">
    <p:spTree>
      <p:nvGrpSpPr>
        <p:cNvPr id="1" name=""/>
        <p:cNvGrpSpPr/>
        <p:nvPr/>
      </p:nvGrpSpPr>
      <p:grpSpPr>
        <a:xfrm>
          <a:off x="0" y="0"/>
          <a:ext cx="0" cy="0"/>
          <a:chOff x="0" y="0"/>
          <a:chExt cx="0" cy="0"/>
        </a:xfrm>
      </p:grpSpPr>
      <p:sp>
        <p:nvSpPr>
          <p:cNvPr id="25" name="Dikdörtgen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noProof="0" dirty="0"/>
          </a:p>
        </p:txBody>
      </p:sp>
      <p:sp>
        <p:nvSpPr>
          <p:cNvPr id="24" name="Resim Yer Tutucusu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rtlCol="0">
            <a:noAutofit/>
          </a:bodyPr>
          <a:lstStyle>
            <a:lvl1pPr marL="0" indent="0" algn="ctr">
              <a:buNone/>
              <a:defRPr lang="tr-TR"/>
            </a:lvl1pPr>
          </a:lstStyle>
          <a:p>
            <a:pPr rtl="0"/>
            <a:r>
              <a:rPr lang="tr-TR" noProof="0"/>
              <a:t>Resim eklemek için simgeye tıklayın</a:t>
            </a:r>
          </a:p>
        </p:txBody>
      </p:sp>
      <p:sp>
        <p:nvSpPr>
          <p:cNvPr id="8" name="Tarih Yer Tutucusu 7"/>
          <p:cNvSpPr>
            <a:spLocks noGrp="1"/>
          </p:cNvSpPr>
          <p:nvPr>
            <p:ph type="dt" sz="half" idx="10"/>
          </p:nvPr>
        </p:nvSpPr>
        <p:spPr>
          <a:xfrm>
            <a:off x="5588000" y="6035040"/>
            <a:ext cx="1955800" cy="365760"/>
          </a:xfrm>
        </p:spPr>
        <p:txBody>
          <a:bodyPr rtlCol="0"/>
          <a:lstStyle>
            <a:lvl1pPr>
              <a:defRPr lang="tr-TR">
                <a:solidFill>
                  <a:schemeClr val="tx1">
                    <a:lumMod val="85000"/>
                    <a:lumOff val="15000"/>
                  </a:schemeClr>
                </a:solidFill>
              </a:defRPr>
            </a:lvl1pPr>
          </a:lstStyle>
          <a:p>
            <a:pPr rtl="0"/>
            <a:fld id="{FD5726B9-0F58-4AB1-BEB5-744631E4C68E}" type="datetime1">
              <a:rPr lang="tr-TR" noProof="0" smtClean="0"/>
              <a:t>17.10.2022</a:t>
            </a:fld>
            <a:endParaRPr lang="tr-TR" noProof="0" dirty="0"/>
          </a:p>
        </p:txBody>
      </p:sp>
      <p:sp>
        <p:nvSpPr>
          <p:cNvPr id="9" name="Alt Bilgi Yer Tutucusu 8"/>
          <p:cNvSpPr>
            <a:spLocks noGrp="1"/>
          </p:cNvSpPr>
          <p:nvPr>
            <p:ph type="ftr" sz="quarter" idx="11"/>
          </p:nvPr>
        </p:nvSpPr>
        <p:spPr>
          <a:xfrm>
            <a:off x="685801" y="6035040"/>
            <a:ext cx="4584700" cy="365760"/>
          </a:xfrm>
        </p:spPr>
        <p:txBody>
          <a:bodyPr rtlCol="0"/>
          <a:lstStyle>
            <a:lvl1pPr algn="l">
              <a:defRPr lang="tr-TR"/>
            </a:lvl1pPr>
          </a:lstStyle>
          <a:p>
            <a:pPr rtl="0"/>
            <a:endParaRPr lang="tr-TR" noProof="0" dirty="0"/>
          </a:p>
        </p:txBody>
      </p:sp>
      <p:sp>
        <p:nvSpPr>
          <p:cNvPr id="11" name="Slayt Numarası Yer Tutucusu 10"/>
          <p:cNvSpPr>
            <a:spLocks noGrp="1"/>
          </p:cNvSpPr>
          <p:nvPr>
            <p:ph type="sldNum" sz="quarter" idx="12"/>
          </p:nvPr>
        </p:nvSpPr>
        <p:spPr>
          <a:xfrm>
            <a:off x="10396728" y="6035040"/>
            <a:ext cx="1223435" cy="365760"/>
          </a:xfrm>
        </p:spPr>
        <p:txBody>
          <a:bodyPr rtlCol="0"/>
          <a:lstStyle>
            <a:lvl1pPr>
              <a:defRPr lang="tr-TR">
                <a:solidFill>
                  <a:schemeClr val="tx1">
                    <a:lumMod val="85000"/>
                    <a:lumOff val="15000"/>
                  </a:schemeClr>
                </a:solidFill>
              </a:defRPr>
            </a:lvl1pPr>
          </a:lstStyle>
          <a:p>
            <a:pPr rtl="0"/>
            <a:fld id="{34B7E4EF-A1BD-40F4-AB7B-04F084DD991D}" type="slidenum">
              <a:rPr lang="tr-TR" noProof="0" smtClean="0"/>
              <a:t>‹#›</a:t>
            </a:fld>
            <a:endParaRPr lang="tr-TR" noProof="0" dirty="0"/>
          </a:p>
        </p:txBody>
      </p:sp>
      <p:sp>
        <p:nvSpPr>
          <p:cNvPr id="22" name="İçerik Yer Tutucusu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lang="tr-TR">
                <a:solidFill>
                  <a:schemeClr val="bg1"/>
                </a:solidFill>
              </a:defRPr>
            </a:lvl1pPr>
          </a:lstStyle>
          <a:p>
            <a:pPr lvl="0" rtl="0"/>
            <a:r>
              <a:rPr lang="tr-TR" noProof="0"/>
              <a:t>Asıl metin stillerini düzenlemek için tıklayın</a:t>
            </a:r>
          </a:p>
        </p:txBody>
      </p:sp>
      <p:sp>
        <p:nvSpPr>
          <p:cNvPr id="23" name="Dikdörtgen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noProof="0" dirty="0"/>
          </a:p>
        </p:txBody>
      </p:sp>
      <p:sp>
        <p:nvSpPr>
          <p:cNvPr id="2" name="Başlık 1"/>
          <p:cNvSpPr>
            <a:spLocks noGrp="1"/>
          </p:cNvSpPr>
          <p:nvPr>
            <p:ph type="title"/>
          </p:nvPr>
        </p:nvSpPr>
        <p:spPr>
          <a:xfrm>
            <a:off x="1357950" y="1352804"/>
            <a:ext cx="4633415" cy="1333641"/>
          </a:xfrm>
        </p:spPr>
        <p:txBody>
          <a:bodyPr rtlCol="0" anchor="b">
            <a:normAutofit/>
          </a:bodyPr>
          <a:lstStyle>
            <a:lvl1pPr algn="l" defTabSz="914400" rtl="0" eaLnBrk="1" latinLnBrk="0" hangingPunct="1">
              <a:lnSpc>
                <a:spcPct val="100000"/>
              </a:lnSpc>
              <a:spcBef>
                <a:spcPct val="0"/>
              </a:spcBef>
              <a:buNone/>
              <a:defRPr lang="tr-TR" sz="4800" b="0" kern="1200" cap="none" spc="0" baseline="0" dirty="0">
                <a:solidFill>
                  <a:schemeClr val="bg1"/>
                </a:solidFill>
                <a:effectLst/>
                <a:latin typeface="+mj-lt"/>
                <a:ea typeface="+mn-ea"/>
                <a:cs typeface="+mn-cs"/>
              </a:defRPr>
            </a:lvl1pPr>
          </a:lstStyle>
          <a:p>
            <a:pPr rtl="0"/>
            <a:r>
              <a:rPr lang="tr-TR" noProof="0"/>
              <a:t>Asıl başlık stilini düzenlemek için tıklayın</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lang="tr-TR" sz="3200"/>
            </a:lvl1pPr>
            <a:lvl2pPr marL="457200" indent="0">
              <a:buNone/>
              <a:defRPr lang="tr-TR" sz="2800"/>
            </a:lvl2pPr>
            <a:lvl3pPr marL="914400" indent="0">
              <a:buNone/>
              <a:defRPr lang="tr-TR" sz="2400"/>
            </a:lvl3pPr>
            <a:lvl4pPr marL="1371600" indent="0">
              <a:buNone/>
              <a:defRPr lang="tr-TR" sz="2000"/>
            </a:lvl4pPr>
            <a:lvl5pPr marL="1828800" indent="0">
              <a:buNone/>
              <a:defRPr lang="tr-TR" sz="2000"/>
            </a:lvl5pPr>
            <a:lvl6pPr marL="2286000" indent="0">
              <a:buNone/>
              <a:defRPr lang="tr-TR" sz="2000"/>
            </a:lvl6pPr>
            <a:lvl7pPr marL="2743200" indent="0">
              <a:buNone/>
              <a:defRPr lang="tr-TR" sz="2000"/>
            </a:lvl7pPr>
            <a:lvl8pPr marL="3200400" indent="0">
              <a:buNone/>
              <a:defRPr lang="tr-TR" sz="2000"/>
            </a:lvl8pPr>
            <a:lvl9pPr marL="3657600" indent="0">
              <a:buNone/>
              <a:defRPr lang="tr-TR" sz="2000"/>
            </a:lvl9pPr>
          </a:lstStyle>
          <a:p>
            <a:pPr rtl="0"/>
            <a:r>
              <a:rPr lang="tr-TR"/>
              <a:t>Resim eklemek için simgeye tıklayın</a:t>
            </a:r>
          </a:p>
        </p:txBody>
      </p:sp>
      <p:sp>
        <p:nvSpPr>
          <p:cNvPr id="5" name="Tarih Yer Tutucusu 4"/>
          <p:cNvSpPr>
            <a:spLocks noGrp="1"/>
          </p:cNvSpPr>
          <p:nvPr>
            <p:ph type="dt" sz="half" idx="10"/>
          </p:nvPr>
        </p:nvSpPr>
        <p:spPr>
          <a:xfrm>
            <a:off x="5662337" y="6035040"/>
            <a:ext cx="2071963" cy="365760"/>
          </a:xfrm>
        </p:spPr>
        <p:txBody>
          <a:bodyPr rtlCol="0"/>
          <a:lstStyle>
            <a:lvl1pPr>
              <a:defRPr lang="tr-TR" b="1">
                <a:solidFill>
                  <a:srgbClr val="FFFFFF"/>
                </a:solidFill>
                <a:effectLst>
                  <a:outerShdw blurRad="19050" dist="6350" dir="2700000" algn="tl" rotWithShape="0">
                    <a:prstClr val="black">
                      <a:alpha val="40000"/>
                    </a:prstClr>
                  </a:outerShdw>
                </a:effectLst>
              </a:defRPr>
            </a:lvl1pPr>
          </a:lstStyle>
          <a:p>
            <a:pPr rtl="0"/>
            <a:fld id="{40C568FD-600F-41E9-9094-A9CD426A149C}" type="datetime1">
              <a:rPr lang="tr-TR" smtClean="0"/>
              <a:t>17.10.2022</a:t>
            </a:fld>
            <a:endParaRPr lang="tr-TR" dirty="0"/>
          </a:p>
        </p:txBody>
      </p:sp>
      <p:sp>
        <p:nvSpPr>
          <p:cNvPr id="6" name="Alt Bilgi Yer Tutucusu 5"/>
          <p:cNvSpPr>
            <a:spLocks noGrp="1"/>
          </p:cNvSpPr>
          <p:nvPr>
            <p:ph type="ftr" sz="quarter" idx="11"/>
          </p:nvPr>
        </p:nvSpPr>
        <p:spPr>
          <a:xfrm>
            <a:off x="612648" y="6035040"/>
            <a:ext cx="4588002" cy="365760"/>
          </a:xfrm>
        </p:spPr>
        <p:txBody>
          <a:bodyPr rtlCol="0"/>
          <a:lstStyle>
            <a:lvl1pPr marL="0" algn="r" defTabSz="914400" rtl="0" eaLnBrk="1" latinLnBrk="0" hangingPunct="1">
              <a:defRPr lang="tr-TR"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tr-TR" dirty="0"/>
          </a:p>
        </p:txBody>
      </p:sp>
      <p:sp>
        <p:nvSpPr>
          <p:cNvPr id="7" name="Slayt Numarası Yer Tutucusu 6"/>
          <p:cNvSpPr>
            <a:spLocks noGrp="1"/>
          </p:cNvSpPr>
          <p:nvPr>
            <p:ph type="sldNum" sz="quarter" idx="12"/>
          </p:nvPr>
        </p:nvSpPr>
        <p:spPr>
          <a:xfrm>
            <a:off x="10396728" y="6035040"/>
            <a:ext cx="1225296" cy="365760"/>
          </a:xfrm>
        </p:spPr>
        <p:txBody>
          <a:bodyPr rtlCol="0"/>
          <a:lstStyle>
            <a:defPPr>
              <a:defRPr lang="tr-TR"/>
            </a:defPPr>
          </a:lstStyle>
          <a:p>
            <a:pPr rtl="0"/>
            <a:fld id="{34B7E4EF-A1BD-40F4-AB7B-04F084DD991D}" type="slidenum">
              <a:rPr lang="tr-TR" smtClean="0"/>
              <a:t>‹#›</a:t>
            </a:fld>
            <a:endParaRPr lang="tr-TR" dirty="0"/>
          </a:p>
        </p:txBody>
      </p:sp>
      <p:sp>
        <p:nvSpPr>
          <p:cNvPr id="12" name="Dikdörtgen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77250" y="603504"/>
            <a:ext cx="3144774" cy="1645920"/>
          </a:xfrm>
        </p:spPr>
        <p:txBody>
          <a:bodyPr rtlCol="0" anchor="b">
            <a:noAutofit/>
          </a:bodyPr>
          <a:lstStyle>
            <a:lvl1pPr algn="l">
              <a:lnSpc>
                <a:spcPct val="100000"/>
              </a:lnSpc>
              <a:defRPr lang="tr-TR" sz="3200" b="0">
                <a:solidFill>
                  <a:schemeClr val="tx1"/>
                </a:solidFill>
                <a:latin typeface="+mj-lt"/>
              </a:defRPr>
            </a:lvl1pPr>
          </a:lstStyle>
          <a:p>
            <a:pPr rtl="0"/>
            <a:r>
              <a:rPr lang="tr-TR"/>
              <a:t>Asıl başlık stilini düzenlemek için tıklayın</a:t>
            </a:r>
            <a:endParaRPr lang="tr-TR" dirty="0"/>
          </a:p>
        </p:txBody>
      </p:sp>
      <p:sp>
        <p:nvSpPr>
          <p:cNvPr id="4" name="Metin Yer Tutucusu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lang="tr-TR" sz="1800">
                <a:solidFill>
                  <a:schemeClr val="tx1"/>
                </a:solidFill>
              </a:defRPr>
            </a:lvl1pPr>
            <a:lvl2pPr marL="457200" indent="0">
              <a:buNone/>
              <a:defRPr lang="tr-TR" sz="1200"/>
            </a:lvl2pPr>
            <a:lvl3pPr marL="914400" indent="0">
              <a:buNone/>
              <a:defRPr lang="tr-TR" sz="1000"/>
            </a:lvl3pPr>
            <a:lvl4pPr marL="1371600" indent="0">
              <a:buNone/>
              <a:defRPr lang="tr-TR" sz="900"/>
            </a:lvl4pPr>
            <a:lvl5pPr marL="1828800" indent="0">
              <a:buNone/>
              <a:defRPr lang="tr-TR" sz="900"/>
            </a:lvl5pPr>
            <a:lvl6pPr marL="2286000" indent="0">
              <a:buNone/>
              <a:defRPr lang="tr-TR" sz="900"/>
            </a:lvl6pPr>
            <a:lvl7pPr marL="2743200" indent="0">
              <a:buNone/>
              <a:defRPr lang="tr-TR" sz="900"/>
            </a:lvl7pPr>
            <a:lvl8pPr marL="3200400" indent="0">
              <a:buNone/>
              <a:defRPr lang="tr-TR" sz="900"/>
            </a:lvl8pPr>
            <a:lvl9pPr marL="3657600" indent="0">
              <a:buNone/>
              <a:defRPr lang="tr-TR" sz="900"/>
            </a:lvl9pPr>
          </a:lstStyle>
          <a:p>
            <a:pPr lvl="0" rtl="0"/>
            <a:r>
              <a:rPr lang="tr-TR"/>
              <a:t>Asıl metin stillerini düzenlemek için tıklayın</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defPPr>
              <a:defRPr lang="tr-TR"/>
            </a:defPPr>
          </a:lstStyle>
          <a:p>
            <a:pPr rtl="0"/>
            <a:r>
              <a:rPr lang="tr-TR"/>
              <a:t>Asıl başlık stilini düzenlemek için tıklayın</a:t>
            </a:r>
            <a:endParaRPr lang="tr-TR" dirty="0"/>
          </a:p>
        </p:txBody>
      </p:sp>
      <p:sp>
        <p:nvSpPr>
          <p:cNvPr id="3" name="İçerik Yer Tutucusu 2"/>
          <p:cNvSpPr>
            <a:spLocks noGrp="1"/>
          </p:cNvSpPr>
          <p:nvPr>
            <p:ph idx="1"/>
          </p:nvPr>
        </p:nvSpPr>
        <p:spPr/>
        <p:txBody>
          <a:bodyPr rtlCol="0"/>
          <a:lstStyle>
            <a:defPPr>
              <a:defRPr lang="tr-TR"/>
            </a:def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defPPr>
              <a:defRPr lang="tr-TR"/>
            </a:defPPr>
          </a:lstStyle>
          <a:p>
            <a:pPr rtl="0"/>
            <a:fld id="{25938B12-2BE8-452D-A296-548155760576}" type="datetime1">
              <a:rPr lang="tr-TR" smtClean="0"/>
              <a:t>17.10.2022</a:t>
            </a:fld>
            <a:endParaRPr lang="tr-TR" dirty="0"/>
          </a:p>
        </p:txBody>
      </p:sp>
      <p:sp>
        <p:nvSpPr>
          <p:cNvPr id="5" name="Alt Bilgi Yer Tutucusu 4"/>
          <p:cNvSpPr>
            <a:spLocks noGrp="1"/>
          </p:cNvSpPr>
          <p:nvPr>
            <p:ph type="ftr" sz="quarter" idx="11"/>
          </p:nvPr>
        </p:nvSpPr>
        <p:spPr/>
        <p:txBody>
          <a:bodyPr rtlCol="0"/>
          <a:lstStyle>
            <a:defPPr>
              <a:defRPr lang="tr-TR"/>
            </a:defPPr>
          </a:lstStyle>
          <a:p>
            <a:pPr rtl="0"/>
            <a:endParaRPr lang="tr-TR" dirty="0"/>
          </a:p>
        </p:txBody>
      </p:sp>
      <p:sp>
        <p:nvSpPr>
          <p:cNvPr id="6" name="Slayt Numarası Yer Tutucusu 5"/>
          <p:cNvSpPr>
            <a:spLocks noGrp="1"/>
          </p:cNvSpPr>
          <p:nvPr>
            <p:ph type="sldNum" sz="quarter" idx="12"/>
          </p:nvPr>
        </p:nvSpPr>
        <p:spPr/>
        <p:txBody>
          <a:bodyPr rtlCol="0"/>
          <a:lstStyle>
            <a:defPPr>
              <a:defRPr lang="tr-TR"/>
            </a:def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useBgFill="1">
        <p:nvSpPr>
          <p:cNvPr id="23" name="Dikdörtgen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Dikdörtgen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Dikdörtgen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1629156" y="2275165"/>
            <a:ext cx="8933688" cy="2406895"/>
          </a:xfrm>
        </p:spPr>
        <p:txBody>
          <a:bodyPr rtlCol="0" anchor="ctr">
            <a:normAutofit/>
          </a:bodyPr>
          <a:lstStyle>
            <a:lvl1pPr algn="ctr">
              <a:lnSpc>
                <a:spcPct val="83000"/>
              </a:lnSpc>
              <a:defRPr lang="tr-TR" sz="680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tr-TR" dirty="0"/>
          </a:p>
        </p:txBody>
      </p:sp>
      <p:grpSp>
        <p:nvGrpSpPr>
          <p:cNvPr id="16" name="Gr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Düz Bağlayıcı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Metin Yer Tutucusu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lang="tr-TR" sz="1800">
                <a:solidFill>
                  <a:schemeClr val="tx1">
                    <a:lumMod val="95000"/>
                    <a:lumOff val="5000"/>
                  </a:schemeClr>
                </a:solidFill>
                <a:effectLst/>
              </a:defRPr>
            </a:lvl1pPr>
            <a:lvl2pPr marL="457200" indent="0">
              <a:buNone/>
              <a:defRPr lang="tr-TR" sz="1600">
                <a:solidFill>
                  <a:schemeClr val="tx1">
                    <a:tint val="75000"/>
                  </a:schemeClr>
                </a:solidFill>
              </a:defRPr>
            </a:lvl2pPr>
            <a:lvl3pPr marL="914400" indent="0">
              <a:buNone/>
              <a:defRPr lang="tr-TR" sz="1600">
                <a:solidFill>
                  <a:schemeClr val="tx1">
                    <a:tint val="75000"/>
                  </a:schemeClr>
                </a:solidFill>
              </a:defRPr>
            </a:lvl3pPr>
            <a:lvl4pPr marL="1371600" indent="0">
              <a:buNone/>
              <a:defRPr lang="tr-TR" sz="1400">
                <a:solidFill>
                  <a:schemeClr val="tx1">
                    <a:tint val="75000"/>
                  </a:schemeClr>
                </a:solidFill>
              </a:defRPr>
            </a:lvl4pPr>
            <a:lvl5pPr marL="1828800" indent="0">
              <a:buNone/>
              <a:defRPr lang="tr-TR" sz="1400">
                <a:solidFill>
                  <a:schemeClr val="tx1">
                    <a:tint val="75000"/>
                  </a:schemeClr>
                </a:solidFill>
              </a:defRPr>
            </a:lvl5pPr>
            <a:lvl6pPr marL="2286000" indent="0">
              <a:buNone/>
              <a:defRPr lang="tr-TR" sz="1400">
                <a:solidFill>
                  <a:schemeClr val="tx1">
                    <a:tint val="75000"/>
                  </a:schemeClr>
                </a:solidFill>
              </a:defRPr>
            </a:lvl6pPr>
            <a:lvl7pPr marL="2743200" indent="0">
              <a:buNone/>
              <a:defRPr lang="tr-TR" sz="1400">
                <a:solidFill>
                  <a:schemeClr val="tx1">
                    <a:tint val="75000"/>
                  </a:schemeClr>
                </a:solidFill>
              </a:defRPr>
            </a:lvl7pPr>
            <a:lvl8pPr marL="3200400" indent="0">
              <a:buNone/>
              <a:defRPr lang="tr-TR" sz="1400">
                <a:solidFill>
                  <a:schemeClr val="tx1">
                    <a:tint val="75000"/>
                  </a:schemeClr>
                </a:solidFill>
              </a:defRPr>
            </a:lvl8pPr>
            <a:lvl9pPr marL="3657600" indent="0">
              <a:buNone/>
              <a:defRPr lang="tr-TR" sz="1400">
                <a:solidFill>
                  <a:schemeClr val="tx1">
                    <a:tint val="75000"/>
                  </a:schemeClr>
                </a:solidFill>
              </a:defRPr>
            </a:lvl9pPr>
          </a:lstStyle>
          <a:p>
            <a:pPr lvl="0" rtl="0"/>
            <a:r>
              <a:rPr lang="tr-TR"/>
              <a:t>Asıl metin stillerini düzenlemek için tıklayın</a:t>
            </a:r>
          </a:p>
        </p:txBody>
      </p:sp>
      <p:sp>
        <p:nvSpPr>
          <p:cNvPr id="4" name="Tarih Yer Tutucusu 3"/>
          <p:cNvSpPr>
            <a:spLocks noGrp="1"/>
          </p:cNvSpPr>
          <p:nvPr>
            <p:ph type="dt" sz="half" idx="10"/>
          </p:nvPr>
        </p:nvSpPr>
        <p:spPr>
          <a:xfrm>
            <a:off x="5318760" y="1344502"/>
            <a:ext cx="1554480" cy="498781"/>
          </a:xfrm>
        </p:spPr>
        <p:txBody>
          <a:bodyPr rtlCol="0"/>
          <a:lstStyle>
            <a:lvl1pPr algn="ctr">
              <a:defRPr lang="tr-TR" sz="1300" kern="1200" spc="0" baseline="0">
                <a:solidFill>
                  <a:srgbClr val="FFFFFF"/>
                </a:solidFill>
                <a:latin typeface="+mn-lt"/>
                <a:ea typeface="+mn-ea"/>
                <a:cs typeface="+mn-cs"/>
              </a:defRPr>
            </a:lvl1pPr>
          </a:lstStyle>
          <a:p>
            <a:pPr rtl="0"/>
            <a:fld id="{1DD85BB3-DDBC-48AD-A000-175B3AD107E5}" type="datetime1">
              <a:rPr lang="tr-TR" smtClean="0"/>
              <a:t>17.10.2022</a:t>
            </a:fld>
            <a:endParaRPr lang="tr-TR" dirty="0"/>
          </a:p>
        </p:txBody>
      </p:sp>
      <p:sp>
        <p:nvSpPr>
          <p:cNvPr id="5" name="Alt Bilgi Yer Tutucusu 4"/>
          <p:cNvSpPr>
            <a:spLocks noGrp="1"/>
          </p:cNvSpPr>
          <p:nvPr>
            <p:ph type="ftr" sz="quarter" idx="11"/>
          </p:nvPr>
        </p:nvSpPr>
        <p:spPr>
          <a:xfrm>
            <a:off x="1629157" y="5177408"/>
            <a:ext cx="5660134" cy="228600"/>
          </a:xfrm>
        </p:spPr>
        <p:txBody>
          <a:bodyPr rtlCol="0"/>
          <a:lstStyle>
            <a:lvl1pPr algn="l">
              <a:defRPr lang="tr-TR">
                <a:solidFill>
                  <a:schemeClr val="tx1">
                    <a:lumMod val="85000"/>
                    <a:lumOff val="15000"/>
                  </a:schemeClr>
                </a:solidFill>
              </a:defRPr>
            </a:lvl1pPr>
          </a:lstStyle>
          <a:p>
            <a:pPr rtl="0"/>
            <a:endParaRPr lang="tr-TR" dirty="0"/>
          </a:p>
        </p:txBody>
      </p:sp>
      <p:sp>
        <p:nvSpPr>
          <p:cNvPr id="6" name="Slayt Numarası Yer Tutucusu 5"/>
          <p:cNvSpPr>
            <a:spLocks noGrp="1"/>
          </p:cNvSpPr>
          <p:nvPr>
            <p:ph type="sldNum" sz="quarter" idx="12"/>
          </p:nvPr>
        </p:nvSpPr>
        <p:spPr>
          <a:xfrm>
            <a:off x="8604504" y="5177408"/>
            <a:ext cx="1958339" cy="228600"/>
          </a:xfrm>
        </p:spPr>
        <p:txBody>
          <a:bodyPr rtlCol="0"/>
          <a:lstStyle>
            <a:lvl1pPr>
              <a:defRPr lang="tr-TR">
                <a:solidFill>
                  <a:schemeClr val="tx1">
                    <a:lumMod val="85000"/>
                    <a:lumOff val="15000"/>
                  </a:schemeClr>
                </a:solidFill>
              </a:defRPr>
            </a:lvl1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lstStyle>
            <a:defPPr>
              <a:defRPr lang="tr-TR"/>
            </a:defPPr>
          </a:lstStyle>
          <a:p>
            <a:pPr rtl="0"/>
            <a:r>
              <a:rPr lang="tr-TR"/>
              <a:t>Asıl başlık stilini düzenlemek için tıklayın</a:t>
            </a:r>
            <a:endParaRPr lang="tr-TR" dirty="0"/>
          </a:p>
        </p:txBody>
      </p:sp>
      <p:sp>
        <p:nvSpPr>
          <p:cNvPr id="3" name="İçerik Yer Tutucusu 2"/>
          <p:cNvSpPr>
            <a:spLocks noGrp="1"/>
          </p:cNvSpPr>
          <p:nvPr>
            <p:ph sz="half" idx="1"/>
          </p:nvPr>
        </p:nvSpPr>
        <p:spPr>
          <a:xfrm>
            <a:off x="1066800" y="2103120"/>
            <a:ext cx="4663440" cy="3749040"/>
          </a:xfrm>
        </p:spPr>
        <p:txBody>
          <a:bodyPr rtlCol="0"/>
          <a:lstStyle>
            <a:lvl1pPr>
              <a:defRPr lang="tr-TR" sz="1800"/>
            </a:lvl1pPr>
            <a:lvl2pPr>
              <a:defRPr lang="tr-TR" sz="1600"/>
            </a:lvl2pPr>
            <a:lvl3pPr>
              <a:defRPr lang="tr-TR" sz="1400"/>
            </a:lvl3pPr>
            <a:lvl4pPr>
              <a:defRPr lang="tr-TR" sz="1400"/>
            </a:lvl4pPr>
            <a:lvl5pPr>
              <a:defRPr lang="tr-TR" sz="1400"/>
            </a:lvl5pPr>
            <a:lvl6pPr>
              <a:defRPr lang="tr-TR" sz="1400"/>
            </a:lvl6pPr>
            <a:lvl7pPr>
              <a:defRPr lang="tr-TR" sz="1400"/>
            </a:lvl7pPr>
            <a:lvl8pPr>
              <a:defRPr lang="tr-TR" sz="1400"/>
            </a:lvl8pPr>
            <a:lvl9pPr>
              <a:defRPr lang="tr-T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İçerik Yer Tutucusu 3"/>
          <p:cNvSpPr>
            <a:spLocks noGrp="1"/>
          </p:cNvSpPr>
          <p:nvPr>
            <p:ph sz="half" idx="2"/>
          </p:nvPr>
        </p:nvSpPr>
        <p:spPr>
          <a:xfrm>
            <a:off x="6461760" y="2103120"/>
            <a:ext cx="4663440" cy="3749040"/>
          </a:xfrm>
        </p:spPr>
        <p:txBody>
          <a:bodyPr rtlCol="0"/>
          <a:lstStyle>
            <a:lvl1pPr>
              <a:defRPr lang="tr-TR" sz="1800"/>
            </a:lvl1pPr>
            <a:lvl2pPr>
              <a:defRPr lang="tr-TR" sz="1600"/>
            </a:lvl2pPr>
            <a:lvl3pPr>
              <a:defRPr lang="tr-TR" sz="1400"/>
            </a:lvl3pPr>
            <a:lvl4pPr>
              <a:defRPr lang="tr-TR" sz="1400"/>
            </a:lvl4pPr>
            <a:lvl5pPr>
              <a:defRPr lang="tr-TR" sz="1400"/>
            </a:lvl5pPr>
            <a:lvl6pPr>
              <a:defRPr lang="tr-TR" sz="1400"/>
            </a:lvl6pPr>
            <a:lvl7pPr>
              <a:defRPr lang="tr-TR" sz="1400"/>
            </a:lvl7pPr>
            <a:lvl8pPr>
              <a:defRPr lang="tr-TR" sz="1400"/>
            </a:lvl8pPr>
            <a:lvl9pPr>
              <a:defRPr lang="tr-T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Tarih Yer Tutucusu 4"/>
          <p:cNvSpPr>
            <a:spLocks noGrp="1"/>
          </p:cNvSpPr>
          <p:nvPr>
            <p:ph type="dt" sz="half" idx="10"/>
          </p:nvPr>
        </p:nvSpPr>
        <p:spPr/>
        <p:txBody>
          <a:bodyPr rtlCol="0"/>
          <a:lstStyle>
            <a:defPPr>
              <a:defRPr lang="tr-TR"/>
            </a:defPPr>
          </a:lstStyle>
          <a:p>
            <a:pPr rtl="0"/>
            <a:fld id="{149F4DFA-243E-430E-9A68-147618C1E1F1}" type="datetime1">
              <a:rPr lang="tr-TR" smtClean="0"/>
              <a:t>17.10.2022</a:t>
            </a:fld>
            <a:endParaRPr lang="tr-TR" dirty="0"/>
          </a:p>
        </p:txBody>
      </p:sp>
      <p:sp>
        <p:nvSpPr>
          <p:cNvPr id="6" name="Alt Bilgi Yer Tutucusu 5"/>
          <p:cNvSpPr>
            <a:spLocks noGrp="1"/>
          </p:cNvSpPr>
          <p:nvPr>
            <p:ph type="ftr" sz="quarter" idx="11"/>
          </p:nvPr>
        </p:nvSpPr>
        <p:spPr/>
        <p:txBody>
          <a:bodyPr rtlCol="0"/>
          <a:lstStyle>
            <a:defPPr>
              <a:defRPr lang="tr-TR"/>
            </a:defPPr>
          </a:lstStyle>
          <a:p>
            <a:pPr rtl="0"/>
            <a:endParaRPr lang="tr-TR" dirty="0"/>
          </a:p>
        </p:txBody>
      </p:sp>
      <p:sp>
        <p:nvSpPr>
          <p:cNvPr id="7" name="Slayt Numarası Yer Tutucusu 6"/>
          <p:cNvSpPr>
            <a:spLocks noGrp="1"/>
          </p:cNvSpPr>
          <p:nvPr>
            <p:ph type="sldNum" sz="quarter" idx="12"/>
          </p:nvPr>
        </p:nvSpPr>
        <p:spPr/>
        <p:txBody>
          <a:bodyPr rtlCol="0"/>
          <a:lstStyle>
            <a:defPPr>
              <a:defRPr lang="tr-TR"/>
            </a:def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Üç İçerik">
    <p:spTree>
      <p:nvGrpSpPr>
        <p:cNvPr id="1" name=""/>
        <p:cNvGrpSpPr/>
        <p:nvPr/>
      </p:nvGrpSpPr>
      <p:grpSpPr>
        <a:xfrm>
          <a:off x="0" y="0"/>
          <a:ext cx="0" cy="0"/>
          <a:chOff x="0" y="0"/>
          <a:chExt cx="0" cy="0"/>
        </a:xfrm>
      </p:grpSpPr>
      <p:sp>
        <p:nvSpPr>
          <p:cNvPr id="12" name="Resim Yer Tutucusu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rtlCol="0" anchor="ctr" anchorCtr="0"/>
          <a:lstStyle>
            <a:lvl1pPr marL="0" indent="0" algn="ctr">
              <a:buNone/>
              <a:defRPr lang="tr-TR"/>
            </a:lvl1pPr>
          </a:lstStyle>
          <a:p>
            <a:pPr rtl="0"/>
            <a:r>
              <a:rPr lang="tr-TR"/>
              <a:t>Resim eklemek için simgeye tıklayın</a:t>
            </a:r>
          </a:p>
        </p:txBody>
      </p:sp>
      <p:sp>
        <p:nvSpPr>
          <p:cNvPr id="10" name="Resim Yer Tutucusu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rtlCol="0" anchor="ctr" anchorCtr="0"/>
          <a:lstStyle>
            <a:lvl1pPr marL="0" indent="0" algn="ctr">
              <a:buNone/>
              <a:defRPr lang="tr-TR"/>
            </a:lvl1pPr>
          </a:lstStyle>
          <a:p>
            <a:pPr rtl="0"/>
            <a:r>
              <a:rPr lang="tr-TR"/>
              <a:t>Resim eklemek için simgeye tıklayın</a:t>
            </a:r>
            <a:endParaRPr lang="tr-TR" dirty="0"/>
          </a:p>
        </p:txBody>
      </p:sp>
      <p:sp>
        <p:nvSpPr>
          <p:cNvPr id="8" name="Başlık 7"/>
          <p:cNvSpPr>
            <a:spLocks noGrp="1"/>
          </p:cNvSpPr>
          <p:nvPr>
            <p:ph type="title"/>
          </p:nvPr>
        </p:nvSpPr>
        <p:spPr/>
        <p:txBody>
          <a:bodyPr rtlCol="0"/>
          <a:lstStyle>
            <a:lvl1pPr>
              <a:defRPr lang="tr-TR">
                <a:solidFill>
                  <a:schemeClr val="bg2">
                    <a:lumMod val="50000"/>
                  </a:schemeClr>
                </a:solidFill>
              </a:defRPr>
            </a:lvl1pPr>
          </a:lstStyle>
          <a:p>
            <a:pPr rtl="0"/>
            <a:r>
              <a:rPr lang="tr-TR"/>
              <a:t>Asıl başlık stilini düzenlemek için tıklayın</a:t>
            </a:r>
            <a:endParaRPr lang="tr-TR" dirty="0"/>
          </a:p>
        </p:txBody>
      </p:sp>
      <p:sp>
        <p:nvSpPr>
          <p:cNvPr id="4" name="İçerik Yer Tutucusu 3"/>
          <p:cNvSpPr>
            <a:spLocks noGrp="1"/>
          </p:cNvSpPr>
          <p:nvPr>
            <p:ph sz="half" idx="2"/>
          </p:nvPr>
        </p:nvSpPr>
        <p:spPr>
          <a:xfrm>
            <a:off x="6461760" y="2103120"/>
            <a:ext cx="4663440" cy="3749040"/>
          </a:xfrm>
        </p:spPr>
        <p:txBody>
          <a:bodyPr rtlCol="0"/>
          <a:lstStyle>
            <a:lvl1pPr>
              <a:defRPr lang="tr-TR" sz="1800"/>
            </a:lvl1pPr>
            <a:lvl2pPr>
              <a:defRPr lang="tr-TR" sz="1600"/>
            </a:lvl2pPr>
            <a:lvl3pPr>
              <a:defRPr lang="tr-TR" sz="1400"/>
            </a:lvl3pPr>
            <a:lvl4pPr>
              <a:defRPr lang="tr-TR" sz="1400"/>
            </a:lvl4pPr>
            <a:lvl5pPr>
              <a:defRPr lang="tr-TR" sz="1400"/>
            </a:lvl5pPr>
            <a:lvl6pPr>
              <a:defRPr lang="tr-TR" sz="1400"/>
            </a:lvl6pPr>
            <a:lvl7pPr>
              <a:defRPr lang="tr-TR" sz="1400"/>
            </a:lvl7pPr>
            <a:lvl8pPr>
              <a:defRPr lang="tr-TR" sz="1400"/>
            </a:lvl8pPr>
            <a:lvl9pPr>
              <a:defRPr lang="tr-T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Tarih Yer Tutucusu 4"/>
          <p:cNvSpPr>
            <a:spLocks noGrp="1"/>
          </p:cNvSpPr>
          <p:nvPr>
            <p:ph type="dt" sz="half" idx="10"/>
          </p:nvPr>
        </p:nvSpPr>
        <p:spPr/>
        <p:txBody>
          <a:bodyPr rtlCol="0"/>
          <a:lstStyle>
            <a:defPPr>
              <a:defRPr lang="tr-TR"/>
            </a:defPPr>
          </a:lstStyle>
          <a:p>
            <a:pPr rtl="0"/>
            <a:fld id="{150324D1-2AEC-4CF2-AFD0-D66467AB2794}" type="datetime1">
              <a:rPr lang="tr-TR" smtClean="0"/>
              <a:t>17.10.2022</a:t>
            </a:fld>
            <a:endParaRPr lang="tr-TR" dirty="0"/>
          </a:p>
        </p:txBody>
      </p:sp>
      <p:sp>
        <p:nvSpPr>
          <p:cNvPr id="6" name="Alt Bilgi Yer Tutucusu 5"/>
          <p:cNvSpPr>
            <a:spLocks noGrp="1"/>
          </p:cNvSpPr>
          <p:nvPr>
            <p:ph type="ftr" sz="quarter" idx="11"/>
          </p:nvPr>
        </p:nvSpPr>
        <p:spPr/>
        <p:txBody>
          <a:bodyPr rtlCol="0"/>
          <a:lstStyle>
            <a:defPPr>
              <a:defRPr lang="tr-TR"/>
            </a:defPPr>
          </a:lstStyle>
          <a:p>
            <a:pPr rtl="0"/>
            <a:endParaRPr lang="tr-TR" dirty="0"/>
          </a:p>
        </p:txBody>
      </p:sp>
      <p:sp>
        <p:nvSpPr>
          <p:cNvPr id="7" name="Slayt Numarası Yer Tutucusu 6"/>
          <p:cNvSpPr>
            <a:spLocks noGrp="1"/>
          </p:cNvSpPr>
          <p:nvPr>
            <p:ph type="sldNum" sz="quarter" idx="12"/>
          </p:nvPr>
        </p:nvSpPr>
        <p:spPr/>
        <p:txBody>
          <a:bodyPr rtlCol="0"/>
          <a:lstStyle>
            <a:defPPr>
              <a:defRPr lang="tr-TR"/>
            </a:def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defPPr>
              <a:defRPr lang="tr-TR"/>
            </a:defPPr>
          </a:lstStyle>
          <a:p>
            <a:pPr rtl="0"/>
            <a:r>
              <a:rPr lang="tr-TR"/>
              <a:t>Asıl başlık stilini düzenlemek için tıklayın</a:t>
            </a:r>
            <a:endParaRPr lang="tr-TR" dirty="0"/>
          </a:p>
        </p:txBody>
      </p:sp>
      <p:sp>
        <p:nvSpPr>
          <p:cNvPr id="3" name="Metin Yer Tutucusu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lang="tr-TR" sz="1900" b="1" i="0">
                <a:solidFill>
                  <a:schemeClr val="tx1"/>
                </a:solidFill>
                <a:latin typeface="+mn-lt"/>
              </a:defRPr>
            </a:lvl1pPr>
            <a:lvl2pPr marL="457200" indent="0">
              <a:buNone/>
              <a:defRPr lang="tr-TR" sz="18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4" name="İçerik Yer Tutucusu 3"/>
          <p:cNvSpPr>
            <a:spLocks noGrp="1"/>
          </p:cNvSpPr>
          <p:nvPr>
            <p:ph sz="half" idx="2"/>
          </p:nvPr>
        </p:nvSpPr>
        <p:spPr>
          <a:xfrm>
            <a:off x="1069848" y="2792472"/>
            <a:ext cx="4663440" cy="3163825"/>
          </a:xfrm>
        </p:spPr>
        <p:txBody>
          <a:bodyPr rtlCol="0"/>
          <a:lstStyle>
            <a:lvl1pPr>
              <a:defRPr lang="tr-TR" sz="1800"/>
            </a:lvl1pPr>
            <a:lvl2pPr>
              <a:defRPr lang="tr-TR" sz="1600"/>
            </a:lvl2pPr>
            <a:lvl3pPr>
              <a:defRPr lang="tr-TR" sz="1400"/>
            </a:lvl3pPr>
            <a:lvl4pPr>
              <a:defRPr lang="tr-TR" sz="1400"/>
            </a:lvl4pPr>
            <a:lvl5pPr>
              <a:defRPr lang="tr-TR" sz="1400"/>
            </a:lvl5pPr>
            <a:lvl6pPr>
              <a:defRPr lang="tr-TR" sz="1400"/>
            </a:lvl6pPr>
            <a:lvl7pPr>
              <a:defRPr lang="tr-TR" sz="1400"/>
            </a:lvl7pPr>
            <a:lvl8pPr>
              <a:defRPr lang="tr-TR" sz="1400"/>
            </a:lvl8pPr>
            <a:lvl9pPr>
              <a:defRPr lang="tr-T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Metin Yer Tutucusu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lang="tr-TR" sz="1900" b="1">
                <a:solidFill>
                  <a:schemeClr val="tx1"/>
                </a:solidFill>
              </a:defRPr>
            </a:lvl1pPr>
            <a:lvl2pPr marL="457200" indent="0">
              <a:buNone/>
              <a:defRPr lang="tr-TR" sz="18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6" name="İçerik Yer Tutucusu 5"/>
          <p:cNvSpPr>
            <a:spLocks noGrp="1"/>
          </p:cNvSpPr>
          <p:nvPr>
            <p:ph sz="quarter" idx="4"/>
          </p:nvPr>
        </p:nvSpPr>
        <p:spPr>
          <a:xfrm>
            <a:off x="6458712" y="2792471"/>
            <a:ext cx="4663440" cy="3164509"/>
          </a:xfrm>
        </p:spPr>
        <p:txBody>
          <a:bodyPr rtlCol="0"/>
          <a:lstStyle>
            <a:lvl1pPr>
              <a:defRPr lang="tr-TR" sz="1800"/>
            </a:lvl1pPr>
            <a:lvl2pPr>
              <a:defRPr lang="tr-TR" sz="1600"/>
            </a:lvl2pPr>
            <a:lvl3pPr>
              <a:defRPr lang="tr-TR" sz="1400"/>
            </a:lvl3pPr>
            <a:lvl4pPr>
              <a:defRPr lang="tr-TR" sz="1400"/>
            </a:lvl4pPr>
            <a:lvl5pPr>
              <a:defRPr lang="tr-TR" sz="1400"/>
            </a:lvl5pPr>
            <a:lvl6pPr>
              <a:defRPr lang="tr-TR" sz="1400"/>
            </a:lvl6pPr>
            <a:lvl7pPr>
              <a:defRPr lang="tr-TR" sz="1400"/>
            </a:lvl7pPr>
            <a:lvl8pPr>
              <a:defRPr lang="tr-TR" sz="1400"/>
            </a:lvl8pPr>
            <a:lvl9pPr>
              <a:defRPr lang="tr-T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7" name="Tarih Yer Tutucusu 6"/>
          <p:cNvSpPr>
            <a:spLocks noGrp="1"/>
          </p:cNvSpPr>
          <p:nvPr>
            <p:ph type="dt" sz="half" idx="10"/>
          </p:nvPr>
        </p:nvSpPr>
        <p:spPr/>
        <p:txBody>
          <a:bodyPr rtlCol="0"/>
          <a:lstStyle>
            <a:defPPr>
              <a:defRPr lang="tr-TR"/>
            </a:defPPr>
          </a:lstStyle>
          <a:p>
            <a:pPr rtl="0"/>
            <a:fld id="{8F24369F-26DE-4F52-B45E-87E07EAA30CA}" type="datetime1">
              <a:rPr lang="tr-TR" smtClean="0"/>
              <a:t>17.10.2022</a:t>
            </a:fld>
            <a:endParaRPr lang="tr-TR" dirty="0"/>
          </a:p>
        </p:txBody>
      </p:sp>
      <p:sp>
        <p:nvSpPr>
          <p:cNvPr id="8" name="Alt Bilgi Yer Tutucusu 7"/>
          <p:cNvSpPr>
            <a:spLocks noGrp="1"/>
          </p:cNvSpPr>
          <p:nvPr>
            <p:ph type="ftr" sz="quarter" idx="11"/>
          </p:nvPr>
        </p:nvSpPr>
        <p:spPr/>
        <p:txBody>
          <a:bodyPr rtlCol="0"/>
          <a:lstStyle>
            <a:defPPr>
              <a:defRPr lang="tr-TR"/>
            </a:defPPr>
          </a:lstStyle>
          <a:p>
            <a:pPr rtl="0"/>
            <a:endParaRPr lang="tr-TR" dirty="0"/>
          </a:p>
        </p:txBody>
      </p:sp>
      <p:sp>
        <p:nvSpPr>
          <p:cNvPr id="9" name="Slayt Numarası Yer Tutucusu 8"/>
          <p:cNvSpPr>
            <a:spLocks noGrp="1"/>
          </p:cNvSpPr>
          <p:nvPr>
            <p:ph type="sldNum" sz="quarter" idx="12"/>
          </p:nvPr>
        </p:nvSpPr>
        <p:spPr/>
        <p:txBody>
          <a:bodyPr rtlCol="0"/>
          <a:lstStyle>
            <a:defPPr>
              <a:defRPr lang="tr-TR"/>
            </a:def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defPPr>
              <a:defRPr lang="tr-TR"/>
            </a:defPPr>
          </a:lstStyle>
          <a:p>
            <a:pPr rtl="0"/>
            <a:r>
              <a:rPr lang="tr-TR"/>
              <a:t>Asıl başlık stilini düzenlemek için tıklayın</a:t>
            </a:r>
            <a:endParaRPr lang="tr-TR" dirty="0"/>
          </a:p>
        </p:txBody>
      </p:sp>
      <p:sp>
        <p:nvSpPr>
          <p:cNvPr id="3" name="Tarih Yer Tutucusu 2"/>
          <p:cNvSpPr>
            <a:spLocks noGrp="1"/>
          </p:cNvSpPr>
          <p:nvPr>
            <p:ph type="dt" sz="half" idx="10"/>
          </p:nvPr>
        </p:nvSpPr>
        <p:spPr/>
        <p:txBody>
          <a:bodyPr rtlCol="0"/>
          <a:lstStyle>
            <a:defPPr>
              <a:defRPr lang="tr-TR"/>
            </a:defPPr>
          </a:lstStyle>
          <a:p>
            <a:pPr rtl="0"/>
            <a:fld id="{8BD6902B-3BE0-4E5B-9569-21D155D8DA52}" type="datetime1">
              <a:rPr lang="tr-TR" smtClean="0"/>
              <a:t>17.10.2022</a:t>
            </a:fld>
            <a:endParaRPr lang="tr-TR" dirty="0"/>
          </a:p>
        </p:txBody>
      </p:sp>
      <p:sp>
        <p:nvSpPr>
          <p:cNvPr id="4" name="Alt Bilgi Yer Tutucusu 3"/>
          <p:cNvSpPr>
            <a:spLocks noGrp="1"/>
          </p:cNvSpPr>
          <p:nvPr>
            <p:ph type="ftr" sz="quarter" idx="11"/>
          </p:nvPr>
        </p:nvSpPr>
        <p:spPr/>
        <p:txBody>
          <a:bodyPr rtlCol="0"/>
          <a:lstStyle>
            <a:defPPr>
              <a:defRPr lang="tr-TR"/>
            </a:defPPr>
          </a:lstStyle>
          <a:p>
            <a:pPr rtl="0"/>
            <a:endParaRPr lang="tr-TR" dirty="0"/>
          </a:p>
        </p:txBody>
      </p:sp>
      <p:sp>
        <p:nvSpPr>
          <p:cNvPr id="5" name="Slayt Numarası Yer Tutucusu 4"/>
          <p:cNvSpPr>
            <a:spLocks noGrp="1"/>
          </p:cNvSpPr>
          <p:nvPr>
            <p:ph type="sldNum" sz="quarter" idx="12"/>
          </p:nvPr>
        </p:nvSpPr>
        <p:spPr/>
        <p:txBody>
          <a:bodyPr rtlCol="0"/>
          <a:lstStyle>
            <a:defPPr>
              <a:defRPr lang="tr-TR"/>
            </a:def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defPPr>
              <a:defRPr lang="tr-TR"/>
            </a:defPPr>
          </a:lstStyle>
          <a:p>
            <a:pPr rtl="0"/>
            <a:fld id="{0D6BDF7E-2147-449E-8FB5-D7861DC029E6}" type="datetime1">
              <a:rPr lang="tr-TR" smtClean="0"/>
              <a:t>17.10.2022</a:t>
            </a:fld>
            <a:endParaRPr lang="tr-TR" dirty="0"/>
          </a:p>
        </p:txBody>
      </p:sp>
      <p:sp>
        <p:nvSpPr>
          <p:cNvPr id="3" name="Alt Bilgi Yer Tutucusu 2"/>
          <p:cNvSpPr>
            <a:spLocks noGrp="1"/>
          </p:cNvSpPr>
          <p:nvPr>
            <p:ph type="ftr" sz="quarter" idx="1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12"/>
          </p:nvPr>
        </p:nvSpPr>
        <p:spPr/>
        <p:txBody>
          <a:bodyPr rtlCol="0"/>
          <a:lstStyle>
            <a:defPPr>
              <a:defRPr lang="tr-TR"/>
            </a:def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ikdörtgen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tr-TR" sz="3200" b="0" kern="1200" cap="none" spc="0" baseline="0" dirty="0">
                <a:solidFill>
                  <a:schemeClr val="tx1"/>
                </a:solidFill>
                <a:effectLst/>
                <a:latin typeface="+mj-lt"/>
                <a:ea typeface="+mn-ea"/>
                <a:cs typeface="+mn-cs"/>
              </a:defRPr>
            </a:lvl1pPr>
          </a:lstStyle>
          <a:p>
            <a:pPr rtl="0"/>
            <a:r>
              <a:rPr lang="tr-TR"/>
              <a:t>Asıl başlık stilini düzenlemek için tıklayın</a:t>
            </a:r>
            <a:endParaRPr lang="tr-TR" dirty="0"/>
          </a:p>
        </p:txBody>
      </p:sp>
      <p:sp>
        <p:nvSpPr>
          <p:cNvPr id="3" name="İçerik Yer Tutucusu 2"/>
          <p:cNvSpPr>
            <a:spLocks noGrp="1"/>
          </p:cNvSpPr>
          <p:nvPr>
            <p:ph idx="1"/>
          </p:nvPr>
        </p:nvSpPr>
        <p:spPr>
          <a:xfrm>
            <a:off x="685800" y="609600"/>
            <a:ext cx="6858000" cy="5334000"/>
          </a:xfrm>
        </p:spPr>
        <p:txBody>
          <a:bodyPr rtlCol="0"/>
          <a:lstStyle>
            <a:lvl1pPr>
              <a:defRPr lang="tr-TR" sz="1900"/>
            </a:lvl1pPr>
            <a:lvl2pPr>
              <a:defRPr lang="tr-TR" sz="1600"/>
            </a:lvl2pPr>
            <a:lvl3pPr>
              <a:defRPr lang="tr-TR" sz="1400"/>
            </a:lvl3pPr>
            <a:lvl4pPr>
              <a:defRPr lang="tr-TR" sz="1400"/>
            </a:lvl4pPr>
            <a:lvl5pPr>
              <a:defRPr lang="tr-TR" sz="1400"/>
            </a:lvl5pPr>
            <a:lvl6pPr>
              <a:defRPr lang="tr-TR" sz="1400"/>
            </a:lvl6pPr>
            <a:lvl7pPr>
              <a:defRPr lang="tr-TR" sz="1400"/>
            </a:lvl7pPr>
            <a:lvl8pPr>
              <a:defRPr lang="tr-TR" sz="1400"/>
            </a:lvl8pPr>
            <a:lvl9pPr>
              <a:defRPr lang="tr-T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Metin Yer Tutucusu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lang="tr-TR" sz="1800">
                <a:solidFill>
                  <a:schemeClr val="tx1"/>
                </a:solidFill>
              </a:defRPr>
            </a:lvl1pPr>
            <a:lvl2pPr marL="457200" indent="0">
              <a:buNone/>
              <a:defRPr lang="tr-TR" sz="1200"/>
            </a:lvl2pPr>
            <a:lvl3pPr marL="914400" indent="0">
              <a:buNone/>
              <a:defRPr lang="tr-TR" sz="1000"/>
            </a:lvl3pPr>
            <a:lvl4pPr marL="1371600" indent="0">
              <a:buNone/>
              <a:defRPr lang="tr-TR" sz="900"/>
            </a:lvl4pPr>
            <a:lvl5pPr marL="1828800" indent="0">
              <a:buNone/>
              <a:defRPr lang="tr-TR" sz="900"/>
            </a:lvl5pPr>
            <a:lvl6pPr marL="2286000" indent="0">
              <a:buNone/>
              <a:defRPr lang="tr-TR" sz="900"/>
            </a:lvl6pPr>
            <a:lvl7pPr marL="2743200" indent="0">
              <a:buNone/>
              <a:defRPr lang="tr-TR" sz="900"/>
            </a:lvl7pPr>
            <a:lvl8pPr marL="3200400" indent="0">
              <a:buNone/>
              <a:defRPr lang="tr-TR" sz="900"/>
            </a:lvl8pPr>
            <a:lvl9pPr marL="3657600" indent="0">
              <a:buNone/>
              <a:defRPr lang="tr-TR" sz="900"/>
            </a:lvl9pPr>
          </a:lstStyle>
          <a:p>
            <a:pPr lvl="0" rtl="0"/>
            <a:r>
              <a:rPr lang="tr-TR"/>
              <a:t>Asıl metin stillerini düzenlemek için tıklayın</a:t>
            </a:r>
          </a:p>
        </p:txBody>
      </p:sp>
      <p:sp>
        <p:nvSpPr>
          <p:cNvPr id="8" name="Tarih Yer Tutucusu 7"/>
          <p:cNvSpPr>
            <a:spLocks noGrp="1"/>
          </p:cNvSpPr>
          <p:nvPr>
            <p:ph type="dt" sz="half" idx="10"/>
          </p:nvPr>
        </p:nvSpPr>
        <p:spPr>
          <a:xfrm>
            <a:off x="5588000" y="6035040"/>
            <a:ext cx="1955800" cy="365760"/>
          </a:xfrm>
        </p:spPr>
        <p:txBody>
          <a:bodyPr rtlCol="0"/>
          <a:lstStyle>
            <a:lvl1pPr>
              <a:defRPr lang="tr-TR">
                <a:solidFill>
                  <a:schemeClr val="tx1">
                    <a:lumMod val="85000"/>
                    <a:lumOff val="15000"/>
                  </a:schemeClr>
                </a:solidFill>
              </a:defRPr>
            </a:lvl1pPr>
          </a:lstStyle>
          <a:p>
            <a:pPr rtl="0"/>
            <a:fld id="{C573D33D-C326-46BB-8051-8C8148EC48C6}" type="datetime1">
              <a:rPr lang="tr-TR" smtClean="0"/>
              <a:t>17.10.2022</a:t>
            </a:fld>
            <a:endParaRPr lang="tr-TR" dirty="0"/>
          </a:p>
        </p:txBody>
      </p:sp>
      <p:sp>
        <p:nvSpPr>
          <p:cNvPr id="9" name="Alt Bilgi Yer Tutucusu 8"/>
          <p:cNvSpPr>
            <a:spLocks noGrp="1"/>
          </p:cNvSpPr>
          <p:nvPr>
            <p:ph type="ftr" sz="quarter" idx="11"/>
          </p:nvPr>
        </p:nvSpPr>
        <p:spPr>
          <a:xfrm>
            <a:off x="685801" y="6035040"/>
            <a:ext cx="4584700" cy="365760"/>
          </a:xfrm>
        </p:spPr>
        <p:txBody>
          <a:bodyPr rtlCol="0"/>
          <a:lstStyle>
            <a:lvl1pPr algn="l">
              <a:defRPr lang="tr-TR"/>
            </a:lvl1pPr>
          </a:lstStyle>
          <a:p>
            <a:pPr rtl="0"/>
            <a:endParaRPr lang="tr-TR" dirty="0"/>
          </a:p>
        </p:txBody>
      </p:sp>
      <p:sp>
        <p:nvSpPr>
          <p:cNvPr id="11" name="Slayt Numarası Yer Tutucusu 10"/>
          <p:cNvSpPr>
            <a:spLocks noGrp="1"/>
          </p:cNvSpPr>
          <p:nvPr>
            <p:ph type="sldNum" sz="quarter" idx="12"/>
          </p:nvPr>
        </p:nvSpPr>
        <p:spPr>
          <a:xfrm>
            <a:off x="10396728" y="6035040"/>
            <a:ext cx="1223435" cy="365760"/>
          </a:xfrm>
        </p:spPr>
        <p:txBody>
          <a:bodyPr rtlCol="0"/>
          <a:lstStyle>
            <a:lvl1pPr>
              <a:defRPr lang="tr-TR">
                <a:solidFill>
                  <a:schemeClr val="tx1">
                    <a:lumMod val="85000"/>
                    <a:lumOff val="15000"/>
                  </a:schemeClr>
                </a:solidFill>
              </a:defRPr>
            </a:lvl1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Dikdörtgen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noProof="0"/>
          </a:p>
        </p:txBody>
      </p:sp>
      <p:sp>
        <p:nvSpPr>
          <p:cNvPr id="7" name="Dikdörtgen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Dikdörtgen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Başlık Yer Tutucusu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defPPr>
              <a:defRPr lang="tr-TR"/>
            </a:defPPr>
          </a:lstStyle>
          <a:p>
            <a:pPr rtl="0"/>
            <a:r>
              <a:rPr lang="tr-TR" noProof="0"/>
              <a:t>Asıl başlık stilini düzenlemek için tıklayın</a:t>
            </a:r>
          </a:p>
        </p:txBody>
      </p:sp>
      <p:sp>
        <p:nvSpPr>
          <p:cNvPr id="3" name="Metin Yer Tutucusu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defPPr>
              <a:defRPr lang="tr-TR"/>
            </a:def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lang="tr-TR" sz="1000">
                <a:solidFill>
                  <a:schemeClr val="tx1">
                    <a:lumMod val="75000"/>
                    <a:lumOff val="25000"/>
                  </a:schemeClr>
                </a:solidFill>
              </a:defRPr>
            </a:lvl1pPr>
          </a:lstStyle>
          <a:p>
            <a:pPr rtl="0"/>
            <a:fld id="{1EB192CA-A4D3-41DA-B9F2-AA0147D0B411}" type="datetime1">
              <a:rPr lang="tr-TR" noProof="0" smtClean="0"/>
              <a:t>17.10.2022</a:t>
            </a:fld>
            <a:endParaRPr lang="tr-TR" noProof="0" dirty="0"/>
          </a:p>
        </p:txBody>
      </p:sp>
      <p:sp>
        <p:nvSpPr>
          <p:cNvPr id="5" name="Alt Bilgi Yer Tutucusu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lang="tr-TR" sz="1000">
                <a:solidFill>
                  <a:schemeClr val="tx1">
                    <a:lumMod val="85000"/>
                    <a:lumOff val="15000"/>
                  </a:schemeClr>
                </a:solidFill>
              </a:defRPr>
            </a:lvl1pPr>
          </a:lstStyle>
          <a:p>
            <a:pPr rtl="0"/>
            <a:endParaRPr lang="tr-TR" noProof="0"/>
          </a:p>
        </p:txBody>
      </p:sp>
      <p:sp>
        <p:nvSpPr>
          <p:cNvPr id="6" name="Slayt Numarası Yer Tutucusu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lang="tr-TR" sz="1000">
                <a:solidFill>
                  <a:schemeClr val="tx1">
                    <a:lumMod val="75000"/>
                    <a:lumOff val="25000"/>
                  </a:schemeClr>
                </a:solidFill>
              </a:defRPr>
            </a:lvl1pPr>
          </a:lstStyle>
          <a:p>
            <a:pPr rtl="0"/>
            <a:fld id="{34B7E4EF-A1BD-40F4-AB7B-04F084DD991D}" type="slidenum">
              <a:rPr lang="tr-TR" noProof="0" smtClean="0"/>
              <a:t>‹#›</a:t>
            </a:fld>
            <a:endParaRPr lang="tr-TR" noProof="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lang="tr-T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400" kern="1200">
          <a:solidFill>
            <a:schemeClr val="tx1"/>
          </a:solidFill>
          <a:latin typeface="+mn-lt"/>
          <a:ea typeface="+mn-ea"/>
          <a:cs typeface="+mn-cs"/>
        </a:defRPr>
      </a:lvl9pPr>
    </p:bodyStyle>
    <p:otherStyle>
      <a:defPPr>
        <a:defRPr lang="tr-TR"/>
      </a:defPPr>
      <a:lvl1pPr marL="0" algn="l" defTabSz="914400" rtl="0" eaLnBrk="1" latinLnBrk="0" hangingPunct="1">
        <a:defRPr lang="tr-TR" sz="1800" kern="1200">
          <a:solidFill>
            <a:schemeClr val="tx1"/>
          </a:solidFill>
          <a:latin typeface="+mn-lt"/>
          <a:ea typeface="+mn-ea"/>
          <a:cs typeface="+mn-cs"/>
        </a:defRPr>
      </a:lvl1pPr>
      <a:lvl2pPr marL="457200" algn="l" defTabSz="914400" rtl="0" eaLnBrk="1" latinLnBrk="0" hangingPunct="1">
        <a:defRPr lang="tr-TR" sz="1800" kern="1200">
          <a:solidFill>
            <a:schemeClr val="tx1"/>
          </a:solidFill>
          <a:latin typeface="+mn-lt"/>
          <a:ea typeface="+mn-ea"/>
          <a:cs typeface="+mn-cs"/>
        </a:defRPr>
      </a:lvl2pPr>
      <a:lvl3pPr marL="914400" algn="l" defTabSz="914400" rtl="0" eaLnBrk="1" latinLnBrk="0" hangingPunct="1">
        <a:defRPr lang="tr-TR" sz="1800" kern="1200">
          <a:solidFill>
            <a:schemeClr val="tx1"/>
          </a:solidFill>
          <a:latin typeface="+mn-lt"/>
          <a:ea typeface="+mn-ea"/>
          <a:cs typeface="+mn-cs"/>
        </a:defRPr>
      </a:lvl3pPr>
      <a:lvl4pPr marL="1371600" algn="l" defTabSz="914400" rtl="0" eaLnBrk="1" latinLnBrk="0" hangingPunct="1">
        <a:defRPr lang="tr-TR" sz="1800" kern="1200">
          <a:solidFill>
            <a:schemeClr val="tx1"/>
          </a:solidFill>
          <a:latin typeface="+mn-lt"/>
          <a:ea typeface="+mn-ea"/>
          <a:cs typeface="+mn-cs"/>
        </a:defRPr>
      </a:lvl4pPr>
      <a:lvl5pPr marL="1828800" algn="l" defTabSz="914400" rtl="0" eaLnBrk="1" latinLnBrk="0" hangingPunct="1">
        <a:defRPr lang="tr-TR" sz="1800" kern="1200">
          <a:solidFill>
            <a:schemeClr val="tx1"/>
          </a:solidFill>
          <a:latin typeface="+mn-lt"/>
          <a:ea typeface="+mn-ea"/>
          <a:cs typeface="+mn-cs"/>
        </a:defRPr>
      </a:lvl5pPr>
      <a:lvl6pPr marL="2286000" algn="l" defTabSz="914400" rtl="0" eaLnBrk="1" latinLnBrk="0" hangingPunct="1">
        <a:defRPr lang="tr-TR" sz="1800" kern="1200">
          <a:solidFill>
            <a:schemeClr val="tx1"/>
          </a:solidFill>
          <a:latin typeface="+mn-lt"/>
          <a:ea typeface="+mn-ea"/>
          <a:cs typeface="+mn-cs"/>
        </a:defRPr>
      </a:lvl6pPr>
      <a:lvl7pPr marL="2743200" algn="l" defTabSz="914400" rtl="0" eaLnBrk="1" latinLnBrk="0" hangingPunct="1">
        <a:defRPr lang="tr-TR" sz="1800" kern="1200">
          <a:solidFill>
            <a:schemeClr val="tx1"/>
          </a:solidFill>
          <a:latin typeface="+mn-lt"/>
          <a:ea typeface="+mn-ea"/>
          <a:cs typeface="+mn-cs"/>
        </a:defRPr>
      </a:lvl7pPr>
      <a:lvl8pPr marL="3200400" algn="l" defTabSz="914400" rtl="0" eaLnBrk="1" latinLnBrk="0" hangingPunct="1">
        <a:defRPr lang="tr-TR" sz="1800" kern="1200">
          <a:solidFill>
            <a:schemeClr val="tx1"/>
          </a:solidFill>
          <a:latin typeface="+mn-lt"/>
          <a:ea typeface="+mn-ea"/>
          <a:cs typeface="+mn-cs"/>
        </a:defRPr>
      </a:lvl8pPr>
      <a:lvl9pPr marL="3657600" algn="l" defTabSz="914400" rtl="0" eaLnBrk="1" latinLnBrk="0" hangingPunct="1">
        <a:defRPr lang="tr-T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10.xml"/><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Dikdörtgen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4" name="Resim 3" descr="Kulaklık takan ve dizüstü bilgisayarı olan adam">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Dikdörtgen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Başlık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rtlCol="0">
            <a:normAutofit/>
          </a:bodyPr>
          <a:lstStyle>
            <a:defPPr>
              <a:defRPr lang="tr-TR"/>
            </a:defPPr>
          </a:lstStyle>
          <a:p>
            <a:pPr rtl="0"/>
            <a:r>
              <a:rPr lang="tr-TR" dirty="0"/>
              <a:t>Bilişim eğitim merkezi</a:t>
            </a:r>
          </a:p>
        </p:txBody>
      </p:sp>
      <p:sp>
        <p:nvSpPr>
          <p:cNvPr id="3" name="Alt Başlık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rtlCol="0">
            <a:normAutofit/>
          </a:bodyPr>
          <a:lstStyle>
            <a:defPPr>
              <a:defRPr lang="tr-TR"/>
            </a:defPPr>
          </a:lstStyle>
          <a:p>
            <a:pPr rtl="0">
              <a:spcAft>
                <a:spcPts val="600"/>
              </a:spcAft>
            </a:pPr>
            <a:r>
              <a:rPr lang="tr-TR" sz="2400" dirty="0">
                <a:solidFill>
                  <a:schemeClr val="tx2">
                    <a:lumMod val="90000"/>
                  </a:schemeClr>
                </a:solidFill>
              </a:rPr>
              <a:t>MCSD EĞİTİMİ</a:t>
            </a:r>
          </a:p>
        </p:txBody>
      </p:sp>
      <p:sp>
        <p:nvSpPr>
          <p:cNvPr id="13" name="Dikdörtgen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Adam dizüstü bilgisayarda bir şey gösteriyor">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Başlık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tr-TR"/>
            </a:defPPr>
          </a:lstStyle>
          <a:p>
            <a:pPr marL="216000" indent="-216000" rtl="0">
              <a:lnSpc>
                <a:spcPct val="100000"/>
              </a:lnSpc>
              <a:buClr>
                <a:schemeClr val="accent1"/>
              </a:buClr>
              <a:buFont typeface="Arial" panose="020B0604020202020204" pitchFamily="34" charset="0"/>
              <a:buChar char="•"/>
            </a:pPr>
            <a:r>
              <a:rPr lang="tr-TR" sz="3200" dirty="0">
                <a:solidFill>
                  <a:schemeClr val="bg2">
                    <a:lumMod val="50000"/>
                  </a:schemeClr>
                </a:solidFill>
              </a:rPr>
              <a:t>Çok Biçimlilik</a:t>
            </a:r>
            <a:br>
              <a:rPr lang="tr-TR" sz="3200" dirty="0">
                <a:solidFill>
                  <a:schemeClr val="bg2">
                    <a:lumMod val="50000"/>
                  </a:schemeClr>
                </a:solidFill>
              </a:rPr>
            </a:br>
            <a:r>
              <a:rPr lang="tr-TR" sz="3200" dirty="0">
                <a:solidFill>
                  <a:schemeClr val="bg2">
                    <a:lumMod val="50000"/>
                  </a:schemeClr>
                </a:solidFill>
              </a:rPr>
              <a:t>(</a:t>
            </a:r>
            <a:r>
              <a:rPr lang="tr-TR" dirty="0">
                <a:solidFill>
                  <a:schemeClr val="bg2">
                    <a:lumMod val="50000"/>
                  </a:schemeClr>
                </a:solidFill>
              </a:rPr>
              <a:t>Polymorphism</a:t>
            </a:r>
            <a:r>
              <a:rPr lang="tr-TR" sz="3200" dirty="0">
                <a:solidFill>
                  <a:schemeClr val="bg2">
                    <a:lumMod val="50000"/>
                  </a:schemeClr>
                </a:solidFill>
              </a:rPr>
              <a:t>)</a:t>
            </a:r>
          </a:p>
        </p:txBody>
      </p:sp>
      <p:sp>
        <p:nvSpPr>
          <p:cNvPr id="4" name="Metin Yer Tutucusu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2386583"/>
            <a:ext cx="3144774" cy="3867913"/>
          </a:xfrm>
        </p:spPr>
        <p:txBody>
          <a:bodyPr rtlCol="0">
            <a:noAutofit/>
          </a:bodyPr>
          <a:lstStyle>
            <a:defPPr>
              <a:defRPr lang="tr-TR"/>
            </a:defPPr>
          </a:lstStyle>
          <a:p>
            <a:pPr algn="l"/>
            <a:r>
              <a:rPr lang="tr-TR" sz="1200" b="0" i="0" dirty="0">
                <a:solidFill>
                  <a:srgbClr val="405261"/>
                </a:solidFill>
                <a:effectLst/>
                <a:latin typeface="AvenirRegular"/>
              </a:rPr>
              <a:t>Alt Sınıf ve Üst Sınıfın özelliklerinden farklı şekilde davranışlar göstermesine Çok Biçimlilik denir. Örneğin; Bir nesnenin diğer bir nesneyle ortak özellikleri olmasına rağmen farklı özelliklerininde tanımlanabilmesine denir.</a:t>
            </a:r>
          </a:p>
        </p:txBody>
      </p:sp>
    </p:spTree>
    <p:extLst>
      <p:ext uri="{BB962C8B-B14F-4D97-AF65-F5344CB8AC3E}">
        <p14:creationId xmlns:p14="http://schemas.microsoft.com/office/powerpoint/2010/main" val="3913694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A219CFFF-7272-821A-E6D3-DB2961D7C3F3}"/>
              </a:ext>
            </a:extLst>
          </p:cNvPr>
          <p:cNvPicPr>
            <a:picLocks noChangeAspect="1"/>
          </p:cNvPicPr>
          <p:nvPr/>
        </p:nvPicPr>
        <p:blipFill>
          <a:blip r:embed="rId2"/>
          <a:stretch>
            <a:fillRect/>
          </a:stretch>
        </p:blipFill>
        <p:spPr>
          <a:xfrm>
            <a:off x="392648" y="1085646"/>
            <a:ext cx="5945770" cy="5261365"/>
          </a:xfrm>
          <a:prstGeom prst="rect">
            <a:avLst/>
          </a:prstGeom>
        </p:spPr>
      </p:pic>
      <p:sp>
        <p:nvSpPr>
          <p:cNvPr id="11" name="Başlık 2">
            <a:extLst>
              <a:ext uri="{FF2B5EF4-FFF2-40B4-BE49-F238E27FC236}">
                <a16:creationId xmlns:a16="http://schemas.microsoft.com/office/drawing/2014/main" id="{62FD1929-397D-495F-4782-CAF2115D7B41}"/>
              </a:ext>
            </a:extLst>
          </p:cNvPr>
          <p:cNvSpPr txBox="1">
            <a:spLocks/>
          </p:cNvSpPr>
          <p:nvPr/>
        </p:nvSpPr>
        <p:spPr>
          <a:xfrm>
            <a:off x="392648" y="360581"/>
            <a:ext cx="9610344" cy="655141"/>
          </a:xfrm>
          <a:prstGeom prst="rect">
            <a:avLst/>
          </a:prstGeom>
        </p:spPr>
        <p:txBody>
          <a:bodyPr rtlCol="0"/>
          <a:lstStyle>
            <a:defPPr>
              <a:defRPr lang="tr-TR"/>
            </a:defPPr>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a:lstStyle>
          <a:p>
            <a:pPr>
              <a:lnSpc>
                <a:spcPct val="100000"/>
              </a:lnSpc>
              <a:buClr>
                <a:schemeClr val="accent1"/>
              </a:buClr>
            </a:pPr>
            <a:r>
              <a:rPr lang="tr-TR" sz="3200" dirty="0">
                <a:solidFill>
                  <a:schemeClr val="bg2">
                    <a:lumMod val="50000"/>
                  </a:schemeClr>
                </a:solidFill>
              </a:rPr>
              <a:t>SINIF VE NESNE ÖRNEKLERİ</a:t>
            </a:r>
          </a:p>
        </p:txBody>
      </p:sp>
      <p:pic>
        <p:nvPicPr>
          <p:cNvPr id="13" name="Resim 12">
            <a:extLst>
              <a:ext uri="{FF2B5EF4-FFF2-40B4-BE49-F238E27FC236}">
                <a16:creationId xmlns:a16="http://schemas.microsoft.com/office/drawing/2014/main" id="{F523E09E-299F-2A4F-9548-F9851F1F857F}"/>
              </a:ext>
            </a:extLst>
          </p:cNvPr>
          <p:cNvPicPr>
            <a:picLocks noChangeAspect="1"/>
          </p:cNvPicPr>
          <p:nvPr/>
        </p:nvPicPr>
        <p:blipFill>
          <a:blip r:embed="rId3"/>
          <a:stretch>
            <a:fillRect/>
          </a:stretch>
        </p:blipFill>
        <p:spPr>
          <a:xfrm>
            <a:off x="6553675" y="1085646"/>
            <a:ext cx="5197263" cy="1958768"/>
          </a:xfrm>
          <a:prstGeom prst="rect">
            <a:avLst/>
          </a:prstGeom>
        </p:spPr>
      </p:pic>
      <p:pic>
        <p:nvPicPr>
          <p:cNvPr id="15" name="Resim 14">
            <a:extLst>
              <a:ext uri="{FF2B5EF4-FFF2-40B4-BE49-F238E27FC236}">
                <a16:creationId xmlns:a16="http://schemas.microsoft.com/office/drawing/2014/main" id="{F648379E-0D43-DDEA-58B3-9B82AEC5CC1A}"/>
              </a:ext>
            </a:extLst>
          </p:cNvPr>
          <p:cNvPicPr>
            <a:picLocks noChangeAspect="1"/>
          </p:cNvPicPr>
          <p:nvPr/>
        </p:nvPicPr>
        <p:blipFill>
          <a:blip r:embed="rId4"/>
          <a:stretch>
            <a:fillRect/>
          </a:stretch>
        </p:blipFill>
        <p:spPr>
          <a:xfrm>
            <a:off x="6553675" y="3690027"/>
            <a:ext cx="5177967" cy="1817888"/>
          </a:xfrm>
          <a:prstGeom prst="rect">
            <a:avLst/>
          </a:prstGeom>
        </p:spPr>
      </p:pic>
    </p:spTree>
    <p:extLst>
      <p:ext uri="{BB962C8B-B14F-4D97-AF65-F5344CB8AC3E}">
        <p14:creationId xmlns:p14="http://schemas.microsoft.com/office/powerpoint/2010/main" val="2981534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2">
            <a:extLst>
              <a:ext uri="{FF2B5EF4-FFF2-40B4-BE49-F238E27FC236}">
                <a16:creationId xmlns:a16="http://schemas.microsoft.com/office/drawing/2014/main" id="{62FD1929-397D-495F-4782-CAF2115D7B41}"/>
              </a:ext>
            </a:extLst>
          </p:cNvPr>
          <p:cNvSpPr txBox="1">
            <a:spLocks/>
          </p:cNvSpPr>
          <p:nvPr/>
        </p:nvSpPr>
        <p:spPr>
          <a:xfrm>
            <a:off x="392648" y="360581"/>
            <a:ext cx="9610344" cy="655141"/>
          </a:xfrm>
          <a:prstGeom prst="rect">
            <a:avLst/>
          </a:prstGeom>
        </p:spPr>
        <p:txBody>
          <a:bodyPr rtlCol="0"/>
          <a:lstStyle>
            <a:defPPr>
              <a:defRPr lang="tr-TR"/>
            </a:defPPr>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a:lstStyle>
          <a:p>
            <a:pPr>
              <a:lnSpc>
                <a:spcPct val="100000"/>
              </a:lnSpc>
              <a:buClr>
                <a:schemeClr val="accent1"/>
              </a:buClr>
            </a:pPr>
            <a:r>
              <a:rPr lang="tr-TR" sz="3200" dirty="0">
                <a:solidFill>
                  <a:schemeClr val="bg2">
                    <a:lumMod val="50000"/>
                  </a:schemeClr>
                </a:solidFill>
              </a:rPr>
              <a:t>Soyutlama (Abstraction)</a:t>
            </a:r>
          </a:p>
        </p:txBody>
      </p:sp>
      <p:pic>
        <p:nvPicPr>
          <p:cNvPr id="5" name="Resim 4">
            <a:extLst>
              <a:ext uri="{FF2B5EF4-FFF2-40B4-BE49-F238E27FC236}">
                <a16:creationId xmlns:a16="http://schemas.microsoft.com/office/drawing/2014/main" id="{151E6340-D06C-D150-D254-79CBD51DF2CA}"/>
              </a:ext>
            </a:extLst>
          </p:cNvPr>
          <p:cNvPicPr>
            <a:picLocks noChangeAspect="1"/>
          </p:cNvPicPr>
          <p:nvPr/>
        </p:nvPicPr>
        <p:blipFill>
          <a:blip r:embed="rId2"/>
          <a:stretch>
            <a:fillRect/>
          </a:stretch>
        </p:blipFill>
        <p:spPr>
          <a:xfrm>
            <a:off x="392647" y="1015722"/>
            <a:ext cx="6225561" cy="4567497"/>
          </a:xfrm>
          <a:prstGeom prst="rect">
            <a:avLst/>
          </a:prstGeom>
        </p:spPr>
      </p:pic>
      <p:pic>
        <p:nvPicPr>
          <p:cNvPr id="7" name="Resim 6">
            <a:extLst>
              <a:ext uri="{FF2B5EF4-FFF2-40B4-BE49-F238E27FC236}">
                <a16:creationId xmlns:a16="http://schemas.microsoft.com/office/drawing/2014/main" id="{844A4021-CFD0-97DE-BDA5-F4784E71689B}"/>
              </a:ext>
            </a:extLst>
          </p:cNvPr>
          <p:cNvPicPr>
            <a:picLocks noChangeAspect="1"/>
          </p:cNvPicPr>
          <p:nvPr/>
        </p:nvPicPr>
        <p:blipFill>
          <a:blip r:embed="rId3"/>
          <a:stretch>
            <a:fillRect/>
          </a:stretch>
        </p:blipFill>
        <p:spPr>
          <a:xfrm>
            <a:off x="6712772" y="1015722"/>
            <a:ext cx="5086580" cy="4705289"/>
          </a:xfrm>
          <a:prstGeom prst="rect">
            <a:avLst/>
          </a:prstGeom>
        </p:spPr>
      </p:pic>
    </p:spTree>
    <p:extLst>
      <p:ext uri="{BB962C8B-B14F-4D97-AF65-F5344CB8AC3E}">
        <p14:creationId xmlns:p14="http://schemas.microsoft.com/office/powerpoint/2010/main" val="1372340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2">
            <a:extLst>
              <a:ext uri="{FF2B5EF4-FFF2-40B4-BE49-F238E27FC236}">
                <a16:creationId xmlns:a16="http://schemas.microsoft.com/office/drawing/2014/main" id="{62FD1929-397D-495F-4782-CAF2115D7B41}"/>
              </a:ext>
            </a:extLst>
          </p:cNvPr>
          <p:cNvSpPr txBox="1">
            <a:spLocks/>
          </p:cNvSpPr>
          <p:nvPr/>
        </p:nvSpPr>
        <p:spPr>
          <a:xfrm>
            <a:off x="392648" y="360581"/>
            <a:ext cx="9610344" cy="655141"/>
          </a:xfrm>
          <a:prstGeom prst="rect">
            <a:avLst/>
          </a:prstGeom>
        </p:spPr>
        <p:txBody>
          <a:bodyPr rtlCol="0"/>
          <a:lstStyle>
            <a:defPPr>
              <a:defRPr lang="tr-TR"/>
            </a:defPPr>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a:lstStyle>
          <a:p>
            <a:pPr>
              <a:lnSpc>
                <a:spcPct val="100000"/>
              </a:lnSpc>
              <a:buClr>
                <a:schemeClr val="accent1"/>
              </a:buClr>
            </a:pPr>
            <a:r>
              <a:rPr lang="tr-TR" sz="3200" dirty="0">
                <a:solidFill>
                  <a:schemeClr val="bg2">
                    <a:lumMod val="50000"/>
                  </a:schemeClr>
                </a:solidFill>
              </a:rPr>
              <a:t>Kapsülleme (Encapsulation)</a:t>
            </a:r>
          </a:p>
        </p:txBody>
      </p:sp>
      <p:pic>
        <p:nvPicPr>
          <p:cNvPr id="3" name="Resim 2">
            <a:extLst>
              <a:ext uri="{FF2B5EF4-FFF2-40B4-BE49-F238E27FC236}">
                <a16:creationId xmlns:a16="http://schemas.microsoft.com/office/drawing/2014/main" id="{C3914ED1-5087-A13D-8580-6ED7BA7E4369}"/>
              </a:ext>
            </a:extLst>
          </p:cNvPr>
          <p:cNvPicPr>
            <a:picLocks noChangeAspect="1"/>
          </p:cNvPicPr>
          <p:nvPr/>
        </p:nvPicPr>
        <p:blipFill>
          <a:blip r:embed="rId2"/>
          <a:stretch>
            <a:fillRect/>
          </a:stretch>
        </p:blipFill>
        <p:spPr>
          <a:xfrm>
            <a:off x="392647" y="1015721"/>
            <a:ext cx="5169941" cy="5481697"/>
          </a:xfrm>
          <a:prstGeom prst="rect">
            <a:avLst/>
          </a:prstGeom>
        </p:spPr>
      </p:pic>
      <p:pic>
        <p:nvPicPr>
          <p:cNvPr id="6" name="Resim 5">
            <a:extLst>
              <a:ext uri="{FF2B5EF4-FFF2-40B4-BE49-F238E27FC236}">
                <a16:creationId xmlns:a16="http://schemas.microsoft.com/office/drawing/2014/main" id="{53E6139F-E97E-D873-F9F9-27B5F597EC7B}"/>
              </a:ext>
            </a:extLst>
          </p:cNvPr>
          <p:cNvPicPr>
            <a:picLocks noChangeAspect="1"/>
          </p:cNvPicPr>
          <p:nvPr/>
        </p:nvPicPr>
        <p:blipFill>
          <a:blip r:embed="rId3"/>
          <a:stretch>
            <a:fillRect/>
          </a:stretch>
        </p:blipFill>
        <p:spPr>
          <a:xfrm>
            <a:off x="5773905" y="1558881"/>
            <a:ext cx="6025448" cy="4395375"/>
          </a:xfrm>
          <a:prstGeom prst="rect">
            <a:avLst/>
          </a:prstGeom>
        </p:spPr>
      </p:pic>
    </p:spTree>
    <p:extLst>
      <p:ext uri="{BB962C8B-B14F-4D97-AF65-F5344CB8AC3E}">
        <p14:creationId xmlns:p14="http://schemas.microsoft.com/office/powerpoint/2010/main" val="360632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2">
            <a:extLst>
              <a:ext uri="{FF2B5EF4-FFF2-40B4-BE49-F238E27FC236}">
                <a16:creationId xmlns:a16="http://schemas.microsoft.com/office/drawing/2014/main" id="{62FD1929-397D-495F-4782-CAF2115D7B41}"/>
              </a:ext>
            </a:extLst>
          </p:cNvPr>
          <p:cNvSpPr txBox="1">
            <a:spLocks/>
          </p:cNvSpPr>
          <p:nvPr/>
        </p:nvSpPr>
        <p:spPr>
          <a:xfrm>
            <a:off x="392648" y="360581"/>
            <a:ext cx="9610344" cy="655141"/>
          </a:xfrm>
          <a:prstGeom prst="rect">
            <a:avLst/>
          </a:prstGeom>
        </p:spPr>
        <p:txBody>
          <a:bodyPr rtlCol="0"/>
          <a:lstStyle>
            <a:defPPr>
              <a:defRPr lang="tr-TR"/>
            </a:defPPr>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a:lstStyle>
          <a:p>
            <a:pPr>
              <a:lnSpc>
                <a:spcPct val="100000"/>
              </a:lnSpc>
              <a:buClr>
                <a:schemeClr val="accent1"/>
              </a:buClr>
            </a:pPr>
            <a:r>
              <a:rPr lang="tr-TR" sz="3200" dirty="0">
                <a:solidFill>
                  <a:schemeClr val="bg2">
                    <a:lumMod val="50000"/>
                  </a:schemeClr>
                </a:solidFill>
              </a:rPr>
              <a:t>Miras Alma (Inheritance)</a:t>
            </a:r>
          </a:p>
        </p:txBody>
      </p:sp>
      <p:pic>
        <p:nvPicPr>
          <p:cNvPr id="7" name="Resim 6">
            <a:extLst>
              <a:ext uri="{FF2B5EF4-FFF2-40B4-BE49-F238E27FC236}">
                <a16:creationId xmlns:a16="http://schemas.microsoft.com/office/drawing/2014/main" id="{E8D8146C-88C1-7CE5-7575-652783595DD3}"/>
              </a:ext>
            </a:extLst>
          </p:cNvPr>
          <p:cNvPicPr>
            <a:picLocks noChangeAspect="1"/>
          </p:cNvPicPr>
          <p:nvPr/>
        </p:nvPicPr>
        <p:blipFill>
          <a:blip r:embed="rId2"/>
          <a:stretch>
            <a:fillRect/>
          </a:stretch>
        </p:blipFill>
        <p:spPr>
          <a:xfrm>
            <a:off x="392648" y="1015722"/>
            <a:ext cx="4404742" cy="5395428"/>
          </a:xfrm>
          <a:prstGeom prst="rect">
            <a:avLst/>
          </a:prstGeom>
        </p:spPr>
      </p:pic>
      <p:pic>
        <p:nvPicPr>
          <p:cNvPr id="9" name="Resim 8">
            <a:extLst>
              <a:ext uri="{FF2B5EF4-FFF2-40B4-BE49-F238E27FC236}">
                <a16:creationId xmlns:a16="http://schemas.microsoft.com/office/drawing/2014/main" id="{5068C678-7CAE-E2C6-8493-92BB2C5A28CF}"/>
              </a:ext>
            </a:extLst>
          </p:cNvPr>
          <p:cNvPicPr>
            <a:picLocks noChangeAspect="1"/>
          </p:cNvPicPr>
          <p:nvPr/>
        </p:nvPicPr>
        <p:blipFill>
          <a:blip r:embed="rId3"/>
          <a:stretch>
            <a:fillRect/>
          </a:stretch>
        </p:blipFill>
        <p:spPr>
          <a:xfrm>
            <a:off x="4887038" y="1015722"/>
            <a:ext cx="6828112" cy="2758679"/>
          </a:xfrm>
          <a:prstGeom prst="rect">
            <a:avLst/>
          </a:prstGeom>
        </p:spPr>
      </p:pic>
      <p:pic>
        <p:nvPicPr>
          <p:cNvPr id="12" name="Resim 11">
            <a:extLst>
              <a:ext uri="{FF2B5EF4-FFF2-40B4-BE49-F238E27FC236}">
                <a16:creationId xmlns:a16="http://schemas.microsoft.com/office/drawing/2014/main" id="{2620DFA0-5709-8B9C-BEB4-40A927BFF999}"/>
              </a:ext>
            </a:extLst>
          </p:cNvPr>
          <p:cNvPicPr>
            <a:picLocks noChangeAspect="1"/>
          </p:cNvPicPr>
          <p:nvPr/>
        </p:nvPicPr>
        <p:blipFill>
          <a:blip r:embed="rId4"/>
          <a:stretch>
            <a:fillRect/>
          </a:stretch>
        </p:blipFill>
        <p:spPr>
          <a:xfrm>
            <a:off x="4887038" y="3888711"/>
            <a:ext cx="6828112" cy="2522439"/>
          </a:xfrm>
          <a:prstGeom prst="rect">
            <a:avLst/>
          </a:prstGeom>
        </p:spPr>
      </p:pic>
    </p:spTree>
    <p:extLst>
      <p:ext uri="{BB962C8B-B14F-4D97-AF65-F5344CB8AC3E}">
        <p14:creationId xmlns:p14="http://schemas.microsoft.com/office/powerpoint/2010/main" val="1942066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2">
            <a:extLst>
              <a:ext uri="{FF2B5EF4-FFF2-40B4-BE49-F238E27FC236}">
                <a16:creationId xmlns:a16="http://schemas.microsoft.com/office/drawing/2014/main" id="{62FD1929-397D-495F-4782-CAF2115D7B41}"/>
              </a:ext>
            </a:extLst>
          </p:cNvPr>
          <p:cNvSpPr txBox="1">
            <a:spLocks/>
          </p:cNvSpPr>
          <p:nvPr/>
        </p:nvSpPr>
        <p:spPr>
          <a:xfrm>
            <a:off x="392648" y="360581"/>
            <a:ext cx="9610344" cy="655141"/>
          </a:xfrm>
          <a:prstGeom prst="rect">
            <a:avLst/>
          </a:prstGeom>
        </p:spPr>
        <p:txBody>
          <a:bodyPr rtlCol="0"/>
          <a:lstStyle>
            <a:defPPr>
              <a:defRPr lang="tr-TR"/>
            </a:defPPr>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a:lstStyle>
          <a:p>
            <a:pPr>
              <a:lnSpc>
                <a:spcPct val="100000"/>
              </a:lnSpc>
              <a:buClr>
                <a:schemeClr val="accent1"/>
              </a:buClr>
            </a:pPr>
            <a:r>
              <a:rPr lang="tr-TR" sz="3200" dirty="0">
                <a:solidFill>
                  <a:schemeClr val="bg2">
                    <a:lumMod val="50000"/>
                  </a:schemeClr>
                </a:solidFill>
              </a:rPr>
              <a:t>Miras Alma (Inheritance)</a:t>
            </a:r>
          </a:p>
        </p:txBody>
      </p:sp>
      <p:pic>
        <p:nvPicPr>
          <p:cNvPr id="3" name="Resim 2">
            <a:extLst>
              <a:ext uri="{FF2B5EF4-FFF2-40B4-BE49-F238E27FC236}">
                <a16:creationId xmlns:a16="http://schemas.microsoft.com/office/drawing/2014/main" id="{7AFFCE05-137D-70DA-B012-F10E2EEA116E}"/>
              </a:ext>
            </a:extLst>
          </p:cNvPr>
          <p:cNvPicPr>
            <a:picLocks noChangeAspect="1"/>
          </p:cNvPicPr>
          <p:nvPr/>
        </p:nvPicPr>
        <p:blipFill>
          <a:blip r:embed="rId2"/>
          <a:stretch>
            <a:fillRect/>
          </a:stretch>
        </p:blipFill>
        <p:spPr>
          <a:xfrm>
            <a:off x="392648" y="1015722"/>
            <a:ext cx="6187446" cy="4961050"/>
          </a:xfrm>
          <a:prstGeom prst="rect">
            <a:avLst/>
          </a:prstGeom>
        </p:spPr>
      </p:pic>
      <p:pic>
        <p:nvPicPr>
          <p:cNvPr id="5" name="Resim 4">
            <a:extLst>
              <a:ext uri="{FF2B5EF4-FFF2-40B4-BE49-F238E27FC236}">
                <a16:creationId xmlns:a16="http://schemas.microsoft.com/office/drawing/2014/main" id="{D5DA6AEC-73A4-E40A-1487-4B6A785D6EF9}"/>
              </a:ext>
            </a:extLst>
          </p:cNvPr>
          <p:cNvPicPr>
            <a:picLocks noChangeAspect="1"/>
          </p:cNvPicPr>
          <p:nvPr/>
        </p:nvPicPr>
        <p:blipFill>
          <a:blip r:embed="rId3"/>
          <a:stretch>
            <a:fillRect/>
          </a:stretch>
        </p:blipFill>
        <p:spPr>
          <a:xfrm>
            <a:off x="6678706" y="1015722"/>
            <a:ext cx="5120646" cy="2720576"/>
          </a:xfrm>
          <a:prstGeom prst="rect">
            <a:avLst/>
          </a:prstGeom>
        </p:spPr>
      </p:pic>
    </p:spTree>
    <p:extLst>
      <p:ext uri="{BB962C8B-B14F-4D97-AF65-F5344CB8AC3E}">
        <p14:creationId xmlns:p14="http://schemas.microsoft.com/office/powerpoint/2010/main" val="9814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2">
            <a:extLst>
              <a:ext uri="{FF2B5EF4-FFF2-40B4-BE49-F238E27FC236}">
                <a16:creationId xmlns:a16="http://schemas.microsoft.com/office/drawing/2014/main" id="{62FD1929-397D-495F-4782-CAF2115D7B41}"/>
              </a:ext>
            </a:extLst>
          </p:cNvPr>
          <p:cNvSpPr txBox="1">
            <a:spLocks/>
          </p:cNvSpPr>
          <p:nvPr/>
        </p:nvSpPr>
        <p:spPr>
          <a:xfrm>
            <a:off x="392648" y="360581"/>
            <a:ext cx="9610344" cy="655141"/>
          </a:xfrm>
          <a:prstGeom prst="rect">
            <a:avLst/>
          </a:prstGeom>
        </p:spPr>
        <p:txBody>
          <a:bodyPr rtlCol="0"/>
          <a:lstStyle>
            <a:defPPr>
              <a:defRPr lang="tr-TR"/>
            </a:defPPr>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a:lstStyle>
          <a:p>
            <a:pPr>
              <a:lnSpc>
                <a:spcPct val="100000"/>
              </a:lnSpc>
              <a:buClr>
                <a:schemeClr val="accent1"/>
              </a:buClr>
            </a:pPr>
            <a:r>
              <a:rPr lang="tr-TR" sz="3200" dirty="0">
                <a:solidFill>
                  <a:schemeClr val="bg2">
                    <a:lumMod val="50000"/>
                  </a:schemeClr>
                </a:solidFill>
              </a:rPr>
              <a:t>Çok Biçimlilik (Polymorphism)</a:t>
            </a:r>
          </a:p>
        </p:txBody>
      </p:sp>
      <p:pic>
        <p:nvPicPr>
          <p:cNvPr id="4" name="Resim 3">
            <a:extLst>
              <a:ext uri="{FF2B5EF4-FFF2-40B4-BE49-F238E27FC236}">
                <a16:creationId xmlns:a16="http://schemas.microsoft.com/office/drawing/2014/main" id="{59C3C89A-9A74-383C-E1C2-39EECC7F4725}"/>
              </a:ext>
            </a:extLst>
          </p:cNvPr>
          <p:cNvPicPr>
            <a:picLocks noChangeAspect="1"/>
          </p:cNvPicPr>
          <p:nvPr/>
        </p:nvPicPr>
        <p:blipFill>
          <a:blip r:embed="rId2"/>
          <a:stretch>
            <a:fillRect/>
          </a:stretch>
        </p:blipFill>
        <p:spPr>
          <a:xfrm>
            <a:off x="392648" y="1015722"/>
            <a:ext cx="4976291" cy="5029636"/>
          </a:xfrm>
          <a:prstGeom prst="rect">
            <a:avLst/>
          </a:prstGeom>
        </p:spPr>
      </p:pic>
      <p:pic>
        <p:nvPicPr>
          <p:cNvPr id="7" name="Resim 6">
            <a:extLst>
              <a:ext uri="{FF2B5EF4-FFF2-40B4-BE49-F238E27FC236}">
                <a16:creationId xmlns:a16="http://schemas.microsoft.com/office/drawing/2014/main" id="{52F4D2FE-D330-5CBA-E63E-7EEC814ED87C}"/>
              </a:ext>
            </a:extLst>
          </p:cNvPr>
          <p:cNvPicPr>
            <a:picLocks noChangeAspect="1"/>
          </p:cNvPicPr>
          <p:nvPr/>
        </p:nvPicPr>
        <p:blipFill>
          <a:blip r:embed="rId3"/>
          <a:stretch>
            <a:fillRect/>
          </a:stretch>
        </p:blipFill>
        <p:spPr>
          <a:xfrm>
            <a:off x="6436657" y="1015722"/>
            <a:ext cx="5235394" cy="4366638"/>
          </a:xfrm>
          <a:prstGeom prst="rect">
            <a:avLst/>
          </a:prstGeom>
        </p:spPr>
      </p:pic>
    </p:spTree>
    <p:extLst>
      <p:ext uri="{BB962C8B-B14F-4D97-AF65-F5344CB8AC3E}">
        <p14:creationId xmlns:p14="http://schemas.microsoft.com/office/powerpoint/2010/main" val="1749334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2">
            <a:extLst>
              <a:ext uri="{FF2B5EF4-FFF2-40B4-BE49-F238E27FC236}">
                <a16:creationId xmlns:a16="http://schemas.microsoft.com/office/drawing/2014/main" id="{62FD1929-397D-495F-4782-CAF2115D7B41}"/>
              </a:ext>
            </a:extLst>
          </p:cNvPr>
          <p:cNvSpPr txBox="1">
            <a:spLocks/>
          </p:cNvSpPr>
          <p:nvPr/>
        </p:nvSpPr>
        <p:spPr>
          <a:xfrm>
            <a:off x="392648" y="360581"/>
            <a:ext cx="9610344" cy="655141"/>
          </a:xfrm>
          <a:prstGeom prst="rect">
            <a:avLst/>
          </a:prstGeom>
        </p:spPr>
        <p:txBody>
          <a:bodyPr rtlCol="0"/>
          <a:lstStyle>
            <a:defPPr>
              <a:defRPr lang="tr-TR"/>
            </a:defPPr>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a:lstStyle>
          <a:p>
            <a:pPr>
              <a:lnSpc>
                <a:spcPct val="100000"/>
              </a:lnSpc>
              <a:buClr>
                <a:schemeClr val="accent1"/>
              </a:buClr>
            </a:pPr>
            <a:r>
              <a:rPr lang="tr-TR" sz="3200" dirty="0">
                <a:solidFill>
                  <a:schemeClr val="bg2">
                    <a:lumMod val="50000"/>
                  </a:schemeClr>
                </a:solidFill>
              </a:rPr>
              <a:t>Çok Biçimlilik (Polymorphism)</a:t>
            </a:r>
          </a:p>
        </p:txBody>
      </p:sp>
      <p:pic>
        <p:nvPicPr>
          <p:cNvPr id="3" name="Resim 2">
            <a:extLst>
              <a:ext uri="{FF2B5EF4-FFF2-40B4-BE49-F238E27FC236}">
                <a16:creationId xmlns:a16="http://schemas.microsoft.com/office/drawing/2014/main" id="{D47DB559-8FA5-790E-8127-B069C3A705BF}"/>
              </a:ext>
            </a:extLst>
          </p:cNvPr>
          <p:cNvPicPr>
            <a:picLocks noChangeAspect="1"/>
          </p:cNvPicPr>
          <p:nvPr/>
        </p:nvPicPr>
        <p:blipFill>
          <a:blip r:embed="rId2"/>
          <a:stretch>
            <a:fillRect/>
          </a:stretch>
        </p:blipFill>
        <p:spPr>
          <a:xfrm>
            <a:off x="392647" y="1240512"/>
            <a:ext cx="11395941" cy="5117225"/>
          </a:xfrm>
          <a:prstGeom prst="rect">
            <a:avLst/>
          </a:prstGeom>
        </p:spPr>
      </p:pic>
    </p:spTree>
    <p:extLst>
      <p:ext uri="{BB962C8B-B14F-4D97-AF65-F5344CB8AC3E}">
        <p14:creationId xmlns:p14="http://schemas.microsoft.com/office/powerpoint/2010/main" val="406388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Dikdörtgen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8" name="Dikdörtgen 1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0" name="Dikdörtgen 1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2" name="Dikdörtgen 2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6" name="İçerik Yer Tutucusu 5" descr="Dizüstü bilgisayarı olan genç adam">
            <a:extLst>
              <a:ext uri="{FF2B5EF4-FFF2-40B4-BE49-F238E27FC236}">
                <a16:creationId xmlns:a16="http://schemas.microsoft.com/office/drawing/2014/main" id="{B1DE2944-CBE6-437E-B09B-0F786EE86F29}"/>
              </a:ext>
            </a:extLst>
          </p:cNvPr>
          <p:cNvPicPr>
            <a:picLocks noGrp="1" noChangeAspect="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686" y="0"/>
            <a:ext cx="6391275" cy="6858000"/>
          </a:xfrm>
          <a:prstGeom prst="rect">
            <a:avLst/>
          </a:prstGeom>
          <a:noFill/>
        </p:spPr>
      </p:pic>
      <p:sp>
        <p:nvSpPr>
          <p:cNvPr id="24" name="Dikdörtgen 2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6" name="Dikdörtgen 2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 name="Başlık 1">
            <a:extLst>
              <a:ext uri="{FF2B5EF4-FFF2-40B4-BE49-F238E27FC236}">
                <a16:creationId xmlns:a16="http://schemas.microsoft.com/office/drawing/2014/main" id="{7DE88500-3CF8-4097-8DEC-19D4A816CC27}"/>
              </a:ext>
            </a:extLst>
          </p:cNvPr>
          <p:cNvSpPr>
            <a:spLocks noGrp="1"/>
          </p:cNvSpPr>
          <p:nvPr>
            <p:ph type="title"/>
          </p:nvPr>
        </p:nvSpPr>
        <p:spPr>
          <a:xfrm>
            <a:off x="7064082" y="642594"/>
            <a:ext cx="4472921" cy="1371600"/>
          </a:xfrm>
          <a:prstGeom prst="rect">
            <a:avLst/>
          </a:prstGeom>
        </p:spPr>
        <p:txBody>
          <a:bodyPr vert="horz" lIns="91440" tIns="45720" rIns="91440" bIns="45720" rtlCol="0" anchor="ctr">
            <a:normAutofit fontScale="90000"/>
          </a:bodyPr>
          <a:lstStyle>
            <a:defPPr>
              <a:defRPr lang="tr-TR"/>
            </a:defPPr>
          </a:lstStyle>
          <a:p>
            <a:pPr rtl="0">
              <a:lnSpc>
                <a:spcPct val="90000"/>
              </a:lnSpc>
            </a:pPr>
            <a:r>
              <a:rPr lang="tr-TR" sz="4800" dirty="0">
                <a:solidFill>
                  <a:schemeClr val="bg2">
                    <a:lumMod val="50000"/>
                  </a:schemeClr>
                </a:solidFill>
              </a:rPr>
              <a:t>Frontend Development</a:t>
            </a:r>
          </a:p>
        </p:txBody>
      </p:sp>
      <p:sp>
        <p:nvSpPr>
          <p:cNvPr id="11" name="Metin Yer Tutucusu 3">
            <a:extLst>
              <a:ext uri="{FF2B5EF4-FFF2-40B4-BE49-F238E27FC236}">
                <a16:creationId xmlns:a16="http://schemas.microsoft.com/office/drawing/2014/main" id="{D2A7D9C9-44A9-4426-88FF-AAD1CA851446}"/>
              </a:ext>
            </a:extLst>
          </p:cNvPr>
          <p:cNvSpPr>
            <a:spLocks noGrp="1"/>
          </p:cNvSpPr>
          <p:nvPr>
            <p:ph type="body" sz="half" idx="2"/>
          </p:nvPr>
        </p:nvSpPr>
        <p:spPr>
          <a:xfrm>
            <a:off x="7064082" y="2103120"/>
            <a:ext cx="4336421" cy="3931920"/>
          </a:xfrm>
        </p:spPr>
        <p:txBody>
          <a:bodyPr vert="horz" lIns="91440" tIns="45720" rIns="91440" bIns="45720" rtlCol="0">
            <a:normAutofit/>
          </a:bodyPr>
          <a:lstStyle>
            <a:defPPr>
              <a:defRPr lang="tr-TR"/>
            </a:defPPr>
          </a:lstStyle>
          <a:p>
            <a:pPr marL="216000" indent="-216000" rtl="0">
              <a:lnSpc>
                <a:spcPct val="100000"/>
              </a:lnSpc>
              <a:spcBef>
                <a:spcPts val="900"/>
              </a:spcBef>
              <a:buClr>
                <a:schemeClr val="accent1"/>
              </a:buClr>
              <a:buFont typeface="Arial" panose="020B0604020202020204" pitchFamily="34" charset="0"/>
              <a:buChar char="•"/>
            </a:pPr>
            <a:r>
              <a:rPr lang="tr-TR" dirty="0">
                <a:solidFill>
                  <a:schemeClr val="bg2">
                    <a:lumMod val="50000"/>
                  </a:schemeClr>
                </a:solidFill>
              </a:rPr>
              <a:t>HTML</a:t>
            </a:r>
          </a:p>
          <a:p>
            <a:pPr marL="216000" indent="-216000" rtl="0">
              <a:lnSpc>
                <a:spcPct val="100000"/>
              </a:lnSpc>
              <a:spcBef>
                <a:spcPts val="900"/>
              </a:spcBef>
              <a:buClr>
                <a:schemeClr val="accent1"/>
              </a:buClr>
              <a:buFont typeface="Arial" panose="020B0604020202020204" pitchFamily="34" charset="0"/>
              <a:buChar char="•"/>
            </a:pPr>
            <a:r>
              <a:rPr lang="tr-TR" dirty="0">
                <a:solidFill>
                  <a:schemeClr val="bg2">
                    <a:lumMod val="50000"/>
                  </a:schemeClr>
                </a:solidFill>
              </a:rPr>
              <a:t>CSS</a:t>
            </a:r>
          </a:p>
          <a:p>
            <a:pPr marL="216000" indent="-216000" rtl="0">
              <a:lnSpc>
                <a:spcPct val="100000"/>
              </a:lnSpc>
              <a:spcBef>
                <a:spcPts val="900"/>
              </a:spcBef>
              <a:buClr>
                <a:schemeClr val="accent1"/>
              </a:buClr>
              <a:buFont typeface="Arial" panose="020B0604020202020204" pitchFamily="34" charset="0"/>
              <a:buChar char="•"/>
            </a:pPr>
            <a:r>
              <a:rPr lang="tr-TR" dirty="0">
                <a:solidFill>
                  <a:schemeClr val="bg2">
                    <a:lumMod val="50000"/>
                  </a:schemeClr>
                </a:solidFill>
              </a:rPr>
              <a:t>JAVASCRIPT</a:t>
            </a:r>
          </a:p>
          <a:p>
            <a:pPr marL="216000" indent="-216000" rtl="0">
              <a:lnSpc>
                <a:spcPct val="100000"/>
              </a:lnSpc>
              <a:spcBef>
                <a:spcPts val="900"/>
              </a:spcBef>
              <a:buClr>
                <a:schemeClr val="accent1"/>
              </a:buClr>
              <a:buFont typeface="Arial" panose="020B0604020202020204" pitchFamily="34" charset="0"/>
              <a:buChar char="•"/>
            </a:pPr>
            <a:r>
              <a:rPr lang="tr-TR" dirty="0">
                <a:solidFill>
                  <a:schemeClr val="bg2">
                    <a:lumMod val="50000"/>
                  </a:schemeClr>
                </a:solidFill>
              </a:rPr>
              <a:t>BOOTSTRAP</a:t>
            </a:r>
          </a:p>
        </p:txBody>
      </p:sp>
    </p:spTree>
    <p:extLst>
      <p:ext uri="{BB962C8B-B14F-4D97-AF65-F5344CB8AC3E}">
        <p14:creationId xmlns:p14="http://schemas.microsoft.com/office/powerpoint/2010/main" val="52010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(Tasarım Kalıpları)</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9"/>
            <a:ext cx="3161963" cy="3606800"/>
          </a:xfrm>
        </p:spPr>
        <p:txBody>
          <a:bodyPr rtlCol="0">
            <a:noAutofit/>
          </a:bodyPr>
          <a:lstStyle>
            <a:defPPr>
              <a:defRPr lang="tr-TR"/>
            </a:defPPr>
          </a:lstStyle>
          <a:p>
            <a:pPr algn="l"/>
            <a:r>
              <a:rPr lang="tr-TR" sz="1300" b="0" i="0" dirty="0">
                <a:solidFill>
                  <a:schemeClr val="bg1"/>
                </a:solidFill>
                <a:effectLst/>
                <a:latin typeface="sohne"/>
              </a:rPr>
              <a:t>Hepimiz yaşantımızda bir konuda problemlerle karşılaşmış ve buna kendimizce çözümler üretmişizdir. Bazen bu çözümler önceki çözümlerimize o kadar tanıdık gelmeye başlar ki, bu durum artık kendini tekrar etmeye başlar. Belli süre sonra artık geçmiş hatalarımızdan dersler alırız ve bir sonraki adımda aynı problemle karşılaşmamak için yapılması gerekeni biliriz.</a:t>
            </a:r>
          </a:p>
          <a:p>
            <a:pPr algn="l"/>
            <a:r>
              <a:rPr lang="tr-TR" sz="1300" b="0" i="0" dirty="0">
                <a:solidFill>
                  <a:schemeClr val="bg1"/>
                </a:solidFill>
                <a:effectLst/>
                <a:latin typeface="sohne"/>
              </a:rPr>
              <a:t>Yazılım sektörünün gelişiminde de bu durum söz konusu. Biz yazılımcılar aslında farklı projeler geliştiriyor olsakta benzer problemlere çözüm ararız, benzer sorunlarla karşılaşırız. Bu sorunlara da hepimiz kendimizce çözümler üretiriz. Peki bu çözümleri bir araya getirsek ve bunlara bir isim versek? İşte Design Patterns(Tasarım Kalıpları) buna çözüm sunuyor.</a:t>
            </a:r>
          </a:p>
        </p:txBody>
      </p:sp>
    </p:spTree>
    <p:extLst>
      <p:ext uri="{BB962C8B-B14F-4D97-AF65-F5344CB8AC3E}">
        <p14:creationId xmlns:p14="http://schemas.microsoft.com/office/powerpoint/2010/main" val="4402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descr="Çalışan bir grup insan">
            <a:extLst>
              <a:ext uri="{FF2B5EF4-FFF2-40B4-BE49-F238E27FC236}">
                <a16:creationId xmlns:a16="http://schemas.microsoft.com/office/drawing/2014/main" id="{FDC0A5F4-FE96-4D3A-A9D6-A76F32BA6429}"/>
              </a:ext>
            </a:extLst>
          </p:cNvPr>
          <p:cNvPicPr>
            <a:picLocks noGrp="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Başlık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1371600"/>
          </a:xfrm>
        </p:spPr>
        <p:txBody>
          <a:bodyPr vert="horz" lIns="91440" tIns="45720" rIns="91440" bIns="45720" rtlCol="0" anchor="ctr">
            <a:normAutofit/>
          </a:bodyPr>
          <a:lstStyle>
            <a:defPPr>
              <a:defRPr lang="tr-TR"/>
            </a:defPPr>
          </a:lstStyle>
          <a:p>
            <a:pPr rtl="0"/>
            <a:r>
              <a:rPr lang="tr-TR" dirty="0">
                <a:solidFill>
                  <a:schemeClr val="bg2">
                    <a:lumMod val="50000"/>
                  </a:schemeClr>
                </a:solidFill>
              </a:rPr>
              <a:t>Ders Özeti</a:t>
            </a:r>
          </a:p>
        </p:txBody>
      </p:sp>
      <p:graphicFrame>
        <p:nvGraphicFramePr>
          <p:cNvPr id="5" name="İçerik Yer Tutucusu 2" descr="SmartArt nesnesi">
            <a:extLst>
              <a:ext uri="{FF2B5EF4-FFF2-40B4-BE49-F238E27FC236}">
                <a16:creationId xmlns:a16="http://schemas.microsoft.com/office/drawing/2014/main" id="{A1342CC9-B5BC-4EE6-A03F-6501ED7CC4CC}"/>
              </a:ext>
            </a:extLst>
          </p:cNvPr>
          <p:cNvGraphicFramePr>
            <a:graphicFrameLocks/>
          </p:cNvGraphicFramePr>
          <p:nvPr>
            <p:extLst>
              <p:ext uri="{D42A27DB-BD31-4B8C-83A1-F6EECF244321}">
                <p14:modId xmlns:p14="http://schemas.microsoft.com/office/powerpoint/2010/main" val="3565691817"/>
              </p:ext>
            </p:extLst>
          </p:nvPr>
        </p:nvGraphicFramePr>
        <p:xfrm>
          <a:off x="685799" y="2037524"/>
          <a:ext cx="10817088" cy="3530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300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(Tasarım Kalıpları)</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098473"/>
          </a:xfrm>
        </p:spPr>
        <p:txBody>
          <a:bodyPr rtlCol="0">
            <a:noAutofit/>
          </a:bodyPr>
          <a:lstStyle>
            <a:defPPr>
              <a:defRPr lang="tr-TR"/>
            </a:defPPr>
          </a:lstStyle>
          <a:p>
            <a:pPr algn="l"/>
            <a:r>
              <a:rPr lang="tr-TR" sz="1300" b="0" i="0" dirty="0">
                <a:solidFill>
                  <a:schemeClr val="bg1"/>
                </a:solidFill>
                <a:effectLst/>
                <a:latin typeface="sohne"/>
              </a:rPr>
              <a:t>Bilgisayar bilimlerinin geçmişi çok önceye dayansa da yazılım mühendisliğinin gelişim süreci bundan yaklaşık 20–25 sene öncesine dayanmakta. Design Patterns kavramı da yaklaşık 25 sene öncesinde ortaya atılmış. Gang of Four (GOF) olarak bilinen Erich Gamma, Richard Helm, Ralph Johnson and John Vlissides, Design Patterns — Elements of Reusable Object-Oriented Software adında kitap yayınlamışlar ve ilk kez yazılım alanında tasarım kalıpları kavramını ortaya atmışlar. Bu terimi “Tasarım Kalıpları”, “Tasarım Şablonları”, “Tasarım Örüntüleri” gibi farklı isimlerle görebilirsiniz. Buradaki pattern sözcüğü için birebir çeviri yapmak biraz zor. Ancak biz isimlendirmeden ziyade konuya odaklanalım.</a:t>
            </a:r>
          </a:p>
        </p:txBody>
      </p:sp>
    </p:spTree>
    <p:extLst>
      <p:ext uri="{BB962C8B-B14F-4D97-AF65-F5344CB8AC3E}">
        <p14:creationId xmlns:p14="http://schemas.microsoft.com/office/powerpoint/2010/main" val="220833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Nedir?</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098473"/>
          </a:xfrm>
        </p:spPr>
        <p:txBody>
          <a:bodyPr rtlCol="0">
            <a:noAutofit/>
          </a:bodyPr>
          <a:lstStyle>
            <a:defPPr>
              <a:defRPr lang="tr-TR"/>
            </a:defPPr>
          </a:lstStyle>
          <a:p>
            <a:pPr algn="l"/>
            <a:r>
              <a:rPr lang="tr-TR" sz="1300" dirty="0">
                <a:solidFill>
                  <a:schemeClr val="bg1"/>
                </a:solidFill>
              </a:rPr>
              <a:t>Tasarım kalıpları, yazılım geliştiricilerin yazılım geliştirme sırasında karşılaştıkları genel sorunların çözümüdür.</a:t>
            </a:r>
            <a:r>
              <a:rPr lang="tr-TR" sz="1300" b="0" i="0" dirty="0">
                <a:solidFill>
                  <a:schemeClr val="bg1"/>
                </a:solidFill>
                <a:effectLst/>
                <a:latin typeface="sohne"/>
              </a:rPr>
              <a:t> Bu çözümler, uzun bir süre boyunca sayısız yazılım geliştirici tarafından deneme yanılma yoluyla elde edilmiştir. Daha sonra belli problemler için buldukları optimum çözümlere isimler vermişlerdir. GOF, kitaplarında da 23 adet Design Patterns’i konu almıştır. Ancak günümüzde bundan çok daha fazlası vardır. Ayrıca bu konuyu belli bir kalıba oturtmak doğru olmaz. Siz de projenizi geliştirirken kendi tasarım kalıbınızı oluşturabilir ve kendi çözümünüzü bulabilirsiniz. Ancak tasarım kalıplarının amacı tekerleği baştan icat etmemek olduğu için, var olan çözümleri bilip uygun olan yerde kullanmak sizin için en doğrusu olacaktır. Probleme göre uygun tasarım kalıbını uygulamakta size kalmakta.</a:t>
            </a:r>
          </a:p>
        </p:txBody>
      </p:sp>
    </p:spTree>
    <p:extLst>
      <p:ext uri="{BB962C8B-B14F-4D97-AF65-F5344CB8AC3E}">
        <p14:creationId xmlns:p14="http://schemas.microsoft.com/office/powerpoint/2010/main" val="1206983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Ne Değildir?</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098473"/>
          </a:xfrm>
        </p:spPr>
        <p:txBody>
          <a:bodyPr rtlCol="0">
            <a:noAutofit/>
          </a:bodyPr>
          <a:lstStyle>
            <a:defPPr>
              <a:defRPr lang="tr-TR"/>
            </a:defPPr>
          </a:lstStyle>
          <a:p>
            <a:pPr algn="l"/>
            <a:r>
              <a:rPr lang="tr-TR" sz="1300" b="0" i="0" dirty="0">
                <a:solidFill>
                  <a:schemeClr val="bg1"/>
                </a:solidFill>
                <a:effectLst/>
                <a:latin typeface="sohne"/>
              </a:rPr>
              <a:t>Tasarım kalıpları bir algoritma ya da kod değildir. Ayrıca belli dile özgü değildir, dilden bağımsızdır. Genellikle nesneler arası ilişkileri UML diyagramları ile gösteririz, bu sayede yazılımcılar arasında ortak bir iletişim dili oluşmuş olur. Belli bir tasarımı istediğiniz dille yazdığınız bir projeye kolaylıyla uygulayabilirsiniz. Tabi burada bir yanlış anlaşılmayı gidermekte fayda var. Neredeyse tüm Türkçe kaynaklarda tasarım kalıplarını OOP(Nesne Tabanlı Programlama) ile sınırlandırmışlar. Ancak Tasarım Kalıpları, dilden ve programlama paradigmalarından bağımsızdır. Yani farklı bir paradigma için de çözümler üretilebilir. Günümüzde en yaygın ve projelerde en çok kullanılan paradigma OOP olduğu için tasarım kalıpları diyince direk OOP çözümleri akla gelmekte.</a:t>
            </a:r>
          </a:p>
        </p:txBody>
      </p:sp>
    </p:spTree>
    <p:extLst>
      <p:ext uri="{BB962C8B-B14F-4D97-AF65-F5344CB8AC3E}">
        <p14:creationId xmlns:p14="http://schemas.microsoft.com/office/powerpoint/2010/main" val="252695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Çeşitleri</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tr-TR" sz="1300" b="0" i="0" dirty="0">
                <a:solidFill>
                  <a:schemeClr val="bg1"/>
                </a:solidFill>
                <a:effectLst/>
                <a:latin typeface="sohne"/>
              </a:rPr>
              <a:t>Yazılım tasarım kalıpları genel olarak 3 ana başlıkta incelenir. Bunlar şunlardır:</a:t>
            </a:r>
          </a:p>
          <a:p>
            <a:pPr algn="l"/>
            <a:r>
              <a:rPr lang="tr-TR" sz="1300" b="0" i="0" dirty="0">
                <a:solidFill>
                  <a:schemeClr val="bg1"/>
                </a:solidFill>
                <a:effectLst/>
                <a:latin typeface="sohne"/>
              </a:rPr>
              <a:t>1- Creational Patterns (Yaratımsal Kalıplar): Bu tasarım deseni nesneleri doğrudan new operatörü kullanarak oluşturmak yerine nesne oluşturma mantığını gizleyerek sınıflardan nesne oluşturmaya alternatif çözümler sunar. Bu program akışında hangi nesneye ihtiyaç varsa onu oluşturmada esneklik ve kolaylık sağlar.</a:t>
            </a:r>
          </a:p>
          <a:p>
            <a:pPr algn="l"/>
            <a:r>
              <a:rPr lang="tr-TR" sz="1300" b="0" i="0" dirty="0">
                <a:solidFill>
                  <a:schemeClr val="bg1"/>
                </a:solidFill>
                <a:effectLst/>
                <a:latin typeface="sohne"/>
              </a:rPr>
              <a:t>2- Structural Patterns (Yapısal Kalıplar): Bu tasarım deseni nesneler arasındaki ilişkinin yapısını düzenlemek için çözümler sunar.</a:t>
            </a:r>
          </a:p>
          <a:p>
            <a:pPr algn="l"/>
            <a:r>
              <a:rPr lang="tr-TR" sz="1300" b="0" i="0" dirty="0">
                <a:solidFill>
                  <a:schemeClr val="bg1"/>
                </a:solidFill>
                <a:effectLst/>
                <a:latin typeface="sohne"/>
              </a:rPr>
              <a:t>3- Behavioral Patterns (Davranışsal Kalıplar): Bu tasarım deseni çalışma zamanında nesneler arasındaki davranışlar için çözümler sunar.</a:t>
            </a:r>
          </a:p>
        </p:txBody>
      </p:sp>
    </p:spTree>
    <p:extLst>
      <p:ext uri="{BB962C8B-B14F-4D97-AF65-F5344CB8AC3E}">
        <p14:creationId xmlns:p14="http://schemas.microsoft.com/office/powerpoint/2010/main" val="4102203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Çeşitleri</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tr-TR" sz="1400" b="0" i="0" dirty="0">
                <a:solidFill>
                  <a:schemeClr val="bg1"/>
                </a:solidFill>
                <a:effectLst/>
                <a:latin typeface="sohne"/>
              </a:rPr>
              <a:t>Bu 3 ana başlık altında yer alan yazılımcılar arasında bilinen popüler tasarım kalıpları vardır. Bunları da yazdıktan sonra yazıyı bitirelim. Bir sonraki yazılarda bu başlıkların altında yer alan tasarım kalıplarını tek tek inceleyeceğiz. Tabi ki tüm tasarımları görmek ve örnek yapmamız mümkün değil.</a:t>
            </a:r>
          </a:p>
          <a:p>
            <a:pPr algn="l"/>
            <a:r>
              <a:rPr lang="en-US" sz="1400" b="0" i="0" dirty="0">
                <a:solidFill>
                  <a:schemeClr val="bg1"/>
                </a:solidFill>
                <a:effectLst/>
                <a:latin typeface="sohne"/>
              </a:rPr>
              <a:t>Creational Patterns</a:t>
            </a:r>
          </a:p>
          <a:p>
            <a:pPr marL="285750" indent="-285750" algn="l">
              <a:buFont typeface="Wingdings" panose="05000000000000000000" pitchFamily="2" charset="2"/>
              <a:buChar char="q"/>
            </a:pPr>
            <a:r>
              <a:rPr lang="en-US" sz="1400" b="0" i="0" dirty="0">
                <a:solidFill>
                  <a:schemeClr val="bg1"/>
                </a:solidFill>
                <a:effectLst/>
                <a:latin typeface="sohne"/>
              </a:rPr>
              <a:t>Singleton Pattern</a:t>
            </a:r>
          </a:p>
          <a:p>
            <a:pPr marL="285750" indent="-285750" algn="l">
              <a:buFont typeface="Wingdings" panose="05000000000000000000" pitchFamily="2" charset="2"/>
              <a:buChar char="q"/>
            </a:pPr>
            <a:r>
              <a:rPr lang="en-US" sz="1400" b="0" i="0" dirty="0">
                <a:solidFill>
                  <a:schemeClr val="bg1"/>
                </a:solidFill>
                <a:effectLst/>
                <a:latin typeface="sohne"/>
              </a:rPr>
              <a:t>Factory Pattern</a:t>
            </a:r>
          </a:p>
          <a:p>
            <a:pPr marL="285750" indent="-285750" algn="l">
              <a:buFont typeface="Wingdings" panose="05000000000000000000" pitchFamily="2" charset="2"/>
              <a:buChar char="q"/>
            </a:pPr>
            <a:r>
              <a:rPr lang="en-US" sz="1400" b="0" i="0" dirty="0">
                <a:solidFill>
                  <a:schemeClr val="bg1"/>
                </a:solidFill>
                <a:effectLst/>
                <a:latin typeface="sohne"/>
              </a:rPr>
              <a:t>Abstract Factory Pattern</a:t>
            </a:r>
          </a:p>
          <a:p>
            <a:pPr marL="285750" indent="-285750" algn="l">
              <a:buFont typeface="Wingdings" panose="05000000000000000000" pitchFamily="2" charset="2"/>
              <a:buChar char="q"/>
            </a:pPr>
            <a:r>
              <a:rPr lang="en-US" sz="1400" b="0" i="0" dirty="0">
                <a:solidFill>
                  <a:schemeClr val="bg1"/>
                </a:solidFill>
                <a:effectLst/>
                <a:latin typeface="sohne"/>
              </a:rPr>
              <a:t>Builder Pattern</a:t>
            </a:r>
          </a:p>
          <a:p>
            <a:pPr marL="285750" indent="-285750" algn="l">
              <a:buFont typeface="Wingdings" panose="05000000000000000000" pitchFamily="2" charset="2"/>
              <a:buChar char="q"/>
            </a:pPr>
            <a:r>
              <a:rPr lang="en-US" sz="1400" b="0" i="0" dirty="0">
                <a:solidFill>
                  <a:schemeClr val="bg1"/>
                </a:solidFill>
                <a:effectLst/>
                <a:latin typeface="sohne"/>
              </a:rPr>
              <a:t>Prototype Pattern</a:t>
            </a:r>
          </a:p>
          <a:p>
            <a:pPr algn="l"/>
            <a:endParaRPr lang="tr-TR" sz="1300" b="0" i="0" dirty="0">
              <a:solidFill>
                <a:schemeClr val="bg1"/>
              </a:solidFill>
              <a:effectLst/>
              <a:latin typeface="sohne"/>
            </a:endParaRPr>
          </a:p>
        </p:txBody>
      </p:sp>
    </p:spTree>
    <p:extLst>
      <p:ext uri="{BB962C8B-B14F-4D97-AF65-F5344CB8AC3E}">
        <p14:creationId xmlns:p14="http://schemas.microsoft.com/office/powerpoint/2010/main" val="1544504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Çeşitleri</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tr-TR" sz="1300" b="0" i="0" dirty="0">
                <a:solidFill>
                  <a:schemeClr val="bg1"/>
                </a:solidFill>
                <a:effectLst/>
                <a:latin typeface="sohne"/>
              </a:rPr>
              <a:t>Structural Patterns</a:t>
            </a:r>
          </a:p>
          <a:p>
            <a:pPr marL="285750" indent="-285750" algn="l">
              <a:buFont typeface="Wingdings" panose="05000000000000000000" pitchFamily="2" charset="2"/>
              <a:buChar char="q"/>
            </a:pPr>
            <a:r>
              <a:rPr lang="tr-TR" sz="1300" b="0" i="0" dirty="0">
                <a:solidFill>
                  <a:schemeClr val="bg1"/>
                </a:solidFill>
                <a:effectLst/>
                <a:latin typeface="sohne"/>
              </a:rPr>
              <a:t>Adapter Pattern</a:t>
            </a:r>
          </a:p>
          <a:p>
            <a:pPr marL="285750" indent="-285750" algn="l">
              <a:buFont typeface="Wingdings" panose="05000000000000000000" pitchFamily="2" charset="2"/>
              <a:buChar char="q"/>
            </a:pPr>
            <a:r>
              <a:rPr lang="tr-TR" sz="1300" b="0" i="0" dirty="0">
                <a:solidFill>
                  <a:schemeClr val="bg1"/>
                </a:solidFill>
                <a:effectLst/>
                <a:latin typeface="sohne"/>
              </a:rPr>
              <a:t>Bridge Pattern</a:t>
            </a:r>
          </a:p>
          <a:p>
            <a:pPr marL="285750" indent="-285750" algn="l">
              <a:buFont typeface="Wingdings" panose="05000000000000000000" pitchFamily="2" charset="2"/>
              <a:buChar char="q"/>
            </a:pPr>
            <a:r>
              <a:rPr lang="tr-TR" sz="1300" b="0" i="0" dirty="0">
                <a:solidFill>
                  <a:schemeClr val="bg1"/>
                </a:solidFill>
                <a:effectLst/>
                <a:latin typeface="sohne"/>
              </a:rPr>
              <a:t>Filter Pattern</a:t>
            </a:r>
          </a:p>
          <a:p>
            <a:pPr marL="285750" indent="-285750" algn="l">
              <a:buFont typeface="Wingdings" panose="05000000000000000000" pitchFamily="2" charset="2"/>
              <a:buChar char="q"/>
            </a:pPr>
            <a:r>
              <a:rPr lang="tr-TR" sz="1300" b="0" i="0" dirty="0">
                <a:solidFill>
                  <a:schemeClr val="bg1"/>
                </a:solidFill>
                <a:effectLst/>
                <a:latin typeface="sohne"/>
              </a:rPr>
              <a:t>Composite Pattern</a:t>
            </a:r>
          </a:p>
          <a:p>
            <a:pPr marL="285750" indent="-285750" algn="l">
              <a:buFont typeface="Wingdings" panose="05000000000000000000" pitchFamily="2" charset="2"/>
              <a:buChar char="q"/>
            </a:pPr>
            <a:r>
              <a:rPr lang="tr-TR" sz="1300" b="0" i="0" dirty="0">
                <a:solidFill>
                  <a:schemeClr val="bg1"/>
                </a:solidFill>
                <a:effectLst/>
                <a:latin typeface="sohne"/>
              </a:rPr>
              <a:t>Decorator Pattern</a:t>
            </a:r>
          </a:p>
          <a:p>
            <a:pPr marL="285750" indent="-285750" algn="l">
              <a:buFont typeface="Wingdings" panose="05000000000000000000" pitchFamily="2" charset="2"/>
              <a:buChar char="q"/>
            </a:pPr>
            <a:r>
              <a:rPr lang="tr-TR" sz="1300" b="0" i="0" dirty="0">
                <a:solidFill>
                  <a:schemeClr val="bg1"/>
                </a:solidFill>
                <a:effectLst/>
                <a:latin typeface="sohne"/>
              </a:rPr>
              <a:t>Facade Pattern</a:t>
            </a:r>
          </a:p>
          <a:p>
            <a:pPr marL="285750" indent="-285750" algn="l">
              <a:buFont typeface="Wingdings" panose="05000000000000000000" pitchFamily="2" charset="2"/>
              <a:buChar char="q"/>
            </a:pPr>
            <a:r>
              <a:rPr lang="tr-TR" sz="1300" b="0" i="0" dirty="0">
                <a:solidFill>
                  <a:schemeClr val="bg1"/>
                </a:solidFill>
                <a:effectLst/>
                <a:latin typeface="sohne"/>
              </a:rPr>
              <a:t>Flyweight Pattern</a:t>
            </a:r>
          </a:p>
          <a:p>
            <a:pPr marL="285750" indent="-285750" algn="l">
              <a:buFont typeface="Wingdings" panose="05000000000000000000" pitchFamily="2" charset="2"/>
              <a:buChar char="q"/>
            </a:pPr>
            <a:r>
              <a:rPr lang="tr-TR" sz="1300" b="0" i="0" dirty="0">
                <a:solidFill>
                  <a:schemeClr val="bg1"/>
                </a:solidFill>
                <a:effectLst/>
                <a:latin typeface="sohne"/>
              </a:rPr>
              <a:t>Proxy Pattern</a:t>
            </a:r>
          </a:p>
          <a:p>
            <a:pPr algn="l"/>
            <a:endParaRPr lang="tr-TR" sz="1300" b="0" i="0" dirty="0">
              <a:solidFill>
                <a:schemeClr val="bg1"/>
              </a:solidFill>
              <a:effectLst/>
              <a:latin typeface="sohne"/>
            </a:endParaRPr>
          </a:p>
        </p:txBody>
      </p:sp>
    </p:spTree>
    <p:extLst>
      <p:ext uri="{BB962C8B-B14F-4D97-AF65-F5344CB8AC3E}">
        <p14:creationId xmlns:p14="http://schemas.microsoft.com/office/powerpoint/2010/main" val="3762486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Çeşitleri</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en-US" sz="1300" b="0" i="0" dirty="0">
                <a:solidFill>
                  <a:schemeClr val="bg1"/>
                </a:solidFill>
                <a:effectLst/>
                <a:latin typeface="sohne"/>
              </a:rPr>
              <a:t>Behavioral Patterns</a:t>
            </a:r>
          </a:p>
          <a:p>
            <a:pPr marL="285750" indent="-285750" algn="l">
              <a:buFont typeface="Wingdings" panose="05000000000000000000" pitchFamily="2" charset="2"/>
              <a:buChar char="q"/>
            </a:pPr>
            <a:r>
              <a:rPr lang="en-US" sz="1300" b="0" i="0" dirty="0">
                <a:solidFill>
                  <a:schemeClr val="bg1"/>
                </a:solidFill>
                <a:effectLst/>
                <a:latin typeface="sohne"/>
              </a:rPr>
              <a:t>Chain of Responsibility Pattern</a:t>
            </a:r>
          </a:p>
          <a:p>
            <a:pPr marL="285750" indent="-285750" algn="l">
              <a:buFont typeface="Wingdings" panose="05000000000000000000" pitchFamily="2" charset="2"/>
              <a:buChar char="q"/>
            </a:pPr>
            <a:r>
              <a:rPr lang="en-US" sz="1300" b="0" i="0" dirty="0">
                <a:solidFill>
                  <a:schemeClr val="bg1"/>
                </a:solidFill>
                <a:effectLst/>
                <a:latin typeface="sohne"/>
              </a:rPr>
              <a:t>Command Pattern</a:t>
            </a:r>
          </a:p>
          <a:p>
            <a:pPr marL="285750" indent="-285750" algn="l">
              <a:buFont typeface="Wingdings" panose="05000000000000000000" pitchFamily="2" charset="2"/>
              <a:buChar char="q"/>
            </a:pPr>
            <a:r>
              <a:rPr lang="en-US" sz="1300" b="0" i="0" dirty="0">
                <a:solidFill>
                  <a:schemeClr val="bg1"/>
                </a:solidFill>
                <a:effectLst/>
                <a:latin typeface="sohne"/>
              </a:rPr>
              <a:t>Interpreter Pattern</a:t>
            </a:r>
          </a:p>
          <a:p>
            <a:pPr marL="285750" indent="-285750" algn="l">
              <a:buFont typeface="Wingdings" panose="05000000000000000000" pitchFamily="2" charset="2"/>
              <a:buChar char="q"/>
            </a:pPr>
            <a:r>
              <a:rPr lang="en-US" sz="1300" b="0" i="0" dirty="0">
                <a:solidFill>
                  <a:schemeClr val="bg1"/>
                </a:solidFill>
                <a:effectLst/>
                <a:latin typeface="sohne"/>
              </a:rPr>
              <a:t>Iterator Pattern</a:t>
            </a:r>
          </a:p>
          <a:p>
            <a:pPr marL="285750" indent="-285750" algn="l">
              <a:buFont typeface="Wingdings" panose="05000000000000000000" pitchFamily="2" charset="2"/>
              <a:buChar char="q"/>
            </a:pPr>
            <a:r>
              <a:rPr lang="en-US" sz="1300" b="0" i="0" dirty="0">
                <a:solidFill>
                  <a:schemeClr val="bg1"/>
                </a:solidFill>
                <a:effectLst/>
                <a:latin typeface="sohne"/>
              </a:rPr>
              <a:t>Mediator Pattern</a:t>
            </a:r>
          </a:p>
          <a:p>
            <a:pPr marL="285750" indent="-285750" algn="l">
              <a:buFont typeface="Wingdings" panose="05000000000000000000" pitchFamily="2" charset="2"/>
              <a:buChar char="q"/>
            </a:pPr>
            <a:r>
              <a:rPr lang="en-US" sz="1300" b="0" i="0" dirty="0">
                <a:solidFill>
                  <a:schemeClr val="bg1"/>
                </a:solidFill>
                <a:effectLst/>
                <a:latin typeface="sohne"/>
              </a:rPr>
              <a:t>Memento Pattern</a:t>
            </a:r>
          </a:p>
          <a:p>
            <a:pPr marL="285750" indent="-285750" algn="l">
              <a:buFont typeface="Wingdings" panose="05000000000000000000" pitchFamily="2" charset="2"/>
              <a:buChar char="q"/>
            </a:pPr>
            <a:r>
              <a:rPr lang="en-US" sz="1300" b="0" i="0" dirty="0">
                <a:solidFill>
                  <a:schemeClr val="bg1"/>
                </a:solidFill>
                <a:effectLst/>
                <a:latin typeface="sohne"/>
              </a:rPr>
              <a:t>Observer Pattern</a:t>
            </a:r>
          </a:p>
          <a:p>
            <a:pPr marL="285750" indent="-285750" algn="l">
              <a:buFont typeface="Wingdings" panose="05000000000000000000" pitchFamily="2" charset="2"/>
              <a:buChar char="q"/>
            </a:pPr>
            <a:r>
              <a:rPr lang="en-US" sz="1300" b="0" i="0" dirty="0">
                <a:solidFill>
                  <a:schemeClr val="bg1"/>
                </a:solidFill>
                <a:effectLst/>
                <a:latin typeface="sohne"/>
              </a:rPr>
              <a:t>Null Object Pattern</a:t>
            </a:r>
          </a:p>
          <a:p>
            <a:pPr marL="285750" indent="-285750" algn="l">
              <a:buFont typeface="Wingdings" panose="05000000000000000000" pitchFamily="2" charset="2"/>
              <a:buChar char="q"/>
            </a:pPr>
            <a:r>
              <a:rPr lang="en-US" sz="1300" b="0" i="0" dirty="0">
                <a:solidFill>
                  <a:schemeClr val="bg1"/>
                </a:solidFill>
                <a:effectLst/>
                <a:latin typeface="sohne"/>
              </a:rPr>
              <a:t>Strategy Pattern</a:t>
            </a:r>
          </a:p>
          <a:p>
            <a:pPr marL="285750" indent="-285750" algn="l">
              <a:buFont typeface="Wingdings" panose="05000000000000000000" pitchFamily="2" charset="2"/>
              <a:buChar char="q"/>
            </a:pPr>
            <a:r>
              <a:rPr lang="en-US" sz="1300" b="0" i="0" dirty="0">
                <a:solidFill>
                  <a:schemeClr val="bg1"/>
                </a:solidFill>
                <a:effectLst/>
                <a:latin typeface="sohne"/>
              </a:rPr>
              <a:t>State Pattern</a:t>
            </a:r>
          </a:p>
          <a:p>
            <a:pPr marL="285750" indent="-285750" algn="l">
              <a:buFont typeface="Wingdings" panose="05000000000000000000" pitchFamily="2" charset="2"/>
              <a:buChar char="q"/>
            </a:pPr>
            <a:r>
              <a:rPr lang="en-US" sz="1300" b="0" i="0" dirty="0">
                <a:solidFill>
                  <a:schemeClr val="bg1"/>
                </a:solidFill>
                <a:effectLst/>
                <a:latin typeface="sohne"/>
              </a:rPr>
              <a:t>Visitor Pattern</a:t>
            </a:r>
          </a:p>
          <a:p>
            <a:pPr algn="l"/>
            <a:endParaRPr lang="tr-TR" sz="1300" b="0" i="0" dirty="0">
              <a:solidFill>
                <a:schemeClr val="bg1"/>
              </a:solidFill>
              <a:effectLst/>
              <a:latin typeface="sohne"/>
            </a:endParaRPr>
          </a:p>
        </p:txBody>
      </p:sp>
    </p:spTree>
    <p:extLst>
      <p:ext uri="{BB962C8B-B14F-4D97-AF65-F5344CB8AC3E}">
        <p14:creationId xmlns:p14="http://schemas.microsoft.com/office/powerpoint/2010/main" val="3957142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Anti Pattern Nedir?</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tr-TR" sz="1300" b="0" i="0" dirty="0">
                <a:solidFill>
                  <a:schemeClr val="bg1"/>
                </a:solidFill>
                <a:effectLst/>
                <a:latin typeface="sohne"/>
              </a:rPr>
              <a:t>Bu kadar yazıp buna değinmeden olmazdı. Anti Pattern, bir problemi çözmek için kullanılan kötü çözümler için kullanılan bir kavramdır. Yani tasarım kalıplarının tam zıttıdır diyebiliriz. Probleminizde bir anti pattern kullanmak ileride ciddi sorunlara yol açabilir. Ayrıca o problem için anti pattern olarak sayılan bir tasarım başka bir problem için uygun bir çözüm olabilir bunu unutmamak gerek.</a:t>
            </a:r>
          </a:p>
        </p:txBody>
      </p:sp>
    </p:spTree>
    <p:extLst>
      <p:ext uri="{BB962C8B-B14F-4D97-AF65-F5344CB8AC3E}">
        <p14:creationId xmlns:p14="http://schemas.microsoft.com/office/powerpoint/2010/main" val="1503083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7BF7C1AD-35AD-2CEB-9405-03EE4AC56DBC}"/>
              </a:ext>
            </a:extLst>
          </p:cNvPr>
          <p:cNvSpPr>
            <a:spLocks noGrp="1"/>
          </p:cNvSpPr>
          <p:nvPr>
            <p:ph type="title"/>
          </p:nvPr>
        </p:nvSpPr>
        <p:spPr/>
        <p:txBody>
          <a:bodyPr/>
          <a:lstStyle/>
          <a:p>
            <a:r>
              <a:rPr lang="tr-TR" dirty="0"/>
              <a:t>Creatıonal desıgn pattern</a:t>
            </a:r>
          </a:p>
        </p:txBody>
      </p:sp>
      <p:sp>
        <p:nvSpPr>
          <p:cNvPr id="6" name="Metin Yer Tutucusu 5">
            <a:extLst>
              <a:ext uri="{FF2B5EF4-FFF2-40B4-BE49-F238E27FC236}">
                <a16:creationId xmlns:a16="http://schemas.microsoft.com/office/drawing/2014/main" id="{A2BB9AE3-9692-F20F-FD57-D813700B4488}"/>
              </a:ext>
            </a:extLst>
          </p:cNvPr>
          <p:cNvSpPr>
            <a:spLocks noGrp="1"/>
          </p:cNvSpPr>
          <p:nvPr>
            <p:ph type="body" idx="1"/>
          </p:nvPr>
        </p:nvSpPr>
        <p:spPr/>
        <p:txBody>
          <a:bodyPr/>
          <a:lstStyle/>
          <a:p>
            <a:r>
              <a:rPr lang="tr-TR" dirty="0"/>
              <a:t>YARATICI TASARIM DESENİ</a:t>
            </a:r>
          </a:p>
        </p:txBody>
      </p:sp>
    </p:spTree>
    <p:extLst>
      <p:ext uri="{BB962C8B-B14F-4D97-AF65-F5344CB8AC3E}">
        <p14:creationId xmlns:p14="http://schemas.microsoft.com/office/powerpoint/2010/main" val="2656098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Factory Method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tr-TR" sz="1300" b="0" i="0" dirty="0">
                <a:solidFill>
                  <a:schemeClr val="bg1"/>
                </a:solidFill>
                <a:effectLst/>
                <a:latin typeface="Source Sans Pro" panose="020B0503030403020204" pitchFamily="34" charset="0"/>
              </a:rPr>
              <a:t>Factory Method tasarım kalıbı , kalıtımsal ilişkileri olan nesnelerin üretilmesi amacıyla kullanılan patternlerden birisidir. Burada asıl olan bir metottur. Bu metodun üstlendiği iş ise istemcinin ihtiyacı olan asıl ürünlerin üretilmesini sağlamak.</a:t>
            </a:r>
            <a:r>
              <a:rPr lang="tr-TR" sz="1300" b="0" i="0" dirty="0">
                <a:solidFill>
                  <a:srgbClr val="333333"/>
                </a:solidFill>
                <a:effectLst/>
                <a:latin typeface="Source Sans Pro" panose="020B0503030403020204" pitchFamily="34" charset="0"/>
              </a:rPr>
              <a:t> </a:t>
            </a:r>
            <a:r>
              <a:rPr lang="tr-TR" sz="1300" b="0" i="0" dirty="0">
                <a:solidFill>
                  <a:schemeClr val="bg1"/>
                </a:solidFill>
                <a:effectLst/>
                <a:latin typeface="Source Sans Pro" panose="020B0503030403020204" pitchFamily="34" charset="0"/>
              </a:rPr>
              <a:t>Fabrika metodunun özelliği istemciden gelen talebe göre uygun olan ürünün üretilip istemciye verilmesidir. Tek bir sınıf ve metodun bunu üstlenebilmesi için polimorfik özelliği olan bir tipe ihtiyacımız var. Yani bir parent class ve bu parent classtan türeyen subclasslar(alt sınıf). Bu yüzden productların(ürünlerin) interface olarak bir atası tasarlanır. Yani bizim creatorClassımız bir productu yani IProduct’ın taşıyabilceği türden bir referansı geriye döndürecektir.</a:t>
            </a:r>
            <a:endParaRPr lang="tr-TR" sz="1300" b="0" i="0" dirty="0">
              <a:solidFill>
                <a:schemeClr val="bg1"/>
              </a:solidFill>
              <a:effectLst/>
              <a:latin typeface="sohne"/>
            </a:endParaRPr>
          </a:p>
        </p:txBody>
      </p:sp>
      <p:pic>
        <p:nvPicPr>
          <p:cNvPr id="5" name="İçerik Yer Tutucusu 4">
            <a:extLst>
              <a:ext uri="{FF2B5EF4-FFF2-40B4-BE49-F238E27FC236}">
                <a16:creationId xmlns:a16="http://schemas.microsoft.com/office/drawing/2014/main" id="{8B5AFE7D-9D43-6796-0BF1-5189E65CD1AB}"/>
              </a:ext>
            </a:extLst>
          </p:cNvPr>
          <p:cNvPicPr>
            <a:picLocks noGrp="1" noChangeAspect="1"/>
          </p:cNvPicPr>
          <p:nvPr>
            <p:ph idx="1"/>
          </p:nvPr>
        </p:nvPicPr>
        <p:blipFill>
          <a:blip r:embed="rId3"/>
          <a:stretch>
            <a:fillRect/>
          </a:stretch>
        </p:blipFill>
        <p:spPr>
          <a:xfrm>
            <a:off x="0" y="527532"/>
            <a:ext cx="8108389" cy="4555456"/>
          </a:xfrm>
        </p:spPr>
      </p:pic>
    </p:spTree>
    <p:extLst>
      <p:ext uri="{BB962C8B-B14F-4D97-AF65-F5344CB8AC3E}">
        <p14:creationId xmlns:p14="http://schemas.microsoft.com/office/powerpoint/2010/main" val="388354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Dikdörtgen 2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8" name="Dikdörtgen 2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0" name="Dikdörtgen 2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2" name="Dikdörtgen 3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6" name="Resim Yer Tutucusu 5" descr="Genç adam yazı yazıyor">
            <a:extLst>
              <a:ext uri="{FF2B5EF4-FFF2-40B4-BE49-F238E27FC236}">
                <a16:creationId xmlns:a16="http://schemas.microsoft.com/office/drawing/2014/main" id="{1054C6CA-D723-4A6A-9734-5910A1729B5C}"/>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1" y="1"/>
            <a:ext cx="12191998" cy="6857999"/>
          </a:xfrm>
          <a:prstGeom prst="rect">
            <a:avLst/>
          </a:prstGeom>
        </p:spPr>
      </p:pic>
      <p:sp>
        <p:nvSpPr>
          <p:cNvPr id="34" name="Dikdörtgen 3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36" name="Dikdörtgen 3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3" name="Başlık 2">
            <a:extLst>
              <a:ext uri="{FF2B5EF4-FFF2-40B4-BE49-F238E27FC236}">
                <a16:creationId xmlns:a16="http://schemas.microsoft.com/office/drawing/2014/main" id="{A7F5067F-B05A-4CB4-8FEF-12162F4FD7F8}"/>
              </a:ext>
            </a:extLst>
          </p:cNvPr>
          <p:cNvSpPr>
            <a:spLocks noGrp="1"/>
          </p:cNvSpPr>
          <p:nvPr>
            <p:ph type="title"/>
          </p:nvPr>
        </p:nvSpPr>
        <p:spPr>
          <a:xfrm>
            <a:off x="774043" y="727626"/>
            <a:ext cx="4602152" cy="1718225"/>
          </a:xfrm>
        </p:spPr>
        <p:txBody>
          <a:bodyPr vert="horz" lIns="91440" tIns="45720" rIns="91440" bIns="45720" rtlCol="0" anchor="ctr">
            <a:normAutofit/>
          </a:bodyPr>
          <a:lstStyle>
            <a:defPPr>
              <a:defRPr lang="tr-TR"/>
            </a:defPPr>
          </a:lstStyle>
          <a:p>
            <a:pPr rtl="0">
              <a:lnSpc>
                <a:spcPct val="90000"/>
              </a:lnSpc>
            </a:pPr>
            <a:r>
              <a:rPr lang="tr-TR" sz="4800" dirty="0">
                <a:solidFill>
                  <a:schemeClr val="bg2">
                    <a:lumMod val="50000"/>
                  </a:schemeClr>
                </a:solidFill>
              </a:rPr>
              <a:t>Nesne Yönetimli Programlama</a:t>
            </a:r>
          </a:p>
        </p:txBody>
      </p:sp>
      <p:sp>
        <p:nvSpPr>
          <p:cNvPr id="4" name="Metin Yer Tutucusu 3">
            <a:extLst>
              <a:ext uri="{FF2B5EF4-FFF2-40B4-BE49-F238E27FC236}">
                <a16:creationId xmlns:a16="http://schemas.microsoft.com/office/drawing/2014/main" id="{29AD4A91-7AB8-40C3-9C11-950FF5FC7DFC}"/>
              </a:ext>
            </a:extLst>
          </p:cNvPr>
          <p:cNvSpPr>
            <a:spLocks noGrp="1"/>
          </p:cNvSpPr>
          <p:nvPr>
            <p:ph type="body" sz="half" idx="2"/>
          </p:nvPr>
        </p:nvSpPr>
        <p:spPr>
          <a:xfrm>
            <a:off x="774043" y="2538920"/>
            <a:ext cx="4602152" cy="3480066"/>
          </a:xfrm>
        </p:spPr>
        <p:txBody>
          <a:bodyPr vert="horz" lIns="91440" tIns="45720" rIns="91440" bIns="45720" rtlCol="0">
            <a:normAutofit/>
          </a:bodyPr>
          <a:lstStyle>
            <a:defPPr>
              <a:defRPr lang="tr-TR"/>
            </a:defPPr>
          </a:lstStyle>
          <a:p>
            <a:pPr rtl="0">
              <a:lnSpc>
                <a:spcPct val="100000"/>
              </a:lnSpc>
            </a:pPr>
            <a:r>
              <a:rPr lang="tr-TR" b="1" dirty="0">
                <a:solidFill>
                  <a:schemeClr val="bg2">
                    <a:lumMod val="50000"/>
                  </a:schemeClr>
                </a:solidFill>
              </a:rPr>
              <a:t>Bu yetenekleri ele alacağız:</a:t>
            </a:r>
          </a:p>
          <a:p>
            <a:pPr marL="216000" indent="-216000" rtl="0">
              <a:lnSpc>
                <a:spcPct val="100000"/>
              </a:lnSpc>
              <a:buClr>
                <a:schemeClr val="accent1"/>
              </a:buClr>
              <a:buFont typeface="Arial" panose="020B0604020202020204" pitchFamily="34" charset="0"/>
              <a:buChar char="•"/>
            </a:pPr>
            <a:r>
              <a:rPr lang="tr-TR" dirty="0">
                <a:solidFill>
                  <a:schemeClr val="bg2">
                    <a:lumMod val="50000"/>
                  </a:schemeClr>
                </a:solidFill>
              </a:rPr>
              <a:t>Nesne Programlama Yönetimi Tanımı</a:t>
            </a:r>
          </a:p>
          <a:p>
            <a:pPr marL="216000" indent="-216000" rtl="0">
              <a:lnSpc>
                <a:spcPct val="100000"/>
              </a:lnSpc>
              <a:buClr>
                <a:schemeClr val="accent1"/>
              </a:buClr>
              <a:buFont typeface="Arial" panose="020B0604020202020204" pitchFamily="34" charset="0"/>
              <a:buChar char="•"/>
            </a:pPr>
            <a:r>
              <a:rPr lang="tr-TR" dirty="0">
                <a:solidFill>
                  <a:schemeClr val="bg2">
                    <a:lumMod val="50000"/>
                  </a:schemeClr>
                </a:solidFill>
              </a:rPr>
              <a:t>Sınıf, Nesne, Instantion, Encapsulation, Inharitance, Polymorphism</a:t>
            </a:r>
          </a:p>
          <a:p>
            <a:pPr marL="216000" indent="-216000" rtl="0">
              <a:lnSpc>
                <a:spcPct val="100000"/>
              </a:lnSpc>
              <a:buClr>
                <a:schemeClr val="accent1"/>
              </a:buClr>
              <a:buFont typeface="Arial" panose="020B0604020202020204" pitchFamily="34" charset="0"/>
              <a:buChar char="•"/>
            </a:pPr>
            <a:r>
              <a:rPr lang="tr-TR" dirty="0">
                <a:solidFill>
                  <a:schemeClr val="bg2">
                    <a:lumMod val="50000"/>
                  </a:schemeClr>
                </a:solidFill>
              </a:rPr>
              <a:t>OOP Örnekler</a:t>
            </a:r>
          </a:p>
          <a:p>
            <a:pPr marL="216000" indent="-216000" rtl="0">
              <a:lnSpc>
                <a:spcPct val="100000"/>
              </a:lnSpc>
              <a:buClr>
                <a:schemeClr val="accent1"/>
              </a:buClr>
              <a:buFont typeface="Arial" panose="020B0604020202020204" pitchFamily="34" charset="0"/>
              <a:buChar char="•"/>
            </a:pPr>
            <a:r>
              <a:rPr lang="tr-TR" dirty="0">
                <a:solidFill>
                  <a:schemeClr val="bg2">
                    <a:lumMod val="50000"/>
                  </a:schemeClr>
                </a:solidFill>
              </a:rPr>
              <a:t>Solid Prensipleri</a:t>
            </a:r>
          </a:p>
          <a:p>
            <a:pPr marL="216000" indent="-216000" rtl="0">
              <a:lnSpc>
                <a:spcPct val="100000"/>
              </a:lnSpc>
              <a:buClr>
                <a:schemeClr val="accent1"/>
              </a:buClr>
              <a:buFont typeface="Arial" panose="020B0604020202020204" pitchFamily="34" charset="0"/>
              <a:buChar char="•"/>
            </a:pPr>
            <a:r>
              <a:rPr lang="tr-TR" dirty="0">
                <a:solidFill>
                  <a:schemeClr val="bg2">
                    <a:lumMod val="50000"/>
                  </a:schemeClr>
                </a:solidFill>
              </a:rPr>
              <a:t>Design Pattern</a:t>
            </a:r>
          </a:p>
        </p:txBody>
      </p:sp>
    </p:spTree>
    <p:extLst>
      <p:ext uri="{BB962C8B-B14F-4D97-AF65-F5344CB8AC3E}">
        <p14:creationId xmlns:p14="http://schemas.microsoft.com/office/powerpoint/2010/main" val="1386799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Factory Method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tr-TR" sz="1400" b="0" i="0" dirty="0">
                <a:solidFill>
                  <a:schemeClr val="bg1"/>
                </a:solidFill>
                <a:effectLst/>
                <a:latin typeface="Source Sans Pro" panose="020B0503030403020204" pitchFamily="34" charset="0"/>
              </a:rPr>
              <a:t>Aşağıdaki örnekte Screen parent sınıfından 3 adet sub class oluşturulmuştur ve bu alt sınıfların üretiminden sorumlu bir creator class (factory) tanımlanmıştır.</a:t>
            </a:r>
            <a:endParaRPr lang="tr-TR" sz="1300" b="0" i="0" dirty="0">
              <a:solidFill>
                <a:schemeClr val="bg1"/>
              </a:solidFill>
              <a:effectLst/>
              <a:latin typeface="sohne"/>
            </a:endParaRPr>
          </a:p>
        </p:txBody>
      </p:sp>
      <p:pic>
        <p:nvPicPr>
          <p:cNvPr id="6" name="Resim 5">
            <a:extLst>
              <a:ext uri="{FF2B5EF4-FFF2-40B4-BE49-F238E27FC236}">
                <a16:creationId xmlns:a16="http://schemas.microsoft.com/office/drawing/2014/main" id="{94C12854-AE4C-3A50-7033-6D51E9D731E1}"/>
              </a:ext>
            </a:extLst>
          </p:cNvPr>
          <p:cNvPicPr>
            <a:picLocks noChangeAspect="1"/>
          </p:cNvPicPr>
          <p:nvPr/>
        </p:nvPicPr>
        <p:blipFill>
          <a:blip r:embed="rId3"/>
          <a:stretch>
            <a:fillRect/>
          </a:stretch>
        </p:blipFill>
        <p:spPr>
          <a:xfrm>
            <a:off x="-1" y="0"/>
            <a:ext cx="8041341" cy="1234547"/>
          </a:xfrm>
          <a:prstGeom prst="rect">
            <a:avLst/>
          </a:prstGeom>
        </p:spPr>
      </p:pic>
      <p:pic>
        <p:nvPicPr>
          <p:cNvPr id="8" name="Resim 7">
            <a:extLst>
              <a:ext uri="{FF2B5EF4-FFF2-40B4-BE49-F238E27FC236}">
                <a16:creationId xmlns:a16="http://schemas.microsoft.com/office/drawing/2014/main" id="{FE3BEAC8-9F5A-B592-C26E-6312D642A2B8}"/>
              </a:ext>
            </a:extLst>
          </p:cNvPr>
          <p:cNvPicPr>
            <a:picLocks noChangeAspect="1"/>
          </p:cNvPicPr>
          <p:nvPr/>
        </p:nvPicPr>
        <p:blipFill>
          <a:blip r:embed="rId4"/>
          <a:stretch>
            <a:fillRect/>
          </a:stretch>
        </p:blipFill>
        <p:spPr>
          <a:xfrm>
            <a:off x="0" y="1356721"/>
            <a:ext cx="8041340" cy="1767993"/>
          </a:xfrm>
          <a:prstGeom prst="rect">
            <a:avLst/>
          </a:prstGeom>
        </p:spPr>
      </p:pic>
      <p:pic>
        <p:nvPicPr>
          <p:cNvPr id="10" name="Resim 9">
            <a:extLst>
              <a:ext uri="{FF2B5EF4-FFF2-40B4-BE49-F238E27FC236}">
                <a16:creationId xmlns:a16="http://schemas.microsoft.com/office/drawing/2014/main" id="{4F0B2F0A-F1E4-1390-DE2F-31127096798D}"/>
              </a:ext>
            </a:extLst>
          </p:cNvPr>
          <p:cNvPicPr>
            <a:picLocks noChangeAspect="1"/>
          </p:cNvPicPr>
          <p:nvPr/>
        </p:nvPicPr>
        <p:blipFill>
          <a:blip r:embed="rId5"/>
          <a:stretch>
            <a:fillRect/>
          </a:stretch>
        </p:blipFill>
        <p:spPr>
          <a:xfrm>
            <a:off x="-1" y="3588493"/>
            <a:ext cx="8041340" cy="1912786"/>
          </a:xfrm>
          <a:prstGeom prst="rect">
            <a:avLst/>
          </a:prstGeom>
        </p:spPr>
      </p:pic>
      <p:pic>
        <p:nvPicPr>
          <p:cNvPr id="14" name="Resim 13">
            <a:extLst>
              <a:ext uri="{FF2B5EF4-FFF2-40B4-BE49-F238E27FC236}">
                <a16:creationId xmlns:a16="http://schemas.microsoft.com/office/drawing/2014/main" id="{CDD7C5B6-119B-E6FF-D5EB-23704A999756}"/>
              </a:ext>
            </a:extLst>
          </p:cNvPr>
          <p:cNvPicPr>
            <a:picLocks noChangeAspect="1"/>
          </p:cNvPicPr>
          <p:nvPr/>
        </p:nvPicPr>
        <p:blipFill>
          <a:blip r:embed="rId6"/>
          <a:stretch>
            <a:fillRect/>
          </a:stretch>
        </p:blipFill>
        <p:spPr>
          <a:xfrm>
            <a:off x="-2" y="5501279"/>
            <a:ext cx="8041339" cy="1272366"/>
          </a:xfrm>
          <a:prstGeom prst="rect">
            <a:avLst/>
          </a:prstGeom>
        </p:spPr>
      </p:pic>
    </p:spTree>
    <p:extLst>
      <p:ext uri="{BB962C8B-B14F-4D97-AF65-F5344CB8AC3E}">
        <p14:creationId xmlns:p14="http://schemas.microsoft.com/office/powerpoint/2010/main" val="856092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Factory Method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tr-TR" sz="1400" b="0" i="0" dirty="0">
                <a:solidFill>
                  <a:schemeClr val="bg1"/>
                </a:solidFill>
                <a:effectLst/>
                <a:latin typeface="Source Sans Pro" panose="020B0503030403020204" pitchFamily="34" charset="0"/>
              </a:rPr>
              <a:t>Aşağıdaki örnekte Screen parent sınıfından 3 adet sub class oluşturulmuştur ve bu alt sınıfların üretiminden sorumlu bir creator class (factory) tanımlanmıştır.</a:t>
            </a:r>
            <a:endParaRPr lang="tr-TR" sz="1300" b="0" i="0" dirty="0">
              <a:solidFill>
                <a:schemeClr val="bg1"/>
              </a:solidFill>
              <a:effectLst/>
              <a:latin typeface="sohne"/>
            </a:endParaRPr>
          </a:p>
        </p:txBody>
      </p:sp>
      <p:pic>
        <p:nvPicPr>
          <p:cNvPr id="3" name="Resim 2">
            <a:extLst>
              <a:ext uri="{FF2B5EF4-FFF2-40B4-BE49-F238E27FC236}">
                <a16:creationId xmlns:a16="http://schemas.microsoft.com/office/drawing/2014/main" id="{C64D8FE8-5A89-94E8-68F8-D03995FD5CE5}"/>
              </a:ext>
            </a:extLst>
          </p:cNvPr>
          <p:cNvPicPr>
            <a:picLocks noChangeAspect="1"/>
          </p:cNvPicPr>
          <p:nvPr/>
        </p:nvPicPr>
        <p:blipFill>
          <a:blip r:embed="rId3"/>
          <a:stretch>
            <a:fillRect/>
          </a:stretch>
        </p:blipFill>
        <p:spPr>
          <a:xfrm>
            <a:off x="1" y="125443"/>
            <a:ext cx="7853082" cy="6607113"/>
          </a:xfrm>
          <a:prstGeom prst="rect">
            <a:avLst/>
          </a:prstGeom>
        </p:spPr>
      </p:pic>
    </p:spTree>
    <p:extLst>
      <p:ext uri="{BB962C8B-B14F-4D97-AF65-F5344CB8AC3E}">
        <p14:creationId xmlns:p14="http://schemas.microsoft.com/office/powerpoint/2010/main" val="2952026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Prototype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000" b="0" i="0" dirty="0">
                <a:solidFill>
                  <a:schemeClr val="bg1"/>
                </a:solidFill>
                <a:effectLst/>
                <a:latin typeface="Source Sans Pro" panose="020B0503030403020204" pitchFamily="34" charset="0"/>
              </a:rPr>
              <a:t>Nesneleri new operatörüyle oluşturmanın maliyeti olduğundan, bu maliyeti azaltmayı amaçlayan tasarım kalıplarından bir tanesidir. Aslında prototype design patterni çok dallandırıp budaklandırmaya ve karmaşıklaştırmaya gerek yoktur. Prototype design patterninin bize söylediği şey, elinde bir nesne var ise ve sen bu nesnenin birebir kopyasını bir çok kez daha yaratmak zorundaysan, sıfırdan yaratma onun yerine elinde olan nesnenin clonelarını al. Yani adından da anlaşılacağı üzere bir nesne prototip oluyor. Diğer nesneler de bu prototip üzerinden üretiliyor. İşin güzel yanı çoğu framework bize bir nesnenin clone’unu almak için hazır fonksiyonlar sunar. Bu da demektir ki prototype desing patterni implemente ederken çok kod yazmamıza da gerek kalmıyor.  Bu klonlama(kopyalama) işleminde, </a:t>
            </a:r>
            <a:r>
              <a:rPr lang="tr-TR" sz="1000" b="1" i="0" dirty="0">
                <a:solidFill>
                  <a:schemeClr val="bg1"/>
                </a:solidFill>
                <a:effectLst/>
                <a:latin typeface="inherit"/>
              </a:rPr>
              <a:t>deep-copy yöntemi </a:t>
            </a:r>
            <a:r>
              <a:rPr lang="tr-TR" sz="1000" b="0" i="0" dirty="0">
                <a:solidFill>
                  <a:schemeClr val="bg1"/>
                </a:solidFill>
                <a:effectLst/>
                <a:latin typeface="Source Sans Pro" panose="020B0503030403020204" pitchFamily="34" charset="0"/>
              </a:rPr>
              <a:t>kullanılıyor. Yani bir nesne, birebir kopyalanarak yeni bir referans değişkene atılıyor.</a:t>
            </a:r>
          </a:p>
          <a:p>
            <a:pPr algn="l" fontAlgn="base"/>
            <a:r>
              <a:rPr lang="tr-TR" sz="1000" b="0" i="0" dirty="0">
                <a:solidFill>
                  <a:schemeClr val="bg1"/>
                </a:solidFill>
                <a:effectLst/>
                <a:latin typeface="Source Sans Pro" panose="020B0503030403020204" pitchFamily="34" charset="0"/>
              </a:rPr>
              <a:t>Aşağıdaki örnekte Product classı içerisinde kendini clonelayabilmesinin sağlanması için .net’in bize sunduğu MemberwiseClone() fonksiyonu kullanılmıştır. Tek yapılması gereken class’ın bir instance’ını yaratmak ve sonrasında bu instance üzerinden clone fonksiyonunu kullanmaktır.</a:t>
            </a:r>
          </a:p>
        </p:txBody>
      </p:sp>
      <p:pic>
        <p:nvPicPr>
          <p:cNvPr id="6" name="Resim 5">
            <a:extLst>
              <a:ext uri="{FF2B5EF4-FFF2-40B4-BE49-F238E27FC236}">
                <a16:creationId xmlns:a16="http://schemas.microsoft.com/office/drawing/2014/main" id="{FFB83542-C9B0-E5ED-2E57-379DEEF9D13A}"/>
              </a:ext>
            </a:extLst>
          </p:cNvPr>
          <p:cNvPicPr>
            <a:picLocks noChangeAspect="1"/>
          </p:cNvPicPr>
          <p:nvPr/>
        </p:nvPicPr>
        <p:blipFill>
          <a:blip r:embed="rId3"/>
          <a:stretch>
            <a:fillRect/>
          </a:stretch>
        </p:blipFill>
        <p:spPr>
          <a:xfrm>
            <a:off x="0" y="220297"/>
            <a:ext cx="8032376" cy="5395428"/>
          </a:xfrm>
          <a:prstGeom prst="rect">
            <a:avLst/>
          </a:prstGeom>
        </p:spPr>
      </p:pic>
    </p:spTree>
    <p:extLst>
      <p:ext uri="{BB962C8B-B14F-4D97-AF65-F5344CB8AC3E}">
        <p14:creationId xmlns:p14="http://schemas.microsoft.com/office/powerpoint/2010/main" val="1003468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Prototype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000" b="0" i="0" dirty="0">
                <a:solidFill>
                  <a:schemeClr val="bg1"/>
                </a:solidFill>
                <a:effectLst/>
                <a:latin typeface="Source Sans Pro" panose="020B0503030403020204" pitchFamily="34" charset="0"/>
              </a:rPr>
              <a:t>Nesneleri new operatörüyle oluşturmanın maliyeti olduğundan, bu maliyeti azaltmayı amaçlayan tasarım kalıplarından bir tanesidir. Aslında prototype design patterni çok dallandırıp budaklandırmaya ve karmaşıklaştırmaya gerek yoktur. Prototype design patterninin bize söylediği şey, elinde bir nesne var ise ve sen bu nesnenin birebir kopyasını bir çok kez daha yaratmak zorundaysan, sıfırdan yaratma onun yerine elinde olan nesnenin clonelarını al. Yani adından da anlaşılacağı üzere bir nesne prototip oluyor. Diğer nesneler de bu prototip üzerinden üretiliyor. İşin güzel yanı çoğu framework bize bir nesnenin clone’unu almak için hazır fonksiyonlar sunar. Bu da demektir ki prototype desing patterni implemente ederken çok kod yazmamıza da gerek kalmıyor.  Bu klonlama(kopyalama) işleminde, </a:t>
            </a:r>
            <a:r>
              <a:rPr lang="tr-TR" sz="1000" b="1" i="0" dirty="0">
                <a:solidFill>
                  <a:schemeClr val="bg1"/>
                </a:solidFill>
                <a:effectLst/>
                <a:latin typeface="inherit"/>
              </a:rPr>
              <a:t>deep-copy yöntemi </a:t>
            </a:r>
            <a:r>
              <a:rPr lang="tr-TR" sz="1000" b="0" i="0" dirty="0">
                <a:solidFill>
                  <a:schemeClr val="bg1"/>
                </a:solidFill>
                <a:effectLst/>
                <a:latin typeface="Source Sans Pro" panose="020B0503030403020204" pitchFamily="34" charset="0"/>
              </a:rPr>
              <a:t>kullanılıyor. Yani bir nesne, birebir kopyalanarak yeni bir referans değişkene atılıyor.</a:t>
            </a:r>
          </a:p>
          <a:p>
            <a:pPr algn="l" fontAlgn="base"/>
            <a:r>
              <a:rPr lang="tr-TR" sz="1000" b="0" i="0" dirty="0">
                <a:solidFill>
                  <a:schemeClr val="bg1"/>
                </a:solidFill>
                <a:effectLst/>
                <a:latin typeface="Source Sans Pro" panose="020B0503030403020204" pitchFamily="34" charset="0"/>
              </a:rPr>
              <a:t>Aşağıdaki örnekte Product classı içerisinde kendini clonelayabilmesinin sağlanması için .net’in bize sunduğu MemberwiseClone() fonksiyonu kullanılmıştır. Tek yapılması gereken class’ın bir instance’ını yaratmak ve sonrasında bu instance üzerinden clone fonksiyonunu kullanmaktır.</a:t>
            </a:r>
          </a:p>
        </p:txBody>
      </p:sp>
      <p:pic>
        <p:nvPicPr>
          <p:cNvPr id="3" name="Resim 2">
            <a:extLst>
              <a:ext uri="{FF2B5EF4-FFF2-40B4-BE49-F238E27FC236}">
                <a16:creationId xmlns:a16="http://schemas.microsoft.com/office/drawing/2014/main" id="{A772DDBE-39AB-A04A-17A7-8DF7CEA0E81E}"/>
              </a:ext>
            </a:extLst>
          </p:cNvPr>
          <p:cNvPicPr>
            <a:picLocks noChangeAspect="1"/>
          </p:cNvPicPr>
          <p:nvPr/>
        </p:nvPicPr>
        <p:blipFill>
          <a:blip r:embed="rId3"/>
          <a:stretch>
            <a:fillRect/>
          </a:stretch>
        </p:blipFill>
        <p:spPr>
          <a:xfrm>
            <a:off x="0" y="121765"/>
            <a:ext cx="8041341" cy="3566469"/>
          </a:xfrm>
          <a:prstGeom prst="rect">
            <a:avLst/>
          </a:prstGeom>
        </p:spPr>
      </p:pic>
      <p:pic>
        <p:nvPicPr>
          <p:cNvPr id="5" name="Resim 4">
            <a:extLst>
              <a:ext uri="{FF2B5EF4-FFF2-40B4-BE49-F238E27FC236}">
                <a16:creationId xmlns:a16="http://schemas.microsoft.com/office/drawing/2014/main" id="{C1D99BCD-1966-8B47-0F8C-4FD0BCBA9127}"/>
              </a:ext>
            </a:extLst>
          </p:cNvPr>
          <p:cNvPicPr>
            <a:picLocks noChangeAspect="1"/>
          </p:cNvPicPr>
          <p:nvPr/>
        </p:nvPicPr>
        <p:blipFill>
          <a:blip r:embed="rId4"/>
          <a:stretch>
            <a:fillRect/>
          </a:stretch>
        </p:blipFill>
        <p:spPr>
          <a:xfrm>
            <a:off x="108234" y="3799991"/>
            <a:ext cx="7933107" cy="2895851"/>
          </a:xfrm>
          <a:prstGeom prst="rect">
            <a:avLst/>
          </a:prstGeom>
        </p:spPr>
      </p:pic>
    </p:spTree>
    <p:extLst>
      <p:ext uri="{BB962C8B-B14F-4D97-AF65-F5344CB8AC3E}">
        <p14:creationId xmlns:p14="http://schemas.microsoft.com/office/powerpoint/2010/main" val="2202220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Abstract Factory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Bu yazımızda Creational Patterns(Oluşturucu Kalıplar) kategorisine giren Abstract Factory Design Pattern üzerine konuşacağız. Aslında biz önceden bu desene benzer olan Factory Desing Pattern üzerine bir makale ele almıştık. Yani mantıksal olarak ihtiyaç durumuna çok da yabancı olduğumuz bir desen değildir Abstract Factory Design Pattern. O halde hemen ilk akla gelen “</a:t>
            </a:r>
            <a:r>
              <a:rPr lang="tr-TR" sz="1100" b="0" i="1" dirty="0">
                <a:solidFill>
                  <a:schemeClr val="bg1"/>
                </a:solidFill>
                <a:effectLst/>
                <a:latin typeface="Source Sans Pro" panose="020B0503030403020204" pitchFamily="34" charset="0"/>
              </a:rPr>
              <a:t>Factory Method D.P. ile Abstract Factory D.P. arasındaki fark nedir?</a:t>
            </a:r>
            <a:r>
              <a:rPr lang="tr-TR" sz="1100" b="0" i="0" dirty="0">
                <a:solidFill>
                  <a:schemeClr val="bg1"/>
                </a:solidFill>
                <a:effectLst/>
                <a:latin typeface="Source Sans Pro" panose="020B0503030403020204" pitchFamily="34" charset="0"/>
              </a:rPr>
              <a:t>” sorusuna cevap vermeyle konumuza başlayalım. Factory Method D.P.; ilişkisel olan birden fazla nesnenin üretimini ortak bir ara yüz aracılığıyla tek bir sınıf üzerinden yapılacak bir talep ile gerçekleştirmek ve nesne üretim anında istemcinin üretilen nesneye olan bağımlılığını sıfıra indirmeyi hedeflemektedir. Abstract Factory D.P. ise ilişkisel olan birden fazla nesnenin üretimini tek bir ara yüz tarafından değil her ürün ailesi için farklı bir arayüz tanımlayarak sağlamaktadır. Yani anlayacağınız birden fazla ürün ailesi ile çalışmak zorunda kaldığımız durumlarda, istemciyi bu yapılardan soyutlamak için Abstract Factory D.P. doğru bir yaklaşım olacaktır.</a:t>
            </a:r>
          </a:p>
        </p:txBody>
      </p:sp>
      <p:pic>
        <p:nvPicPr>
          <p:cNvPr id="4" name="Resim 3">
            <a:extLst>
              <a:ext uri="{FF2B5EF4-FFF2-40B4-BE49-F238E27FC236}">
                <a16:creationId xmlns:a16="http://schemas.microsoft.com/office/drawing/2014/main" id="{0B68E6DF-7B4A-9CB3-1220-6D017BBEB96A}"/>
              </a:ext>
            </a:extLst>
          </p:cNvPr>
          <p:cNvPicPr>
            <a:picLocks noChangeAspect="1"/>
          </p:cNvPicPr>
          <p:nvPr/>
        </p:nvPicPr>
        <p:blipFill>
          <a:blip r:embed="rId3"/>
          <a:stretch>
            <a:fillRect/>
          </a:stretch>
        </p:blipFill>
        <p:spPr>
          <a:xfrm>
            <a:off x="136643" y="191603"/>
            <a:ext cx="7797122" cy="6467824"/>
          </a:xfrm>
          <a:prstGeom prst="rect">
            <a:avLst/>
          </a:prstGeom>
        </p:spPr>
      </p:pic>
    </p:spTree>
    <p:extLst>
      <p:ext uri="{BB962C8B-B14F-4D97-AF65-F5344CB8AC3E}">
        <p14:creationId xmlns:p14="http://schemas.microsoft.com/office/powerpoint/2010/main" val="1115266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Abstract Factory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Bu yazımızda Creational Patterns(Oluşturucu Kalıplar) kategorisine giren Abstract Factory Design Pattern üzerine konuşacağız. Aslında biz önceden bu desene benzer olan Factory Desing Pattern üzerine bir makale ele almıştık. Yani mantıksal olarak ihtiyaç durumuna çok da yabancı olduğumuz bir desen değildir Abstract Factory Design Pattern. O halde hemen ilk akla gelen “</a:t>
            </a:r>
            <a:r>
              <a:rPr lang="tr-TR" sz="1100" b="0" i="1" dirty="0">
                <a:solidFill>
                  <a:schemeClr val="bg1"/>
                </a:solidFill>
                <a:effectLst/>
                <a:latin typeface="Source Sans Pro" panose="020B0503030403020204" pitchFamily="34" charset="0"/>
              </a:rPr>
              <a:t>Factory Method D.P. ile Abstract Factory D.P. arasındaki fark nedir?</a:t>
            </a:r>
            <a:r>
              <a:rPr lang="tr-TR" sz="1100" b="0" i="0" dirty="0">
                <a:solidFill>
                  <a:schemeClr val="bg1"/>
                </a:solidFill>
                <a:effectLst/>
                <a:latin typeface="Source Sans Pro" panose="020B0503030403020204" pitchFamily="34" charset="0"/>
              </a:rPr>
              <a:t>” sorusuna cevap vermeyle konumuza başlayalım. Factory Method D.P.; ilişkisel olan birden fazla nesnenin üretimini ortak bir ara yüz aracılığıyla tek bir sınıf üzerinden yapılacak bir talep ile gerçekleştirmek ve nesne üretim anında istemcinin üretilen nesneye olan bağımlılığını sıfıra indirmeyi hedeflemektedir. Abstract Factory D.P. ise ilişkisel olan birden fazla nesnenin üretimini tek bir ara yüz tarafından değil her ürün ailesi için farklı bir arayüz tanımlayarak sağlamaktadır. Yani anlayacağınız birden fazla ürün ailesi ile çalışmak zorunda kaldığımız durumlarda, istemciyi bu yapılardan soyutlamak için Abstract Factory D.P. doğru bir yaklaşım olacaktır.</a:t>
            </a:r>
          </a:p>
        </p:txBody>
      </p:sp>
      <p:pic>
        <p:nvPicPr>
          <p:cNvPr id="3" name="Resim 2">
            <a:extLst>
              <a:ext uri="{FF2B5EF4-FFF2-40B4-BE49-F238E27FC236}">
                <a16:creationId xmlns:a16="http://schemas.microsoft.com/office/drawing/2014/main" id="{0B5DA29B-BA67-D7D4-6009-3EF93184899F}"/>
              </a:ext>
            </a:extLst>
          </p:cNvPr>
          <p:cNvPicPr>
            <a:picLocks noChangeAspect="1"/>
          </p:cNvPicPr>
          <p:nvPr/>
        </p:nvPicPr>
        <p:blipFill>
          <a:blip r:embed="rId3"/>
          <a:stretch>
            <a:fillRect/>
          </a:stretch>
        </p:blipFill>
        <p:spPr>
          <a:xfrm>
            <a:off x="138616" y="392167"/>
            <a:ext cx="7773074" cy="6073666"/>
          </a:xfrm>
          <a:prstGeom prst="rect">
            <a:avLst/>
          </a:prstGeom>
        </p:spPr>
      </p:pic>
    </p:spTree>
    <p:extLst>
      <p:ext uri="{BB962C8B-B14F-4D97-AF65-F5344CB8AC3E}">
        <p14:creationId xmlns:p14="http://schemas.microsoft.com/office/powerpoint/2010/main" val="2478597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Abstract Factory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Bu yazımızda Creational Patterns(Oluşturucu Kalıplar) kategorisine giren Abstract Factory Design Pattern üzerine konuşacağız. Aslında biz önceden bu desene benzer olan Factory Desing Pattern üzerine bir makale ele almıştık. Yani mantıksal olarak ihtiyaç durumuna çok da yabancı olduğumuz bir desen değildir Abstract Factory Design Pattern. O halde hemen ilk akla gelen “</a:t>
            </a:r>
            <a:r>
              <a:rPr lang="tr-TR" sz="1100" b="0" i="1" dirty="0">
                <a:solidFill>
                  <a:schemeClr val="bg1"/>
                </a:solidFill>
                <a:effectLst/>
                <a:latin typeface="Source Sans Pro" panose="020B0503030403020204" pitchFamily="34" charset="0"/>
              </a:rPr>
              <a:t>Factory Method D.P. ile Abstract Factory D.P. arasındaki fark nedir?</a:t>
            </a:r>
            <a:r>
              <a:rPr lang="tr-TR" sz="1100" b="0" i="0" dirty="0">
                <a:solidFill>
                  <a:schemeClr val="bg1"/>
                </a:solidFill>
                <a:effectLst/>
                <a:latin typeface="Source Sans Pro" panose="020B0503030403020204" pitchFamily="34" charset="0"/>
              </a:rPr>
              <a:t>” sorusuna cevap vermeyle konumuza başlayalım. Factory Method D.P.; ilişkisel olan birden fazla nesnenin üretimini ortak bir ara yüz aracılığıyla tek bir sınıf üzerinden yapılacak bir talep ile gerçekleştirmek ve nesne üretim anında istemcinin üretilen nesneye olan bağımlılığını sıfıra indirmeyi hedeflemektedir. Abstract Factory D.P. ise ilişkisel olan birden fazla nesnenin üretimini tek bir ara yüz tarafından değil her ürün ailesi için farklı bir arayüz tanımlayarak sağlamaktadır. Yani anlayacağınız birden fazla ürün ailesi ile çalışmak zorunda kaldığımız durumlarda, istemciyi bu yapılardan soyutlamak için Abstract Factory D.P. doğru bir yaklaşım olacaktır.</a:t>
            </a:r>
          </a:p>
        </p:txBody>
      </p:sp>
      <p:pic>
        <p:nvPicPr>
          <p:cNvPr id="3" name="Resim 2">
            <a:extLst>
              <a:ext uri="{FF2B5EF4-FFF2-40B4-BE49-F238E27FC236}">
                <a16:creationId xmlns:a16="http://schemas.microsoft.com/office/drawing/2014/main" id="{0B5DA29B-BA67-D7D4-6009-3EF93184899F}"/>
              </a:ext>
            </a:extLst>
          </p:cNvPr>
          <p:cNvPicPr>
            <a:picLocks noChangeAspect="1"/>
          </p:cNvPicPr>
          <p:nvPr/>
        </p:nvPicPr>
        <p:blipFill>
          <a:blip r:embed="rId3"/>
          <a:stretch>
            <a:fillRect/>
          </a:stretch>
        </p:blipFill>
        <p:spPr>
          <a:xfrm>
            <a:off x="138616" y="392167"/>
            <a:ext cx="7773074" cy="6073666"/>
          </a:xfrm>
          <a:prstGeom prst="rect">
            <a:avLst/>
          </a:prstGeom>
        </p:spPr>
      </p:pic>
    </p:spTree>
    <p:extLst>
      <p:ext uri="{BB962C8B-B14F-4D97-AF65-F5344CB8AC3E}">
        <p14:creationId xmlns:p14="http://schemas.microsoft.com/office/powerpoint/2010/main" val="1860611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Abstract Factory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Bu yazımızda Creational Patterns(Oluşturucu Kalıplar) kategorisine giren Abstract Factory Design Pattern üzerine konuşacağız. Aslında biz önceden bu desene benzer olan Factory Desing Pattern üzerine bir makale ele almıştık. Yani mantıksal olarak ihtiyaç durumuna çok da yabancı olduğumuz bir desen değildir Abstract Factory Design Pattern. O halde hemen ilk akla gelen “</a:t>
            </a:r>
            <a:r>
              <a:rPr lang="tr-TR" sz="1100" b="0" i="1" dirty="0">
                <a:solidFill>
                  <a:schemeClr val="bg1"/>
                </a:solidFill>
                <a:effectLst/>
                <a:latin typeface="Source Sans Pro" panose="020B0503030403020204" pitchFamily="34" charset="0"/>
              </a:rPr>
              <a:t>Factory Method D.P. ile Abstract Factory D.P. arasındaki fark nedir?</a:t>
            </a:r>
            <a:r>
              <a:rPr lang="tr-TR" sz="1100" b="0" i="0" dirty="0">
                <a:solidFill>
                  <a:schemeClr val="bg1"/>
                </a:solidFill>
                <a:effectLst/>
                <a:latin typeface="Source Sans Pro" panose="020B0503030403020204" pitchFamily="34" charset="0"/>
              </a:rPr>
              <a:t>” sorusuna cevap vermeyle konumuza başlayalım. Factory Method D.P.; ilişkisel olan birden fazla nesnenin üretimini ortak bir ara yüz aracılığıyla tek bir sınıf üzerinden yapılacak bir talep ile gerçekleştirmek ve nesne üretim anında istemcinin üretilen nesneye olan bağımlılığını sıfıra indirmeyi hedeflemektedir. Abstract Factory D.P. ise ilişkisel olan birden fazla nesnenin üretimini tek bir ara yüz tarafından değil her ürün ailesi için farklı bir arayüz tanımlayarak sağlamaktadır. Yani anlayacağınız birden fazla ürün ailesi ile çalışmak zorunda kaldığımız durumlarda, istemciyi bu yapılardan soyutlamak için Abstract Factory D.P. doğru bir yaklaşım olacaktır.</a:t>
            </a:r>
          </a:p>
        </p:txBody>
      </p:sp>
      <p:pic>
        <p:nvPicPr>
          <p:cNvPr id="4" name="Resim 3">
            <a:extLst>
              <a:ext uri="{FF2B5EF4-FFF2-40B4-BE49-F238E27FC236}">
                <a16:creationId xmlns:a16="http://schemas.microsoft.com/office/drawing/2014/main" id="{7E40DBD8-7A73-86EA-8A0C-9043D99C81DC}"/>
              </a:ext>
            </a:extLst>
          </p:cNvPr>
          <p:cNvPicPr>
            <a:picLocks noChangeAspect="1"/>
          </p:cNvPicPr>
          <p:nvPr/>
        </p:nvPicPr>
        <p:blipFill>
          <a:blip r:embed="rId3"/>
          <a:stretch>
            <a:fillRect/>
          </a:stretch>
        </p:blipFill>
        <p:spPr>
          <a:xfrm>
            <a:off x="0" y="289973"/>
            <a:ext cx="7960659" cy="6058425"/>
          </a:xfrm>
          <a:prstGeom prst="rect">
            <a:avLst/>
          </a:prstGeom>
        </p:spPr>
      </p:pic>
    </p:spTree>
    <p:extLst>
      <p:ext uri="{BB962C8B-B14F-4D97-AF65-F5344CB8AC3E}">
        <p14:creationId xmlns:p14="http://schemas.microsoft.com/office/powerpoint/2010/main" val="85718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Abstract Factory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Bu yazımızda Creational Patterns(Oluşturucu Kalıplar) kategorisine giren Abstract Factory Design Pattern üzerine konuşacağız. Aslında biz önceden bu desene benzer olan Factory Desing Pattern üzerine bir makale ele almıştık. Yani mantıksal olarak ihtiyaç durumuna çok da yabancı olduğumuz bir desen değildir Abstract Factory Design Pattern. O halde hemen ilk akla gelen “</a:t>
            </a:r>
            <a:r>
              <a:rPr lang="tr-TR" sz="1100" b="0" i="1" dirty="0">
                <a:solidFill>
                  <a:schemeClr val="bg1"/>
                </a:solidFill>
                <a:effectLst/>
                <a:latin typeface="Source Sans Pro" panose="020B0503030403020204" pitchFamily="34" charset="0"/>
              </a:rPr>
              <a:t>Factory Method D.P. ile Abstract Factory D.P. arasındaki fark nedir?</a:t>
            </a:r>
            <a:r>
              <a:rPr lang="tr-TR" sz="1100" b="0" i="0" dirty="0">
                <a:solidFill>
                  <a:schemeClr val="bg1"/>
                </a:solidFill>
                <a:effectLst/>
                <a:latin typeface="Source Sans Pro" panose="020B0503030403020204" pitchFamily="34" charset="0"/>
              </a:rPr>
              <a:t>” sorusuna cevap vermeyle konumuza başlayalım. Factory Method D.P.; ilişkisel olan birden fazla nesnenin üretimini ortak bir ara yüz aracılığıyla tek bir sınıf üzerinden yapılacak bir talep ile gerçekleştirmek ve nesne üretim anında istemcinin üretilen nesneye olan bağımlılığını sıfıra indirmeyi hedeflemektedir. Abstract Factory D.P. ise ilişkisel olan birden fazla nesnenin üretimini tek bir ara yüz tarafından değil her ürün ailesi için farklı bir arayüz tanımlayarak sağlamaktadır. Yani anlayacağınız birden fazla ürün ailesi ile çalışmak zorunda kaldığımız durumlarda, istemciyi bu yapılardan soyutlamak için Abstract Factory D.P. doğru bir yaklaşım olacaktır.</a:t>
            </a:r>
          </a:p>
        </p:txBody>
      </p:sp>
      <p:pic>
        <p:nvPicPr>
          <p:cNvPr id="3" name="Resim 2">
            <a:extLst>
              <a:ext uri="{FF2B5EF4-FFF2-40B4-BE49-F238E27FC236}">
                <a16:creationId xmlns:a16="http://schemas.microsoft.com/office/drawing/2014/main" id="{6A437C50-2D57-AE8E-B7E2-C916CD553C51}"/>
              </a:ext>
            </a:extLst>
          </p:cNvPr>
          <p:cNvPicPr>
            <a:picLocks noChangeAspect="1"/>
          </p:cNvPicPr>
          <p:nvPr/>
        </p:nvPicPr>
        <p:blipFill>
          <a:blip r:embed="rId3"/>
          <a:stretch>
            <a:fillRect/>
          </a:stretch>
        </p:blipFill>
        <p:spPr>
          <a:xfrm>
            <a:off x="0" y="888672"/>
            <a:ext cx="7960659" cy="4130398"/>
          </a:xfrm>
          <a:prstGeom prst="rect">
            <a:avLst/>
          </a:prstGeom>
        </p:spPr>
      </p:pic>
    </p:spTree>
    <p:extLst>
      <p:ext uri="{BB962C8B-B14F-4D97-AF65-F5344CB8AC3E}">
        <p14:creationId xmlns:p14="http://schemas.microsoft.com/office/powerpoint/2010/main" val="3274765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Builder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1" i="0" dirty="0">
                <a:solidFill>
                  <a:schemeClr val="bg1"/>
                </a:solidFill>
                <a:effectLst/>
                <a:latin typeface="Source Sans Pro" panose="020B0503030403020204" pitchFamily="34" charset="0"/>
              </a:rPr>
              <a:t>Builder</a:t>
            </a:r>
            <a:r>
              <a:rPr lang="tr-TR" sz="1100" b="0" i="0" dirty="0">
                <a:solidFill>
                  <a:schemeClr val="bg1"/>
                </a:solidFill>
                <a:effectLst/>
                <a:latin typeface="Source Sans Pro" panose="020B0503030403020204" pitchFamily="34" charset="0"/>
              </a:rPr>
              <a:t> design patterni farklı şekildeki nesnelerin oluşturulmasında, clientin sadece nesne tipini belirterek creation işlemini gerçekleştirebilmesini sağlamak için kullanılır. Builder design patterninde clientin kullanmak istediği bir ürünün birden fazla şekli olabileceği düşünülür. Farklı şekillerin olduğu nesnenin üretiminden builder pattern sorumludur. Dolayısıyla client bu işten soyutlanır. Builder design pattern yer yer factory pattern yer yer de strategy pattern ile karıştırılmaya müsaittir. Bu sebeple builder tasarım kalıbını ayırabilmek için odaklanmamız gereken cümle</a:t>
            </a:r>
            <a:r>
              <a:rPr lang="tr-TR" sz="1100" b="1" i="1" dirty="0">
                <a:solidFill>
                  <a:schemeClr val="bg1"/>
                </a:solidFill>
                <a:effectLst/>
                <a:latin typeface="inherit"/>
              </a:rPr>
              <a:t> ‘ Farklı sunum şekilleri olan nesneler ‘</a:t>
            </a:r>
            <a:r>
              <a:rPr lang="tr-TR" sz="1100" b="0" i="0" dirty="0" err="1">
                <a:solidFill>
                  <a:schemeClr val="bg1"/>
                </a:solidFill>
                <a:effectLst/>
                <a:latin typeface="Source Sans Pro" panose="020B0503030403020204" pitchFamily="34" charset="0"/>
              </a:rPr>
              <a:t>dir</a:t>
            </a:r>
            <a:r>
              <a:rPr lang="tr-TR" sz="1100" b="0" i="0" dirty="0">
                <a:solidFill>
                  <a:schemeClr val="bg1"/>
                </a:solidFill>
                <a:effectLst/>
                <a:latin typeface="Source Sans Pro" panose="020B0503030403020204" pitchFamily="34" charset="0"/>
              </a:rPr>
              <a:t>. Örnek olarak, Pide nesnesi için Kıymalı Pide, Kaşarlı Pide, Sucuklu Pide… bu nesnenin şekilleridir. Böyle deyince kıymalı bir pidenin kaşarlısını üretmek için tek yapmam gereken bir propertyi değiştirmek ne design patterni gibi düşünebilirsiniz. Biraz daha kompleksleştirirsek, Phone nesnesi için Iphone8, Samsung Galaxy, Huawei… bu nesnenin farklı şekilleridir.</a:t>
            </a:r>
          </a:p>
        </p:txBody>
      </p:sp>
      <p:pic>
        <p:nvPicPr>
          <p:cNvPr id="2" name="Resim 1">
            <a:extLst>
              <a:ext uri="{FF2B5EF4-FFF2-40B4-BE49-F238E27FC236}">
                <a16:creationId xmlns:a16="http://schemas.microsoft.com/office/drawing/2014/main" id="{1416EBA5-C08C-491A-7B7C-2267E458A026}"/>
              </a:ext>
            </a:extLst>
          </p:cNvPr>
          <p:cNvPicPr>
            <a:picLocks noChangeAspect="1"/>
          </p:cNvPicPr>
          <p:nvPr/>
        </p:nvPicPr>
        <p:blipFill>
          <a:blip r:embed="rId3"/>
          <a:stretch>
            <a:fillRect/>
          </a:stretch>
        </p:blipFill>
        <p:spPr>
          <a:xfrm>
            <a:off x="0" y="301333"/>
            <a:ext cx="7984634" cy="3822431"/>
          </a:xfrm>
          <a:prstGeom prst="rect">
            <a:avLst/>
          </a:prstGeom>
        </p:spPr>
      </p:pic>
      <p:pic>
        <p:nvPicPr>
          <p:cNvPr id="4" name="Resim 3">
            <a:extLst>
              <a:ext uri="{FF2B5EF4-FFF2-40B4-BE49-F238E27FC236}">
                <a16:creationId xmlns:a16="http://schemas.microsoft.com/office/drawing/2014/main" id="{CBB45C9F-2A2A-1943-27DC-8A2E1A326AFD}"/>
              </a:ext>
            </a:extLst>
          </p:cNvPr>
          <p:cNvPicPr>
            <a:picLocks noChangeAspect="1"/>
          </p:cNvPicPr>
          <p:nvPr/>
        </p:nvPicPr>
        <p:blipFill>
          <a:blip r:embed="rId4"/>
          <a:stretch>
            <a:fillRect/>
          </a:stretch>
        </p:blipFill>
        <p:spPr>
          <a:xfrm>
            <a:off x="81803" y="4368644"/>
            <a:ext cx="7902831" cy="2188023"/>
          </a:xfrm>
          <a:prstGeom prst="rect">
            <a:avLst/>
          </a:prstGeom>
        </p:spPr>
      </p:pic>
    </p:spTree>
    <p:extLst>
      <p:ext uri="{BB962C8B-B14F-4D97-AF65-F5344CB8AC3E}">
        <p14:creationId xmlns:p14="http://schemas.microsoft.com/office/powerpoint/2010/main" val="373019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Adam dizüstü bilgisayarda bir şey gösteriyor">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Başlık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tr-TR"/>
            </a:defPPr>
          </a:lstStyle>
          <a:p>
            <a:pPr marL="216000" indent="-216000" rtl="0">
              <a:lnSpc>
                <a:spcPct val="100000"/>
              </a:lnSpc>
              <a:buClr>
                <a:schemeClr val="accent1"/>
              </a:buClr>
              <a:buFont typeface="Arial" panose="020B0604020202020204" pitchFamily="34" charset="0"/>
              <a:buChar char="•"/>
            </a:pPr>
            <a:r>
              <a:rPr lang="tr-TR" sz="3200" dirty="0">
                <a:solidFill>
                  <a:schemeClr val="bg2">
                    <a:lumMod val="50000"/>
                  </a:schemeClr>
                </a:solidFill>
              </a:rPr>
              <a:t>Nesne Programlama Yönetimi Tanımı</a:t>
            </a:r>
          </a:p>
        </p:txBody>
      </p:sp>
      <p:sp>
        <p:nvSpPr>
          <p:cNvPr id="4" name="Metin Yer Tutucusu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2386583"/>
            <a:ext cx="3144774" cy="3867913"/>
          </a:xfrm>
        </p:spPr>
        <p:txBody>
          <a:bodyPr rtlCol="0">
            <a:noAutofit/>
          </a:bodyPr>
          <a:lstStyle>
            <a:defPPr>
              <a:defRPr lang="tr-TR"/>
            </a:defPPr>
          </a:lstStyle>
          <a:p>
            <a:pPr algn="l"/>
            <a:r>
              <a:rPr lang="tr-TR" sz="1150" b="1" i="0" dirty="0">
                <a:solidFill>
                  <a:srgbClr val="405261"/>
                </a:solidFill>
                <a:effectLst/>
                <a:latin typeface="AvenirBold"/>
              </a:rPr>
              <a:t>Object Oriented Programming</a:t>
            </a:r>
            <a:r>
              <a:rPr lang="tr-TR" sz="1150" b="0" i="0" dirty="0">
                <a:solidFill>
                  <a:srgbClr val="405261"/>
                </a:solidFill>
                <a:effectLst/>
                <a:latin typeface="AvenirRegular"/>
              </a:rPr>
              <a:t> yani Nesne Yönelimli Programlama, her işlevin nesnel olarak soyutlandığı bir programlama şeklidir.</a:t>
            </a:r>
          </a:p>
          <a:p>
            <a:pPr algn="l"/>
            <a:r>
              <a:rPr lang="tr-TR" sz="1150" b="0" i="0" dirty="0">
                <a:solidFill>
                  <a:srgbClr val="405261"/>
                </a:solidFill>
                <a:effectLst/>
                <a:latin typeface="AvenirRegular"/>
              </a:rPr>
              <a:t>Bu açıklamayı daha da örnekleyerek açıklarsak, gerçek hayatta gördüğümüz birçok nesnenin bilgisayar ortamına aktarılma şeklidir. Yani bir nesnenin rengi, durumu, ismi, üretim yılı gibi birçok özelliklerin bilgisayar ortamında gösterilmesi buna örnek olarak verilebilir.</a:t>
            </a:r>
          </a:p>
          <a:p>
            <a:pPr algn="l"/>
            <a:r>
              <a:rPr lang="tr-TR" sz="1150" b="0" i="0" dirty="0">
                <a:solidFill>
                  <a:srgbClr val="405261"/>
                </a:solidFill>
                <a:effectLst/>
                <a:latin typeface="AvenirRegular"/>
              </a:rPr>
              <a:t>1960’lı yılların sonuna doğru ortaya çıkan bu programlama şekli, o dönemlerde yazılım dünyasının yaşadığı sıkıntının sonucudur.</a:t>
            </a:r>
          </a:p>
          <a:p>
            <a:pPr algn="l"/>
            <a:r>
              <a:rPr lang="tr-TR" sz="1150" b="0" i="0" dirty="0">
                <a:solidFill>
                  <a:srgbClr val="405261"/>
                </a:solidFill>
                <a:effectLst/>
                <a:latin typeface="AvenirRegular"/>
              </a:rPr>
              <a:t>Yazılımların karışıklığı ve boyutlarının artması, belirli bir nitelik düzeyini korumak için gereken maliyeti, zamanı ve çabayı arttırıyordu. </a:t>
            </a:r>
            <a:r>
              <a:rPr lang="tr-TR" sz="1150" b="1" i="0" dirty="0">
                <a:solidFill>
                  <a:srgbClr val="405261"/>
                </a:solidFill>
                <a:effectLst/>
                <a:latin typeface="AvenirBold"/>
              </a:rPr>
              <a:t>OOP</a:t>
            </a:r>
            <a:r>
              <a:rPr lang="tr-TR" sz="1150" b="0" i="0" dirty="0">
                <a:solidFill>
                  <a:srgbClr val="405261"/>
                </a:solidFill>
                <a:effectLst/>
                <a:latin typeface="AvenirRegular"/>
              </a:rPr>
              <a:t> bu soruna karşı çözüm olarak getiren özelliği yazılımdaki birimselliği yüksek oranda benimsemesidir.</a:t>
            </a:r>
          </a:p>
        </p:txBody>
      </p:sp>
    </p:spTree>
    <p:extLst>
      <p:ext uri="{BB962C8B-B14F-4D97-AF65-F5344CB8AC3E}">
        <p14:creationId xmlns:p14="http://schemas.microsoft.com/office/powerpoint/2010/main" val="707235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Builder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1" i="0" dirty="0">
                <a:solidFill>
                  <a:schemeClr val="bg1"/>
                </a:solidFill>
                <a:effectLst/>
                <a:latin typeface="Source Sans Pro" panose="020B0503030403020204" pitchFamily="34" charset="0"/>
              </a:rPr>
              <a:t>Bu örnekte motorsiklet, otomobil, scooter gibi ürünler söz konusudur. Tüm bu araçların istemci açısından kullanılabilir olması için üretim işleminde motorun(her ne kadar motorsiklette ve scooter’ da kapı olmasada Embarassed 0 veya null değeri kullanılabilir, kapıların, viteslerin vb parçalarında üretimi gerekmektedir. </a:t>
            </a:r>
            <a:r>
              <a:rPr lang="tr-TR" sz="1100" b="0" i="0" dirty="0">
                <a:solidFill>
                  <a:schemeClr val="bg1"/>
                </a:solidFill>
                <a:effectLst/>
                <a:latin typeface="Source Sans Pro" panose="020B0503030403020204" pitchFamily="34" charset="0"/>
              </a:rPr>
              <a:t>Aslında bu ortak fonksiyonellikler bu ürünlerin hepsi için geçerlidir. Yani bu araçların kendisi bir </a:t>
            </a:r>
            <a:r>
              <a:rPr lang="tr-TR" sz="1100" b="1" i="0" dirty="0">
                <a:solidFill>
                  <a:schemeClr val="bg1"/>
                </a:solidFill>
                <a:effectLst/>
                <a:latin typeface="Source Sans Pro" panose="020B0503030403020204" pitchFamily="34" charset="0"/>
              </a:rPr>
              <a:t>Product</a:t>
            </a:r>
            <a:r>
              <a:rPr lang="tr-TR" sz="1100" b="0" i="0" dirty="0">
                <a:solidFill>
                  <a:schemeClr val="bg1"/>
                </a:solidFill>
                <a:effectLst/>
                <a:latin typeface="Source Sans Pro" panose="020B0503030403020204" pitchFamily="34" charset="0"/>
              </a:rPr>
              <a:t> olarak temsil edilebilirler. İstemci, sadece kullanmak istediği ürünün farklı bir sunumunu elde etmek isteyecektir. Bu tip bir senaryoda istemcinin asıl ürüne ulaşmak için ele alması gereken üretim aşamalarından uzaklaştırılarak sadece üretmek istediği ürüne ait tipi bildirmesi yeterli olmalıdır. Bu senaryoda araç(Vehicle) aslında üründür(Product). Motorsiklet veya araba ise araç tipleridir ve üretim işlemleri sonucu ortaya bir Vehicle çıkartırlar. Yani desendeki </a:t>
            </a:r>
            <a:r>
              <a:rPr lang="tr-TR" sz="1100" b="1" i="0" dirty="0">
                <a:solidFill>
                  <a:schemeClr val="bg1"/>
                </a:solidFill>
                <a:effectLst/>
                <a:latin typeface="Source Sans Pro" panose="020B0503030403020204" pitchFamily="34" charset="0"/>
              </a:rPr>
              <a:t>ConcreteBuilder</a:t>
            </a:r>
            <a:r>
              <a:rPr lang="tr-TR" sz="1100" b="0" i="0" dirty="0">
                <a:solidFill>
                  <a:schemeClr val="bg1"/>
                </a:solidFill>
                <a:effectLst/>
                <a:latin typeface="Source Sans Pro" panose="020B0503030403020204" pitchFamily="34" charset="0"/>
              </a:rPr>
              <a:t> tipleridir. Bu senaryo pekala bir oyun programı içerisindeki araçların üretimi aşamasında göz önüne alınabilir.</a:t>
            </a:r>
          </a:p>
        </p:txBody>
      </p:sp>
      <p:pic>
        <p:nvPicPr>
          <p:cNvPr id="10" name="Resim 9">
            <a:extLst>
              <a:ext uri="{FF2B5EF4-FFF2-40B4-BE49-F238E27FC236}">
                <a16:creationId xmlns:a16="http://schemas.microsoft.com/office/drawing/2014/main" id="{19466969-B2B7-A6B2-FD4A-3F30E9509EC9}"/>
              </a:ext>
            </a:extLst>
          </p:cNvPr>
          <p:cNvPicPr>
            <a:picLocks noChangeAspect="1"/>
          </p:cNvPicPr>
          <p:nvPr/>
        </p:nvPicPr>
        <p:blipFill>
          <a:blip r:embed="rId3"/>
          <a:stretch>
            <a:fillRect/>
          </a:stretch>
        </p:blipFill>
        <p:spPr>
          <a:xfrm>
            <a:off x="0" y="0"/>
            <a:ext cx="3566469" cy="5296359"/>
          </a:xfrm>
          <a:prstGeom prst="rect">
            <a:avLst/>
          </a:prstGeom>
        </p:spPr>
      </p:pic>
      <p:pic>
        <p:nvPicPr>
          <p:cNvPr id="14" name="Resim 13">
            <a:extLst>
              <a:ext uri="{FF2B5EF4-FFF2-40B4-BE49-F238E27FC236}">
                <a16:creationId xmlns:a16="http://schemas.microsoft.com/office/drawing/2014/main" id="{8D4266AC-943F-F3F1-B044-1DA438ADACB3}"/>
              </a:ext>
            </a:extLst>
          </p:cNvPr>
          <p:cNvPicPr>
            <a:picLocks noChangeAspect="1"/>
          </p:cNvPicPr>
          <p:nvPr/>
        </p:nvPicPr>
        <p:blipFill>
          <a:blip r:embed="rId4"/>
          <a:stretch>
            <a:fillRect/>
          </a:stretch>
        </p:blipFill>
        <p:spPr>
          <a:xfrm>
            <a:off x="3566469" y="16326"/>
            <a:ext cx="4326732" cy="1943268"/>
          </a:xfrm>
          <a:prstGeom prst="rect">
            <a:avLst/>
          </a:prstGeom>
        </p:spPr>
      </p:pic>
      <p:pic>
        <p:nvPicPr>
          <p:cNvPr id="16" name="Resim 15">
            <a:extLst>
              <a:ext uri="{FF2B5EF4-FFF2-40B4-BE49-F238E27FC236}">
                <a16:creationId xmlns:a16="http://schemas.microsoft.com/office/drawing/2014/main" id="{EB49F196-542D-DCFE-2AE5-862E408E0161}"/>
              </a:ext>
            </a:extLst>
          </p:cNvPr>
          <p:cNvPicPr>
            <a:picLocks noChangeAspect="1"/>
          </p:cNvPicPr>
          <p:nvPr/>
        </p:nvPicPr>
        <p:blipFill>
          <a:blip r:embed="rId5"/>
          <a:stretch>
            <a:fillRect/>
          </a:stretch>
        </p:blipFill>
        <p:spPr>
          <a:xfrm>
            <a:off x="3584398" y="1975920"/>
            <a:ext cx="4308803" cy="4865754"/>
          </a:xfrm>
          <a:prstGeom prst="rect">
            <a:avLst/>
          </a:prstGeom>
        </p:spPr>
      </p:pic>
    </p:spTree>
    <p:extLst>
      <p:ext uri="{BB962C8B-B14F-4D97-AF65-F5344CB8AC3E}">
        <p14:creationId xmlns:p14="http://schemas.microsoft.com/office/powerpoint/2010/main" val="4023867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Builder Design Pattern</a:t>
            </a:r>
          </a:p>
        </p:txBody>
      </p:sp>
      <p:pic>
        <p:nvPicPr>
          <p:cNvPr id="5" name="Resim 4">
            <a:extLst>
              <a:ext uri="{FF2B5EF4-FFF2-40B4-BE49-F238E27FC236}">
                <a16:creationId xmlns:a16="http://schemas.microsoft.com/office/drawing/2014/main" id="{95D44636-92BC-C9ED-947C-32EEB686BB99}"/>
              </a:ext>
            </a:extLst>
          </p:cNvPr>
          <p:cNvPicPr>
            <a:picLocks noChangeAspect="1"/>
          </p:cNvPicPr>
          <p:nvPr/>
        </p:nvPicPr>
        <p:blipFill>
          <a:blip r:embed="rId3"/>
          <a:stretch>
            <a:fillRect/>
          </a:stretch>
        </p:blipFill>
        <p:spPr>
          <a:xfrm>
            <a:off x="67252" y="125443"/>
            <a:ext cx="4307524" cy="6607113"/>
          </a:xfrm>
          <a:prstGeom prst="rect">
            <a:avLst/>
          </a:prstGeom>
        </p:spPr>
      </p:pic>
      <p:pic>
        <p:nvPicPr>
          <p:cNvPr id="7" name="Resim 6">
            <a:extLst>
              <a:ext uri="{FF2B5EF4-FFF2-40B4-BE49-F238E27FC236}">
                <a16:creationId xmlns:a16="http://schemas.microsoft.com/office/drawing/2014/main" id="{1441C934-C956-D439-E697-BB3173027EF9}"/>
              </a:ext>
            </a:extLst>
          </p:cNvPr>
          <p:cNvPicPr>
            <a:picLocks noChangeAspect="1"/>
          </p:cNvPicPr>
          <p:nvPr/>
        </p:nvPicPr>
        <p:blipFill>
          <a:blip r:embed="rId4"/>
          <a:stretch>
            <a:fillRect/>
          </a:stretch>
        </p:blipFill>
        <p:spPr>
          <a:xfrm>
            <a:off x="4466248" y="180595"/>
            <a:ext cx="3628881" cy="6551961"/>
          </a:xfrm>
          <a:prstGeom prst="rect">
            <a:avLst/>
          </a:prstGeom>
        </p:spPr>
      </p:pic>
    </p:spTree>
    <p:extLst>
      <p:ext uri="{BB962C8B-B14F-4D97-AF65-F5344CB8AC3E}">
        <p14:creationId xmlns:p14="http://schemas.microsoft.com/office/powerpoint/2010/main" val="1568833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7BF7C1AD-35AD-2CEB-9405-03EE4AC56DBC}"/>
              </a:ext>
            </a:extLst>
          </p:cNvPr>
          <p:cNvSpPr>
            <a:spLocks noGrp="1"/>
          </p:cNvSpPr>
          <p:nvPr>
            <p:ph type="title"/>
          </p:nvPr>
        </p:nvSpPr>
        <p:spPr/>
        <p:txBody>
          <a:bodyPr/>
          <a:lstStyle/>
          <a:p>
            <a:pPr algn="l"/>
            <a:r>
              <a:rPr lang="tr-TR" sz="7200" b="0" i="0" dirty="0">
                <a:solidFill>
                  <a:schemeClr val="tx1"/>
                </a:solidFill>
                <a:effectLst/>
                <a:latin typeface="sohne"/>
              </a:rPr>
              <a:t>Structural Pattern</a:t>
            </a:r>
          </a:p>
        </p:txBody>
      </p:sp>
      <p:sp>
        <p:nvSpPr>
          <p:cNvPr id="6" name="Metin Yer Tutucusu 5">
            <a:extLst>
              <a:ext uri="{FF2B5EF4-FFF2-40B4-BE49-F238E27FC236}">
                <a16:creationId xmlns:a16="http://schemas.microsoft.com/office/drawing/2014/main" id="{A2BB9AE3-9692-F20F-FD57-D813700B4488}"/>
              </a:ext>
            </a:extLst>
          </p:cNvPr>
          <p:cNvSpPr>
            <a:spLocks noGrp="1"/>
          </p:cNvSpPr>
          <p:nvPr>
            <p:ph type="body" idx="1"/>
          </p:nvPr>
        </p:nvSpPr>
        <p:spPr/>
        <p:txBody>
          <a:bodyPr/>
          <a:lstStyle/>
          <a:p>
            <a:r>
              <a:rPr lang="tr-TR" dirty="0"/>
              <a:t>YAPISAL TASARIM DÜZENİ</a:t>
            </a:r>
          </a:p>
        </p:txBody>
      </p:sp>
    </p:spTree>
    <p:extLst>
      <p:ext uri="{BB962C8B-B14F-4D97-AF65-F5344CB8AC3E}">
        <p14:creationId xmlns:p14="http://schemas.microsoft.com/office/powerpoint/2010/main" val="2828287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Facede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Bir alt sistemin parçalarını oluşturan classları istemciden soyutlayarak kullanımı daha da kolaylaştırmak için tasarlanmış tasarım kalıbıdır. Mimarisel açıdan ise, karmaşık ve detaylı bir sistemi organize eden ve bir bütün olarak clientlara(istemcilere) sunan yapıdır. Anlayacağınız, karmaşık ve detaylı olarak nitelendirdiğimiz bu sistemi bir alt sistem olarak varsayarsak eğer bu sistemi kullanacak clientlara daha basit bir arayüz sağlamak ve alt sistemleri bu arayüze organize bir şekilde dahil etmek ve bu alt sistemlerin sağlıklı çalışabilmesi için bu arayüz çatısı altında işin algoritmasına uygun işlev sergilemek istersek Facade Design Pattern’i kullanmaktayız. </a:t>
            </a:r>
            <a:r>
              <a:rPr lang="tr-TR" sz="1100" b="0" i="0" dirty="0">
                <a:solidFill>
                  <a:srgbClr val="333333"/>
                </a:solidFill>
                <a:effectLst/>
                <a:latin typeface="Source Sans Pro" panose="020B0503030403020204" pitchFamily="34" charset="0"/>
              </a:rPr>
              <a:t> </a:t>
            </a:r>
            <a:r>
              <a:rPr lang="tr-TR" sz="1100" b="0" i="0" dirty="0">
                <a:solidFill>
                  <a:schemeClr val="bg1"/>
                </a:solidFill>
                <a:effectLst/>
                <a:latin typeface="Source Sans Pro" panose="020B0503030403020204" pitchFamily="34" charset="0"/>
              </a:rPr>
              <a:t>Burada bilmeniz gereken durum, alt sistem içerisinde bulunan sınıfların birbirlerinden bağımsız olmasıdır. Ayriyeten Facade sınıfından da bağımsız bir şekilde çalışabilmektedirler.</a:t>
            </a:r>
            <a:br>
              <a:rPr lang="tr-TR" sz="1100" dirty="0">
                <a:solidFill>
                  <a:schemeClr val="bg1"/>
                </a:solidFill>
              </a:rPr>
            </a:br>
            <a:r>
              <a:rPr lang="tr-TR" sz="1100" b="0" i="0" dirty="0">
                <a:solidFill>
                  <a:schemeClr val="bg1"/>
                </a:solidFill>
                <a:effectLst/>
                <a:latin typeface="Source Sans Pro" panose="020B0503030403020204" pitchFamily="34" charset="0"/>
              </a:rPr>
              <a:t>Facade bizim classlarımızı içermek zorundadır ve operasyonu yaparken onlara ait fonksiyonellikleri kullanması gerekli.</a:t>
            </a:r>
          </a:p>
        </p:txBody>
      </p:sp>
      <p:pic>
        <p:nvPicPr>
          <p:cNvPr id="5" name="Resim 4">
            <a:extLst>
              <a:ext uri="{FF2B5EF4-FFF2-40B4-BE49-F238E27FC236}">
                <a16:creationId xmlns:a16="http://schemas.microsoft.com/office/drawing/2014/main" id="{3A1BFABA-D9D0-F993-69D0-C335F6C6479B}"/>
              </a:ext>
            </a:extLst>
          </p:cNvPr>
          <p:cNvPicPr>
            <a:picLocks noChangeAspect="1"/>
          </p:cNvPicPr>
          <p:nvPr/>
        </p:nvPicPr>
        <p:blipFill>
          <a:blip r:embed="rId3"/>
          <a:stretch>
            <a:fillRect/>
          </a:stretch>
        </p:blipFill>
        <p:spPr>
          <a:xfrm>
            <a:off x="1" y="1191005"/>
            <a:ext cx="7978588" cy="4153260"/>
          </a:xfrm>
          <a:prstGeom prst="rect">
            <a:avLst/>
          </a:prstGeom>
        </p:spPr>
      </p:pic>
    </p:spTree>
    <p:extLst>
      <p:ext uri="{BB962C8B-B14F-4D97-AF65-F5344CB8AC3E}">
        <p14:creationId xmlns:p14="http://schemas.microsoft.com/office/powerpoint/2010/main" val="3614394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Facede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Yandaki Banka, Kredi ve Merkez banka classları birlikte müşteri bilgisine farklı açılardan bakarak sonuç olarak müşterinin kredi kullanıp kullanamayacağına karar veren bir sistemdir.</a:t>
            </a:r>
          </a:p>
          <a:p>
            <a:pPr algn="l" fontAlgn="base"/>
            <a:endParaRPr lang="tr-TR" sz="1100" b="0" i="0" dirty="0">
              <a:solidFill>
                <a:schemeClr val="bg1"/>
              </a:solidFill>
              <a:effectLst/>
              <a:latin typeface="Source Sans Pro" panose="020B0503030403020204" pitchFamily="34" charset="0"/>
            </a:endParaRPr>
          </a:p>
          <a:p>
            <a:pPr algn="l" fontAlgn="base"/>
            <a:r>
              <a:rPr lang="tr-TR" sz="1100" b="0" i="0" dirty="0">
                <a:solidFill>
                  <a:schemeClr val="bg1"/>
                </a:solidFill>
                <a:effectLst/>
                <a:latin typeface="Source Sans Pro" panose="020B0503030403020204" pitchFamily="34" charset="0"/>
              </a:rPr>
              <a:t>Yandaki senaryo facade tasarım kalıbını görmek için yazılmış basit bir senaryodur gerçek senaryolarda facadenin kullandığı sistem classları çoğunlukla librarylerden gelmektedir.</a:t>
            </a:r>
          </a:p>
        </p:txBody>
      </p:sp>
      <p:pic>
        <p:nvPicPr>
          <p:cNvPr id="3" name="Resim 2">
            <a:extLst>
              <a:ext uri="{FF2B5EF4-FFF2-40B4-BE49-F238E27FC236}">
                <a16:creationId xmlns:a16="http://schemas.microsoft.com/office/drawing/2014/main" id="{E3169C22-4DB3-216E-2356-5EE53E298260}"/>
              </a:ext>
            </a:extLst>
          </p:cNvPr>
          <p:cNvPicPr>
            <a:picLocks noChangeAspect="1"/>
          </p:cNvPicPr>
          <p:nvPr/>
        </p:nvPicPr>
        <p:blipFill>
          <a:blip r:embed="rId3"/>
          <a:stretch>
            <a:fillRect/>
          </a:stretch>
        </p:blipFill>
        <p:spPr>
          <a:xfrm>
            <a:off x="0" y="0"/>
            <a:ext cx="4823878" cy="1394581"/>
          </a:xfrm>
          <a:prstGeom prst="rect">
            <a:avLst/>
          </a:prstGeom>
        </p:spPr>
      </p:pic>
      <p:pic>
        <p:nvPicPr>
          <p:cNvPr id="6" name="Resim 5">
            <a:extLst>
              <a:ext uri="{FF2B5EF4-FFF2-40B4-BE49-F238E27FC236}">
                <a16:creationId xmlns:a16="http://schemas.microsoft.com/office/drawing/2014/main" id="{02ED0AA1-DF01-E24D-0898-E0D604B21C41}"/>
              </a:ext>
            </a:extLst>
          </p:cNvPr>
          <p:cNvPicPr>
            <a:picLocks noChangeAspect="1"/>
          </p:cNvPicPr>
          <p:nvPr/>
        </p:nvPicPr>
        <p:blipFill>
          <a:blip r:embed="rId4"/>
          <a:stretch>
            <a:fillRect/>
          </a:stretch>
        </p:blipFill>
        <p:spPr>
          <a:xfrm>
            <a:off x="4823879" y="0"/>
            <a:ext cx="3291840" cy="1394581"/>
          </a:xfrm>
          <a:prstGeom prst="rect">
            <a:avLst/>
          </a:prstGeom>
        </p:spPr>
      </p:pic>
      <p:pic>
        <p:nvPicPr>
          <p:cNvPr id="8" name="Resim 7">
            <a:extLst>
              <a:ext uri="{FF2B5EF4-FFF2-40B4-BE49-F238E27FC236}">
                <a16:creationId xmlns:a16="http://schemas.microsoft.com/office/drawing/2014/main" id="{C63C214C-C031-1760-20B0-07C5C3384AF9}"/>
              </a:ext>
            </a:extLst>
          </p:cNvPr>
          <p:cNvPicPr>
            <a:picLocks noChangeAspect="1"/>
          </p:cNvPicPr>
          <p:nvPr/>
        </p:nvPicPr>
        <p:blipFill>
          <a:blip r:embed="rId5"/>
          <a:stretch>
            <a:fillRect/>
          </a:stretch>
        </p:blipFill>
        <p:spPr>
          <a:xfrm>
            <a:off x="0" y="1471358"/>
            <a:ext cx="8115719" cy="5386642"/>
          </a:xfrm>
          <a:prstGeom prst="rect">
            <a:avLst/>
          </a:prstGeom>
        </p:spPr>
      </p:pic>
      <p:pic>
        <p:nvPicPr>
          <p:cNvPr id="10" name="Resim 9">
            <a:extLst>
              <a:ext uri="{FF2B5EF4-FFF2-40B4-BE49-F238E27FC236}">
                <a16:creationId xmlns:a16="http://schemas.microsoft.com/office/drawing/2014/main" id="{558DFD66-F229-C67B-73BC-F98E46CF0744}"/>
              </a:ext>
            </a:extLst>
          </p:cNvPr>
          <p:cNvPicPr>
            <a:picLocks noChangeAspect="1"/>
          </p:cNvPicPr>
          <p:nvPr/>
        </p:nvPicPr>
        <p:blipFill>
          <a:blip r:embed="rId6"/>
          <a:stretch>
            <a:fillRect/>
          </a:stretch>
        </p:blipFill>
        <p:spPr>
          <a:xfrm>
            <a:off x="8328323" y="4085797"/>
            <a:ext cx="3453837" cy="1651615"/>
          </a:xfrm>
          <a:prstGeom prst="rect">
            <a:avLst/>
          </a:prstGeom>
        </p:spPr>
      </p:pic>
    </p:spTree>
    <p:extLst>
      <p:ext uri="{BB962C8B-B14F-4D97-AF65-F5344CB8AC3E}">
        <p14:creationId xmlns:p14="http://schemas.microsoft.com/office/powerpoint/2010/main" val="3392121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Adapter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Adapter tasarım kalıbı bir sistem parçasının, var olan başka bir sisteme adapte edilmesini ve o sistem içerisinde kullanılabilmesini sağlayan bir kalıptır. Aşağıda bununla ilgili yaptığımız örnekte IError interfacesinden türeyen DbError ve ServiceError classlarından oluşan bir class grubu yani sistem ve bu sisteme dahil olması geren Fax classı ve bunu gerçekleştiren FaxAdapter classı söz konusudur. Yazdığımız adapter class Fax class’ının IError sistem grubuna entegre olmasını sağlamaktadır.</a:t>
            </a:r>
          </a:p>
        </p:txBody>
      </p:sp>
      <p:pic>
        <p:nvPicPr>
          <p:cNvPr id="3" name="Resim 2">
            <a:extLst>
              <a:ext uri="{FF2B5EF4-FFF2-40B4-BE49-F238E27FC236}">
                <a16:creationId xmlns:a16="http://schemas.microsoft.com/office/drawing/2014/main" id="{FD24F3C7-BF98-C151-7A28-2DCAFD562154}"/>
              </a:ext>
            </a:extLst>
          </p:cNvPr>
          <p:cNvPicPr>
            <a:picLocks noChangeAspect="1"/>
          </p:cNvPicPr>
          <p:nvPr/>
        </p:nvPicPr>
        <p:blipFill>
          <a:blip r:embed="rId3"/>
          <a:stretch>
            <a:fillRect/>
          </a:stretch>
        </p:blipFill>
        <p:spPr>
          <a:xfrm>
            <a:off x="348512" y="672537"/>
            <a:ext cx="7289418" cy="4606196"/>
          </a:xfrm>
          <a:prstGeom prst="rect">
            <a:avLst/>
          </a:prstGeom>
        </p:spPr>
      </p:pic>
    </p:spTree>
    <p:extLst>
      <p:ext uri="{BB962C8B-B14F-4D97-AF65-F5344CB8AC3E}">
        <p14:creationId xmlns:p14="http://schemas.microsoft.com/office/powerpoint/2010/main" val="64789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Adapter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Adapter tasarım kalıbı bir sistem parçasının, var olan başka bir sisteme adapte edilmesini ve o sistem içerisinde kullanılabilmesini sağlayan bir kalıptır. Aşağıda bununla ilgili yaptığımız örnekte IError interfacesinden türeyen DbError ve ServiceError classlarından oluşan bir class grubu yani sistem ve bu sisteme dahil olması geren Fax classı ve bunu gerçekleştiren FaxAdapter classı söz konusudur. Yazdığımız adapter class Fax class’ının IError sistem grubuna entegre olmasını sağlamaktadır.</a:t>
            </a:r>
          </a:p>
        </p:txBody>
      </p:sp>
      <p:pic>
        <p:nvPicPr>
          <p:cNvPr id="4" name="Resim 3">
            <a:extLst>
              <a:ext uri="{FF2B5EF4-FFF2-40B4-BE49-F238E27FC236}">
                <a16:creationId xmlns:a16="http://schemas.microsoft.com/office/drawing/2014/main" id="{E932165C-791E-0584-83B4-0598CC5AB390}"/>
              </a:ext>
            </a:extLst>
          </p:cNvPr>
          <p:cNvPicPr>
            <a:picLocks noChangeAspect="1"/>
          </p:cNvPicPr>
          <p:nvPr/>
        </p:nvPicPr>
        <p:blipFill>
          <a:blip r:embed="rId3"/>
          <a:stretch>
            <a:fillRect/>
          </a:stretch>
        </p:blipFill>
        <p:spPr>
          <a:xfrm>
            <a:off x="232433" y="238594"/>
            <a:ext cx="7262489" cy="2095682"/>
          </a:xfrm>
          <a:prstGeom prst="rect">
            <a:avLst/>
          </a:prstGeom>
        </p:spPr>
      </p:pic>
      <p:pic>
        <p:nvPicPr>
          <p:cNvPr id="6" name="Resim 5">
            <a:extLst>
              <a:ext uri="{FF2B5EF4-FFF2-40B4-BE49-F238E27FC236}">
                <a16:creationId xmlns:a16="http://schemas.microsoft.com/office/drawing/2014/main" id="{F281816F-820C-FF17-9529-229453581350}"/>
              </a:ext>
            </a:extLst>
          </p:cNvPr>
          <p:cNvPicPr>
            <a:picLocks noChangeAspect="1"/>
          </p:cNvPicPr>
          <p:nvPr/>
        </p:nvPicPr>
        <p:blipFill>
          <a:blip r:embed="rId4"/>
          <a:stretch>
            <a:fillRect/>
          </a:stretch>
        </p:blipFill>
        <p:spPr>
          <a:xfrm>
            <a:off x="332392" y="2269504"/>
            <a:ext cx="7162530" cy="4588496"/>
          </a:xfrm>
          <a:prstGeom prst="rect">
            <a:avLst/>
          </a:prstGeom>
        </p:spPr>
      </p:pic>
    </p:spTree>
    <p:extLst>
      <p:ext uri="{BB962C8B-B14F-4D97-AF65-F5344CB8AC3E}">
        <p14:creationId xmlns:p14="http://schemas.microsoft.com/office/powerpoint/2010/main" val="2075766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Adapter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Adapter tasarım kalıbı bir sistem parçasının, var olan başka bir sisteme adapte edilmesini ve o sistem içerisinde kullanılabilmesini sağlayan bir kalıptır. Aşağıda bununla ilgili yaptığımız örnekte IError interfacesinden türeyen DbError ve ServiceError classlarından oluşan bir class grubu yani sistem ve bu sisteme dahil olması geren Fax classı ve bunu gerçekleştiren FaxAdapter classı söz konusudur. Yazdığımız adapter class Fax class’ının IError sistem grubuna entegre olmasını sağlamaktadır.</a:t>
            </a:r>
          </a:p>
        </p:txBody>
      </p:sp>
      <p:pic>
        <p:nvPicPr>
          <p:cNvPr id="3" name="Resim 2">
            <a:extLst>
              <a:ext uri="{FF2B5EF4-FFF2-40B4-BE49-F238E27FC236}">
                <a16:creationId xmlns:a16="http://schemas.microsoft.com/office/drawing/2014/main" id="{0DC2FAD3-D857-3BB5-D461-6C0B99F71C07}"/>
              </a:ext>
            </a:extLst>
          </p:cNvPr>
          <p:cNvPicPr>
            <a:picLocks noChangeAspect="1"/>
          </p:cNvPicPr>
          <p:nvPr/>
        </p:nvPicPr>
        <p:blipFill>
          <a:blip r:embed="rId3"/>
          <a:stretch>
            <a:fillRect/>
          </a:stretch>
        </p:blipFill>
        <p:spPr>
          <a:xfrm>
            <a:off x="0" y="326987"/>
            <a:ext cx="8059271" cy="4105097"/>
          </a:xfrm>
          <a:prstGeom prst="rect">
            <a:avLst/>
          </a:prstGeom>
        </p:spPr>
      </p:pic>
      <p:pic>
        <p:nvPicPr>
          <p:cNvPr id="7" name="Resim 6">
            <a:extLst>
              <a:ext uri="{FF2B5EF4-FFF2-40B4-BE49-F238E27FC236}">
                <a16:creationId xmlns:a16="http://schemas.microsoft.com/office/drawing/2014/main" id="{D64CF61C-9832-7B25-74D8-E268F981B347}"/>
              </a:ext>
            </a:extLst>
          </p:cNvPr>
          <p:cNvPicPr>
            <a:picLocks noChangeAspect="1"/>
          </p:cNvPicPr>
          <p:nvPr/>
        </p:nvPicPr>
        <p:blipFill>
          <a:blip r:embed="rId4"/>
          <a:stretch>
            <a:fillRect/>
          </a:stretch>
        </p:blipFill>
        <p:spPr>
          <a:xfrm>
            <a:off x="94129" y="4343074"/>
            <a:ext cx="7032813" cy="2416314"/>
          </a:xfrm>
          <a:prstGeom prst="rect">
            <a:avLst/>
          </a:prstGeom>
        </p:spPr>
      </p:pic>
    </p:spTree>
    <p:extLst>
      <p:ext uri="{BB962C8B-B14F-4D97-AF65-F5344CB8AC3E}">
        <p14:creationId xmlns:p14="http://schemas.microsoft.com/office/powerpoint/2010/main" val="12009111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Adapter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Ancak aynı anda ele alınmak istenildikleri durumlar olabilir. Örneğin , yapıya dahil tüm errorlar bir kerede değerlendirilmek isteniyorsa ve buna fax ile ilgili errorlarda dahilse bu grup dışındaki classında diğer error grubuna dahil olması yani adapte olması gerekir. Adapter design patternida tam da burada devreye girer.</a:t>
            </a:r>
          </a:p>
          <a:p>
            <a:pPr algn="l" fontAlgn="base"/>
            <a:r>
              <a:rPr lang="tr-TR" sz="1100" b="0" i="0" dirty="0">
                <a:solidFill>
                  <a:schemeClr val="bg1"/>
                </a:solidFill>
                <a:effectLst/>
                <a:latin typeface="Source Sans Pro" panose="020B0503030403020204" pitchFamily="34" charset="0"/>
              </a:rPr>
              <a:t>Yapmamız gereken şey FaxAdapter isminde bir adapter classı tanımlamak ve bunu IErrordan türetmek. Böylece FaxAdapter sınıfımız diğer error grubuna dahil olabilecek. Faxadapter sınıfımıza orjinal fax sınıfımızdan bir nesne üreterek , IErrordan kalıttığımız metotlar içerisinde ilgili fax classı metotlarını çağırırız. Aşağıda da görüldüğü gibi IErrordan gelen ErrorNumber orjinal fax classındaki FaxErrorCode’a, yine IError sınıfından gelen Description propertysi de orjinal fax classındaki ErrorDescription’a aracılık etmektedir. Yani aslında FaxAdapter classı  Fax classı IError sınıfından türeyen gruba adapte olabilsin diye aracılık eder.</a:t>
            </a:r>
          </a:p>
        </p:txBody>
      </p:sp>
      <p:pic>
        <p:nvPicPr>
          <p:cNvPr id="4" name="Resim 3">
            <a:extLst>
              <a:ext uri="{FF2B5EF4-FFF2-40B4-BE49-F238E27FC236}">
                <a16:creationId xmlns:a16="http://schemas.microsoft.com/office/drawing/2014/main" id="{6963971A-93F8-75F5-6712-1478534D97B2}"/>
              </a:ext>
            </a:extLst>
          </p:cNvPr>
          <p:cNvPicPr>
            <a:picLocks noChangeAspect="1"/>
          </p:cNvPicPr>
          <p:nvPr/>
        </p:nvPicPr>
        <p:blipFill>
          <a:blip r:embed="rId3"/>
          <a:stretch>
            <a:fillRect/>
          </a:stretch>
        </p:blipFill>
        <p:spPr>
          <a:xfrm>
            <a:off x="0" y="238698"/>
            <a:ext cx="8068235" cy="4892464"/>
          </a:xfrm>
          <a:prstGeom prst="rect">
            <a:avLst/>
          </a:prstGeom>
        </p:spPr>
      </p:pic>
    </p:spTree>
    <p:extLst>
      <p:ext uri="{BB962C8B-B14F-4D97-AF65-F5344CB8AC3E}">
        <p14:creationId xmlns:p14="http://schemas.microsoft.com/office/powerpoint/2010/main" val="1305415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Adapter Design Pattern</a:t>
            </a:r>
          </a:p>
        </p:txBody>
      </p:sp>
      <p:pic>
        <p:nvPicPr>
          <p:cNvPr id="6" name="Resim 5">
            <a:extLst>
              <a:ext uri="{FF2B5EF4-FFF2-40B4-BE49-F238E27FC236}">
                <a16:creationId xmlns:a16="http://schemas.microsoft.com/office/drawing/2014/main" id="{784A6FE9-E238-5B84-1839-DB3227EFE78E}"/>
              </a:ext>
            </a:extLst>
          </p:cNvPr>
          <p:cNvPicPr>
            <a:picLocks noChangeAspect="1"/>
          </p:cNvPicPr>
          <p:nvPr/>
        </p:nvPicPr>
        <p:blipFill>
          <a:blip r:embed="rId3"/>
          <a:stretch>
            <a:fillRect/>
          </a:stretch>
        </p:blipFill>
        <p:spPr>
          <a:xfrm>
            <a:off x="1" y="288675"/>
            <a:ext cx="8050290" cy="3897844"/>
          </a:xfrm>
          <a:prstGeom prst="rect">
            <a:avLst/>
          </a:prstGeom>
        </p:spPr>
      </p:pic>
    </p:spTree>
    <p:extLst>
      <p:ext uri="{BB962C8B-B14F-4D97-AF65-F5344CB8AC3E}">
        <p14:creationId xmlns:p14="http://schemas.microsoft.com/office/powerpoint/2010/main" val="345943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Adam dizüstü bilgisayarda bir şey gösteriyor">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Başlık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tr-TR"/>
            </a:defPPr>
          </a:lstStyle>
          <a:p>
            <a:pPr marL="216000" indent="-216000" rtl="0">
              <a:lnSpc>
                <a:spcPct val="100000"/>
              </a:lnSpc>
              <a:buClr>
                <a:schemeClr val="accent1"/>
              </a:buClr>
              <a:buFont typeface="Arial" panose="020B0604020202020204" pitchFamily="34" charset="0"/>
              <a:buChar char="•"/>
            </a:pPr>
            <a:r>
              <a:rPr lang="tr-TR" sz="3200" dirty="0">
                <a:solidFill>
                  <a:schemeClr val="bg2">
                    <a:lumMod val="50000"/>
                  </a:schemeClr>
                </a:solidFill>
              </a:rPr>
              <a:t>Nesne Yönetimli Programlama Faydaları</a:t>
            </a:r>
          </a:p>
        </p:txBody>
      </p:sp>
      <p:sp>
        <p:nvSpPr>
          <p:cNvPr id="4" name="Metin Yer Tutucusu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2386583"/>
            <a:ext cx="3144774" cy="3867913"/>
          </a:xfrm>
        </p:spPr>
        <p:txBody>
          <a:bodyPr rtlCol="0">
            <a:noAutofit/>
          </a:bodyPr>
          <a:lstStyle>
            <a:defPPr>
              <a:defRPr lang="tr-TR"/>
            </a:defPPr>
          </a:lstStyle>
          <a:p>
            <a:pPr algn="l">
              <a:buFont typeface="Arial" panose="020B0604020202020204" pitchFamily="34" charset="0"/>
              <a:buChar char="•"/>
            </a:pPr>
            <a:r>
              <a:rPr lang="tr-TR" sz="1200" b="0" i="0" dirty="0">
                <a:solidFill>
                  <a:srgbClr val="405261"/>
                </a:solidFill>
                <a:effectLst/>
                <a:latin typeface="AvenirRegular"/>
              </a:rPr>
              <a:t>Nesne oluşturma bir sınıf içerisinde toplanır ve tüm projelerde kullanılabilirliğe olanak sağlar.</a:t>
            </a:r>
          </a:p>
          <a:p>
            <a:pPr algn="l">
              <a:buFont typeface="Arial" panose="020B0604020202020204" pitchFamily="34" charset="0"/>
              <a:buChar char="•"/>
            </a:pPr>
            <a:r>
              <a:rPr lang="tr-TR" sz="1200" b="0" i="0" dirty="0">
                <a:solidFill>
                  <a:srgbClr val="405261"/>
                </a:solidFill>
                <a:effectLst/>
                <a:latin typeface="AvenirRegular"/>
              </a:rPr>
              <a:t>Sınıfların 1 kez oluşturulması sayesinde uzun kodları tekrardan yazmak yerine kısa kodlamalar ile çalıştırılabilir.</a:t>
            </a:r>
          </a:p>
          <a:p>
            <a:pPr algn="l">
              <a:buFont typeface="Arial" panose="020B0604020202020204" pitchFamily="34" charset="0"/>
              <a:buChar char="•"/>
            </a:pPr>
            <a:r>
              <a:rPr lang="tr-TR" sz="1200" b="0" i="0" dirty="0">
                <a:solidFill>
                  <a:srgbClr val="405261"/>
                </a:solidFill>
                <a:effectLst/>
                <a:latin typeface="AvenirRegular"/>
              </a:rPr>
              <a:t>Uzun kodların tekrar yazılmasının engellenmesi sayesinde geliştirme süreci kısalır.</a:t>
            </a:r>
          </a:p>
          <a:p>
            <a:pPr algn="l">
              <a:buFont typeface="Arial" panose="020B0604020202020204" pitchFamily="34" charset="0"/>
              <a:buChar char="•"/>
            </a:pPr>
            <a:r>
              <a:rPr lang="tr-TR" sz="1200" b="0" i="0" dirty="0">
                <a:solidFill>
                  <a:srgbClr val="405261"/>
                </a:solidFill>
                <a:effectLst/>
                <a:latin typeface="AvenirRegular"/>
              </a:rPr>
              <a:t>Nesneler birbirinden bağımsız olduğundan bilgi gizliliği konusunda avantaj sağlar.</a:t>
            </a:r>
          </a:p>
          <a:p>
            <a:pPr algn="l">
              <a:buFont typeface="Arial" panose="020B0604020202020204" pitchFamily="34" charset="0"/>
              <a:buChar char="•"/>
            </a:pPr>
            <a:r>
              <a:rPr lang="tr-TR" sz="1200" b="0" i="0" dirty="0">
                <a:solidFill>
                  <a:srgbClr val="405261"/>
                </a:solidFill>
                <a:effectLst/>
                <a:latin typeface="AvenirRegular"/>
              </a:rPr>
              <a:t>Sınıflar sayesinde tüm projelerde değişiklik yapmak yerine tek bir sınıfta değişiklik yapılıp tüm projelerde çalışması sağlanır. Bu zaman kaybını büyük ölçüde azaltır.</a:t>
            </a:r>
          </a:p>
        </p:txBody>
      </p:sp>
    </p:spTree>
    <p:extLst>
      <p:ext uri="{BB962C8B-B14F-4D97-AF65-F5344CB8AC3E}">
        <p14:creationId xmlns:p14="http://schemas.microsoft.com/office/powerpoint/2010/main" val="3398969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Dikdörtgen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8" name="Dikdörtgen 1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0" name="Dikdörtgen 1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2" name="Dikdörtgen 2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6" name="İçerik Yer Tutucusu 5" descr="Dizüstü bilgisayarı olan genç adam">
            <a:extLst>
              <a:ext uri="{FF2B5EF4-FFF2-40B4-BE49-F238E27FC236}">
                <a16:creationId xmlns:a16="http://schemas.microsoft.com/office/drawing/2014/main" id="{B1DE2944-CBE6-437E-B09B-0F786EE86F29}"/>
              </a:ext>
            </a:extLst>
          </p:cNvPr>
          <p:cNvPicPr>
            <a:picLocks noGrp="1" noChangeAspect="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686" y="0"/>
            <a:ext cx="6391275" cy="6858000"/>
          </a:xfrm>
          <a:prstGeom prst="rect">
            <a:avLst/>
          </a:prstGeom>
          <a:noFill/>
        </p:spPr>
      </p:pic>
      <p:sp>
        <p:nvSpPr>
          <p:cNvPr id="24" name="Dikdörtgen 2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6" name="Dikdörtgen 2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 name="Başlık 1">
            <a:extLst>
              <a:ext uri="{FF2B5EF4-FFF2-40B4-BE49-F238E27FC236}">
                <a16:creationId xmlns:a16="http://schemas.microsoft.com/office/drawing/2014/main" id="{7DE88500-3CF8-4097-8DEC-19D4A816CC27}"/>
              </a:ext>
            </a:extLst>
          </p:cNvPr>
          <p:cNvSpPr>
            <a:spLocks noGrp="1"/>
          </p:cNvSpPr>
          <p:nvPr>
            <p:ph type="title"/>
          </p:nvPr>
        </p:nvSpPr>
        <p:spPr>
          <a:xfrm>
            <a:off x="7064082" y="642594"/>
            <a:ext cx="4472921" cy="1371600"/>
          </a:xfrm>
          <a:prstGeom prst="rect">
            <a:avLst/>
          </a:prstGeom>
        </p:spPr>
        <p:txBody>
          <a:bodyPr vert="horz" lIns="91440" tIns="45720" rIns="91440" bIns="45720" rtlCol="0" anchor="ctr">
            <a:normAutofit/>
          </a:bodyPr>
          <a:lstStyle>
            <a:defPPr>
              <a:defRPr lang="tr-TR"/>
            </a:defPPr>
          </a:lstStyle>
          <a:p>
            <a:pPr rtl="0">
              <a:lnSpc>
                <a:spcPct val="90000"/>
              </a:lnSpc>
            </a:pPr>
            <a:r>
              <a:rPr lang="tr-TR" sz="4800" dirty="0">
                <a:solidFill>
                  <a:schemeClr val="bg2">
                    <a:lumMod val="50000"/>
                  </a:schemeClr>
                </a:solidFill>
              </a:rPr>
              <a:t>HTML</a:t>
            </a:r>
          </a:p>
        </p:txBody>
      </p:sp>
      <p:sp>
        <p:nvSpPr>
          <p:cNvPr id="11" name="Metin Yer Tutucusu 3">
            <a:extLst>
              <a:ext uri="{FF2B5EF4-FFF2-40B4-BE49-F238E27FC236}">
                <a16:creationId xmlns:a16="http://schemas.microsoft.com/office/drawing/2014/main" id="{D2A7D9C9-44A9-4426-88FF-AAD1CA851446}"/>
              </a:ext>
            </a:extLst>
          </p:cNvPr>
          <p:cNvSpPr>
            <a:spLocks noGrp="1"/>
          </p:cNvSpPr>
          <p:nvPr>
            <p:ph type="body" sz="half" idx="2"/>
          </p:nvPr>
        </p:nvSpPr>
        <p:spPr>
          <a:xfrm>
            <a:off x="7132331" y="1748118"/>
            <a:ext cx="4336421" cy="4233134"/>
          </a:xfrm>
        </p:spPr>
        <p:txBody>
          <a:bodyPr vert="horz" lIns="91440" tIns="45720" rIns="91440" bIns="45720" rtlCol="0">
            <a:noAutofit/>
          </a:bodyPr>
          <a:lstStyle>
            <a:defPPr>
              <a:defRPr lang="tr-TR"/>
            </a:defPPr>
          </a:lstStyle>
          <a:p>
            <a:pPr marL="216000" indent="-216000" rtl="0">
              <a:lnSpc>
                <a:spcPct val="100000"/>
              </a:lnSpc>
              <a:spcBef>
                <a:spcPts val="900"/>
              </a:spcBef>
              <a:buClr>
                <a:schemeClr val="accent1"/>
              </a:buClr>
              <a:buFont typeface="Arial" panose="020B0604020202020204" pitchFamily="34" charset="0"/>
              <a:buChar char="•"/>
            </a:pPr>
            <a:r>
              <a:rPr lang="tr-TR" sz="1300" b="1" i="0" dirty="0">
                <a:solidFill>
                  <a:srgbClr val="494949"/>
                </a:solidFill>
                <a:effectLst/>
                <a:latin typeface="Arial" panose="020B0604020202020204" pitchFamily="34" charset="0"/>
                <a:cs typeface="Arial" panose="020B0604020202020204" pitchFamily="34" charset="0"/>
              </a:rPr>
              <a:t>HTML</a:t>
            </a:r>
            <a:r>
              <a:rPr lang="tr-TR" sz="1300" b="0" i="0" dirty="0">
                <a:solidFill>
                  <a:srgbClr val="494949"/>
                </a:solidFill>
                <a:effectLst/>
                <a:latin typeface="Arial" panose="020B0604020202020204" pitchFamily="34" charset="0"/>
                <a:cs typeface="Arial" panose="020B0604020202020204" pitchFamily="34" charset="0"/>
              </a:rPr>
              <a:t> (Hyper Text Markup Language), web sitesinin front-end’ini oluşturan </a:t>
            </a:r>
            <a:r>
              <a:rPr lang="tr-TR" sz="1300" b="1" i="0" dirty="0">
                <a:solidFill>
                  <a:srgbClr val="494949"/>
                </a:solidFill>
                <a:effectLst/>
                <a:latin typeface="Arial" panose="020B0604020202020204" pitchFamily="34" charset="0"/>
                <a:cs typeface="Arial" panose="020B0604020202020204" pitchFamily="34" charset="0"/>
              </a:rPr>
              <a:t>yazı, görüntü, video</a:t>
            </a:r>
            <a:r>
              <a:rPr lang="tr-TR" sz="1300" b="0" i="0" dirty="0">
                <a:solidFill>
                  <a:srgbClr val="494949"/>
                </a:solidFill>
                <a:effectLst/>
                <a:latin typeface="Arial" panose="020B0604020202020204" pitchFamily="34" charset="0"/>
                <a:cs typeface="Arial" panose="020B0604020202020204" pitchFamily="34" charset="0"/>
              </a:rPr>
              <a:t> gibi verileri sayfaya oturtabilmek için kullanılan bir işaretleme aracıdır. Amacı, sitenin görünümünü istenilen ve hatasız biçimde tasarlayabilmek ve kullanıcıların arama motorlarında, web sitesinde yer alan içerikle alakalı bir arama yaptığında düzgün bir şekilde karşısına çıkarabilmektir. Tüm bunları yapabilmek için çeşitli komutlar barındırır. Bu komutlar büyüktür (&gt;) ve küçüktür (&lt;) işaretleriyle verilir. Konulmak istenen içeriğin başına ve sonuna bu işaretleri yerleştirerek komut verilmiş olur. </a:t>
            </a:r>
            <a:r>
              <a:rPr lang="tr-TR" sz="1300" b="1" i="0" dirty="0">
                <a:solidFill>
                  <a:srgbClr val="494949"/>
                </a:solidFill>
                <a:effectLst/>
                <a:latin typeface="Arial" panose="020B0604020202020204" pitchFamily="34" charset="0"/>
                <a:cs typeface="Arial" panose="020B0604020202020204" pitchFamily="34" charset="0"/>
              </a:rPr>
              <a:t>HTML</a:t>
            </a:r>
            <a:r>
              <a:rPr lang="tr-TR" sz="1300" b="0" i="0" dirty="0">
                <a:solidFill>
                  <a:srgbClr val="494949"/>
                </a:solidFill>
                <a:effectLst/>
                <a:latin typeface="Arial" panose="020B0604020202020204" pitchFamily="34" charset="0"/>
                <a:cs typeface="Arial" panose="020B0604020202020204" pitchFamily="34" charset="0"/>
              </a:rPr>
              <a:t>, terimsel açıdan bir program dili olarak adlandırılmayabilir. Esas itibariyle bu komutlar için tasarlanmış bir ana programa program dili denilir. </a:t>
            </a:r>
            <a:r>
              <a:rPr lang="tr-TR" sz="1300" b="1" i="0" dirty="0">
                <a:solidFill>
                  <a:srgbClr val="494949"/>
                </a:solidFill>
                <a:effectLst/>
                <a:latin typeface="Arial" panose="020B0604020202020204" pitchFamily="34" charset="0"/>
                <a:cs typeface="Arial" panose="020B0604020202020204" pitchFamily="34" charset="0"/>
              </a:rPr>
              <a:t>HTML</a:t>
            </a:r>
            <a:r>
              <a:rPr lang="tr-TR" sz="1300" b="0" i="0" dirty="0">
                <a:solidFill>
                  <a:srgbClr val="494949"/>
                </a:solidFill>
                <a:effectLst/>
                <a:latin typeface="Arial" panose="020B0604020202020204" pitchFamily="34" charset="0"/>
                <a:cs typeface="Arial" panose="020B0604020202020204" pitchFamily="34" charset="0"/>
              </a:rPr>
              <a:t>, bu ana programın içine konumlandırmış olarak çalıştırılabilir. </a:t>
            </a:r>
            <a:r>
              <a:rPr lang="tr-TR" sz="1300" b="1" i="0" dirty="0">
                <a:solidFill>
                  <a:srgbClr val="494949"/>
                </a:solidFill>
                <a:effectLst/>
                <a:latin typeface="Arial" panose="020B0604020202020204" pitchFamily="34" charset="0"/>
                <a:cs typeface="Arial" panose="020B0604020202020204" pitchFamily="34" charset="0"/>
              </a:rPr>
              <a:t>HTML s</a:t>
            </a:r>
            <a:r>
              <a:rPr lang="tr-TR" sz="1300" b="0" i="0" dirty="0">
                <a:solidFill>
                  <a:srgbClr val="494949"/>
                </a:solidFill>
                <a:effectLst/>
                <a:latin typeface="Arial" panose="020B0604020202020204" pitchFamily="34" charset="0"/>
                <a:cs typeface="Arial" panose="020B0604020202020204" pitchFamily="34" charset="0"/>
              </a:rPr>
              <a:t>tandartları, W3C (World Wide Web Consortium) yani “www” uzantısını oluşturan dünya çapında bir sanal ağ birliği tarafından oluşturulmuştur. Son sürümü HTML5’ tir.</a:t>
            </a:r>
            <a:endParaRPr lang="tr-TR" sz="13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16659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Dikdörtgen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8" name="Dikdörtgen 1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0" name="Dikdörtgen 1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2" name="Dikdörtgen 2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6" name="İçerik Yer Tutucusu 5" descr="Dizüstü bilgisayarı olan genç adam">
            <a:extLst>
              <a:ext uri="{FF2B5EF4-FFF2-40B4-BE49-F238E27FC236}">
                <a16:creationId xmlns:a16="http://schemas.microsoft.com/office/drawing/2014/main" id="{B1DE2944-CBE6-437E-B09B-0F786EE86F29}"/>
              </a:ext>
            </a:extLst>
          </p:cNvPr>
          <p:cNvPicPr>
            <a:picLocks noGrp="1" noChangeAspect="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686" y="0"/>
            <a:ext cx="6391275" cy="6858000"/>
          </a:xfrm>
          <a:prstGeom prst="rect">
            <a:avLst/>
          </a:prstGeom>
          <a:noFill/>
        </p:spPr>
      </p:pic>
      <p:sp>
        <p:nvSpPr>
          <p:cNvPr id="24" name="Dikdörtgen 2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6" name="Dikdörtgen 2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 name="Başlık 1">
            <a:extLst>
              <a:ext uri="{FF2B5EF4-FFF2-40B4-BE49-F238E27FC236}">
                <a16:creationId xmlns:a16="http://schemas.microsoft.com/office/drawing/2014/main" id="{7DE88500-3CF8-4097-8DEC-19D4A816CC27}"/>
              </a:ext>
            </a:extLst>
          </p:cNvPr>
          <p:cNvSpPr>
            <a:spLocks noGrp="1"/>
          </p:cNvSpPr>
          <p:nvPr>
            <p:ph type="title"/>
          </p:nvPr>
        </p:nvSpPr>
        <p:spPr>
          <a:xfrm>
            <a:off x="7064082" y="642594"/>
            <a:ext cx="4472921" cy="1371600"/>
          </a:xfrm>
          <a:prstGeom prst="rect">
            <a:avLst/>
          </a:prstGeom>
        </p:spPr>
        <p:txBody>
          <a:bodyPr vert="horz" lIns="91440" tIns="45720" rIns="91440" bIns="45720" rtlCol="0" anchor="ctr">
            <a:normAutofit/>
          </a:bodyPr>
          <a:lstStyle>
            <a:defPPr>
              <a:defRPr lang="tr-TR"/>
            </a:defPPr>
          </a:lstStyle>
          <a:p>
            <a:pPr rtl="0">
              <a:lnSpc>
                <a:spcPct val="90000"/>
              </a:lnSpc>
            </a:pPr>
            <a:r>
              <a:rPr lang="tr-TR" sz="4800" dirty="0">
                <a:solidFill>
                  <a:schemeClr val="bg2">
                    <a:lumMod val="50000"/>
                  </a:schemeClr>
                </a:solidFill>
              </a:rPr>
              <a:t>JavaScript</a:t>
            </a:r>
          </a:p>
        </p:txBody>
      </p:sp>
      <p:sp>
        <p:nvSpPr>
          <p:cNvPr id="11" name="Metin Yer Tutucusu 3">
            <a:extLst>
              <a:ext uri="{FF2B5EF4-FFF2-40B4-BE49-F238E27FC236}">
                <a16:creationId xmlns:a16="http://schemas.microsoft.com/office/drawing/2014/main" id="{D2A7D9C9-44A9-4426-88FF-AAD1CA851446}"/>
              </a:ext>
            </a:extLst>
          </p:cNvPr>
          <p:cNvSpPr>
            <a:spLocks noGrp="1"/>
          </p:cNvSpPr>
          <p:nvPr>
            <p:ph type="body" sz="half" idx="2"/>
          </p:nvPr>
        </p:nvSpPr>
        <p:spPr>
          <a:xfrm>
            <a:off x="7132331" y="1748118"/>
            <a:ext cx="4336421" cy="4233134"/>
          </a:xfrm>
        </p:spPr>
        <p:txBody>
          <a:bodyPr vert="horz" lIns="91440" tIns="45720" rIns="91440" bIns="45720" rtlCol="0">
            <a:noAutofit/>
          </a:bodyPr>
          <a:lstStyle>
            <a:defPPr>
              <a:defRPr lang="tr-TR"/>
            </a:defPPr>
          </a:lstStyle>
          <a:p>
            <a:pPr marL="216000" indent="-216000" rtl="0">
              <a:lnSpc>
                <a:spcPct val="100000"/>
              </a:lnSpc>
              <a:spcBef>
                <a:spcPts val="900"/>
              </a:spcBef>
              <a:buClr>
                <a:schemeClr val="accent1"/>
              </a:buClr>
              <a:buFont typeface="Arial" panose="020B0604020202020204" pitchFamily="34" charset="0"/>
              <a:buChar char="•"/>
            </a:pPr>
            <a:r>
              <a:rPr lang="tr-TR" sz="1050" b="1" i="0" dirty="0">
                <a:solidFill>
                  <a:srgbClr val="494949"/>
                </a:solidFill>
                <a:effectLst/>
                <a:latin typeface="poppins" panose="00000500000000000000" pitchFamily="2" charset="-94"/>
              </a:rPr>
              <a:t>JavaScript; web arayüz geliştirme </a:t>
            </a:r>
            <a:r>
              <a:rPr lang="tr-TR" sz="1050" b="0" i="0" dirty="0">
                <a:solidFill>
                  <a:srgbClr val="494949"/>
                </a:solidFill>
                <a:effectLst/>
                <a:latin typeface="poppins" panose="00000500000000000000" pitchFamily="2" charset="-94"/>
              </a:rPr>
              <a:t>işlemleri sırasında çokça kullanılan bir programlama aracıdır. Betik denilen, web tarayıcısı ile istemci arasındaki bağlantıyı sağlayan çalıştırıcılar vesilesiyle web sitesinin içeriği ile kullanıcıyı buluşturma görevini üstlenir. Bunun yanı sıra kullanıcının tercih etmiş olduğu tarayıcı ile aradığı anahtar kelimenin sunucusunu birbirine bağlamak, web sayfasında kullanılan içeriklerin düzenlenmesi ve değiştirilmesi gibi işlevleri de üstlenir. Sunucu ve kullanıcı arasında herhangi bir senkronizasyon sorunu olduğunda devreye girer ve sunucu ile iletişime geçer. Yazılımı “C Programlama” sistemi ve “Self” ve “</a:t>
            </a:r>
            <a:r>
              <a:rPr lang="tr-TR" sz="1050" b="0" i="0" dirty="0" err="1">
                <a:solidFill>
                  <a:srgbClr val="494949"/>
                </a:solidFill>
                <a:effectLst/>
                <a:latin typeface="poppins" panose="00000500000000000000" pitchFamily="2" charset="-94"/>
              </a:rPr>
              <a:t>Scheme</a:t>
            </a:r>
            <a:r>
              <a:rPr lang="tr-TR" sz="1050" b="0" i="0" dirty="0">
                <a:solidFill>
                  <a:srgbClr val="494949"/>
                </a:solidFill>
                <a:effectLst/>
                <a:latin typeface="poppins" panose="00000500000000000000" pitchFamily="2" charset="-94"/>
              </a:rPr>
              <a:t>” adındaki programlardan esinlenerek gerçekleştirilmiştir. İçerdiği bu kapsamlı görevleri neticesinde arayüz geliştiricileri tarafından oldukça sık başvurulan bir program dilidir. Web sitelerinde sayfaların devamlı olarak geliştirilmesini sağlayabilmek için </a:t>
            </a:r>
            <a:r>
              <a:rPr lang="tr-TR" sz="1050" b="1" i="0" dirty="0">
                <a:solidFill>
                  <a:srgbClr val="494949"/>
                </a:solidFill>
                <a:effectLst/>
                <a:latin typeface="poppins" panose="00000500000000000000" pitchFamily="2" charset="-94"/>
              </a:rPr>
              <a:t>HTML </a:t>
            </a:r>
            <a:r>
              <a:rPr lang="tr-TR" sz="1050" b="0" i="0" dirty="0">
                <a:solidFill>
                  <a:srgbClr val="494949"/>
                </a:solidFill>
                <a:effectLst/>
                <a:latin typeface="poppins" panose="00000500000000000000" pitchFamily="2" charset="-94"/>
              </a:rPr>
              <a:t>kodları içerisine serpiştirilmiş olarak bulunur.</a:t>
            </a:r>
            <a:endParaRPr lang="tr-TR" sz="105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3260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Dikdörtgen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8" name="Dikdörtgen 1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0" name="Dikdörtgen 1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2" name="Dikdörtgen 2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6" name="İçerik Yer Tutucusu 5" descr="Dizüstü bilgisayarı olan genç adam">
            <a:extLst>
              <a:ext uri="{FF2B5EF4-FFF2-40B4-BE49-F238E27FC236}">
                <a16:creationId xmlns:a16="http://schemas.microsoft.com/office/drawing/2014/main" id="{B1DE2944-CBE6-437E-B09B-0F786EE86F29}"/>
              </a:ext>
            </a:extLst>
          </p:cNvPr>
          <p:cNvPicPr>
            <a:picLocks noGrp="1" noChangeAspect="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686" y="0"/>
            <a:ext cx="6391275" cy="6858000"/>
          </a:xfrm>
          <a:prstGeom prst="rect">
            <a:avLst/>
          </a:prstGeom>
          <a:noFill/>
        </p:spPr>
      </p:pic>
      <p:sp>
        <p:nvSpPr>
          <p:cNvPr id="24" name="Dikdörtgen 2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6" name="Dikdörtgen 2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 name="Başlık 1">
            <a:extLst>
              <a:ext uri="{FF2B5EF4-FFF2-40B4-BE49-F238E27FC236}">
                <a16:creationId xmlns:a16="http://schemas.microsoft.com/office/drawing/2014/main" id="{7DE88500-3CF8-4097-8DEC-19D4A816CC27}"/>
              </a:ext>
            </a:extLst>
          </p:cNvPr>
          <p:cNvSpPr>
            <a:spLocks noGrp="1"/>
          </p:cNvSpPr>
          <p:nvPr>
            <p:ph type="title"/>
          </p:nvPr>
        </p:nvSpPr>
        <p:spPr>
          <a:xfrm>
            <a:off x="7064082" y="642594"/>
            <a:ext cx="4472921" cy="1371600"/>
          </a:xfrm>
          <a:prstGeom prst="rect">
            <a:avLst/>
          </a:prstGeom>
        </p:spPr>
        <p:txBody>
          <a:bodyPr vert="horz" lIns="91440" tIns="45720" rIns="91440" bIns="45720" rtlCol="0" anchor="ctr">
            <a:normAutofit/>
          </a:bodyPr>
          <a:lstStyle>
            <a:defPPr>
              <a:defRPr lang="tr-TR"/>
            </a:defPPr>
          </a:lstStyle>
          <a:p>
            <a:pPr rtl="0">
              <a:lnSpc>
                <a:spcPct val="90000"/>
              </a:lnSpc>
            </a:pPr>
            <a:r>
              <a:rPr lang="tr-TR" sz="4800" dirty="0">
                <a:solidFill>
                  <a:schemeClr val="bg2">
                    <a:lumMod val="50000"/>
                  </a:schemeClr>
                </a:solidFill>
              </a:rPr>
              <a:t>CSS</a:t>
            </a:r>
          </a:p>
        </p:txBody>
      </p:sp>
      <p:sp>
        <p:nvSpPr>
          <p:cNvPr id="11" name="Metin Yer Tutucusu 3">
            <a:extLst>
              <a:ext uri="{FF2B5EF4-FFF2-40B4-BE49-F238E27FC236}">
                <a16:creationId xmlns:a16="http://schemas.microsoft.com/office/drawing/2014/main" id="{D2A7D9C9-44A9-4426-88FF-AAD1CA851446}"/>
              </a:ext>
            </a:extLst>
          </p:cNvPr>
          <p:cNvSpPr>
            <a:spLocks noGrp="1"/>
          </p:cNvSpPr>
          <p:nvPr>
            <p:ph type="body" sz="half" idx="2"/>
          </p:nvPr>
        </p:nvSpPr>
        <p:spPr>
          <a:xfrm>
            <a:off x="7132331" y="1748118"/>
            <a:ext cx="4336421" cy="4233134"/>
          </a:xfrm>
        </p:spPr>
        <p:txBody>
          <a:bodyPr vert="horz" lIns="91440" tIns="45720" rIns="91440" bIns="45720" rtlCol="0">
            <a:noAutofit/>
          </a:bodyPr>
          <a:lstStyle>
            <a:defPPr>
              <a:defRPr lang="tr-TR"/>
            </a:defPPr>
          </a:lstStyle>
          <a:p>
            <a:pPr marL="216000" indent="-216000" rtl="0">
              <a:lnSpc>
                <a:spcPct val="100000"/>
              </a:lnSpc>
              <a:spcBef>
                <a:spcPts val="900"/>
              </a:spcBef>
              <a:buClr>
                <a:schemeClr val="accent1"/>
              </a:buClr>
              <a:buFont typeface="Arial" panose="020B0604020202020204" pitchFamily="34" charset="0"/>
              <a:buChar char="•"/>
            </a:pPr>
            <a:r>
              <a:rPr lang="tr-TR" sz="1050" b="1" i="0" dirty="0">
                <a:solidFill>
                  <a:srgbClr val="494949"/>
                </a:solidFill>
                <a:effectLst/>
                <a:latin typeface="Arial" panose="020B0604020202020204" pitchFamily="34" charset="0"/>
                <a:cs typeface="Arial" panose="020B0604020202020204" pitchFamily="34" charset="0"/>
              </a:rPr>
              <a:t>CSS </a:t>
            </a:r>
            <a:r>
              <a:rPr lang="tr-TR" sz="1050" b="0" i="0" dirty="0">
                <a:solidFill>
                  <a:srgbClr val="494949"/>
                </a:solidFill>
                <a:effectLst/>
                <a:latin typeface="Arial" panose="020B0604020202020204" pitchFamily="34" charset="0"/>
                <a:cs typeface="Arial" panose="020B0604020202020204" pitchFamily="34" charset="0"/>
              </a:rPr>
              <a:t>(Cascading Style Sheets) basamaklı stil şablonları olarak da bilinen arayüz ise </a:t>
            </a:r>
            <a:r>
              <a:rPr lang="tr-TR" sz="1050" b="1" i="0" dirty="0">
                <a:solidFill>
                  <a:srgbClr val="494949"/>
                </a:solidFill>
                <a:effectLst/>
                <a:latin typeface="Arial" panose="020B0604020202020204" pitchFamily="34" charset="0"/>
                <a:cs typeface="Arial" panose="020B0604020202020204" pitchFamily="34" charset="0"/>
              </a:rPr>
              <a:t>HTML </a:t>
            </a:r>
            <a:r>
              <a:rPr lang="tr-TR" sz="1050" b="0" i="0" dirty="0">
                <a:solidFill>
                  <a:srgbClr val="494949"/>
                </a:solidFill>
                <a:effectLst/>
                <a:latin typeface="Arial" panose="020B0604020202020204" pitchFamily="34" charset="0"/>
                <a:cs typeface="Arial" panose="020B0604020202020204" pitchFamily="34" charset="0"/>
              </a:rPr>
              <a:t>’ye ek olarak kullanılan bir </a:t>
            </a:r>
            <a:r>
              <a:rPr lang="tr-TR" sz="1050" b="1" i="0" dirty="0">
                <a:solidFill>
                  <a:srgbClr val="494949"/>
                </a:solidFill>
                <a:effectLst/>
                <a:latin typeface="Arial" panose="020B0604020202020204" pitchFamily="34" charset="0"/>
                <a:cs typeface="Arial" panose="020B0604020202020204" pitchFamily="34" charset="0"/>
              </a:rPr>
              <a:t>web arayüz geliştirme </a:t>
            </a:r>
            <a:r>
              <a:rPr lang="tr-TR" sz="1050" b="0" i="0" dirty="0">
                <a:solidFill>
                  <a:srgbClr val="494949"/>
                </a:solidFill>
                <a:effectLst/>
                <a:latin typeface="Arial" panose="020B0604020202020204" pitchFamily="34" charset="0"/>
                <a:cs typeface="Arial" panose="020B0604020202020204" pitchFamily="34" charset="0"/>
              </a:rPr>
              <a:t>dilidir. </a:t>
            </a:r>
            <a:r>
              <a:rPr lang="tr-TR" sz="1050" b="1" i="0" dirty="0">
                <a:solidFill>
                  <a:srgbClr val="494949"/>
                </a:solidFill>
                <a:effectLst/>
                <a:latin typeface="Arial" panose="020B0604020202020204" pitchFamily="34" charset="0"/>
                <a:cs typeface="Arial" panose="020B0604020202020204" pitchFamily="34" charset="0"/>
              </a:rPr>
              <a:t>HTML </a:t>
            </a:r>
            <a:r>
              <a:rPr lang="tr-TR" sz="1050" b="0" i="0" dirty="0">
                <a:solidFill>
                  <a:srgbClr val="494949"/>
                </a:solidFill>
                <a:effectLst/>
                <a:latin typeface="Arial" panose="020B0604020202020204" pitchFamily="34" charset="0"/>
                <a:cs typeface="Arial" panose="020B0604020202020204" pitchFamily="34" charset="0"/>
              </a:rPr>
              <a:t>işaret dili yazarken yazılan arayüzü geliştirici ve ek anlatılarla komutlar sağlayıcı imkânlar içerir. Bir metin komutu yazıldıysa bu metnin nasıl ve ne biçimde olacağının belirleyebilmek için kullanılır. Örneğin; metnin yazı stili, puntosu, rengi, içerdiği şablonları gibi sunulması istenen tarzların yapılabilmesini sağlar. Aynı zamanda sayfadaki metinler hariç var olan içerikteki görsel tasarımlar için de kullanılan renkler ve biçimler arasındaki uyumu da gerçekleştirir. Her bir yazı tipi, şablonu, görsel rengi için ayrı ayrı çalışmalarda bulunmak yerine bunların hepsi için yalnızca bir kez komut üretip hepsini tek bir sayfada toplayabilmeyi sağlar. </a:t>
            </a:r>
            <a:r>
              <a:rPr lang="tr-TR" sz="1050" b="1" i="0" dirty="0">
                <a:solidFill>
                  <a:srgbClr val="494949"/>
                </a:solidFill>
                <a:effectLst/>
                <a:latin typeface="Arial" panose="020B0604020202020204" pitchFamily="34" charset="0"/>
                <a:cs typeface="Arial" panose="020B0604020202020204" pitchFamily="34" charset="0"/>
              </a:rPr>
              <a:t>CSS </a:t>
            </a:r>
            <a:r>
              <a:rPr lang="tr-TR" sz="1050" b="0" i="0" dirty="0">
                <a:solidFill>
                  <a:srgbClr val="494949"/>
                </a:solidFill>
                <a:effectLst/>
                <a:latin typeface="Arial" panose="020B0604020202020204" pitchFamily="34" charset="0"/>
                <a:cs typeface="Arial" panose="020B0604020202020204" pitchFamily="34" charset="0"/>
              </a:rPr>
              <a:t>komutları, </a:t>
            </a:r>
            <a:r>
              <a:rPr lang="tr-TR" sz="1050" b="1" i="0" dirty="0">
                <a:solidFill>
                  <a:srgbClr val="494949"/>
                </a:solidFill>
                <a:effectLst/>
                <a:latin typeface="Arial" panose="020B0604020202020204" pitchFamily="34" charset="0"/>
                <a:cs typeface="Arial" panose="020B0604020202020204" pitchFamily="34" charset="0"/>
              </a:rPr>
              <a:t>HTML</a:t>
            </a:r>
            <a:r>
              <a:rPr lang="tr-TR" sz="1050" b="0" i="0" dirty="0">
                <a:solidFill>
                  <a:srgbClr val="494949"/>
                </a:solidFill>
                <a:effectLst/>
                <a:latin typeface="Arial" panose="020B0604020202020204" pitchFamily="34" charset="0"/>
                <a:cs typeface="Arial" panose="020B0604020202020204" pitchFamily="34" charset="0"/>
              </a:rPr>
              <a:t> ‘ye ek olarak kullanılabildiği gibi bağımsız kodlarla yazılan komutlar olarak da kullanılabilir. “&lt;body&gt;” veya “&lt;</a:t>
            </a:r>
            <a:r>
              <a:rPr lang="tr-TR" sz="1050" b="0" i="0" dirty="0" err="1">
                <a:solidFill>
                  <a:srgbClr val="494949"/>
                </a:solidFill>
                <a:effectLst/>
                <a:latin typeface="Arial" panose="020B0604020202020204" pitchFamily="34" charset="0"/>
                <a:cs typeface="Arial" panose="020B0604020202020204" pitchFamily="34" charset="0"/>
              </a:rPr>
              <a:t>head</a:t>
            </a:r>
            <a:r>
              <a:rPr lang="tr-TR" sz="1050" b="0" i="0" dirty="0">
                <a:solidFill>
                  <a:srgbClr val="494949"/>
                </a:solidFill>
                <a:effectLst/>
                <a:latin typeface="Arial" panose="020B0604020202020204" pitchFamily="34" charset="0"/>
                <a:cs typeface="Arial" panose="020B0604020202020204" pitchFamily="34" charset="0"/>
              </a:rPr>
              <a:t>&gt;” olarak yazılan kod biçimlerinde bölümleri bulunur. Bu bölümler, tek bir kez kod yazılarak bu kodun kaydedilmesini ve farklı web sayfalarında kullanılabilmesini sağlar. Kodların tek bir sayfada saklanması ve bu sayfanın her web sitesi için yazılan </a:t>
            </a:r>
            <a:r>
              <a:rPr lang="tr-TR" sz="1050" b="1" i="0" dirty="0" err="1">
                <a:solidFill>
                  <a:srgbClr val="494949"/>
                </a:solidFill>
                <a:effectLst/>
                <a:latin typeface="Arial" panose="020B0604020202020204" pitchFamily="34" charset="0"/>
                <a:cs typeface="Arial" panose="020B0604020202020204" pitchFamily="34" charset="0"/>
              </a:rPr>
              <a:t>HTML</a:t>
            </a:r>
            <a:r>
              <a:rPr lang="tr-TR" sz="1050" b="0" i="0" dirty="0" err="1">
                <a:solidFill>
                  <a:srgbClr val="494949"/>
                </a:solidFill>
                <a:effectLst/>
                <a:latin typeface="Arial" panose="020B0604020202020204" pitchFamily="34" charset="0"/>
                <a:cs typeface="Arial" panose="020B0604020202020204" pitchFamily="34" charset="0"/>
              </a:rPr>
              <a:t>kodları</a:t>
            </a:r>
            <a:r>
              <a:rPr lang="tr-TR" sz="1050" b="0" i="0" dirty="0">
                <a:solidFill>
                  <a:srgbClr val="494949"/>
                </a:solidFill>
                <a:effectLst/>
                <a:latin typeface="Arial" panose="020B0604020202020204" pitchFamily="34" charset="0"/>
                <a:cs typeface="Arial" panose="020B0604020202020204" pitchFamily="34" charset="0"/>
              </a:rPr>
              <a:t> için kullanılmasına olanak verir. Böylelikle her bir</a:t>
            </a:r>
            <a:r>
              <a:rPr lang="tr-TR" sz="1050" b="1" i="0" dirty="0">
                <a:solidFill>
                  <a:srgbClr val="494949"/>
                </a:solidFill>
                <a:effectLst/>
                <a:latin typeface="Arial" panose="020B0604020202020204" pitchFamily="34" charset="0"/>
                <a:cs typeface="Arial" panose="020B0604020202020204" pitchFamily="34" charset="0"/>
              </a:rPr>
              <a:t> HTML </a:t>
            </a:r>
            <a:r>
              <a:rPr lang="tr-TR" sz="1050" b="0" i="0" dirty="0">
                <a:solidFill>
                  <a:srgbClr val="494949"/>
                </a:solidFill>
                <a:effectLst/>
                <a:latin typeface="Arial" panose="020B0604020202020204" pitchFamily="34" charset="0"/>
                <a:cs typeface="Arial" panose="020B0604020202020204" pitchFamily="34" charset="0"/>
              </a:rPr>
              <a:t>için ayrı ayrı </a:t>
            </a:r>
            <a:r>
              <a:rPr lang="tr-TR" sz="1050" b="1" i="0" dirty="0">
                <a:solidFill>
                  <a:srgbClr val="494949"/>
                </a:solidFill>
                <a:effectLst/>
                <a:latin typeface="Arial" panose="020B0604020202020204" pitchFamily="34" charset="0"/>
                <a:cs typeface="Arial" panose="020B0604020202020204" pitchFamily="34" charset="0"/>
              </a:rPr>
              <a:t>CSS </a:t>
            </a:r>
            <a:r>
              <a:rPr lang="tr-TR" sz="1050" b="0" i="0" dirty="0">
                <a:solidFill>
                  <a:srgbClr val="494949"/>
                </a:solidFill>
                <a:effectLst/>
                <a:latin typeface="Arial" panose="020B0604020202020204" pitchFamily="34" charset="0"/>
                <a:cs typeface="Arial" panose="020B0604020202020204" pitchFamily="34" charset="0"/>
              </a:rPr>
              <a:t>kodu oluşturulmasına gerek kalmaz. Ek olarak </a:t>
            </a:r>
            <a:r>
              <a:rPr lang="tr-TR" sz="1050" b="1" i="0" dirty="0">
                <a:solidFill>
                  <a:srgbClr val="494949"/>
                </a:solidFill>
                <a:effectLst/>
                <a:latin typeface="Arial" panose="020B0604020202020204" pitchFamily="34" charset="0"/>
                <a:cs typeface="Arial" panose="020B0604020202020204" pitchFamily="34" charset="0"/>
              </a:rPr>
              <a:t>HTML </a:t>
            </a:r>
            <a:r>
              <a:rPr lang="tr-TR" sz="1050" b="0" i="0" dirty="0">
                <a:solidFill>
                  <a:srgbClr val="494949"/>
                </a:solidFill>
                <a:effectLst/>
                <a:latin typeface="Arial" panose="020B0604020202020204" pitchFamily="34" charset="0"/>
                <a:cs typeface="Arial" panose="020B0604020202020204" pitchFamily="34" charset="0"/>
              </a:rPr>
              <a:t>uzantılarının ayrı tarayıcılar için uyumlaştırılmasında da kullanılır. Örneğin arama motoruna araştırmak istediğiniz anahtar kelimeyi yazdığınızda bunun web sitesinde yer alıp almadığını test eder. Bu testi yapabilmek için kullanılan kodlar bütünü </a:t>
            </a:r>
            <a:r>
              <a:rPr lang="tr-TR" sz="1050" b="1" i="0" dirty="0" err="1">
                <a:solidFill>
                  <a:srgbClr val="494949"/>
                </a:solidFill>
                <a:effectLst/>
                <a:latin typeface="Arial" panose="020B0604020202020204" pitchFamily="34" charset="0"/>
                <a:cs typeface="Arial" panose="020B0604020202020204" pitchFamily="34" charset="0"/>
              </a:rPr>
              <a:t>CSS</a:t>
            </a:r>
            <a:r>
              <a:rPr lang="tr-TR" sz="1050" b="0" i="0" dirty="0" err="1">
                <a:solidFill>
                  <a:srgbClr val="494949"/>
                </a:solidFill>
                <a:effectLst/>
                <a:latin typeface="Arial" panose="020B0604020202020204" pitchFamily="34" charset="0"/>
                <a:cs typeface="Arial" panose="020B0604020202020204" pitchFamily="34" charset="0"/>
              </a:rPr>
              <a:t>‘de</a:t>
            </a:r>
            <a:r>
              <a:rPr lang="tr-TR" sz="1050" b="0" i="0" dirty="0">
                <a:solidFill>
                  <a:srgbClr val="494949"/>
                </a:solidFill>
                <a:effectLst/>
                <a:latin typeface="Arial" panose="020B0604020202020204" pitchFamily="34" charset="0"/>
                <a:cs typeface="Arial" panose="020B0604020202020204" pitchFamily="34" charset="0"/>
              </a:rPr>
              <a:t> yazılır.</a:t>
            </a:r>
            <a:endParaRPr lang="tr-TR" sz="105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733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Adam dizüstü bilgisayarda bir şey gösteriyor">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Başlık 2">
            <a:extLst>
              <a:ext uri="{FF2B5EF4-FFF2-40B4-BE49-F238E27FC236}">
                <a16:creationId xmlns:a16="http://schemas.microsoft.com/office/drawing/2014/main" id="{6002F139-264F-4B41-B39A-9E8B2901E164}"/>
              </a:ext>
            </a:extLst>
          </p:cNvPr>
          <p:cNvSpPr>
            <a:spLocks noGrp="1"/>
          </p:cNvSpPr>
          <p:nvPr>
            <p:ph type="title"/>
          </p:nvPr>
        </p:nvSpPr>
        <p:spPr>
          <a:xfrm>
            <a:off x="8477250" y="603504"/>
            <a:ext cx="3144774" cy="646535"/>
          </a:xfrm>
        </p:spPr>
        <p:txBody>
          <a:bodyPr rtlCol="0"/>
          <a:lstStyle>
            <a:defPPr>
              <a:defRPr lang="tr-TR"/>
            </a:defPPr>
          </a:lstStyle>
          <a:p>
            <a:pPr marL="216000" indent="-216000" rtl="0">
              <a:lnSpc>
                <a:spcPct val="100000"/>
              </a:lnSpc>
              <a:buClr>
                <a:schemeClr val="accent1"/>
              </a:buClr>
              <a:buFont typeface="Arial" panose="020B0604020202020204" pitchFamily="34" charset="0"/>
              <a:buChar char="•"/>
            </a:pPr>
            <a:r>
              <a:rPr lang="tr-TR" sz="3200" dirty="0">
                <a:solidFill>
                  <a:schemeClr val="bg2">
                    <a:lumMod val="50000"/>
                  </a:schemeClr>
                </a:solidFill>
              </a:rPr>
              <a:t>Sınıf Nedir?</a:t>
            </a:r>
          </a:p>
        </p:txBody>
      </p:sp>
      <p:sp>
        <p:nvSpPr>
          <p:cNvPr id="4" name="Metin Yer Tutucusu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1250039"/>
            <a:ext cx="3144774" cy="1453897"/>
          </a:xfrm>
        </p:spPr>
        <p:txBody>
          <a:bodyPr rtlCol="0">
            <a:noAutofit/>
          </a:bodyPr>
          <a:lstStyle>
            <a:defPPr>
              <a:defRPr lang="tr-TR"/>
            </a:defPPr>
          </a:lstStyle>
          <a:p>
            <a:pPr marL="171450" indent="-171450" algn="l">
              <a:buFont typeface="Arial" panose="020B0604020202020204" pitchFamily="34" charset="0"/>
              <a:buChar char="•"/>
            </a:pPr>
            <a:r>
              <a:rPr lang="tr-TR" sz="1200" b="0" i="0" dirty="0">
                <a:solidFill>
                  <a:srgbClr val="405261"/>
                </a:solidFill>
                <a:effectLst/>
                <a:latin typeface="AvenirRegular"/>
              </a:rPr>
              <a:t>Değişkenleri ve methodları bir arada saklayan sistemdir.</a:t>
            </a:r>
          </a:p>
          <a:p>
            <a:pPr marL="171450" indent="-171450" algn="l">
              <a:buFont typeface="Arial" panose="020B0604020202020204" pitchFamily="34" charset="0"/>
              <a:buChar char="•"/>
            </a:pPr>
            <a:r>
              <a:rPr lang="tr-TR" sz="1200" b="0" i="0" dirty="0">
                <a:solidFill>
                  <a:srgbClr val="405261"/>
                </a:solidFill>
                <a:effectLst/>
                <a:latin typeface="AvenirRegular"/>
              </a:rPr>
              <a:t>Değişkenler kullanacağımız verileri örneğin ad, soyad, yaş gibi verileri saklar. Metotlar bu verilerin toplanması gibi görevleri sağlayan bir sistemdir.</a:t>
            </a:r>
          </a:p>
        </p:txBody>
      </p:sp>
      <p:sp>
        <p:nvSpPr>
          <p:cNvPr id="2" name="Başlık 2">
            <a:extLst>
              <a:ext uri="{FF2B5EF4-FFF2-40B4-BE49-F238E27FC236}">
                <a16:creationId xmlns:a16="http://schemas.microsoft.com/office/drawing/2014/main" id="{D133B533-D33C-82A2-626D-0A2827066C59}"/>
              </a:ext>
            </a:extLst>
          </p:cNvPr>
          <p:cNvSpPr txBox="1">
            <a:spLocks/>
          </p:cNvSpPr>
          <p:nvPr/>
        </p:nvSpPr>
        <p:spPr>
          <a:xfrm>
            <a:off x="8477250" y="2552431"/>
            <a:ext cx="3144774" cy="646535"/>
          </a:xfrm>
          <a:prstGeom prst="rect">
            <a:avLst/>
          </a:prstGeom>
        </p:spPr>
        <p:txBody>
          <a:bodyPr vert="horz" lIns="91440" tIns="45720" rIns="91440" bIns="45720" rtlCol="0" anchor="b">
            <a:noAutofit/>
          </a:bodyPr>
          <a:lstStyle>
            <a:defPPr>
              <a:defRPr lang="tr-TR"/>
            </a:defPPr>
            <a:lvl1pPr algn="l" defTabSz="914400" rtl="0" eaLnBrk="1" latinLnBrk="0" hangingPunct="1">
              <a:lnSpc>
                <a:spcPct val="100000"/>
              </a:lnSpc>
              <a:spcBef>
                <a:spcPct val="0"/>
              </a:spcBef>
              <a:buNone/>
              <a:defRPr lang="tr-TR" sz="3200" b="0" kern="1200" cap="none" spc="0" baseline="0">
                <a:solidFill>
                  <a:schemeClr val="tx1"/>
                </a:solidFill>
                <a:effectLst/>
                <a:latin typeface="+mj-lt"/>
                <a:ea typeface="+mn-ea"/>
                <a:cs typeface="+mn-cs"/>
              </a:defRPr>
            </a:lvl1pPr>
          </a:lstStyle>
          <a:p>
            <a:pPr marL="216000" indent="-216000">
              <a:buClr>
                <a:schemeClr val="accent1"/>
              </a:buClr>
              <a:buFont typeface="Arial" panose="020B0604020202020204" pitchFamily="34" charset="0"/>
              <a:buChar char="•"/>
            </a:pPr>
            <a:r>
              <a:rPr lang="tr-TR" dirty="0">
                <a:solidFill>
                  <a:schemeClr val="bg2">
                    <a:lumMod val="50000"/>
                  </a:schemeClr>
                </a:solidFill>
              </a:rPr>
              <a:t>Nesne Nedir?</a:t>
            </a:r>
          </a:p>
        </p:txBody>
      </p:sp>
      <p:sp>
        <p:nvSpPr>
          <p:cNvPr id="5" name="Metin Yer Tutucusu 3">
            <a:extLst>
              <a:ext uri="{FF2B5EF4-FFF2-40B4-BE49-F238E27FC236}">
                <a16:creationId xmlns:a16="http://schemas.microsoft.com/office/drawing/2014/main" id="{56E89FF3-5A0C-B23C-76CE-E69BEE485ADE}"/>
              </a:ext>
            </a:extLst>
          </p:cNvPr>
          <p:cNvSpPr txBox="1">
            <a:spLocks/>
          </p:cNvSpPr>
          <p:nvPr/>
        </p:nvSpPr>
        <p:spPr>
          <a:xfrm>
            <a:off x="8477250" y="3182293"/>
            <a:ext cx="3144774" cy="511524"/>
          </a:xfrm>
          <a:prstGeom prst="rect">
            <a:avLst/>
          </a:prstGeom>
        </p:spPr>
        <p:txBody>
          <a:bodyPr vert="horz" lIns="91440" tIns="45720" rIns="91440" bIns="45720" rtlCol="0">
            <a:noAutofit/>
          </a:bodyPr>
          <a:lstStyle>
            <a:defPPr>
              <a:defRPr lang="tr-TR"/>
            </a:defPPr>
            <a:lvl1pPr marL="0" indent="0" algn="l" defTabSz="914400" rtl="0" eaLnBrk="1" latinLnBrk="0" hangingPunct="1">
              <a:lnSpc>
                <a:spcPct val="110000"/>
              </a:lnSpc>
              <a:spcBef>
                <a:spcPts val="800"/>
              </a:spcBef>
              <a:spcAft>
                <a:spcPts val="0"/>
              </a:spcAft>
              <a:buClr>
                <a:schemeClr val="tx1">
                  <a:lumMod val="85000"/>
                  <a:lumOff val="15000"/>
                </a:schemeClr>
              </a:buClr>
              <a:buFont typeface="Garamond" pitchFamily="18" charset="0"/>
              <a:buNone/>
              <a:defRPr lang="tr-TR" sz="180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1200"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1000"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9pPr>
          </a:lstStyle>
          <a:p>
            <a:pPr marL="171450" indent="-171450">
              <a:buFont typeface="Arial" panose="020B0604020202020204" pitchFamily="34" charset="0"/>
              <a:buChar char="•"/>
            </a:pPr>
            <a:r>
              <a:rPr lang="tr-TR" sz="1200" b="0" i="0" dirty="0">
                <a:solidFill>
                  <a:srgbClr val="405261"/>
                </a:solidFill>
                <a:effectLst/>
                <a:latin typeface="AvenirRegular"/>
              </a:rPr>
              <a:t>Verileri saklayan ve bu veriler üzerinde işlem yapan metodları saklayan bileşenlerdir. </a:t>
            </a:r>
            <a:endParaRPr lang="tr-TR" sz="1200" dirty="0">
              <a:solidFill>
                <a:srgbClr val="405261"/>
              </a:solidFill>
              <a:latin typeface="AvenirRegular"/>
            </a:endParaRPr>
          </a:p>
        </p:txBody>
      </p:sp>
      <p:sp>
        <p:nvSpPr>
          <p:cNvPr id="7" name="Başlık 2">
            <a:extLst>
              <a:ext uri="{FF2B5EF4-FFF2-40B4-BE49-F238E27FC236}">
                <a16:creationId xmlns:a16="http://schemas.microsoft.com/office/drawing/2014/main" id="{2BEA4636-F596-3871-E070-16E4CD45CFC9}"/>
              </a:ext>
            </a:extLst>
          </p:cNvPr>
          <p:cNvSpPr txBox="1">
            <a:spLocks/>
          </p:cNvSpPr>
          <p:nvPr/>
        </p:nvSpPr>
        <p:spPr>
          <a:xfrm>
            <a:off x="8477250" y="4632605"/>
            <a:ext cx="3144774" cy="646535"/>
          </a:xfrm>
          <a:prstGeom prst="rect">
            <a:avLst/>
          </a:prstGeom>
        </p:spPr>
        <p:txBody>
          <a:bodyPr vert="horz" lIns="91440" tIns="45720" rIns="91440" bIns="45720" rtlCol="0" anchor="b">
            <a:noAutofit/>
          </a:bodyPr>
          <a:lstStyle>
            <a:defPPr>
              <a:defRPr lang="tr-TR"/>
            </a:defPPr>
            <a:lvl1pPr algn="l" defTabSz="914400" rtl="0" eaLnBrk="1" latinLnBrk="0" hangingPunct="1">
              <a:lnSpc>
                <a:spcPct val="100000"/>
              </a:lnSpc>
              <a:spcBef>
                <a:spcPct val="0"/>
              </a:spcBef>
              <a:buNone/>
              <a:defRPr lang="tr-TR" sz="3200" b="0" kern="1200" cap="none" spc="0" baseline="0">
                <a:solidFill>
                  <a:schemeClr val="tx1"/>
                </a:solidFill>
                <a:effectLst/>
                <a:latin typeface="+mj-lt"/>
                <a:ea typeface="+mn-ea"/>
                <a:cs typeface="+mn-cs"/>
              </a:defRPr>
            </a:lvl1pPr>
          </a:lstStyle>
          <a:p>
            <a:pPr marL="216000" indent="-216000">
              <a:buClr>
                <a:schemeClr val="accent1"/>
              </a:buClr>
              <a:buFont typeface="Arial" panose="020B0604020202020204" pitchFamily="34" charset="0"/>
              <a:buChar char="•"/>
            </a:pPr>
            <a:r>
              <a:rPr lang="tr-TR" dirty="0">
                <a:solidFill>
                  <a:schemeClr val="bg2">
                    <a:lumMod val="50000"/>
                  </a:schemeClr>
                </a:solidFill>
              </a:rPr>
              <a:t>Nesne Yönelimli prgoramlama özellikleri neler?</a:t>
            </a:r>
          </a:p>
        </p:txBody>
      </p:sp>
      <p:sp>
        <p:nvSpPr>
          <p:cNvPr id="8" name="Metin Yer Tutucusu 3">
            <a:extLst>
              <a:ext uri="{FF2B5EF4-FFF2-40B4-BE49-F238E27FC236}">
                <a16:creationId xmlns:a16="http://schemas.microsoft.com/office/drawing/2014/main" id="{EF9CC962-D7B0-9504-581A-A8711FE51157}"/>
              </a:ext>
            </a:extLst>
          </p:cNvPr>
          <p:cNvSpPr txBox="1">
            <a:spLocks/>
          </p:cNvSpPr>
          <p:nvPr/>
        </p:nvSpPr>
        <p:spPr>
          <a:xfrm>
            <a:off x="8477250" y="5279140"/>
            <a:ext cx="3144774" cy="1196964"/>
          </a:xfrm>
          <a:prstGeom prst="rect">
            <a:avLst/>
          </a:prstGeom>
        </p:spPr>
        <p:txBody>
          <a:bodyPr vert="horz" lIns="91440" tIns="45720" rIns="91440" bIns="45720" rtlCol="0">
            <a:noAutofit/>
          </a:bodyPr>
          <a:lstStyle>
            <a:defPPr>
              <a:defRPr lang="tr-TR"/>
            </a:defPPr>
            <a:lvl1pPr marL="0" indent="0" algn="l" defTabSz="914400" rtl="0" eaLnBrk="1" latinLnBrk="0" hangingPunct="1">
              <a:lnSpc>
                <a:spcPct val="110000"/>
              </a:lnSpc>
              <a:spcBef>
                <a:spcPts val="800"/>
              </a:spcBef>
              <a:spcAft>
                <a:spcPts val="0"/>
              </a:spcAft>
              <a:buClr>
                <a:schemeClr val="tx1">
                  <a:lumMod val="85000"/>
                  <a:lumOff val="15000"/>
                </a:schemeClr>
              </a:buClr>
              <a:buFont typeface="Garamond" pitchFamily="18" charset="0"/>
              <a:buNone/>
              <a:defRPr lang="tr-TR" sz="180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1200"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1000"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9pPr>
          </a:lstStyle>
          <a:p>
            <a:pPr algn="l"/>
            <a:r>
              <a:rPr lang="tr-TR" sz="1200" b="0" i="0" dirty="0">
                <a:solidFill>
                  <a:srgbClr val="405261"/>
                </a:solidFill>
                <a:effectLst/>
                <a:latin typeface="AvenirRegular"/>
              </a:rPr>
              <a:t>Sistemimizin birçok özelliği vardır. Bunları 4 temel özellikte inceleyebiliriz.</a:t>
            </a:r>
          </a:p>
          <a:p>
            <a:pPr algn="l"/>
            <a:r>
              <a:rPr lang="tr-TR" sz="1200" b="0" i="0" dirty="0">
                <a:solidFill>
                  <a:srgbClr val="405261"/>
                </a:solidFill>
                <a:effectLst/>
                <a:latin typeface="AvenirRegular"/>
              </a:rPr>
              <a:t>Soyutlama (Abstraction), Kapsülleme (Encapsulation), Miras Alma (Inheritance), Çok Biçimlilik (Polymorphism)</a:t>
            </a:r>
          </a:p>
        </p:txBody>
      </p:sp>
    </p:spTree>
    <p:extLst>
      <p:ext uri="{BB962C8B-B14F-4D97-AF65-F5344CB8AC3E}">
        <p14:creationId xmlns:p14="http://schemas.microsoft.com/office/powerpoint/2010/main" val="1095652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Adam dizüstü bilgisayarda bir şey gösteriyor">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Başlık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tr-TR"/>
            </a:defPPr>
          </a:lstStyle>
          <a:p>
            <a:pPr marL="216000" indent="-216000" rtl="0">
              <a:lnSpc>
                <a:spcPct val="100000"/>
              </a:lnSpc>
              <a:buClr>
                <a:schemeClr val="accent1"/>
              </a:buClr>
              <a:buFont typeface="Arial" panose="020B0604020202020204" pitchFamily="34" charset="0"/>
              <a:buChar char="•"/>
            </a:pPr>
            <a:r>
              <a:rPr lang="tr-TR" sz="3200" dirty="0">
                <a:solidFill>
                  <a:schemeClr val="bg2">
                    <a:lumMod val="50000"/>
                  </a:schemeClr>
                </a:solidFill>
              </a:rPr>
              <a:t>Soyutlama (Abstraction)</a:t>
            </a:r>
          </a:p>
        </p:txBody>
      </p:sp>
      <p:sp>
        <p:nvSpPr>
          <p:cNvPr id="4" name="Metin Yer Tutucusu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2386583"/>
            <a:ext cx="3144774" cy="3867913"/>
          </a:xfrm>
        </p:spPr>
        <p:txBody>
          <a:bodyPr rtlCol="0">
            <a:noAutofit/>
          </a:bodyPr>
          <a:lstStyle>
            <a:defPPr>
              <a:defRPr lang="tr-TR"/>
            </a:defPPr>
          </a:lstStyle>
          <a:p>
            <a:pPr algn="l">
              <a:buFont typeface="Arial" panose="020B0604020202020204" pitchFamily="34" charset="0"/>
              <a:buChar char="•"/>
            </a:pPr>
            <a:r>
              <a:rPr lang="tr-TR" sz="1200" b="0" i="0" dirty="0">
                <a:solidFill>
                  <a:srgbClr val="405261"/>
                </a:solidFill>
                <a:effectLst/>
                <a:latin typeface="AvenirRegular"/>
              </a:rPr>
              <a:t>Bir sınıfın özelliklerinin ve davranışlarının tanımlanmasına denir. Örneğin: </a:t>
            </a:r>
          </a:p>
          <a:p>
            <a:pPr algn="l">
              <a:buFont typeface="Arial" panose="020B0604020202020204" pitchFamily="34" charset="0"/>
              <a:buChar char="•"/>
            </a:pPr>
            <a:r>
              <a:rPr lang="tr-TR" sz="1200" b="0" i="0" dirty="0">
                <a:solidFill>
                  <a:srgbClr val="405261"/>
                </a:solidFill>
                <a:effectLst/>
                <a:latin typeface="AvenirRegular"/>
              </a:rPr>
              <a:t>Bir kişinin adı, soyadı, yaşı, boyu, kilosu, saç rengi gibi özellikleridir. Kişinin yetenekleri davranışları içerisinde yer alır ve metotlar ile saklanır.</a:t>
            </a:r>
          </a:p>
        </p:txBody>
      </p:sp>
    </p:spTree>
    <p:extLst>
      <p:ext uri="{BB962C8B-B14F-4D97-AF65-F5344CB8AC3E}">
        <p14:creationId xmlns:p14="http://schemas.microsoft.com/office/powerpoint/2010/main" val="117689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Adam dizüstü bilgisayarda bir şey gösteriyor">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Başlık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tr-TR"/>
            </a:defPPr>
          </a:lstStyle>
          <a:p>
            <a:pPr marL="216000" indent="-216000" rtl="0">
              <a:lnSpc>
                <a:spcPct val="100000"/>
              </a:lnSpc>
              <a:buClr>
                <a:schemeClr val="accent1"/>
              </a:buClr>
              <a:buFont typeface="Arial" panose="020B0604020202020204" pitchFamily="34" charset="0"/>
              <a:buChar char="•"/>
            </a:pPr>
            <a:r>
              <a:rPr lang="tr-TR" sz="3200" dirty="0">
                <a:solidFill>
                  <a:schemeClr val="bg2">
                    <a:lumMod val="50000"/>
                  </a:schemeClr>
                </a:solidFill>
              </a:rPr>
              <a:t>Kapsülleme (Encapsulation)</a:t>
            </a:r>
          </a:p>
        </p:txBody>
      </p:sp>
      <p:sp>
        <p:nvSpPr>
          <p:cNvPr id="4" name="Metin Yer Tutucusu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2386583"/>
            <a:ext cx="3144774" cy="3867913"/>
          </a:xfrm>
        </p:spPr>
        <p:txBody>
          <a:bodyPr rtlCol="0">
            <a:noAutofit/>
          </a:bodyPr>
          <a:lstStyle>
            <a:defPPr>
              <a:defRPr lang="tr-TR"/>
            </a:defPPr>
          </a:lstStyle>
          <a:p>
            <a:pPr algn="l"/>
            <a:r>
              <a:rPr lang="tr-TR" sz="1200" b="0" i="0" dirty="0">
                <a:solidFill>
                  <a:srgbClr val="405261"/>
                </a:solidFill>
                <a:effectLst/>
                <a:latin typeface="AvenirRegular"/>
              </a:rPr>
              <a:t>Davranış ve özellikler sınıfta soyutlanır ve saklanır. Kapsülleme ile hangi özellik ve davranışın dışarıdan kullanılacağını belirleyebiliriz. Örneğin: Kişinin bizi ilgilendirmeyen kısımlarını private ederek yani saklayarak gizleyebiliriz. Bu olaya kapsülleme adı verilir.</a:t>
            </a:r>
          </a:p>
          <a:p>
            <a:pPr algn="l">
              <a:buFont typeface="Arial" panose="020B0604020202020204" pitchFamily="34" charset="0"/>
              <a:buChar char="•"/>
            </a:pPr>
            <a:r>
              <a:rPr lang="tr-TR" sz="1200" b="0" i="0" dirty="0">
                <a:solidFill>
                  <a:srgbClr val="405261"/>
                </a:solidFill>
                <a:effectLst/>
                <a:latin typeface="AvenirRegular"/>
              </a:rPr>
              <a:t>Kapsülleme Public, Private ve Protected olarak 3 kısımda incelenir.</a:t>
            </a:r>
          </a:p>
          <a:p>
            <a:pPr algn="l">
              <a:buFont typeface="Arial" panose="020B0604020202020204" pitchFamily="34" charset="0"/>
              <a:buChar char="•"/>
            </a:pPr>
            <a:r>
              <a:rPr lang="tr-TR" sz="1200" b="0" i="0" dirty="0">
                <a:solidFill>
                  <a:srgbClr val="405261"/>
                </a:solidFill>
                <a:effectLst/>
                <a:latin typeface="AvenirRegular"/>
              </a:rPr>
              <a:t>Public: Herkesin kullanabildiği özellik ve davranışlara verilen isimdir.</a:t>
            </a:r>
          </a:p>
          <a:p>
            <a:pPr algn="l">
              <a:buFont typeface="Arial" panose="020B0604020202020204" pitchFamily="34" charset="0"/>
              <a:buChar char="•"/>
            </a:pPr>
            <a:r>
              <a:rPr lang="tr-TR" sz="1200" b="0" i="0" dirty="0">
                <a:solidFill>
                  <a:srgbClr val="405261"/>
                </a:solidFill>
                <a:effectLst/>
                <a:latin typeface="AvenirRegular"/>
              </a:rPr>
              <a:t>Private: Sadece kendi sınıfında kullanılan özellik ve davranışlara verilen isimdir.</a:t>
            </a:r>
          </a:p>
          <a:p>
            <a:pPr algn="l">
              <a:buFont typeface="Arial" panose="020B0604020202020204" pitchFamily="34" charset="0"/>
              <a:buChar char="•"/>
            </a:pPr>
            <a:r>
              <a:rPr lang="tr-TR" sz="1200" b="0" i="0" dirty="0">
                <a:solidFill>
                  <a:srgbClr val="405261"/>
                </a:solidFill>
                <a:effectLst/>
                <a:latin typeface="AvenirRegular"/>
              </a:rPr>
              <a:t>Protected: Sınıf ve Miras Alınan alt sınıflarda kullanılmaya açık olanlara verilen isimdir.</a:t>
            </a:r>
          </a:p>
        </p:txBody>
      </p:sp>
    </p:spTree>
    <p:extLst>
      <p:ext uri="{BB962C8B-B14F-4D97-AF65-F5344CB8AC3E}">
        <p14:creationId xmlns:p14="http://schemas.microsoft.com/office/powerpoint/2010/main" val="154108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Adam dizüstü bilgisayarda bir şey gösteriyor">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Başlık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tr-TR"/>
            </a:defPPr>
          </a:lstStyle>
          <a:p>
            <a:pPr marL="216000" indent="-216000" rtl="0">
              <a:lnSpc>
                <a:spcPct val="100000"/>
              </a:lnSpc>
              <a:buClr>
                <a:schemeClr val="accent1"/>
              </a:buClr>
              <a:buFont typeface="Arial" panose="020B0604020202020204" pitchFamily="34" charset="0"/>
              <a:buChar char="•"/>
            </a:pPr>
            <a:r>
              <a:rPr lang="tr-TR" sz="3200" dirty="0">
                <a:solidFill>
                  <a:schemeClr val="bg2">
                    <a:lumMod val="50000"/>
                  </a:schemeClr>
                </a:solidFill>
              </a:rPr>
              <a:t>Miras Alma (Inheritance)</a:t>
            </a:r>
          </a:p>
        </p:txBody>
      </p:sp>
      <p:sp>
        <p:nvSpPr>
          <p:cNvPr id="4" name="Metin Yer Tutucusu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2386583"/>
            <a:ext cx="3144774" cy="3867913"/>
          </a:xfrm>
        </p:spPr>
        <p:txBody>
          <a:bodyPr rtlCol="0">
            <a:noAutofit/>
          </a:bodyPr>
          <a:lstStyle>
            <a:defPPr>
              <a:defRPr lang="tr-TR"/>
            </a:defPPr>
          </a:lstStyle>
          <a:p>
            <a:pPr algn="l"/>
            <a:r>
              <a:rPr lang="tr-TR" sz="1200" b="0" i="0" dirty="0">
                <a:solidFill>
                  <a:srgbClr val="405261"/>
                </a:solidFill>
                <a:effectLst/>
                <a:latin typeface="AvenirRegular"/>
              </a:rPr>
              <a:t>Alt ve üst sınıfın ortak özelliklerinden alabilme sistemine Miras Alma denir. Örneğin; Bir nesneni diğer bir nesne ile ortak özelliklerindeki verileri alabilir.</a:t>
            </a:r>
          </a:p>
        </p:txBody>
      </p:sp>
    </p:spTree>
    <p:extLst>
      <p:ext uri="{BB962C8B-B14F-4D97-AF65-F5344CB8AC3E}">
        <p14:creationId xmlns:p14="http://schemas.microsoft.com/office/powerpoint/2010/main" val="3334271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50335524_TF89747358_Win32" id="{0B3CCFD6-63DA-4029-9736-3A2D71D4D4F6}" vid="{DB138463-EEE4-44F9-BF81-DF391E5E1061}"/>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5E4A76-0180-4CD0-B081-82F74A33613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3.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Ders anlatma sunusu</Template>
  <TotalTime>295</TotalTime>
  <Words>4155</Words>
  <Application>Microsoft Office PowerPoint</Application>
  <PresentationFormat>Geniş ekran</PresentationFormat>
  <Paragraphs>204</Paragraphs>
  <Slides>52</Slides>
  <Notes>43</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52</vt:i4>
      </vt:variant>
    </vt:vector>
  </HeadingPairs>
  <TitlesOfParts>
    <vt:vector size="63" baseType="lpstr">
      <vt:lpstr>Arial</vt:lpstr>
      <vt:lpstr>AvenirBold</vt:lpstr>
      <vt:lpstr>AvenirRegular</vt:lpstr>
      <vt:lpstr>Calibri</vt:lpstr>
      <vt:lpstr>Garamond</vt:lpstr>
      <vt:lpstr>inherit</vt:lpstr>
      <vt:lpstr>Poppins</vt:lpstr>
      <vt:lpstr>sohne</vt:lpstr>
      <vt:lpstr>Source Sans Pro</vt:lpstr>
      <vt:lpstr>Wingdings</vt:lpstr>
      <vt:lpstr>SavonVTI</vt:lpstr>
      <vt:lpstr>Bilişim eğitim merkezi</vt:lpstr>
      <vt:lpstr>Ders Özeti</vt:lpstr>
      <vt:lpstr>Nesne Yönetimli Programlama</vt:lpstr>
      <vt:lpstr>Nesne Programlama Yönetimi Tanımı</vt:lpstr>
      <vt:lpstr>Nesne Yönetimli Programlama Faydaları</vt:lpstr>
      <vt:lpstr>Sınıf Nedir?</vt:lpstr>
      <vt:lpstr>Soyutlama (Abstraction)</vt:lpstr>
      <vt:lpstr>Kapsülleme (Encapsulation)</vt:lpstr>
      <vt:lpstr>Miras Alma (Inheritance)</vt:lpstr>
      <vt:lpstr>Çok Biçimlilik (Polymorphism)</vt:lpstr>
      <vt:lpstr>PowerPoint Sunusu</vt:lpstr>
      <vt:lpstr>PowerPoint Sunusu</vt:lpstr>
      <vt:lpstr>PowerPoint Sunusu</vt:lpstr>
      <vt:lpstr>PowerPoint Sunusu</vt:lpstr>
      <vt:lpstr>PowerPoint Sunusu</vt:lpstr>
      <vt:lpstr>PowerPoint Sunusu</vt:lpstr>
      <vt:lpstr>PowerPoint Sunusu</vt:lpstr>
      <vt:lpstr>Frontend Development</vt:lpstr>
      <vt:lpstr>Design Patterns (Tasarım Kalıpları)</vt:lpstr>
      <vt:lpstr>Design Patterns (Tasarım Kalıpları)</vt:lpstr>
      <vt:lpstr>Design Patterns Nedir?</vt:lpstr>
      <vt:lpstr>Design Patterns Ne Değildir?</vt:lpstr>
      <vt:lpstr>Design Patterns Çeşitleri</vt:lpstr>
      <vt:lpstr>Design Patterns Çeşitleri</vt:lpstr>
      <vt:lpstr>Design Patterns Çeşitleri</vt:lpstr>
      <vt:lpstr>Design Patterns Çeşitleri</vt:lpstr>
      <vt:lpstr>Anti Pattern Nedir?</vt:lpstr>
      <vt:lpstr>Creatıonal desıgn pattern</vt:lpstr>
      <vt:lpstr>Factory Method Design Pattern</vt:lpstr>
      <vt:lpstr>Factory Method Design Pattern</vt:lpstr>
      <vt:lpstr>Factory Method Design Pattern</vt:lpstr>
      <vt:lpstr>Prototype Design Pattern</vt:lpstr>
      <vt:lpstr>Prototype Design Pattern</vt:lpstr>
      <vt:lpstr>Abstract Factory Design Pattern</vt:lpstr>
      <vt:lpstr>Abstract Factory Design Pattern</vt:lpstr>
      <vt:lpstr>Abstract Factory Design Pattern</vt:lpstr>
      <vt:lpstr>Abstract Factory Design Pattern</vt:lpstr>
      <vt:lpstr>Abstract Factory Design Pattern</vt:lpstr>
      <vt:lpstr>Builder Design Pattern</vt:lpstr>
      <vt:lpstr>Builder Design Pattern</vt:lpstr>
      <vt:lpstr>Builder Design Pattern</vt:lpstr>
      <vt:lpstr>Structural Pattern</vt:lpstr>
      <vt:lpstr>Facede Design Pattern</vt:lpstr>
      <vt:lpstr>Facede Design Pattern</vt:lpstr>
      <vt:lpstr>Adapter Design Pattern</vt:lpstr>
      <vt:lpstr>Adapter Design Pattern</vt:lpstr>
      <vt:lpstr>Adapter Design Pattern</vt:lpstr>
      <vt:lpstr>Adapter Design Pattern</vt:lpstr>
      <vt:lpstr>Adapter Design Pattern</vt:lpstr>
      <vt:lpstr>HTML</vt:lpstr>
      <vt:lpstr>JavaScript</vt:lpstr>
      <vt:lpstr>CSS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Bilişim eğitim merkezi</dc:title>
  <dc:creator>FNSS SAVUNMA SİSTEMLERİ</dc:creator>
  <cp:lastModifiedBy>FNSS SAVUNMA SİSTEMLERİ</cp:lastModifiedBy>
  <cp:revision>9</cp:revision>
  <dcterms:created xsi:type="dcterms:W3CDTF">2022-10-15T19:21:37Z</dcterms:created>
  <dcterms:modified xsi:type="dcterms:W3CDTF">2022-10-17T14:22:09Z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