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0" r:id="rId3"/>
    <p:sldId id="396" r:id="rId4"/>
    <p:sldId id="359" r:id="rId5"/>
    <p:sldId id="393" r:id="rId6"/>
    <p:sldId id="382" r:id="rId7"/>
    <p:sldId id="383" r:id="rId8"/>
    <p:sldId id="384" r:id="rId9"/>
    <p:sldId id="385" r:id="rId10"/>
    <p:sldId id="394" r:id="rId11"/>
    <p:sldId id="395" r:id="rId12"/>
    <p:sldId id="360" r:id="rId13"/>
    <p:sldId id="390" r:id="rId14"/>
    <p:sldId id="370" r:id="rId15"/>
    <p:sldId id="378" r:id="rId16"/>
    <p:sldId id="392" r:id="rId17"/>
    <p:sldId id="389" r:id="rId18"/>
    <p:sldId id="391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9BCCE4"/>
    <a:srgbClr val="FDC82F"/>
    <a:srgbClr val="00C6D7"/>
    <a:srgbClr val="394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11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10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2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3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5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5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8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7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9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8.x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23-46DB-AA5A-89ADB59104C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367-49DD-9FA2-01A54B329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23-46DB-AA5A-89ADB59104C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Functional/Scripts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BC-4F75-9E4B-BF3E51B328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BC-4F75-9E4B-BF3E51B328F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Intermittent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Build issue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D-4329-B59E-32144C6CF7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89999991597125883"/>
          <c:h val="3.0780716859185726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346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4-4941-845A-9F3879708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43</c:v>
                </c:pt>
                <c:pt idx="2">
                  <c:v>137</c:v>
                </c:pt>
                <c:pt idx="3">
                  <c:v>237</c:v>
                </c:pt>
                <c:pt idx="4">
                  <c:v>307</c:v>
                </c:pt>
                <c:pt idx="5">
                  <c:v>427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4-4941-845A-9F3879708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C4-4941-845A-9F38797087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C4-4941-845A-9F38797087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C4-4941-845A-9F38797087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C4-4941-845A-9F3879708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7-4BED-8BAD-5CADA87799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3B7-4BED-8BAD-5CADA87799B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B7-4BED-8BAD-5CADA87799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B7-4BED-8BAD-5CADA87799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B7-4BED-8BAD-5CADA87799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B7-4BED-8BAD-5CADA8779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100</c:v>
                </c:pt>
                <c:pt idx="2">
                  <c:v>250</c:v>
                </c:pt>
                <c:pt idx="3">
                  <c:v>400</c:v>
                </c:pt>
                <c:pt idx="4">
                  <c:v>550</c:v>
                </c:pt>
                <c:pt idx="5">
                  <c:v>700</c:v>
                </c:pt>
                <c:pt idx="6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  <c:pt idx="5">
                  <c:v>650</c:v>
                </c:pt>
                <c:pt idx="6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209</c:v>
                </c:pt>
                <c:pt idx="2">
                  <c:v>579</c:v>
                </c:pt>
                <c:pt idx="3">
                  <c:v>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147</c:v>
                </c:pt>
                <c:pt idx="2">
                  <c:v>295</c:v>
                </c:pt>
                <c:pt idx="3">
                  <c:v>499</c:v>
                </c:pt>
                <c:pt idx="4">
                  <c:v>761</c:v>
                </c:pt>
                <c:pt idx="5">
                  <c:v>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7</c:v>
                </c:pt>
                <c:pt idx="8">
                  <c:v>11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63</c:v>
                </c:pt>
                <c:pt idx="2">
                  <c:v>397</c:v>
                </c:pt>
                <c:pt idx="3">
                  <c:v>672</c:v>
                </c:pt>
                <c:pt idx="4">
                  <c:v>816</c:v>
                </c:pt>
                <c:pt idx="5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57</c:v>
                </c:pt>
                <c:pt idx="2">
                  <c:v>232</c:v>
                </c:pt>
                <c:pt idx="3">
                  <c:v>684</c:v>
                </c:pt>
                <c:pt idx="4">
                  <c:v>787</c:v>
                </c:pt>
                <c:pt idx="5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</c:v>
                </c:pt>
                <c:pt idx="6">
                  <c:v>18</c:v>
                </c:pt>
                <c:pt idx="7">
                  <c:v>1</c:v>
                </c:pt>
                <c:pt idx="8">
                  <c:v>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45634048670007"/>
          <c:y val="2.0472527128183784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1-43AB-BB8C-9488DBAF7D1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1-43AB-BB8C-9488DBAF7D1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19-4E20-987A-44BD701ADE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2"/>
                <c:pt idx="0">
                  <c:v>India</c:v>
                </c:pt>
                <c:pt idx="1">
                  <c:v>Australia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01-43AB-BB8C-9488DBAF7D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77</c:v>
                </c:pt>
                <c:pt idx="3">
                  <c:v>150</c:v>
                </c:pt>
                <c:pt idx="4">
                  <c:v>150</c:v>
                </c:pt>
                <c:pt idx="5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44</c:v>
                </c:pt>
                <c:pt idx="2">
                  <c:v>44</c:v>
                </c:pt>
                <c:pt idx="3">
                  <c:v>70</c:v>
                </c:pt>
                <c:pt idx="4">
                  <c:v>116</c:v>
                </c:pt>
                <c:pt idx="5">
                  <c:v>152</c:v>
                </c:pt>
                <c:pt idx="6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44309</c:v>
                </c:pt>
                <c:pt idx="1">
                  <c:v>44314</c:v>
                </c:pt>
                <c:pt idx="2">
                  <c:v>44320</c:v>
                </c:pt>
                <c:pt idx="3">
                  <c:v>44326</c:v>
                </c:pt>
                <c:pt idx="4">
                  <c:v>44333</c:v>
                </c:pt>
                <c:pt idx="5">
                  <c:v>44337</c:v>
                </c:pt>
                <c:pt idx="6">
                  <c:v>44342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3"/>
        <c:majorTimeUnit val="days"/>
      </c:dateAx>
      <c:valAx>
        <c:axId val="399603344"/>
        <c:scaling>
          <c:orientation val="minMax"/>
          <c:max val="175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30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80</c:v>
                </c:pt>
                <c:pt idx="2">
                  <c:v>160</c:v>
                </c:pt>
                <c:pt idx="3">
                  <c:v>241</c:v>
                </c:pt>
                <c:pt idx="4">
                  <c:v>407</c:v>
                </c:pt>
                <c:pt idx="5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59</c:v>
                </c:pt>
                <c:pt idx="2">
                  <c:v>162</c:v>
                </c:pt>
                <c:pt idx="3">
                  <c:v>235</c:v>
                </c:pt>
                <c:pt idx="4">
                  <c:v>396</c:v>
                </c:pt>
                <c:pt idx="5">
                  <c:v>421</c:v>
                </c:pt>
                <c:pt idx="6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Sheet1!$A$2:$A$13</c:f>
              <c:numCache>
                <c:formatCode>d\-mmm</c:formatCode>
                <c:ptCount val="12"/>
                <c:pt idx="0">
                  <c:v>44492</c:v>
                </c:pt>
                <c:pt idx="1">
                  <c:v>44506</c:v>
                </c:pt>
                <c:pt idx="2">
                  <c:v>44520</c:v>
                </c:pt>
                <c:pt idx="3">
                  <c:v>44534</c:v>
                </c:pt>
                <c:pt idx="4">
                  <c:v>44548</c:v>
                </c:pt>
                <c:pt idx="5">
                  <c:v>44554</c:v>
                </c:pt>
                <c:pt idx="6">
                  <c:v>44561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2"/>
        <c:majorTimeUnit val="days"/>
      </c:dateAx>
      <c:valAx>
        <c:axId val="399603344"/>
        <c:scaling>
          <c:orientation val="minMax"/>
          <c:max val="5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  <a:effectLst>
              <a:softEdge rad="0"/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  <c:majorUnit val="100"/>
        <c:minorUnit val="20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2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</a:t>
          </a:r>
          <a:r>
            <a:rPr lang="en-US" sz="1000" b="1" cap="all" dirty="0">
              <a:solidFill>
                <a:schemeClr val="tx2"/>
              </a:solidFill>
            </a:rPr>
            <a:t>2</a:t>
          </a:r>
          <a:r>
            <a:rPr lang="en-US" sz="1000" b="1" cap="all" dirty="0" smtClean="0">
              <a:solidFill>
                <a:schemeClr val="tx2"/>
              </a:solidFill>
            </a:rPr>
            <a:t>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-235670"/>
          <a:ext cx="3570207" cy="31704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0.03498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570207" cy="15850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  <cdr:relSizeAnchor xmlns:cdr="http://schemas.openxmlformats.org/drawingml/2006/chartDrawing">
    <cdr:from>
      <cdr:x>0.37624</cdr:x>
      <cdr:y>0.43467</cdr:y>
    </cdr:from>
    <cdr:to>
      <cdr:x>0.46722</cdr:x>
      <cdr:y>0.52676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43270" y="1969770"/>
          <a:ext cx="324802" cy="417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  <cdr:relSizeAnchor xmlns:cdr="http://schemas.openxmlformats.org/drawingml/2006/chartDrawing">
    <cdr:from>
      <cdr:x>0.19663</cdr:x>
      <cdr:y>0.66957</cdr:y>
    </cdr:from>
    <cdr:to>
      <cdr:x>0.27829</cdr:x>
      <cdr:y>0.74267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02012" y="3034224"/>
          <a:ext cx="291548" cy="331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AU" sz="110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6CEC-6554-420B-8E41-3662B787512F}" type="datetimeFigureOut">
              <a:rPr lang="en-US" smtClean="0"/>
              <a:t>9/06/2021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3A9B-BE08-4738-B435-8B560E0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3A9B-BE08-4738-B435-8B560E004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29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661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Projection for Next 2 weeks – GL/AM/LA</a:t>
            </a:r>
            <a:endParaRPr lang="en-AU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8" y="2014539"/>
            <a:ext cx="9958387" cy="36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– GL/AM/LA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816282" cy="285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COFES-812- Data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all triggers missing in CNFUSYS1 and CNFUQA1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DB team working on it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98492"/>
                  </a:ext>
                </a:extLst>
              </a:tr>
              <a:tr h="46172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COFES-832 – Entries are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generated with reverse Signage in CHINA QA  region for Lease transaction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Source to Pay (S2P)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608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1758556"/>
            <a:chOff x="216817" y="382268"/>
            <a:chExt cx="2894619" cy="1758556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Summary – Regression Suite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Regression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 Cases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 (AP/Purchasing/E-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) :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456 &amp; 95 &amp; 44(Total of 568)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Manual(AP/Purchasing):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106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&amp; 4(Total of 110)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55839"/>
            <a:ext cx="62688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Team Commentary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Achievements from the past fortnight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Completed Cycle-3 for all three modules (Accounts payable, Purchasing and EProcurement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module) successfully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Summary – Regression Suite section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 Even, in-Scope Manual test </a:t>
            </a:r>
            <a:r>
              <a:rPr lang="en-US" sz="10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as</a:t>
            </a:r>
            <a:r>
              <a:rPr lang="en-US" sz="10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execution is Completed.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the Test Execution Plan vs Actual variance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Due to SIT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test Execution &amp; China UAT Support ,Cycle-3 got deviated a little from the plan. But, we managed to complete this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on the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defect distribution numbers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.In Cycle-3,Script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issues causing defects are reduced.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88644"/>
            <a:ext cx="3494203" cy="1815882"/>
            <a:chOff x="6554771" y="4960069"/>
            <a:chExt cx="3494203" cy="1815882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Actions &amp;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Support Needed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.Ariba</a:t>
              </a:r>
              <a:r>
                <a:rPr kumimoji="0" lang="en-US" sz="10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remittance files issue is still open which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Purnendu is currently looking in. We Will get it re-tested once we get a fix.</a:t>
              </a:r>
              <a:r>
                <a:rPr lang="en-US" sz="1000" noProof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 other pending incidents/requests.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Post Refresh of GBFAUQA1 we</a:t>
              </a:r>
              <a:r>
                <a:rPr kumimoji="0" lang="en-US" sz="1000" b="0" i="0" u="none" strike="noStrike" kern="1200" cap="none" spc="0" normalizeH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have to retest the above mentioned scenario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by migrating the </a:t>
              </a:r>
              <a:r>
                <a:rPr kumimoji="0" lang="en-US" sz="1000" b="0" i="0" u="none" strike="noStrike" kern="1200" cap="none" spc="0" normalizeH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Anzbuy</a:t>
              </a:r>
              <a:r>
                <a:rPr lang="en-US" sz="10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changes.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815882"/>
            <a:chOff x="3236537" y="386498"/>
            <a:chExt cx="5115612" cy="1815882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Executive Summary for Bhanu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area of focus: 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People Tools upgrade + GL selective adoption initiative.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System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testing cycle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3 is completed</a:t>
              </a:r>
              <a:r>
                <a:rPr kumimoji="0" lang="en-US" sz="10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in Upgraded environment(GBFUSUP2)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Cycle 1 has been completed on a lower version of tools and now closed. Cycle 2 testing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has been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 in Upgraded version of tools and now closed.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status of the focus area: Green/Amber/Red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Green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/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54327"/>
            <a:chOff x="10152668" y="4960068"/>
            <a:chExt cx="1733294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Bhanu (Presenter)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Aishwarya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Swati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Nazeer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Kritika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From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S2P Squad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07604" y="82187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Date: </a:t>
            </a:r>
            <a:r>
              <a:rPr lang="en-US" sz="900" b="1" u="sng" noProof="0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June </a:t>
            </a: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2021</a:t>
            </a:r>
            <a:endParaRPr kumimoji="0" lang="en-US" sz="1050" b="0" i="0" u="sng" strike="noStrike" kern="1200" cap="none" spc="0" normalizeH="0" baseline="0" noProof="0" dirty="0">
              <a:ln>
                <a:noFill/>
              </a:ln>
              <a:solidFill>
                <a:srgbClr val="007DB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140689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43629"/>
              </p:ext>
            </p:extLst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371704"/>
              </p:ext>
            </p:extLst>
          </p:nvPr>
        </p:nvGraphicFramePr>
        <p:xfrm>
          <a:off x="216817" y="1270862"/>
          <a:ext cx="7687319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75649"/>
              </p:ext>
            </p:extLst>
          </p:nvPr>
        </p:nvGraphicFramePr>
        <p:xfrm>
          <a:off x="8216027" y="1270861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1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</a:t>
            </a:r>
            <a:r>
              <a:rPr lang="en-US" sz="4000" dirty="0" smtClean="0"/>
              <a:t>3 </a:t>
            </a:r>
            <a:r>
              <a:rPr lang="en-US" sz="4000" dirty="0"/>
              <a:t>Execution Summary for </a:t>
            </a:r>
            <a:r>
              <a:rPr lang="en-US" sz="4000" dirty="0" smtClean="0"/>
              <a:t>S2P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3142" y="1488440"/>
          <a:ext cx="11030857" cy="29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26th May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May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AP-Cycle3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May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of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Projection for next 2 weeks</a:t>
            </a:r>
            <a:r>
              <a:rPr lang="en-US" dirty="0" smtClean="0"/>
              <a:t>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8380"/>
              </p:ext>
            </p:extLst>
          </p:nvPr>
        </p:nvGraphicFramePr>
        <p:xfrm>
          <a:off x="954156" y="1396315"/>
          <a:ext cx="8852453" cy="491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27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808382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456776321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3388834749"/>
                    </a:ext>
                  </a:extLst>
                </a:gridCol>
                <a:gridCol w="662609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1722177049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856109903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50770058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55678420"/>
                    </a:ext>
                  </a:extLst>
                </a:gridCol>
              </a:tblGrid>
              <a:tr h="81749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 Library Implementation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 &amp;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Status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E-PROC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59969650"/>
                  </a:ext>
                </a:extLst>
              </a:tr>
              <a:tr h="49085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14 J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un’21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49085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NZL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 Jun’21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49085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342290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84758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906836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809757"/>
                  </a:ext>
                </a:extLst>
              </a:tr>
              <a:tr h="351299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VNM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Jun’21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4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96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Blocker &amp; Environment issue – AP/E-Procurement/Purchasing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77827"/>
              </p:ext>
            </p:extLst>
          </p:nvPr>
        </p:nvGraphicFramePr>
        <p:xfrm>
          <a:off x="984421" y="1690688"/>
          <a:ext cx="10816282" cy="159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PTPS-1055- Remittance files for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Ariba are getting generated with no data in it.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May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Purnendu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1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5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HCM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7461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512327" y="1779538"/>
            <a:ext cx="2894619" cy="1758556"/>
            <a:chOff x="216817" y="382268"/>
            <a:chExt cx="2894619" cy="1758556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332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: 175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Corp X PI XI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Innovation Sprint 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Total Tests : </a:t>
              </a:r>
              <a:r>
                <a:rPr lang="en-US" sz="1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9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Test: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Reused existing automated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60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0/0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44135" y="3853932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508" y="3946265"/>
            <a:ext cx="577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ST in current Sprint stands at approx.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0% completion.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suite related to ESS and MSS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(135 Scripts) executed successfully for the last sprint as there were no change particular to any page functionality.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65187" y="390228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No  open incidents or requests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N/A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6508" y="1791107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Core HR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is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currently underway.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Existing PTF scripts were used to create test data for current sprint, as the testing in current Sprint involved Mail Notification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verification,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Report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and changes in existing MSS view. 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69404" y="1791106"/>
            <a:ext cx="1945663" cy="1754327"/>
            <a:chOff x="10244355" y="3839651"/>
            <a:chExt cx="1763317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244355" y="3839651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74378" y="3905159"/>
              <a:ext cx="17332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Jatin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John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Core HR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84548" y="82187"/>
            <a:ext cx="1372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 Jun 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Core Finance- GL | AM |LA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869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2123658"/>
            <a:chOff x="216817" y="382268"/>
            <a:chExt cx="2894619" cy="2123658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751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Manual: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72	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Corp X PI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Total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123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Reused existing automated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84/84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Manual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39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60069"/>
            <a:ext cx="6268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</a:p>
          <a:p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Cycle 3 ST completed for China and Global for GL,AM and LA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Regression-Automation &amp; Manual testing of GL,AM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&amp; LA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completed.</a:t>
            </a: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the Test Execution Plan vs Actual variance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There was a initial slack due to environment issues but was able to catchup later.  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on the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 distribution numbers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Defects related with script/data reduced significantly in cycle -3.  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GL, AM &amp; LA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 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People Tools upgrade + GL selective adoption initiative.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Cycle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was performed in upgraded environment GBFUSUP2 and CNFUSYS1 and was successfully completed last week.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Completed implementation of Login Library for all modules.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Work on PTF enhancements like batch optimization and dynamic parameterization is in progress.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/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96238"/>
            <a:chOff x="10152668" y="4960068"/>
            <a:chExt cx="1733294" cy="1796238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Navneet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(Navneet)</a:t>
              </a:r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Ramesh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Santosh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Vishnu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Kiran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Harika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Evolve &amp; Protect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75544" y="82187"/>
            <a:ext cx="1481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-June-2021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65513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8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21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3</a:t>
            </a:r>
            <a:r>
              <a:rPr lang="en-US" sz="4000" dirty="0" smtClean="0"/>
              <a:t> </a:t>
            </a:r>
            <a:r>
              <a:rPr lang="en-US" sz="4000" dirty="0"/>
              <a:t>Execution Summary for PS </a:t>
            </a:r>
            <a:r>
              <a:rPr lang="en-US" sz="4000" dirty="0" smtClean="0"/>
              <a:t>GL/AM/LA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2273"/>
              </p:ext>
            </p:extLst>
          </p:nvPr>
        </p:nvGraphicFramePr>
        <p:xfrm>
          <a:off x="653142" y="1488440"/>
          <a:ext cx="11030858" cy="326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49120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28h Apr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out of 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Archival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6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661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Login Library Implementation - GL/AM/LA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1771650"/>
            <a:ext cx="9729787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33729</TotalTime>
  <Words>1233</Words>
  <Application>Microsoft Office PowerPoint</Application>
  <PresentationFormat>Widescreen</PresentationFormat>
  <Paragraphs>365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Office Theme</vt:lpstr>
      <vt:lpstr>PeopleSoft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3 Execution Summary for PS GL/AM/LA</vt:lpstr>
      <vt:lpstr>  Login Library Implementation - GL/AM/LA</vt:lpstr>
      <vt:lpstr>  Projection for Next 2 weeks – GL/AM/LA</vt:lpstr>
      <vt:lpstr>Blocker &amp; Environment issue – GL/AM/LA</vt:lpstr>
      <vt:lpstr>PowerPoint Presentation</vt:lpstr>
      <vt:lpstr>PowerPoint Presentation</vt:lpstr>
      <vt:lpstr>PowerPoint Presentation</vt:lpstr>
      <vt:lpstr>PowerPoint Presentation</vt:lpstr>
      <vt:lpstr>Cycle 3 Execution Summary for S2P</vt:lpstr>
      <vt:lpstr>Projection for next 2 weeks…</vt:lpstr>
      <vt:lpstr>Blocker &amp; Environment issue – AP/E-Procurement/Purchasing</vt:lpstr>
      <vt:lpstr>On – Going Tracking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Nynari, Bhanu Chandhar</cp:lastModifiedBy>
  <cp:revision>603</cp:revision>
  <dcterms:created xsi:type="dcterms:W3CDTF">2020-08-24T08:18:43Z</dcterms:created>
  <dcterms:modified xsi:type="dcterms:W3CDTF">2021-06-09T16:05:44Z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90353288-32c3-4353-abec-b300a46e4aee</vt:lpwstr>
  </property>
  <property fmtid="{D5CDD505-2E9C-101B-9397-08002B2CF9AE}" pid="3" name="Classification">
    <vt:lpwstr>I</vt:lpwstr>
  </property>
</Properties>
</file>