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6" r:id="rId4"/>
    <p:sldId id="290" r:id="rId5"/>
    <p:sldId id="298" r:id="rId6"/>
    <p:sldId id="303" r:id="rId7"/>
    <p:sldId id="308" r:id="rId8"/>
    <p:sldId id="307" r:id="rId9"/>
    <p:sldId id="304" r:id="rId10"/>
    <p:sldId id="305" r:id="rId11"/>
    <p:sldId id="306" r:id="rId12"/>
    <p:sldId id="309" r:id="rId13"/>
    <p:sldId id="310" r:id="rId14"/>
    <p:sldId id="311" r:id="rId15"/>
    <p:sldId id="312" r:id="rId16"/>
    <p:sldId id="313" r:id="rId17"/>
    <p:sldId id="287" r:id="rId18"/>
    <p:sldId id="293" r:id="rId19"/>
    <p:sldId id="284" r:id="rId20"/>
    <p:sldId id="261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Regression Execution Status - Cycle - 2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422</c:v>
                </c:pt>
                <c:pt idx="1">
                  <c:v>238</c:v>
                </c:pt>
                <c:pt idx="2">
                  <c:v>78</c:v>
                </c:pt>
                <c:pt idx="3">
                  <c:v>423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C-4FA7-84D8-60F640FEC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</c:v>
                </c:pt>
                <c:pt idx="1">
                  <c:v>18</c:v>
                </c:pt>
                <c:pt idx="2">
                  <c:v>0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C-4FA7-84D8-60F640FEC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Regression test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456</c:v>
                </c:pt>
                <c:pt idx="1">
                  <c:v>256</c:v>
                </c:pt>
                <c:pt idx="2">
                  <c:v>78</c:v>
                </c:pt>
                <c:pt idx="3">
                  <c:v>449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C-4FA7-84D8-60F640FEC5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Executed till 2nd Feb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84</c:v>
                </c:pt>
                <c:pt idx="1">
                  <c:v>140</c:v>
                </c:pt>
                <c:pt idx="2">
                  <c:v>0</c:v>
                </c:pt>
                <c:pt idx="3">
                  <c:v>46</c:v>
                </c:pt>
                <c:pt idx="4">
                  <c:v>63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C-4FA7-84D8-60F640FEC5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79</c:v>
                </c:pt>
                <c:pt idx="1">
                  <c:v>120</c:v>
                </c:pt>
                <c:pt idx="2">
                  <c:v>0</c:v>
                </c:pt>
                <c:pt idx="3">
                  <c:v>46</c:v>
                </c:pt>
                <c:pt idx="4">
                  <c:v>61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C-4FA7-84D8-60F640FEC5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8C-4FA7-84D8-60F640FEC5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Not Executed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372</c:v>
                </c:pt>
                <c:pt idx="1">
                  <c:v>116</c:v>
                </c:pt>
                <c:pt idx="2">
                  <c:v>78</c:v>
                </c:pt>
                <c:pt idx="3">
                  <c:v>403</c:v>
                </c:pt>
                <c:pt idx="4">
                  <c:v>32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8C-4FA7-84D8-60F640FEC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346864"/>
        <c:axId val="328351456"/>
      </c:barChart>
      <c:catAx>
        <c:axId val="3283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51456"/>
        <c:crosses val="autoZero"/>
        <c:auto val="1"/>
        <c:lblAlgn val="ctr"/>
        <c:lblOffset val="100"/>
        <c:noMultiLvlLbl val="0"/>
      </c:catAx>
      <c:valAx>
        <c:axId val="32835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 smtClean="0"/>
              <a:t>Execution Tracker </a:t>
            </a:r>
            <a:r>
              <a:rPr lang="en-US" dirty="0" smtClean="0"/>
              <a:t>– </a:t>
            </a:r>
            <a:r>
              <a:rPr lang="en-US" dirty="0" err="1" smtClean="0"/>
              <a:t>contd</a:t>
            </a:r>
            <a:r>
              <a:rPr lang="en-US" dirty="0" smtClean="0"/>
              <a:t> 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318844"/>
              </p:ext>
            </p:extLst>
          </p:nvPr>
        </p:nvGraphicFramePr>
        <p:xfrm>
          <a:off x="838200" y="1185863"/>
          <a:ext cx="10515600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359213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55889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958388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267993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6894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23675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85456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83409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114903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2532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81718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6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97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89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81510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079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197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15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9381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892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470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0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77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/>
          <a:lstStyle/>
          <a:p>
            <a:r>
              <a:rPr lang="en-US" dirty="0" smtClean="0"/>
              <a:t>Execution Tracker </a:t>
            </a:r>
            <a:r>
              <a:rPr lang="en-US" dirty="0"/>
              <a:t>– </a:t>
            </a:r>
            <a:r>
              <a:rPr lang="en-US" dirty="0" err="1"/>
              <a:t>contd</a:t>
            </a:r>
            <a:r>
              <a:rPr lang="en-US" dirty="0"/>
              <a:t> 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09393"/>
              </p:ext>
            </p:extLst>
          </p:nvPr>
        </p:nvGraphicFramePr>
        <p:xfrm>
          <a:off x="838200" y="1285875"/>
          <a:ext cx="10515600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5916666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72226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75403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484104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230308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987664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545600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655786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93699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083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2542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3553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977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4004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LAOS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885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538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738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17934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HKG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080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255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220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7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0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for next 2 weeks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5569"/>
              </p:ext>
            </p:extLst>
          </p:nvPr>
        </p:nvGraphicFramePr>
        <p:xfrm>
          <a:off x="838200" y="1690688"/>
          <a:ext cx="10515600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1116639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986481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26-Feb-21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1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for next 2 </a:t>
            </a:r>
            <a:r>
              <a:rPr lang="en-US" dirty="0" smtClean="0"/>
              <a:t>weeks..</a:t>
            </a:r>
            <a:r>
              <a:rPr lang="en-US" dirty="0" err="1" smtClean="0"/>
              <a:t>contd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3154"/>
              </p:ext>
            </p:extLst>
          </p:nvPr>
        </p:nvGraphicFramePr>
        <p:xfrm>
          <a:off x="838200" y="1825625"/>
          <a:ext cx="10515600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6620929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939348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535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45129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4983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325092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5922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462956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4997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58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8125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014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049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639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3601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551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998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33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7929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643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0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7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8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0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for next 2 weeks..</a:t>
            </a:r>
            <a:r>
              <a:rPr lang="en-US" dirty="0" err="1" smtClean="0"/>
              <a:t>contd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29987"/>
              </p:ext>
            </p:extLst>
          </p:nvPr>
        </p:nvGraphicFramePr>
        <p:xfrm>
          <a:off x="838200" y="1825625"/>
          <a:ext cx="10515600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9873906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824015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664098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506874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33355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568438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24875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786325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1725775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0766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63534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/>
                        <a:t>Data input</a:t>
                      </a:r>
                      <a:endParaRPr lang="en-AU" sz="1400" b="0" i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32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93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6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836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SGP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18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03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4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775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CHN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61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0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25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5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6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- New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7052"/>
              </p:ext>
            </p:extLst>
          </p:nvPr>
        </p:nvGraphicFramePr>
        <p:xfrm>
          <a:off x="984421" y="1690688"/>
          <a:ext cx="10816282" cy="395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41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27830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INC3509864</a:t>
                      </a:r>
                    </a:p>
                    <a:p>
                      <a:r>
                        <a:rPr lang="en-US" sz="1400" dirty="0" smtClean="0"/>
                        <a:t>-Balance Compare Load ANZ_BALC_LD is failing in PT 8.58 for files larger than 156 lines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24-Feb-21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SR # 3-25335007731 is opened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INC3268563 – Long running Online Journal Edit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RITM1830269 -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APLARGE_GBL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APLARGE_NZL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RITM1834750 - GBFUDEV1_Regular entry page issue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INC3512818-PFT batch run is giving error 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Mar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Jatin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8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INC3492739 -HCMUSYS1 is down.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Jatin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7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RITM1838317 </a:t>
                      </a:r>
                      <a:r>
                        <a:rPr lang="en-AU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to 15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APLARGE_GBL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APLARGE_NZL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- New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42313"/>
              </p:ext>
            </p:extLst>
          </p:nvPr>
        </p:nvGraphicFramePr>
        <p:xfrm>
          <a:off x="838200" y="1825625"/>
          <a:ext cx="10515603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4">
                  <a:extLst>
                    <a:ext uri="{9D8B030D-6E8A-4147-A177-3AD203B41FA5}">
                      <a16:colId xmlns:a16="http://schemas.microsoft.com/office/drawing/2014/main" val="4193705957"/>
                    </a:ext>
                  </a:extLst>
                </a:gridCol>
                <a:gridCol w="3496962">
                  <a:extLst>
                    <a:ext uri="{9D8B030D-6E8A-4147-A177-3AD203B41FA5}">
                      <a16:colId xmlns:a16="http://schemas.microsoft.com/office/drawing/2014/main" val="1676025631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2593650261"/>
                    </a:ext>
                  </a:extLst>
                </a:gridCol>
                <a:gridCol w="1210963">
                  <a:extLst>
                    <a:ext uri="{9D8B030D-6E8A-4147-A177-3AD203B41FA5}">
                      <a16:colId xmlns:a16="http://schemas.microsoft.com/office/drawing/2014/main" val="775087172"/>
                    </a:ext>
                  </a:extLst>
                </a:gridCol>
                <a:gridCol w="1248032">
                  <a:extLst>
                    <a:ext uri="{9D8B030D-6E8A-4147-A177-3AD203B41FA5}">
                      <a16:colId xmlns:a16="http://schemas.microsoft.com/office/drawing/2014/main" val="4222844629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156692760"/>
                    </a:ext>
                  </a:extLst>
                </a:gridCol>
                <a:gridCol w="1987381">
                  <a:extLst>
                    <a:ext uri="{9D8B030D-6E8A-4147-A177-3AD203B41FA5}">
                      <a16:colId xmlns:a16="http://schemas.microsoft.com/office/drawing/2014/main" val="183903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5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INC3512809-</a:t>
                      </a:r>
                      <a:r>
                        <a:rPr lang="en-US" sz="1400" dirty="0" smtClean="0"/>
                        <a:t>Process in Queued Status in CNFUSYS1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Feb</a:t>
                      </a:r>
                      <a:r>
                        <a:rPr lang="en-US" sz="1400" baseline="0" dirty="0" smtClean="0"/>
                        <a:t>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Santosh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0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INC3511503 – PTF Outage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3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INC3511503 - </a:t>
                      </a:r>
                      <a:r>
                        <a:rPr lang="en-US" sz="1400" dirty="0" smtClean="0"/>
                        <a:t>Login failing in Non-Prod PSFMS Environments with TNS Error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INC3492502 - </a:t>
                      </a:r>
                      <a:r>
                        <a:rPr lang="en-US" sz="1400" dirty="0" err="1" smtClean="0"/>
                        <a:t>nVision</a:t>
                      </a:r>
                      <a:r>
                        <a:rPr lang="en-US" sz="1400" dirty="0" smtClean="0"/>
                        <a:t> Report is in initiated status for long time in QA1 Environment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6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INC3489596 - </a:t>
                      </a:r>
                      <a:r>
                        <a:rPr lang="en-US" sz="1400" dirty="0" smtClean="0"/>
                        <a:t>Server reboot in the middle of batch run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</a:t>
                      </a:r>
                      <a:r>
                        <a:rPr lang="en-US" sz="1400" baseline="0" dirty="0" smtClean="0"/>
                        <a:t>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6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2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421"/>
            <a:ext cx="10515600" cy="10481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</a:t>
            </a:r>
            <a:r>
              <a:rPr lang="en-US" sz="3600" dirty="0" smtClean="0"/>
              <a:t>issue- Historical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369499"/>
              </p:ext>
            </p:extLst>
          </p:nvPr>
        </p:nvGraphicFramePr>
        <p:xfrm>
          <a:off x="838200" y="976431"/>
          <a:ext cx="10515601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07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40358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81939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060090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1118131367"/>
                    </a:ext>
                  </a:extLst>
                </a:gridCol>
                <a:gridCol w="2085655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INC3434981 – Jobs failing with Out of memory issue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SR -SR 3-24746654751 : Test parameters are not getting fetched into the PTF editor when we try to open a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Nellimarla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seen in PT858, can be closed.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 –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COFES-602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Getting Expired while trying to Create Journals - CNFUSYS1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30th Nov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RITM1720028 - Process failed with error "unable to extend segment by 128 in undo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'UNDOTBS1'" in SYS1(GBPOC858)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Team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7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</a:t>
            </a:r>
            <a:r>
              <a:rPr lang="en-US" sz="3600" dirty="0" smtClean="0"/>
              <a:t>issue - Historical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152583"/>
              </p:ext>
            </p:extLst>
          </p:nvPr>
        </p:nvGraphicFramePr>
        <p:xfrm>
          <a:off x="838200" y="1428143"/>
          <a:ext cx="1051559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72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30553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79206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118422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221953943"/>
                    </a:ext>
                  </a:extLst>
                </a:gridCol>
                <a:gridCol w="1995736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INC3406832 – Reporting jobs are running to Errors in GBFUSUP2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01st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1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INC3414988 – Missing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nVisions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GBPOC858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INC3415013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JEDIT and FS_JGEN process running long in GBPOC858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Mannem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RITM1706427 – Request for connection settings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PT8.58 PTF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RITM1724350 -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able to run  PTF tests in 8.58 in RD: APPAU301MEL0772.globaltest.anz.com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RITM1706657 -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FM Extract failed in GBFAUQA1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INC3342386 – Error while logging in to PTF (GBFAUQA1)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11th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INC3345167 – Error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logging in to PTF (GBFAUQA1)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COFES- 461 / Oracle SR -3-24599858141 : SSL Error while trying to get the 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28th Oct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AU" dirty="0"/>
              <a:t>Regression Execution Status - Cycle - </a:t>
            </a:r>
            <a:r>
              <a:rPr lang="en-AU" dirty="0" smtClean="0"/>
              <a:t>2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83155"/>
              </p:ext>
            </p:extLst>
          </p:nvPr>
        </p:nvGraphicFramePr>
        <p:xfrm>
          <a:off x="1554480" y="1201783"/>
          <a:ext cx="9470571" cy="499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3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</a:t>
            </a:r>
            <a:r>
              <a:rPr lang="en-US" dirty="0" smtClean="0"/>
              <a:t>03</a:t>
            </a:r>
            <a:r>
              <a:rPr lang="en-US" baseline="30000" dirty="0" smtClean="0"/>
              <a:t>rd</a:t>
            </a:r>
            <a:r>
              <a:rPr lang="en-US" dirty="0" smtClean="0"/>
              <a:t> Mar 2021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26639"/>
              </p:ext>
            </p:extLst>
          </p:nvPr>
        </p:nvGraphicFramePr>
        <p:xfrm>
          <a:off x="978951" y="1465679"/>
          <a:ext cx="10777857" cy="64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2722886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8641148"/>
                    </a:ext>
                  </a:extLst>
                </a:gridCol>
                <a:gridCol w="300545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99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Sprint 6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Total Tests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Reusable automated Tests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143092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315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0**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* </a:t>
                      </a:r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12 automated test cases were reused.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** We are awaiting business conformation for the go ahead, once get confirmation 3</a:t>
                      </a:r>
                      <a:r>
                        <a:rPr lang="en-US" sz="1400" baseline="0" dirty="0" smtClean="0"/>
                        <a:t> scripts will be automated.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Manual</a:t>
                      </a:r>
                      <a:r>
                        <a:rPr lang="en-US" sz="1400" baseline="0" dirty="0" smtClean="0"/>
                        <a:t> tests were created for stories related to BAU changes with SIT / file transfers and Excel to CI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Upgrade</a:t>
                      </a:r>
                      <a:r>
                        <a:rPr lang="en-US" sz="1400" baseline="0" dirty="0" smtClean="0"/>
                        <a:t> tests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8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Upgrade tests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 cases are automated related to sanction screening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template &amp;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Netreveal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report task.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email dispatch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India BU changes got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automated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Requisition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Approval workflow changes are yet to automated post build completion with new design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changes.Agreed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move to next PI.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04045"/>
              </p:ext>
            </p:extLst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50" y="116205"/>
            <a:ext cx="10515600" cy="10283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17th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Feb 2021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82687"/>
              </p:ext>
            </p:extLst>
          </p:nvPr>
        </p:nvGraphicFramePr>
        <p:xfrm>
          <a:off x="1102518" y="1260801"/>
          <a:ext cx="970646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9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07170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217976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55327">
                  <a:extLst>
                    <a:ext uri="{9D8B030D-6E8A-4147-A177-3AD203B41FA5}">
                      <a16:colId xmlns:a16="http://schemas.microsoft.com/office/drawing/2014/main" val="1845553978"/>
                    </a:ext>
                  </a:extLst>
                </a:gridCol>
                <a:gridCol w="1055327">
                  <a:extLst>
                    <a:ext uri="{9D8B030D-6E8A-4147-A177-3AD203B41FA5}">
                      <a16:colId xmlns:a16="http://schemas.microsoft.com/office/drawing/2014/main" val="2638322797"/>
                    </a:ext>
                  </a:extLst>
                </a:gridCol>
                <a:gridCol w="1055327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3050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235192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Sprint 5</a:t>
                      </a:r>
                      <a:endParaRPr lang="en-A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Sprint 5</a:t>
                      </a:r>
                      <a:endParaRPr lang="en-A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Total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Reusable automated Tests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Existing</a:t>
                      </a:r>
                      <a:r>
                        <a:rPr lang="en-US" sz="1400" baseline="0" dirty="0" smtClean="0"/>
                        <a:t> 6 automated test cases were reused.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BAU tests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Upgrade</a:t>
                      </a:r>
                      <a:r>
                        <a:rPr lang="en-US" sz="1400" baseline="0" dirty="0" smtClean="0"/>
                        <a:t> tests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Upgrade tests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were executed manually for partial build done in this sprint. These tests will be executed in next sprint after the complete build is ready.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17th</a:t>
            </a:r>
            <a:r>
              <a:rPr lang="en-US" sz="4000" dirty="0" smtClean="0"/>
              <a:t> </a:t>
            </a:r>
            <a:r>
              <a:rPr lang="en-US" sz="4000" dirty="0" smtClean="0"/>
              <a:t>Feb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88881"/>
              </p:ext>
            </p:extLst>
          </p:nvPr>
        </p:nvGraphicFramePr>
        <p:xfrm>
          <a:off x="653142" y="1488440"/>
          <a:ext cx="11030856" cy="429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8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68780">
                  <a:extLst>
                    <a:ext uri="{9D8B030D-6E8A-4147-A177-3AD203B41FA5}">
                      <a16:colId xmlns:a16="http://schemas.microsoft.com/office/drawing/2014/main" val="387783690"/>
                    </a:ext>
                  </a:extLst>
                </a:gridCol>
                <a:gridCol w="926134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657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1632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857262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486554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98139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225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2686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28412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17th Feb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42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PT upgrade (ETA 20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Feb) 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out of 27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Execution commenced from 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out of 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Execution commenced from 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0778"/>
              </p:ext>
            </p:extLst>
          </p:nvPr>
        </p:nvGraphicFramePr>
        <p:xfrm>
          <a:off x="695996" y="1319054"/>
          <a:ext cx="10800009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34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01534">
                  <a:extLst>
                    <a:ext uri="{9D8B030D-6E8A-4147-A177-3AD203B41FA5}">
                      <a16:colId xmlns:a16="http://schemas.microsoft.com/office/drawing/2014/main" val="2564234826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35577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229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out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Mar 2021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repurposed for PT upgrade and execution shifted to GBFUSUP2.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Identified 72 TCs which needs to be updated to handle login/logout credentials in a separate library.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17th</a:t>
            </a:r>
            <a:r>
              <a:rPr lang="en-US" sz="4000" dirty="0" smtClean="0"/>
              <a:t> </a:t>
            </a:r>
            <a:r>
              <a:rPr lang="en-US" sz="4000" dirty="0" smtClean="0"/>
              <a:t>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90022"/>
              </p:ext>
            </p:extLst>
          </p:nvPr>
        </p:nvGraphicFramePr>
        <p:xfrm>
          <a:off x="695996" y="1319054"/>
          <a:ext cx="10800009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34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01534">
                  <a:extLst>
                    <a:ext uri="{9D8B030D-6E8A-4147-A177-3AD203B41FA5}">
                      <a16:colId xmlns:a16="http://schemas.microsoft.com/office/drawing/2014/main" val="1965845953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35577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229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16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Feb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 2 repurposed for PT upgrade and execution shifted to GBFUSUP2.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377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to trigger another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run post Requisition approval workflow scenarios gets automated in GBFUSUP2 region.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03rd</a:t>
            </a:r>
            <a:r>
              <a:rPr lang="en-US" sz="4000" dirty="0" smtClean="0"/>
              <a:t> Mar </a:t>
            </a:r>
            <a:r>
              <a:rPr lang="en-US" sz="4000" dirty="0" smtClean="0"/>
              <a:t>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68923"/>
              </p:ext>
            </p:extLst>
          </p:nvPr>
        </p:nvGraphicFramePr>
        <p:xfrm>
          <a:off x="653142" y="1488440"/>
          <a:ext cx="11030857" cy="38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69922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86059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488443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00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25701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3007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37836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03rd Mar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42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</a:t>
                      </a:r>
                      <a:r>
                        <a:rPr lang="en-IN" sz="1400" baseline="0" dirty="0" smtClean="0"/>
                        <a:t>Cycle 3 </a:t>
                      </a:r>
                      <a:r>
                        <a:rPr lang="en-IN" sz="1400" baseline="0" dirty="0" smtClean="0"/>
                        <a:t>(ETA </a:t>
                      </a:r>
                      <a:r>
                        <a:rPr lang="en-IN" sz="1400" baseline="0" dirty="0" smtClean="0"/>
                        <a:t>11th</a:t>
                      </a:r>
                      <a:r>
                        <a:rPr lang="en-IN" sz="1400" baseline="30000" dirty="0" smtClean="0"/>
                        <a:t>h</a:t>
                      </a:r>
                      <a:r>
                        <a:rPr lang="en-IN" sz="1400" baseline="0" dirty="0" smtClean="0"/>
                        <a:t> Apr) </a:t>
                      </a:r>
                      <a:r>
                        <a:rPr lang="en-IN" sz="1400" baseline="0" dirty="0" smtClean="0"/>
                        <a:t>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 of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out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03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March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17441"/>
              </p:ext>
            </p:extLst>
          </p:nvPr>
        </p:nvGraphicFramePr>
        <p:xfrm>
          <a:off x="695996" y="1319054"/>
          <a:ext cx="10800007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42560756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March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the issues for the failures and expecting to run with updated data.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03rd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31897"/>
              </p:ext>
            </p:extLst>
          </p:nvPr>
        </p:nvGraphicFramePr>
        <p:xfrm>
          <a:off x="695996" y="1541480"/>
          <a:ext cx="10800007" cy="37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300805407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Mar 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377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Note:Requisition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approval workflow needs to considered for next run with updated design-changes)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Distribution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627" y="1690688"/>
            <a:ext cx="9032275" cy="44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771" y="262946"/>
            <a:ext cx="6942395" cy="3196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69" y="3459891"/>
            <a:ext cx="6942395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1" y="226561"/>
            <a:ext cx="5434013" cy="3387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19" y="226561"/>
            <a:ext cx="5506473" cy="3276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869" y="3509317"/>
            <a:ext cx="5508926" cy="32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weekly Execution Tracker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69860"/>
              </p:ext>
            </p:extLst>
          </p:nvPr>
        </p:nvGraphicFramePr>
        <p:xfrm>
          <a:off x="838200" y="1825625"/>
          <a:ext cx="10515600" cy="498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758582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338676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59650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504347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203093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588574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246984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78903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715746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6564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5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557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590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353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679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6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23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363912"/>
                  </a:ext>
                </a:extLst>
              </a:tr>
              <a:tr h="46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0144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713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358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023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18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8523</TotalTime>
  <Words>2276</Words>
  <Application>Microsoft Office PowerPoint</Application>
  <PresentationFormat>Widescreen</PresentationFormat>
  <Paragraphs>1169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PeopleSoft Automation</vt:lpstr>
      <vt:lpstr>Automation Status as on 03rd Mar 2021</vt:lpstr>
      <vt:lpstr>Execution Status as on 03rd Mar 2021</vt:lpstr>
      <vt:lpstr>Execution Status as on 03rd March 2021</vt:lpstr>
      <vt:lpstr>Execution Status as on 03rd Mar 2021</vt:lpstr>
      <vt:lpstr>Defect Distribution</vt:lpstr>
      <vt:lpstr>PowerPoint Presentation</vt:lpstr>
      <vt:lpstr>PowerPoint Presentation</vt:lpstr>
      <vt:lpstr>Bi weekly Execution Tracker</vt:lpstr>
      <vt:lpstr>Execution Tracker – contd …</vt:lpstr>
      <vt:lpstr>Execution Tracker – contd …</vt:lpstr>
      <vt:lpstr>Projection for next 2 weeks</vt:lpstr>
      <vt:lpstr>Projection for next 2 weeks..contd</vt:lpstr>
      <vt:lpstr>Projection for next 2 weeks..contd</vt:lpstr>
      <vt:lpstr>Blocker &amp; Environment issue - New</vt:lpstr>
      <vt:lpstr>Blocker &amp; Environment issue - New</vt:lpstr>
      <vt:lpstr>Blocker &amp; Environment issue- Historical</vt:lpstr>
      <vt:lpstr>Blocker &amp; Environment issue - Historical</vt:lpstr>
      <vt:lpstr>    Regression Execution Status - Cycle - 2</vt:lpstr>
      <vt:lpstr>On – Going Tracking</vt:lpstr>
      <vt:lpstr>Automation Status as on 17th Feb 2021</vt:lpstr>
      <vt:lpstr>Execution Status as on 17th Feb 2021</vt:lpstr>
      <vt:lpstr>Execution Status as on 3rd Feb2021</vt:lpstr>
      <vt:lpstr>Execution Status as on 17th Feb2021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Navneet</cp:lastModifiedBy>
  <cp:revision>310</cp:revision>
  <dcterms:created xsi:type="dcterms:W3CDTF">2020-08-24T08:18:43Z</dcterms:created>
  <dcterms:modified xsi:type="dcterms:W3CDTF">2021-03-04T07:34:46Z</dcterms:modified>
</cp:coreProperties>
</file>