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0" r:id="rId3"/>
    <p:sldId id="379" r:id="rId4"/>
    <p:sldId id="359" r:id="rId5"/>
    <p:sldId id="381" r:id="rId6"/>
    <p:sldId id="382" r:id="rId7"/>
    <p:sldId id="383" r:id="rId8"/>
    <p:sldId id="384" r:id="rId9"/>
    <p:sldId id="385" r:id="rId10"/>
    <p:sldId id="386" r:id="rId11"/>
    <p:sldId id="360" r:id="rId12"/>
    <p:sldId id="369" r:id="rId13"/>
    <p:sldId id="370" r:id="rId14"/>
    <p:sldId id="378" r:id="rId15"/>
    <p:sldId id="372" r:id="rId16"/>
    <p:sldId id="375" r:id="rId17"/>
    <p:sldId id="387" r:id="rId18"/>
    <p:sldId id="376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9BCCE4"/>
    <a:srgbClr val="FDC82F"/>
    <a:srgbClr val="00C6D7"/>
    <a:srgbClr val="394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11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10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2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3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5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5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8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7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9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8.x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23-46DB-AA5A-89ADB59104C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367-49DD-9FA2-01A54B329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D511B081-242A-47F0-BD7C-D97DFB628F73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23-46DB-AA5A-89ADB59104C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Functional/Scripts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BC-4F75-9E4B-BF3E51B328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BC-4F75-9E4B-BF3E51B328F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Intermittent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Build issue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D-4329-B59E-32144C6CF7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89999991597125883"/>
          <c:h val="3.0780716859185726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241</c:v>
                </c:pt>
                <c:pt idx="4">
                  <c:v>346</c:v>
                </c:pt>
                <c:pt idx="5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4-4941-845A-9F3879708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43</c:v>
                </c:pt>
                <c:pt idx="2">
                  <c:v>137</c:v>
                </c:pt>
                <c:pt idx="3">
                  <c:v>237</c:v>
                </c:pt>
                <c:pt idx="4">
                  <c:v>307</c:v>
                </c:pt>
                <c:pt idx="5">
                  <c:v>427</c:v>
                </c:pt>
                <c:pt idx="6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4-4941-845A-9F3879708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C4-4941-845A-9F38797087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C4-4941-845A-9F38797087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C4-4941-845A-9F38797087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C4-4941-845A-9F3879708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2"/>
        <c:majorTimeUnit val="days"/>
      </c:dateAx>
      <c:valAx>
        <c:axId val="399603344"/>
        <c:scaling>
          <c:orientation val="minMax"/>
          <c:max val="5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100"/>
        <c:minorUnit val="20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7-4BED-8BAD-5CADA87799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3B7-4BED-8BAD-5CADA87799B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B7-4BED-8BAD-5CADA87799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B7-4BED-8BAD-5CADA87799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B7-4BED-8BAD-5CADA87799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B7-4BED-8BAD-5CADA8779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100</c:v>
                </c:pt>
                <c:pt idx="2">
                  <c:v>250</c:v>
                </c:pt>
                <c:pt idx="3">
                  <c:v>400</c:v>
                </c:pt>
                <c:pt idx="4">
                  <c:v>550</c:v>
                </c:pt>
                <c:pt idx="5">
                  <c:v>700</c:v>
                </c:pt>
                <c:pt idx="6">
                  <c:v>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40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  <c:pt idx="5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209</c:v>
                </c:pt>
                <c:pt idx="2">
                  <c:v>579</c:v>
                </c:pt>
                <c:pt idx="3">
                  <c:v>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147</c:v>
                </c:pt>
                <c:pt idx="2">
                  <c:v>295</c:v>
                </c:pt>
                <c:pt idx="3">
                  <c:v>499</c:v>
                </c:pt>
                <c:pt idx="4">
                  <c:v>761</c:v>
                </c:pt>
                <c:pt idx="5">
                  <c:v>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7</c:v>
                </c:pt>
                <c:pt idx="8">
                  <c:v>11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63</c:v>
                </c:pt>
                <c:pt idx="2">
                  <c:v>397</c:v>
                </c:pt>
                <c:pt idx="3">
                  <c:v>672</c:v>
                </c:pt>
                <c:pt idx="4">
                  <c:v>816</c:v>
                </c:pt>
                <c:pt idx="5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57</c:v>
                </c:pt>
                <c:pt idx="2">
                  <c:v>232</c:v>
                </c:pt>
                <c:pt idx="3">
                  <c:v>684</c:v>
                </c:pt>
                <c:pt idx="4">
                  <c:v>787</c:v>
                </c:pt>
                <c:pt idx="5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</c:v>
                </c:pt>
                <c:pt idx="1">
                  <c:v>16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</c:v>
                </c:pt>
                <c:pt idx="6">
                  <c:v>18</c:v>
                </c:pt>
                <c:pt idx="7">
                  <c:v>1</c:v>
                </c:pt>
                <c:pt idx="8">
                  <c:v>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28230463947888"/>
          <c:y val="9.8301407395213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1-43AB-BB8C-9488DBAF7D1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1-43AB-BB8C-9488DBAF7D1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19-4E20-987A-44BD701ADE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01-43AB-BB8C-9488DBAF7D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At val="1"/>
        <c:crossBetween val="between"/>
      </c:valAx>
      <c:spPr>
        <a:noFill/>
        <a:ln>
          <a:noFill/>
        </a:ln>
        <a:effectLst>
          <a:softEdge rad="177800"/>
        </a:effectLst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44</c:v>
                </c:pt>
                <c:pt idx="2">
                  <c:v>77</c:v>
                </c:pt>
                <c:pt idx="3">
                  <c:v>150</c:v>
                </c:pt>
                <c:pt idx="4">
                  <c:v>150</c:v>
                </c:pt>
                <c:pt idx="5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44</c:v>
                </c:pt>
                <c:pt idx="2">
                  <c:v>44</c:v>
                </c:pt>
                <c:pt idx="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3"/>
        <c:majorTimeUnit val="days"/>
      </c:dateAx>
      <c:valAx>
        <c:axId val="399603344"/>
        <c:scaling>
          <c:orientation val="minMax"/>
          <c:max val="175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30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241</c:v>
                </c:pt>
                <c:pt idx="4">
                  <c:v>407</c:v>
                </c:pt>
                <c:pt idx="5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59</c:v>
                </c:pt>
                <c:pt idx="2">
                  <c:v>162</c:v>
                </c:pt>
                <c:pt idx="3">
                  <c:v>235</c:v>
                </c:pt>
                <c:pt idx="4">
                  <c:v>396</c:v>
                </c:pt>
                <c:pt idx="5">
                  <c:v>421</c:v>
                </c:pt>
                <c:pt idx="6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2"/>
        <c:majorTimeUnit val="days"/>
      </c:dateAx>
      <c:valAx>
        <c:axId val="399603344"/>
        <c:scaling>
          <c:orientation val="minMax"/>
          <c:max val="5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  <a:effectLst>
              <a:softEdge rad="0"/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100"/>
        <c:minorUnit val="20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2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</a:t>
          </a:r>
          <a:r>
            <a:rPr lang="en-US" sz="1000" b="1" cap="all" dirty="0">
              <a:solidFill>
                <a:schemeClr val="tx2"/>
              </a:solidFill>
            </a:rPr>
            <a:t>2</a:t>
          </a:r>
          <a:r>
            <a:rPr lang="en-US" sz="1000" b="1" cap="all" dirty="0" smtClean="0">
              <a:solidFill>
                <a:schemeClr val="tx2"/>
              </a:solidFill>
            </a:rPr>
            <a:t>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-235670"/>
          <a:ext cx="3570207" cy="31704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0.03498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570207" cy="15850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</a:t>
          </a:r>
          <a:r>
            <a:rPr lang="en-US" sz="1000" b="1" cap="all" dirty="0" smtClean="0">
              <a:solidFill>
                <a:schemeClr val="tx2"/>
              </a:solidFill>
            </a:rPr>
            <a:t>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6CEC-6554-420B-8E41-3662B787512F}" type="datetimeFigureOut">
              <a:rPr lang="en-US" smtClean="0"/>
              <a:t>12/05/2021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3A9B-BE08-4738-B435-8B560E0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3A9B-BE08-4738-B435-8B560E004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46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– GL/AM/LA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816282" cy="315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INC3268563 – Long running Online Journal Edit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China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completed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completed</a:t>
                      </a:r>
                      <a:r>
                        <a:rPr lang="en-US" sz="1400" baseline="0" dirty="0" smtClean="0"/>
                        <a:t> for EOD update changes, Unit test is in progress.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INC3666177 - App Engine PSARCHIVE is running long in GBFAUQA1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Yamini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DB team working on it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98492"/>
                  </a:ext>
                </a:extLst>
              </a:tr>
              <a:tr h="461722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Source to Pay (S2P)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6608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1969770"/>
            <a:chOff x="216817" y="382268"/>
            <a:chExt cx="2894619" cy="1969770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Summary – Regression Suite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Regression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 Cases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 (AP/Purchasing/E-</a:t>
              </a: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Proc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) :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456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&amp; 95 &amp; 44(Total of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568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Manual(AP/Purchasing):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106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&amp; 4(Total of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110)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Progression Automation for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Corp X PI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XI Sprint </a:t>
              </a:r>
              <a:r>
                <a:rPr lang="en-US" sz="1000" b="1" noProof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4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Tests : </a:t>
              </a:r>
              <a:r>
                <a:rPr lang="en-US" sz="1000" noProof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Manual Tests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Reused existing automated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tests : </a:t>
              </a:r>
              <a:r>
                <a:rPr lang="en-US" sz="1000" noProof="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Automated/Automatable : </a:t>
              </a:r>
              <a:r>
                <a:rPr lang="en-US" sz="1000" noProof="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13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/13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55839"/>
            <a:ext cx="62688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Team Commentary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Achievements from the past fortnight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Completed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Cycle-3 for E-Procurement Module with no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issues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AP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execution is currently in Progress.</a:t>
            </a:r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Done with reports and voucher related scripts. Yet to trigger few End-to-End Scenarios.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Summary – Regression Suite section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Manual test </a:t>
            </a:r>
            <a:r>
              <a:rPr lang="en-US" sz="10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as</a:t>
            </a:r>
            <a:r>
              <a:rPr lang="en-US" sz="10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</a:t>
            </a: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execution will be started by Monday next week and we are planning to complete the regression run by End of next week,i.e.21/05/2021.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on the Test Execution Plan vs Actual variance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Due to SIT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test Execution 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China UAT 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Support and Considering the S2P 22 May release priorities, Cycle-3 delayed a little. Hopefully, we will close it by next week.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on the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defect distribution numbers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.In Cycle-2,PR/Voucher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approval users list page issue is fixed now and retest </a:t>
            </a:r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ucceded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Actions &amp;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Support Needed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</a:t>
              </a:r>
              <a:r>
                <a:rPr lang="en-US" sz="1000" baseline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HCM-FMS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integration testing is in final stage where the person basic sync is facing some SQL error which is currently being handled inside the squad with the help of Naveen.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815882"/>
            <a:chOff x="3236537" y="386498"/>
            <a:chExt cx="5115612" cy="1815882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Executive Summary for Bhanu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area of focus: 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People Tools upgrade + GL selective adoption initiative.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System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testing cycle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3 is currently underway. Cycle 1 has been completed on a lower version of tools and now closed. Cycle 2 testing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has been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 in Upgraded version of tools and now closed. Cycle 3 testing is </a:t>
              </a:r>
              <a:r>
                <a:rPr lang="en-US" sz="1000" dirty="0" err="1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Curr</a:t>
              </a:r>
              <a:r>
                <a:rPr lang="en-US" sz="1000" dirty="0" err="1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</a:t>
              </a: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ntly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in progress and is planned to complete on 14</a:t>
              </a:r>
              <a:r>
                <a:rPr kumimoji="0" lang="en-US" sz="10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th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May 2021.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status of the focus area: Green/Amber/Red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Greeen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31426"/>
              </p:ext>
            </p:extLst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54009"/>
              </p:ext>
            </p:extLst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54327"/>
            <a:chOff x="10152668" y="4960068"/>
            <a:chExt cx="1733294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Bhanu (Presenter)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Aishwarya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Swati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Nazeer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Kritika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From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S2P Squad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50885" y="82187"/>
            <a:ext cx="1406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Date: </a:t>
            </a:r>
            <a:r>
              <a:rPr lang="en-US" sz="900" b="1" u="sng" noProof="0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May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2021</a:t>
            </a:r>
            <a:endParaRPr kumimoji="0" lang="en-US" sz="1050" b="0" i="0" u="sng" strike="noStrike" kern="1200" cap="none" spc="0" normalizeH="0" baseline="0" noProof="0" dirty="0">
              <a:ln>
                <a:noFill/>
              </a:ln>
              <a:solidFill>
                <a:srgbClr val="007DBA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140689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43629"/>
              </p:ext>
            </p:extLst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4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371704"/>
              </p:ext>
            </p:extLst>
          </p:nvPr>
        </p:nvGraphicFramePr>
        <p:xfrm>
          <a:off x="216817" y="1270862"/>
          <a:ext cx="7687319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5649"/>
              </p:ext>
            </p:extLst>
          </p:nvPr>
        </p:nvGraphicFramePr>
        <p:xfrm>
          <a:off x="8216027" y="1270861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415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</a:t>
            </a:r>
            <a:r>
              <a:rPr lang="en-US" sz="4000" dirty="0" smtClean="0"/>
              <a:t>3 </a:t>
            </a:r>
            <a:r>
              <a:rPr lang="en-US" sz="4000" dirty="0"/>
              <a:t>Execution Summary for </a:t>
            </a:r>
            <a:r>
              <a:rPr lang="en-US" sz="4000" dirty="0" smtClean="0"/>
              <a:t>S2P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85648"/>
              </p:ext>
            </p:extLst>
          </p:nvPr>
        </p:nvGraphicFramePr>
        <p:xfrm>
          <a:off x="653142" y="1488440"/>
          <a:ext cx="11030857" cy="337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3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12th May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May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ETA:21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 2021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AP-Cycle3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May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ETA: 17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 2021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0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 smtClean="0"/>
              <a:t>Execution Tracker for S2P Cycle-3: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673235"/>
              </p:ext>
            </p:extLst>
          </p:nvPr>
        </p:nvGraphicFramePr>
        <p:xfrm>
          <a:off x="838200" y="1396314"/>
          <a:ext cx="11009344" cy="618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63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714562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826212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792717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848543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1116502">
                  <a:extLst>
                    <a:ext uri="{9D8B030D-6E8A-4147-A177-3AD203B41FA5}">
                      <a16:colId xmlns:a16="http://schemas.microsoft.com/office/drawing/2014/main" val="3867887396"/>
                    </a:ext>
                  </a:extLst>
                </a:gridCol>
                <a:gridCol w="826212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949028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870872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1014159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  <a:gridCol w="1014159">
                  <a:extLst>
                    <a:ext uri="{9D8B030D-6E8A-4147-A177-3AD203B41FA5}">
                      <a16:colId xmlns:a16="http://schemas.microsoft.com/office/drawing/2014/main" val="190292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E-PROC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27-Apr-21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28-Apr-21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28-Apr-21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Aishwarya&amp;Bhanu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07-May-21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12-May-21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Nazeer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AUS,IND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AP,E-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Bhanu , Swati &amp;  Aishwarya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681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2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/>
              <a:t>Projection for next 2 </a:t>
            </a:r>
            <a:r>
              <a:rPr lang="en-US" dirty="0" smtClean="0"/>
              <a:t>weeks…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25338"/>
              </p:ext>
            </p:extLst>
          </p:nvPr>
        </p:nvGraphicFramePr>
        <p:xfrm>
          <a:off x="838200" y="1396314"/>
          <a:ext cx="11009344" cy="359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63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714562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826212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792717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848543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1116502">
                  <a:extLst>
                    <a:ext uri="{9D8B030D-6E8A-4147-A177-3AD203B41FA5}">
                      <a16:colId xmlns:a16="http://schemas.microsoft.com/office/drawing/2014/main" val="3867887396"/>
                    </a:ext>
                  </a:extLst>
                </a:gridCol>
                <a:gridCol w="826212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949028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870872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1014159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  <a:gridCol w="1014159">
                  <a:extLst>
                    <a:ext uri="{9D8B030D-6E8A-4147-A177-3AD203B41FA5}">
                      <a16:colId xmlns:a16="http://schemas.microsoft.com/office/drawing/2014/main" val="190292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Swati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AUS,IND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AP,E-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Bhanu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&amp;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Swati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681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Blocker &amp; Environment issue – AP/E-Procurement/Purchasing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3377"/>
              </p:ext>
            </p:extLst>
          </p:nvPr>
        </p:nvGraphicFramePr>
        <p:xfrm>
          <a:off x="984421" y="1690688"/>
          <a:ext cx="10816282" cy="284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SR (SR 3-25722848061) -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view issue on Approver name hyper link on Payment Request Center page.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Nagaraju R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REQ1763891-GBFUSUP2_PIA_ACCESS_REQUEST for missing roles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REQ1750653-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for DB access in CNFAUQA1 region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Lavanya C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REQ1744961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Request to get the IB Connectivity between HCMUSYS1 and GBFAUQA1 to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 testing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Chaitanya 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0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REQ1804850-Unable to access GBFAUQA1 DB</a:t>
                      </a:r>
                      <a:endParaRPr lang="en-AU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12May 2021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3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4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HCM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7461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512327" y="1779538"/>
            <a:ext cx="2894619" cy="1758556"/>
            <a:chOff x="216817" y="382268"/>
            <a:chExt cx="2894619" cy="1758556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330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: 175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Corp X PI XI Sprint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4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Total 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114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Test: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53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Reused existing automated 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56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5/5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44135" y="3853932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508" y="3946265"/>
            <a:ext cx="626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ST for Sprint 4 stands at approx. 80% completion.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Regression Testing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for the last Sprint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has been executed, 150 Regression test scripts have been successfully run.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. Full Regression suite will be executed on USYS2 once the data base is available after refresh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65187" y="390228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No  open incidents or requests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N/A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6508" y="1791107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Core HR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is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currently underway.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We have used existing PTF scripts to create test data for current sprint, as the testing in current Sprint involved Mail Notification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verification,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Report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and IB messages verification. </a:t>
              </a:r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769404" y="1791106"/>
            <a:ext cx="1945663" cy="1754327"/>
            <a:chOff x="10244355" y="3839651"/>
            <a:chExt cx="1763317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244355" y="3839651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74378" y="3905159"/>
              <a:ext cx="17332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Jatin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000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Presenter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John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Core HR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84548" y="82187"/>
            <a:ext cx="1372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 Apr </a:t>
            </a:r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Core Finance- GL | AM |LA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869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2123658"/>
            <a:chOff x="216817" y="382268"/>
            <a:chExt cx="2894619" cy="2123658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751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Manual: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72	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Corp X PI 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XI Sprint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Total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15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Reused existing automated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3/3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- Manual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12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60069"/>
            <a:ext cx="6268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</a:p>
          <a:p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Cycle 3 ST completed for China, Global ST is in progress and is on track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Regression-Automation will completed by EOW. Manually testing for GL &amp; AM is progress.</a:t>
            </a: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the Test Execution Plan vs Actual variance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Initial variance due to delay in environment readiness but as picked up pace gradually 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on the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 distribution numbers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Defects related with script/data as minimized. Encountered few environment issues 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AU" sz="1000" dirty="0" smtClean="0"/>
                <a:t>INC3268563</a:t>
              </a:r>
              <a:r>
                <a:rPr lang="en-AU" dirty="0" smtClean="0"/>
                <a:t>,</a:t>
              </a:r>
              <a:r>
                <a:rPr lang="en-US" sz="1000" smtClean="0">
                  <a:solidFill>
                    <a:schemeClr val="dk1"/>
                  </a:solidFill>
                </a:rPr>
                <a:t>INC3666177</a:t>
              </a:r>
              <a:endParaRPr lang="en-US" sz="1000" dirty="0" smtClean="0">
                <a:solidFill>
                  <a:schemeClr val="dk1"/>
                </a:solidFill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China Online Journal Edit performance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GL, AM &amp; LA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  </a:t>
              </a:r>
              <a:r>
                <a:rPr lang="en-US" sz="1000" dirty="0" err="1" smtClean="0">
                  <a:latin typeface="Verdana" panose="020B0604030504040204" pitchFamily="34" charset="0"/>
                  <a:ea typeface="Verdana" panose="020B0604030504040204" pitchFamily="34" charset="0"/>
                </a:rPr>
                <a:t>PeopleTools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upgrade + GL selective adoption initiative.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cycle 3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is currently underway. Cycle 1 has been completed on a lower version of tools and now closed. Cycle 2 testing was carried out in upgraded version and stands at 100% completion. Cycle 3 testing is in progress and expected to complete by 21</a:t>
              </a:r>
              <a:r>
                <a:rPr lang="en-US" sz="1000" baseline="30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st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May.</a:t>
              </a:r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/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96238"/>
            <a:chOff x="10152668" y="4960068"/>
            <a:chExt cx="1733294" cy="1796238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Navneet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000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Presenter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Ramesh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Santosh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Vishnu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Kiran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Harika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Evolve &amp; Protect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04398" y="82187"/>
            <a:ext cx="145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 April 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265513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8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21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3</a:t>
            </a:r>
            <a:r>
              <a:rPr lang="en-US" sz="4000" dirty="0" smtClean="0"/>
              <a:t> </a:t>
            </a:r>
            <a:r>
              <a:rPr lang="en-US" sz="4000" dirty="0"/>
              <a:t>Execution Summary for PS </a:t>
            </a:r>
            <a:r>
              <a:rPr lang="en-US" sz="4000" dirty="0" smtClean="0"/>
              <a:t>GL/AM/LA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3142" y="1488440"/>
          <a:ext cx="11030857" cy="3334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28h Apr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out of 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  <a:endParaRPr lang="en-AU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Archival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6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5661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Projection for Next 2 weeks – GL/AM/LA</a:t>
            </a:r>
            <a:endParaRPr lang="en-AU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05" y="1814513"/>
            <a:ext cx="10045157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16236</TotalTime>
  <Words>1520</Words>
  <Application>Microsoft Office PowerPoint</Application>
  <PresentationFormat>Widescreen</PresentationFormat>
  <Paragraphs>491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Office Theme</vt:lpstr>
      <vt:lpstr>PeopleSoft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3 Execution Summary for PS GL/AM/LA</vt:lpstr>
      <vt:lpstr>  Projection for Next 2 weeks – GL/AM/LA</vt:lpstr>
      <vt:lpstr>Blocker &amp; Environment issue – GL/AM/LA</vt:lpstr>
      <vt:lpstr>PowerPoint Presentation</vt:lpstr>
      <vt:lpstr>PowerPoint Presentation</vt:lpstr>
      <vt:lpstr>PowerPoint Presentation</vt:lpstr>
      <vt:lpstr>PowerPoint Presentation</vt:lpstr>
      <vt:lpstr>Cycle 3 Execution Summary for S2P</vt:lpstr>
      <vt:lpstr>Execution Tracker for S2P Cycle-3:</vt:lpstr>
      <vt:lpstr>Projection for next 2 weeks…</vt:lpstr>
      <vt:lpstr>Blocker &amp; Environment issue – AP/E-Procurement/Purchasing</vt:lpstr>
      <vt:lpstr>On – Going Tracking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Nynari, Bhanu Chandhar</cp:lastModifiedBy>
  <cp:revision>564</cp:revision>
  <dcterms:created xsi:type="dcterms:W3CDTF">2020-08-24T08:18:43Z</dcterms:created>
  <dcterms:modified xsi:type="dcterms:W3CDTF">2021-05-12T18:49:02Z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90353288-32c3-4353-abec-b300a46e4aee</vt:lpwstr>
  </property>
  <property fmtid="{D5CDD505-2E9C-101B-9397-08002B2CF9AE}" pid="3" name="Classification">
    <vt:lpwstr>I</vt:lpwstr>
  </property>
</Properties>
</file>