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6" r:id="rId4"/>
    <p:sldId id="290" r:id="rId5"/>
    <p:sldId id="298" r:id="rId6"/>
    <p:sldId id="303" r:id="rId7"/>
    <p:sldId id="308" r:id="rId8"/>
    <p:sldId id="304" r:id="rId9"/>
    <p:sldId id="305" r:id="rId10"/>
    <p:sldId id="306" r:id="rId11"/>
    <p:sldId id="309" r:id="rId12"/>
    <p:sldId id="310" r:id="rId13"/>
    <p:sldId id="311" r:id="rId14"/>
    <p:sldId id="321" r:id="rId15"/>
    <p:sldId id="316" r:id="rId16"/>
    <p:sldId id="323" r:id="rId17"/>
    <p:sldId id="322" r:id="rId18"/>
    <p:sldId id="315" r:id="rId19"/>
    <p:sldId id="312" r:id="rId20"/>
    <p:sldId id="324" r:id="rId21"/>
    <p:sldId id="287" r:id="rId22"/>
    <p:sldId id="293" r:id="rId23"/>
    <p:sldId id="284" r:id="rId24"/>
    <p:sldId id="261" r:id="rId25"/>
    <p:sldId id="299" r:id="rId26"/>
    <p:sldId id="300" r:id="rId27"/>
    <p:sldId id="301" r:id="rId28"/>
    <p:sldId id="302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0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GL Defect Distribution – Cycle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kHorz">
          <a:fgClr>
            <a:schemeClr val="accent1"/>
          </a:fgClr>
          <a:bgClr>
            <a:schemeClr val="bg1"/>
          </a:bgClr>
        </a:pattFill>
        <a:ln>
          <a:solidFill>
            <a:schemeClr val="accent2">
              <a:lumMod val="50000"/>
            </a:schemeClr>
          </a:solidFill>
        </a:ln>
        <a:effectLst/>
        <a:sp3d>
          <a:contourClr>
            <a:schemeClr val="accent2">
              <a:lumMod val="50000"/>
            </a:schemeClr>
          </a:contourClr>
        </a:sp3d>
      </c:spPr>
    </c:sideWall>
    <c:backWall>
      <c:thickness val="0"/>
      <c:spPr>
        <a:pattFill prst="dkHorz">
          <a:fgClr>
            <a:schemeClr val="accent1"/>
          </a:fgClr>
          <a:bgClr>
            <a:schemeClr val="bg1"/>
          </a:bgClr>
        </a:pattFill>
        <a:ln>
          <a:solidFill>
            <a:schemeClr val="accent2">
              <a:lumMod val="50000"/>
            </a:schemeClr>
          </a:solidFill>
        </a:ln>
        <a:effectLst/>
        <a:sp3d>
          <a:contourClr>
            <a:schemeClr val="accent2">
              <a:lumMod val="50000"/>
            </a:schemeClr>
          </a:contourClr>
        </a:sp3d>
      </c:spPr>
    </c:backWall>
    <c:plotArea>
      <c:layout>
        <c:manualLayout>
          <c:layoutTarget val="inner"/>
          <c:xMode val="edge"/>
          <c:yMode val="edge"/>
          <c:x val="4.9910355143565885E-2"/>
          <c:y val="0.17825989775760612"/>
          <c:w val="0.93446464357485592"/>
          <c:h val="0.6581248820709257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Browser Issue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B-4A93-8AC9-8FBF773E13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</c:v>
                </c:pt>
                <c:pt idx="2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B-4A93-8AC9-8FBF773E13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Long Running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B-4A93-8AC9-8FBF773E13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Development Issue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7B-4A93-8AC9-8FBF773E13E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PT upgrade- needs scripting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7B-4A93-8AC9-8FBF773E13E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Oracle Bug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7B-4A93-8AC9-8FBF773E13E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PTF Script Issue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1</c:v>
                </c:pt>
                <c:pt idx="2">
                  <c:v>11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7B-4A93-8AC9-8FBF773E13E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Environment Issue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AUS</c:v>
                </c:pt>
                <c:pt idx="1">
                  <c:v>NZL</c:v>
                </c:pt>
                <c:pt idx="2">
                  <c:v>GBR</c:v>
                </c:pt>
                <c:pt idx="3">
                  <c:v>FJI</c:v>
                </c:pt>
                <c:pt idx="4">
                  <c:v>CHN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24-406D-A938-A26B775B2A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405553136"/>
        <c:axId val="405545264"/>
        <c:axId val="0"/>
      </c:bar3DChart>
      <c:catAx>
        <c:axId val="40555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545264"/>
        <c:crosses val="autoZero"/>
        <c:auto val="1"/>
        <c:lblAlgn val="ctr"/>
        <c:lblOffset val="100"/>
        <c:noMultiLvlLbl val="0"/>
      </c:catAx>
      <c:valAx>
        <c:axId val="405545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55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 smtClean="0"/>
              <a:t>AM Defe</a:t>
            </a:r>
            <a:r>
              <a:rPr lang="en-AU" baseline="0" dirty="0" smtClean="0"/>
              <a:t>ct Distribution – Cycle 2</a:t>
            </a:r>
            <a:endParaRPr lang="en-A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AUS</c:v>
                </c:pt>
                <c:pt idx="1">
                  <c:v>NZL</c:v>
                </c:pt>
                <c:pt idx="2">
                  <c:v>CHN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5-429D-B93A-075BB3383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Environment Issue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AUS</c:v>
                </c:pt>
                <c:pt idx="1">
                  <c:v>NZL</c:v>
                </c:pt>
                <c:pt idx="2">
                  <c:v>CHN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5-429D-B93A-075BB3383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Development Issue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AUS</c:v>
                </c:pt>
                <c:pt idx="1">
                  <c:v>NZL</c:v>
                </c:pt>
                <c:pt idx="2">
                  <c:v>CHN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2-4655-9C2D-6351A99C3E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Access Issue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AUS</c:v>
                </c:pt>
                <c:pt idx="1">
                  <c:v>NZL</c:v>
                </c:pt>
                <c:pt idx="2">
                  <c:v>CHN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2-4655-9C2D-6351A99C3E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491704424"/>
        <c:axId val="491698520"/>
        <c:axId val="0"/>
      </c:bar3DChart>
      <c:catAx>
        <c:axId val="491704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698520"/>
        <c:crosses val="autoZero"/>
        <c:auto val="1"/>
        <c:lblAlgn val="ctr"/>
        <c:lblOffset val="100"/>
        <c:noMultiLvlLbl val="0"/>
      </c:catAx>
      <c:valAx>
        <c:axId val="491698520"/>
        <c:scaling>
          <c:orientation val="minMax"/>
        </c:scaling>
        <c:delete val="0"/>
        <c:axPos val="l"/>
        <c:minorGridlines>
          <c:spPr>
            <a:ln>
              <a:solidFill>
                <a:schemeClr val="accent2">
                  <a:lumMod val="50000"/>
                </a:schemeClr>
              </a:solidFill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704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Regression Execution Status - Cycle - 2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422</c:v>
                </c:pt>
                <c:pt idx="1">
                  <c:v>238</c:v>
                </c:pt>
                <c:pt idx="2">
                  <c:v>78</c:v>
                </c:pt>
                <c:pt idx="3">
                  <c:v>423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C-4FA7-84D8-60F640FEC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</c:v>
                </c:pt>
                <c:pt idx="1">
                  <c:v>18</c:v>
                </c:pt>
                <c:pt idx="2">
                  <c:v>0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8C-4FA7-84D8-60F640FEC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Regression test cases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456</c:v>
                </c:pt>
                <c:pt idx="1">
                  <c:v>256</c:v>
                </c:pt>
                <c:pt idx="2">
                  <c:v>78</c:v>
                </c:pt>
                <c:pt idx="3">
                  <c:v>449</c:v>
                </c:pt>
                <c:pt idx="4">
                  <c:v>95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8C-4FA7-84D8-60F640FEC5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Executed till 2nd Feb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84</c:v>
                </c:pt>
                <c:pt idx="1">
                  <c:v>140</c:v>
                </c:pt>
                <c:pt idx="2">
                  <c:v>0</c:v>
                </c:pt>
                <c:pt idx="3">
                  <c:v>46</c:v>
                </c:pt>
                <c:pt idx="4">
                  <c:v>63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8C-4FA7-84D8-60F640FEC5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79</c:v>
                </c:pt>
                <c:pt idx="1">
                  <c:v>120</c:v>
                </c:pt>
                <c:pt idx="2">
                  <c:v>0</c:v>
                </c:pt>
                <c:pt idx="3">
                  <c:v>46</c:v>
                </c:pt>
                <c:pt idx="4">
                  <c:v>61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C-4FA7-84D8-60F640FEC5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8C-4FA7-84D8-60F640FEC5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Not Executed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GL – Cycle 2</c:v>
                </c:pt>
                <c:pt idx="1">
                  <c:v>AM-Cycle 2</c:v>
                </c:pt>
                <c:pt idx="2">
                  <c:v>LA- Cycle 2</c:v>
                </c:pt>
                <c:pt idx="3">
                  <c:v>AP-Cycle2</c:v>
                </c:pt>
                <c:pt idx="4">
                  <c:v>Purchsing-Cycle2</c:v>
                </c:pt>
                <c:pt idx="5">
                  <c:v>E-Proc-Cycle2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372</c:v>
                </c:pt>
                <c:pt idx="1">
                  <c:v>116</c:v>
                </c:pt>
                <c:pt idx="2">
                  <c:v>78</c:v>
                </c:pt>
                <c:pt idx="3">
                  <c:v>403</c:v>
                </c:pt>
                <c:pt idx="4">
                  <c:v>32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8C-4FA7-84D8-60F640FEC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8346864"/>
        <c:axId val="328351456"/>
      </c:barChart>
      <c:catAx>
        <c:axId val="3283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51456"/>
        <c:crosses val="autoZero"/>
        <c:auto val="1"/>
        <c:lblAlgn val="ctr"/>
        <c:lblOffset val="100"/>
        <c:noMultiLvlLbl val="0"/>
      </c:catAx>
      <c:valAx>
        <c:axId val="32835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3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display/CEE/ANZ+PEOPLESOFT+TEST+FRAME+WOR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Kathy Kha, Sidhant Dayal, Vineet Wadwekar, Shivangi Tyagi, Venkat P, Karthik R, Sourav Mitra, Shyam Jha, Ramesh N,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/>
          <a:lstStyle/>
          <a:p>
            <a:r>
              <a:rPr lang="en-US" dirty="0" smtClean="0"/>
              <a:t>Execution Tracker </a:t>
            </a:r>
            <a:r>
              <a:rPr lang="en-US" dirty="0"/>
              <a:t>– </a:t>
            </a:r>
            <a:r>
              <a:rPr lang="en-US" dirty="0" err="1"/>
              <a:t>contd</a:t>
            </a:r>
            <a:r>
              <a:rPr lang="en-US" dirty="0"/>
              <a:t> …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34832"/>
              </p:ext>
            </p:extLst>
          </p:nvPr>
        </p:nvGraphicFramePr>
        <p:xfrm>
          <a:off x="838200" y="1285875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59166662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8722262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7540359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484104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230308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721786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987664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545600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6557867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9936993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7083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2542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3553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977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4004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LAOS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885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538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738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17934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HKG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080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255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220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7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0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-5577"/>
            <a:ext cx="10515600" cy="944691"/>
          </a:xfrm>
        </p:spPr>
        <p:txBody>
          <a:bodyPr/>
          <a:lstStyle/>
          <a:p>
            <a:r>
              <a:rPr lang="en-US" dirty="0" smtClean="0"/>
              <a:t>Bi weekly Execution Tracker – 17</a:t>
            </a:r>
            <a:r>
              <a:rPr lang="en-US" baseline="30000" dirty="0" smtClean="0"/>
              <a:t>th</a:t>
            </a:r>
            <a:r>
              <a:rPr lang="en-US" dirty="0" smtClean="0"/>
              <a:t> Mar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85719"/>
              </p:ext>
            </p:extLst>
          </p:nvPr>
        </p:nvGraphicFramePr>
        <p:xfrm>
          <a:off x="838200" y="862777"/>
          <a:ext cx="10515603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800755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877330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877329">
                  <a:extLst>
                    <a:ext uri="{9D8B030D-6E8A-4147-A177-3AD203B41FA5}">
                      <a16:colId xmlns:a16="http://schemas.microsoft.com/office/drawing/2014/main" val="959041505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075038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1060625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26-Feb-21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26-Feb-21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13-Mar-21</a:t>
                      </a:r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1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Tracker contd.. 17</a:t>
            </a:r>
            <a:r>
              <a:rPr lang="en-US" baseline="30000" dirty="0" smtClean="0"/>
              <a:t>th</a:t>
            </a:r>
            <a:r>
              <a:rPr lang="en-US" dirty="0" smtClean="0"/>
              <a:t> March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053191"/>
              </p:ext>
            </p:extLst>
          </p:nvPr>
        </p:nvGraphicFramePr>
        <p:xfrm>
          <a:off x="838200" y="1825625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66209298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9393483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35352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0451293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64983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7472032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325092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59226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4629567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249973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58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8125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27-Feb-21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27-Feb-21</a:t>
                      </a:r>
                      <a:endParaRPr lang="en-AU" sz="1400" dirty="0" smtClean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014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049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9639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3601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551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998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33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7929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643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0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7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8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0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Tracker contd.. 17</a:t>
            </a:r>
            <a:r>
              <a:rPr lang="en-US" baseline="30000" dirty="0"/>
              <a:t>th</a:t>
            </a:r>
            <a:r>
              <a:rPr lang="en-US" dirty="0"/>
              <a:t> March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3612"/>
              </p:ext>
            </p:extLst>
          </p:nvPr>
        </p:nvGraphicFramePr>
        <p:xfrm>
          <a:off x="838200" y="1825625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9873906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240158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6640983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5068743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533355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6253581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1568438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4248756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47863259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1725775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50766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63534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/>
                        <a:t>Data input</a:t>
                      </a:r>
                      <a:endParaRPr lang="en-AU" sz="1400" b="0" i="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18-Mar-21</a:t>
                      </a:r>
                      <a:endParaRPr lang="en-AU" sz="14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32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93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6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836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SGP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Santosh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18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03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4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775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CHN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Santosh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61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70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125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05-Mar-21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5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6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 dirty="0"/>
              <a:t>Execution Tracker contd.. 17</a:t>
            </a:r>
            <a:r>
              <a:rPr lang="en-US" baseline="30000" dirty="0"/>
              <a:t>th</a:t>
            </a:r>
            <a:r>
              <a:rPr lang="en-US" dirty="0"/>
              <a:t> March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68878"/>
              </p:ext>
            </p:extLst>
          </p:nvPr>
        </p:nvGraphicFramePr>
        <p:xfrm>
          <a:off x="838200" y="1184062"/>
          <a:ext cx="10515603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35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372189166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974127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Purchasing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Aishwarya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12-Mar-21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Nazeer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18-Mar-21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2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Tracker contd.. 17</a:t>
            </a:r>
            <a:r>
              <a:rPr lang="en-US" baseline="30000" dirty="0"/>
              <a:t>th</a:t>
            </a:r>
            <a:r>
              <a:rPr lang="en-US" dirty="0"/>
              <a:t> March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748"/>
              </p:ext>
            </p:extLst>
          </p:nvPr>
        </p:nvGraphicFramePr>
        <p:xfrm>
          <a:off x="838200" y="1825625"/>
          <a:ext cx="10515604" cy="371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47618414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9104174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5702217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588447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172748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85723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854666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8896975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1360514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7043930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3448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6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AUS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AM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Navneet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15-Feb-21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15-Feb-21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4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NZL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AM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Navneet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ETA:24-Mar-21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AM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Navneet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ETA:25-Mar-21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1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GBR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Santosh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ETA:31-Mar-21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51314"/>
                  </a:ext>
                </a:extLst>
              </a:tr>
              <a:tr h="4092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LAO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Santosh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19-Feb-21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19-Feb-21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Santosh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ETA:25-Mar-21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9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67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71" y="513406"/>
            <a:ext cx="10515600" cy="944691"/>
          </a:xfrm>
        </p:spPr>
        <p:txBody>
          <a:bodyPr/>
          <a:lstStyle/>
          <a:p>
            <a:r>
              <a:rPr lang="en-US" dirty="0" smtClean="0"/>
              <a:t>Projection for next 2 weeks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691357"/>
              </p:ext>
            </p:extLst>
          </p:nvPr>
        </p:nvGraphicFramePr>
        <p:xfrm>
          <a:off x="788769" y="1618736"/>
          <a:ext cx="10515604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662092983"/>
                    </a:ext>
                  </a:extLst>
                </a:gridCol>
                <a:gridCol w="825468">
                  <a:extLst>
                    <a:ext uri="{9D8B030D-6E8A-4147-A177-3AD203B41FA5}">
                      <a16:colId xmlns:a16="http://schemas.microsoft.com/office/drawing/2014/main" val="1393934838"/>
                    </a:ext>
                  </a:extLst>
                </a:gridCol>
                <a:gridCol w="1086460">
                  <a:extLst>
                    <a:ext uri="{9D8B030D-6E8A-4147-A177-3AD203B41FA5}">
                      <a16:colId xmlns:a16="http://schemas.microsoft.com/office/drawing/2014/main" val="535352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0451293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6498302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3747203281"/>
                    </a:ext>
                  </a:extLst>
                </a:gridCol>
                <a:gridCol w="1079721">
                  <a:extLst>
                    <a:ext uri="{9D8B030D-6E8A-4147-A177-3AD203B41FA5}">
                      <a16:colId xmlns:a16="http://schemas.microsoft.com/office/drawing/2014/main" val="29325092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59226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4629567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2499738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5835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8125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51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98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3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ETA:22-Mar-21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929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43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0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ETA:25-Mar-21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NZL</a:t>
                      </a:r>
                      <a:endParaRPr lang="en-AU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AM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Navneet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ETA:24-Mar-21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0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CHN</a:t>
                      </a:r>
                      <a:endParaRPr lang="en-AU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AM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Navneet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</a:rPr>
                        <a:t>Scripting</a:t>
                      </a:r>
                      <a:endParaRPr lang="en-AU" sz="1400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15-Mar-21</a:t>
                      </a:r>
                      <a:r>
                        <a:rPr lang="en-US" sz="1400" baseline="0" dirty="0" smtClean="0"/>
                        <a:t> 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17-Mar-21</a:t>
                      </a:r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ETA:29-Mar-21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9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15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en-US" dirty="0"/>
              <a:t>Projection for next 2 </a:t>
            </a:r>
            <a:r>
              <a:rPr lang="en-US" dirty="0" smtClean="0"/>
              <a:t>weeks .. </a:t>
            </a:r>
            <a:r>
              <a:rPr lang="en-US" dirty="0" err="1" smtClean="0"/>
              <a:t>contd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12010"/>
              </p:ext>
            </p:extLst>
          </p:nvPr>
        </p:nvGraphicFramePr>
        <p:xfrm>
          <a:off x="838200" y="1433513"/>
          <a:ext cx="10515604" cy="458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1718989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166888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816262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1398001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5056594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5652073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9430883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487489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736351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114253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137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9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GBR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Progression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Santosh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Scripting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18-Mar-21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19-Mar-21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ETA:31-Mar-21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Progression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Santosh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Scripting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15-Mar-21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19-Mar-21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ETA:25-Mar-21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4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Simadri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9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</a:t>
                      </a:r>
                      <a:r>
                        <a:rPr lang="en-US" sz="1400" baseline="0" dirty="0" smtClean="0"/>
                        <a:t>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Simadri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3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Santosh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Execution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PP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Cycle 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30-Mar-21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02-Apr-21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1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/>
          <a:lstStyle/>
          <a:p>
            <a:r>
              <a:rPr lang="en-US" dirty="0"/>
              <a:t>Projection for next 2 weeks..</a:t>
            </a:r>
            <a:r>
              <a:rPr lang="en-US" dirty="0" err="1"/>
              <a:t>contd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39211"/>
              </p:ext>
            </p:extLst>
          </p:nvPr>
        </p:nvGraphicFramePr>
        <p:xfrm>
          <a:off x="838200" y="1396314"/>
          <a:ext cx="10515603" cy="532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397643703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45497760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7185927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148728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07650798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678873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4659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02783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07706168"/>
                    </a:ext>
                  </a:extLst>
                </a:gridCol>
                <a:gridCol w="1015126">
                  <a:extLst>
                    <a:ext uri="{9D8B030D-6E8A-4147-A177-3AD203B41FA5}">
                      <a16:colId xmlns:a16="http://schemas.microsoft.com/office/drawing/2014/main" val="1826953669"/>
                    </a:ext>
                  </a:extLst>
                </a:gridCol>
                <a:gridCol w="896801">
                  <a:extLst>
                    <a:ext uri="{9D8B030D-6E8A-4147-A177-3AD203B41FA5}">
                      <a16:colId xmlns:a16="http://schemas.microsoft.com/office/drawing/2014/main" val="386328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172911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LAOS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Bhanu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18-Mar-21</a:t>
                      </a:r>
                      <a:endParaRPr lang="en-A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 smtClean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515101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282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30386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667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Kritika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5168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13985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46375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2382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Swati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340553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50196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14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08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Bhanu &amp;  Aishwarya</a:t>
                      </a:r>
                      <a:endParaRPr lang="en-A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10-Apr-21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7681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6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 &amp; Environment </a:t>
            </a:r>
            <a:r>
              <a:rPr lang="en-US" dirty="0" smtClean="0"/>
              <a:t>issue - New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995658"/>
              </p:ext>
            </p:extLst>
          </p:nvPr>
        </p:nvGraphicFramePr>
        <p:xfrm>
          <a:off x="984421" y="1690688"/>
          <a:ext cx="10816282" cy="274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41">
                  <a:extLst>
                    <a:ext uri="{9D8B030D-6E8A-4147-A177-3AD203B41FA5}">
                      <a16:colId xmlns:a16="http://schemas.microsoft.com/office/drawing/2014/main" val="304445830"/>
                    </a:ext>
                  </a:extLst>
                </a:gridCol>
                <a:gridCol w="4427830">
                  <a:extLst>
                    <a:ext uri="{9D8B030D-6E8A-4147-A177-3AD203B41FA5}">
                      <a16:colId xmlns:a16="http://schemas.microsoft.com/office/drawing/2014/main" val="1678668523"/>
                    </a:ext>
                  </a:extLst>
                </a:gridCol>
                <a:gridCol w="1105777">
                  <a:extLst>
                    <a:ext uri="{9D8B030D-6E8A-4147-A177-3AD203B41FA5}">
                      <a16:colId xmlns:a16="http://schemas.microsoft.com/office/drawing/2014/main" val="1646046998"/>
                    </a:ext>
                  </a:extLst>
                </a:gridCol>
                <a:gridCol w="1169327">
                  <a:extLst>
                    <a:ext uri="{9D8B030D-6E8A-4147-A177-3AD203B41FA5}">
                      <a16:colId xmlns:a16="http://schemas.microsoft.com/office/drawing/2014/main" val="4211009540"/>
                    </a:ext>
                  </a:extLst>
                </a:gridCol>
                <a:gridCol w="859401">
                  <a:extLst>
                    <a:ext uri="{9D8B030D-6E8A-4147-A177-3AD203B41FA5}">
                      <a16:colId xmlns:a16="http://schemas.microsoft.com/office/drawing/2014/main" val="440317561"/>
                    </a:ext>
                  </a:extLst>
                </a:gridCol>
                <a:gridCol w="642552">
                  <a:extLst>
                    <a:ext uri="{9D8B030D-6E8A-4147-A177-3AD203B41FA5}">
                      <a16:colId xmlns:a16="http://schemas.microsoft.com/office/drawing/2014/main" val="334730153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705662965"/>
                    </a:ext>
                  </a:extLst>
                </a:gridCol>
              </a:tblGrid>
              <a:tr h="331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INC3509864</a:t>
                      </a:r>
                    </a:p>
                    <a:p>
                      <a:r>
                        <a:rPr lang="en-US" sz="1400" dirty="0" smtClean="0"/>
                        <a:t>-Balance Compare Load ANZ_BALC_LD is failing in PT 8.58 for files larger than 156 lines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24-Feb-21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SR # 3-25335007731.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 8.58.05 patching in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AU" sz="1400" dirty="0" smtClean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9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INC3268563 – Long running Online Journal Edit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China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Kiran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in progress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INC3512809 -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 in Queued Status in CNFUSYS1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Santosh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REQ1666553-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&amp; PTF Login details for  CNFUSYS1 environment.</a:t>
                      </a:r>
                      <a:endParaRPr lang="en-AU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sz="14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Mar 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Swati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Closed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5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308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</a:t>
            </a:r>
            <a:r>
              <a:rPr lang="en-US" dirty="0" smtClean="0"/>
              <a:t>17th Mar 2021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04262"/>
              </p:ext>
            </p:extLst>
          </p:nvPr>
        </p:nvGraphicFramePr>
        <p:xfrm>
          <a:off x="838200" y="922717"/>
          <a:ext cx="10777857" cy="4478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098006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992051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3527228868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641148"/>
                    </a:ext>
                  </a:extLst>
                </a:gridCol>
                <a:gridCol w="3546114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987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Focus Area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Progression Automation – Identified in Innovation Sprint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Tests - 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Tests - Manual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Total Tests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Reusable automated Tests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Automatable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62243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HCM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315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smtClean="0"/>
                        <a:t>* Existing</a:t>
                      </a:r>
                      <a:r>
                        <a:rPr lang="en-US" sz="1400" baseline="0" smtClean="0"/>
                        <a:t> 4 automated test cases were reused.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428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 Manual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tests were created for DB verification related to table partitioning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Pending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tests to be automated by 22 Mar 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8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Pending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tests to be automated by 22 Mar 21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AP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the process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A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ANZ_PAP_EXT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until the extract generation.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28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</a:t>
            </a:r>
            <a:r>
              <a:rPr lang="en-US" sz="3600" dirty="0" smtClean="0"/>
              <a:t>issue - History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855153"/>
              </p:ext>
            </p:extLst>
          </p:nvPr>
        </p:nvGraphicFramePr>
        <p:xfrm>
          <a:off x="838200" y="1428143"/>
          <a:ext cx="10515599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72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30553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79206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118422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221953943"/>
                    </a:ext>
                  </a:extLst>
                </a:gridCol>
                <a:gridCol w="1995736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RITM1830269 -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APLARGE_GBL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APLARGE_NZL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1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RITM1834750 - GBFUDEV1_Regular entry page issue</a:t>
                      </a:r>
                      <a:endParaRPr lang="en-A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INC3512818-PFT batch run is giving error 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Mar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Jatin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INC3492739 -HCMUSYS1 is down.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Jatin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RITM1838317 -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 to 15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APLARGE_GBL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APLARGE_NZL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Bhanu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INC3512809-</a:t>
                      </a:r>
                      <a:r>
                        <a:rPr lang="en-US" sz="1400" dirty="0" smtClean="0"/>
                        <a:t>Process in Queued Status in CNFUSYS1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Feb</a:t>
                      </a:r>
                      <a:r>
                        <a:rPr lang="en-US" sz="1400" baseline="0" dirty="0" smtClean="0"/>
                        <a:t>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Santosh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INC3511503 – PTF Outage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INC3511503 - </a:t>
                      </a:r>
                      <a:r>
                        <a:rPr lang="en-US" sz="1400" dirty="0" smtClean="0"/>
                        <a:t>Login failing in Non-Prod PSFMS Environments with TNS Error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Navneet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INC3492502 - </a:t>
                      </a:r>
                      <a:r>
                        <a:rPr lang="en-US" sz="1400" dirty="0" err="1" smtClean="0"/>
                        <a:t>nVision</a:t>
                      </a:r>
                      <a:r>
                        <a:rPr lang="en-US" sz="1400" dirty="0" smtClean="0"/>
                        <a:t> Report is in initiated status for long time in QA1 Environment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Vishnu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INC3489596 - </a:t>
                      </a:r>
                      <a:r>
                        <a:rPr lang="en-US" sz="1400" dirty="0" smtClean="0"/>
                        <a:t>Server reboot in the middle of batch run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Feb</a:t>
                      </a:r>
                      <a:r>
                        <a:rPr lang="en-US" sz="1400" baseline="0" dirty="0" smtClean="0"/>
                        <a:t> 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Ramesh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421"/>
            <a:ext cx="10515600" cy="10481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</a:t>
            </a:r>
            <a:r>
              <a:rPr lang="en-US" sz="3600" dirty="0" smtClean="0"/>
              <a:t>issue- History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358238"/>
              </p:ext>
            </p:extLst>
          </p:nvPr>
        </p:nvGraphicFramePr>
        <p:xfrm>
          <a:off x="838200" y="976431"/>
          <a:ext cx="10515601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07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40358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81939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060090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06726">
                  <a:extLst>
                    <a:ext uri="{9D8B030D-6E8A-4147-A177-3AD203B41FA5}">
                      <a16:colId xmlns:a16="http://schemas.microsoft.com/office/drawing/2014/main" val="1118131367"/>
                    </a:ext>
                  </a:extLst>
                </a:gridCol>
                <a:gridCol w="2085655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INC3434981 – Jobs failing with Out of memory issue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INC3438545 - Wrapper Jobs are going to queued in CNFUSYS1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INC3438537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Cross Reciprocal Process is running to Errors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SR -SR 3-24746654751 : Test parameters are not getting fetched into the PTF editor when we try to open a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Ramesh Nellimarla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seen in PT858, can be closed.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 – 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COFES-602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Getting Expired while trying to Create Journals - CNFUSYS1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30th Nov 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RITM1720028 - Process failed with error "unable to extend segment by 128 in undo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tablespace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'UNDOTBS1'" in SYS1(GBPOC858)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Team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7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Blocker </a:t>
            </a:r>
            <a:r>
              <a:rPr lang="en-US" sz="3600" dirty="0"/>
              <a:t>&amp; Environment </a:t>
            </a:r>
            <a:r>
              <a:rPr lang="en-US" sz="3600" dirty="0" smtClean="0"/>
              <a:t>issue - History</a:t>
            </a:r>
            <a:endParaRPr lang="en-AU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89573"/>
              </p:ext>
            </p:extLst>
          </p:nvPr>
        </p:nvGraphicFramePr>
        <p:xfrm>
          <a:off x="838200" y="1428143"/>
          <a:ext cx="1051559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72">
                  <a:extLst>
                    <a:ext uri="{9D8B030D-6E8A-4147-A177-3AD203B41FA5}">
                      <a16:colId xmlns:a16="http://schemas.microsoft.com/office/drawing/2014/main" val="3471282595"/>
                    </a:ext>
                  </a:extLst>
                </a:gridCol>
                <a:gridCol w="4230553">
                  <a:extLst>
                    <a:ext uri="{9D8B030D-6E8A-4147-A177-3AD203B41FA5}">
                      <a16:colId xmlns:a16="http://schemas.microsoft.com/office/drawing/2014/main" val="50492347"/>
                    </a:ext>
                  </a:extLst>
                </a:gridCol>
                <a:gridCol w="1179206">
                  <a:extLst>
                    <a:ext uri="{9D8B030D-6E8A-4147-A177-3AD203B41FA5}">
                      <a16:colId xmlns:a16="http://schemas.microsoft.com/office/drawing/2014/main" val="4043881375"/>
                    </a:ext>
                  </a:extLst>
                </a:gridCol>
                <a:gridCol w="1118422">
                  <a:extLst>
                    <a:ext uri="{9D8B030D-6E8A-4147-A177-3AD203B41FA5}">
                      <a16:colId xmlns:a16="http://schemas.microsoft.com/office/drawing/2014/main" val="357333822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005856190"/>
                    </a:ext>
                  </a:extLst>
                </a:gridCol>
                <a:gridCol w="729405">
                  <a:extLst>
                    <a:ext uri="{9D8B030D-6E8A-4147-A177-3AD203B41FA5}">
                      <a16:colId xmlns:a16="http://schemas.microsoft.com/office/drawing/2014/main" val="4221953943"/>
                    </a:ext>
                  </a:extLst>
                </a:gridCol>
                <a:gridCol w="1995736">
                  <a:extLst>
                    <a:ext uri="{9D8B030D-6E8A-4147-A177-3AD203B41FA5}">
                      <a16:colId xmlns:a16="http://schemas.microsoft.com/office/drawing/2014/main" val="240766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No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Backlog / Issue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Raised On 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Aging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AU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0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INC3406832 – Reporting jobs are running to Errors in GBFUSUP2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01st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1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INC3414988 – Missing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nVisions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GBPOC858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2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INC3415013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JEDIT and FS_JGEN process running long in GBPOC858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Feb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Mannem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7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RITM1706427 – Request for connection settings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PT8.58 PTF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RITM1724350 -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able to run  PTF tests in 8.58 in RD: APPAU301MEL0772.globaltest.anz.com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RITM1706657 -</a:t>
                      </a:r>
                      <a:r>
                        <a:rPr lang="en-A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FM Extract failed in GBFAUQA1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INC3342386 – Error while logging in to PTF (GBFAUQA1)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11th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6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INC3345167 – Error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while logging in to PTF (GBFAUQA1)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en-US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Jan 21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Arvindan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Jambu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COFES- 461 / Oracle SR -3-24599858141 : SSL Error while trying to get the 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28th Oct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Madhav 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2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2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</a:t>
            </a:r>
            <a:r>
              <a:rPr lang="en-AU" dirty="0"/>
              <a:t>Regression Execution Status - Cycle - </a:t>
            </a:r>
            <a:r>
              <a:rPr lang="en-AU" dirty="0" smtClean="0"/>
              <a:t>2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83155"/>
              </p:ext>
            </p:extLst>
          </p:nvPr>
        </p:nvGraphicFramePr>
        <p:xfrm>
          <a:off x="1554480" y="1201783"/>
          <a:ext cx="9470571" cy="4990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3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04045"/>
              </p:ext>
            </p:extLst>
          </p:nvPr>
        </p:nvGraphicFramePr>
        <p:xfrm>
          <a:off x="666207" y="1690688"/>
          <a:ext cx="1082910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https://confluence.service.anz/display/CEE/ANZ+PEOPLESOFT+TEST+FRAME+WORK</a:t>
                      </a: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50" y="116205"/>
            <a:ext cx="10515600" cy="102838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Automation Status as on 03rd Mar 2021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10741"/>
              </p:ext>
            </p:extLst>
          </p:nvPr>
        </p:nvGraphicFramePr>
        <p:xfrm>
          <a:off x="838200" y="1129057"/>
          <a:ext cx="10777857" cy="506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>
                  <a:extLst>
                    <a:ext uri="{9D8B030D-6E8A-4147-A177-3AD203B41FA5}">
                      <a16:colId xmlns:a16="http://schemas.microsoft.com/office/drawing/2014/main" val="46107008"/>
                    </a:ext>
                  </a:extLst>
                </a:gridCol>
                <a:gridCol w="1098006">
                  <a:extLst>
                    <a:ext uri="{9D8B030D-6E8A-4147-A177-3AD203B41FA5}">
                      <a16:colId xmlns:a16="http://schemas.microsoft.com/office/drawing/2014/main" val="1063831935"/>
                    </a:ext>
                  </a:extLst>
                </a:gridCol>
                <a:gridCol w="992051">
                  <a:extLst>
                    <a:ext uri="{9D8B030D-6E8A-4147-A177-3AD203B41FA5}">
                      <a16:colId xmlns:a16="http://schemas.microsoft.com/office/drawing/2014/main" val="1304932014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2126590697"/>
                    </a:ext>
                  </a:extLst>
                </a:gridCol>
                <a:gridCol w="1030514">
                  <a:extLst>
                    <a:ext uri="{9D8B030D-6E8A-4147-A177-3AD203B41FA5}">
                      <a16:colId xmlns:a16="http://schemas.microsoft.com/office/drawing/2014/main" val="6285144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785966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2513452"/>
                    </a:ext>
                  </a:extLst>
                </a:gridCol>
                <a:gridCol w="3546114">
                  <a:extLst>
                    <a:ext uri="{9D8B030D-6E8A-4147-A177-3AD203B41FA5}">
                      <a16:colId xmlns:a16="http://schemas.microsoft.com/office/drawing/2014/main" val="348737758"/>
                    </a:ext>
                  </a:extLst>
                </a:gridCol>
              </a:tblGrid>
              <a:tr h="4987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Progression Automation – Identified in </a:t>
                      </a:r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Sprint 6</a:t>
                      </a:r>
                      <a:endParaRPr lang="en-A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5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Tests - 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Total</a:t>
                      </a:r>
                      <a:r>
                        <a:rPr lang="en-IN" sz="1400" baseline="0" dirty="0" smtClean="0"/>
                        <a:t> Tests - Manual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Total Tests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Reusable automated Tests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21747"/>
                  </a:ext>
                </a:extLst>
              </a:tr>
              <a:tr h="63204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175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* Existing</a:t>
                      </a:r>
                      <a:r>
                        <a:rPr lang="en-US" sz="1400" baseline="0" dirty="0" smtClean="0"/>
                        <a:t> 12 automated test cases were reused.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 Manual</a:t>
                      </a:r>
                      <a:r>
                        <a:rPr lang="en-US" sz="1400" baseline="0" dirty="0" smtClean="0"/>
                        <a:t> tests were created for stories related to SIT / file transfers and Excel to CI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5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r>
                        <a:rPr lang="en-US" sz="1400" baseline="0" dirty="0" smtClean="0"/>
                        <a:t> tests to be automated by 12 Mar 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17464"/>
                  </a:ext>
                </a:extLst>
              </a:tr>
              <a:tr h="483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Pending</a:t>
                      </a:r>
                      <a:r>
                        <a:rPr lang="en-US" sz="1400" baseline="0" dirty="0" smtClean="0"/>
                        <a:t> tests to be automated by 12 Mar 21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92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 cases are automated related to sanction screening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adhoc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template &amp; </a:t>
                      </a:r>
                      <a:r>
                        <a:rPr lang="en-US" sz="14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Netreveal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 email dispatch for India were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9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Requisition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Approval workflow changes are yet to automated post build completion with new design changes. Agreed to move to next PI.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4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03rd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5625"/>
          <a:ext cx="11030857" cy="38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0">
                  <a:extLst>
                    <a:ext uri="{9D8B030D-6E8A-4147-A177-3AD203B41FA5}">
                      <a16:colId xmlns:a16="http://schemas.microsoft.com/office/drawing/2014/main" val="2284777292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677393771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355551936"/>
                    </a:ext>
                  </a:extLst>
                </a:gridCol>
                <a:gridCol w="1069922">
                  <a:extLst>
                    <a:ext uri="{9D8B030D-6E8A-4147-A177-3AD203B41FA5}">
                      <a16:colId xmlns:a16="http://schemas.microsoft.com/office/drawing/2014/main" val="619685019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589605150"/>
                    </a:ext>
                  </a:extLst>
                </a:gridCol>
                <a:gridCol w="860590">
                  <a:extLst>
                    <a:ext uri="{9D8B030D-6E8A-4147-A177-3AD203B41FA5}">
                      <a16:colId xmlns:a16="http://schemas.microsoft.com/office/drawing/2014/main" val="1794433534"/>
                    </a:ext>
                  </a:extLst>
                </a:gridCol>
                <a:gridCol w="488443">
                  <a:extLst>
                    <a:ext uri="{9D8B030D-6E8A-4147-A177-3AD203B41FA5}">
                      <a16:colId xmlns:a16="http://schemas.microsoft.com/office/drawing/2014/main" val="4072565250"/>
                    </a:ext>
                  </a:extLst>
                </a:gridCol>
                <a:gridCol w="500072">
                  <a:extLst>
                    <a:ext uri="{9D8B030D-6E8A-4147-A177-3AD203B41FA5}">
                      <a16:colId xmlns:a16="http://schemas.microsoft.com/office/drawing/2014/main" val="1832188765"/>
                    </a:ext>
                  </a:extLst>
                </a:gridCol>
                <a:gridCol w="825701">
                  <a:extLst>
                    <a:ext uri="{9D8B030D-6E8A-4147-A177-3AD203B41FA5}">
                      <a16:colId xmlns:a16="http://schemas.microsoft.com/office/drawing/2014/main" val="1649132820"/>
                    </a:ext>
                  </a:extLst>
                </a:gridCol>
                <a:gridCol w="830077">
                  <a:extLst>
                    <a:ext uri="{9D8B030D-6E8A-4147-A177-3AD203B41FA5}">
                      <a16:colId xmlns:a16="http://schemas.microsoft.com/office/drawing/2014/main" val="3796513411"/>
                    </a:ext>
                  </a:extLst>
                </a:gridCol>
                <a:gridCol w="2437836">
                  <a:extLst>
                    <a:ext uri="{9D8B030D-6E8A-4147-A177-3AD203B41FA5}">
                      <a16:colId xmlns:a16="http://schemas.microsoft.com/office/drawing/2014/main" val="467106626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26485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03rd Mar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33049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 -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dirty="0" smtClean="0"/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42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42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</a:t>
                      </a:r>
                      <a:r>
                        <a:rPr lang="en-IN" sz="1400" baseline="0" dirty="0" smtClean="0"/>
                        <a:t> except for  </a:t>
                      </a:r>
                      <a:r>
                        <a:rPr lang="en-IN" sz="1400" dirty="0" smtClean="0"/>
                        <a:t>5 Manual Test cases related</a:t>
                      </a:r>
                      <a:r>
                        <a:rPr lang="en-IN" sz="1400" baseline="0" dirty="0" smtClean="0"/>
                        <a:t> archival are deferred to Cycle 3 (ETA 11th</a:t>
                      </a:r>
                      <a:r>
                        <a:rPr lang="en-IN" sz="1400" baseline="30000" dirty="0" smtClean="0"/>
                        <a:t>h</a:t>
                      </a:r>
                      <a:r>
                        <a:rPr lang="en-IN" sz="1400" baseline="0" dirty="0" smtClean="0"/>
                        <a:t> Apr) and 1 failed test case.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16198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 out of 39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85250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Completed.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11080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out of 11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6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03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5625"/>
          <a:ext cx="10800007" cy="409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3802782425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2670440358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609541866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880300140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1174740488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1273001941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504572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2462816148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5492318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3882488169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3653816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8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03</a:t>
                      </a:r>
                      <a:r>
                        <a:rPr lang="en-IN" sz="1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March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6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8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4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the issues for the failures and expecting to run with updated data.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7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03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5625"/>
          <a:ext cx="10800007" cy="37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2511500265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330788470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266355397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474313398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3915106664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3027274388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195519405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1504235880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3234732878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2471169109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21761238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0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03 Mar 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7676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5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91043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5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Note:Requisition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approval workflow needs to considered for next run with updated design-changes)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9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weekly Execution Tracker – 03</a:t>
            </a:r>
            <a:r>
              <a:rPr lang="en-US" baseline="30000" dirty="0" smtClean="0"/>
              <a:t>rd</a:t>
            </a:r>
            <a:r>
              <a:rPr lang="en-US" dirty="0" smtClean="0"/>
              <a:t> March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9703"/>
              </p:ext>
            </p:extLst>
          </p:nvPr>
        </p:nvGraphicFramePr>
        <p:xfrm>
          <a:off x="838200" y="1825625"/>
          <a:ext cx="10515604" cy="498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87585826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338676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459650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5043474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2030935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6682254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5885744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2469840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0789034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7157461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6564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5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557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590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353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679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6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23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363912"/>
                  </a:ext>
                </a:extLst>
              </a:tr>
              <a:tr h="46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0144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713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358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023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18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4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17th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88426"/>
              </p:ext>
            </p:extLst>
          </p:nvPr>
        </p:nvGraphicFramePr>
        <p:xfrm>
          <a:off x="653142" y="1488440"/>
          <a:ext cx="11030857" cy="38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40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323569564"/>
                    </a:ext>
                  </a:extLst>
                </a:gridCol>
                <a:gridCol w="929729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69922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6218">
                  <a:extLst>
                    <a:ext uri="{9D8B030D-6E8A-4147-A177-3AD203B41FA5}">
                      <a16:colId xmlns:a16="http://schemas.microsoft.com/office/drawing/2014/main" val="1520439821"/>
                    </a:ext>
                  </a:extLst>
                </a:gridCol>
                <a:gridCol w="86059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488443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00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825701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830077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437836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42283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Planned</a:t>
                      </a:r>
                      <a:r>
                        <a:rPr lang="en-US" sz="1400" baseline="0" dirty="0" smtClean="0"/>
                        <a:t> End 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17th Mar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625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GL 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42 out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except for  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5 Manual Test cases related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archival are deferred to Cycle 3 (ETA 11th</a:t>
                      </a:r>
                      <a:r>
                        <a:rPr lang="en-IN" sz="1400" baseline="30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</a:rPr>
                        <a:t> Apr) and 1 failed test case.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 – 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 out of 42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 for pending Manual tests : 4 Apr(Sprint 1)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422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451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AM-Cycle 2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out of 11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 for pending Manual tests : 4 Apr(Sprint 1)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 smtClean="0"/>
              <a:t>Execution Tracker – </a:t>
            </a:r>
            <a:r>
              <a:rPr lang="en-US" dirty="0" err="1" smtClean="0"/>
              <a:t>contd</a:t>
            </a:r>
            <a:r>
              <a:rPr lang="en-US" dirty="0" smtClean="0"/>
              <a:t> … - 03</a:t>
            </a:r>
            <a:r>
              <a:rPr lang="en-US" baseline="30000" dirty="0" smtClean="0"/>
              <a:t>rd</a:t>
            </a:r>
            <a:r>
              <a:rPr lang="en-US" dirty="0" smtClean="0"/>
              <a:t> March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21316"/>
              </p:ext>
            </p:extLst>
          </p:nvPr>
        </p:nvGraphicFramePr>
        <p:xfrm>
          <a:off x="838200" y="1185863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0359213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755889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958388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267993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768948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848234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023675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854562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5834099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51149036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532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81718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6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97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89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81510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079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197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15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9381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892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470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0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77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05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9978"/>
          </a:xfrm>
        </p:spPr>
        <p:txBody>
          <a:bodyPr/>
          <a:lstStyle/>
          <a:p>
            <a:r>
              <a:rPr lang="en-US" dirty="0" smtClean="0"/>
              <a:t>Execution Tracker </a:t>
            </a:r>
            <a:r>
              <a:rPr lang="en-US" dirty="0"/>
              <a:t>– </a:t>
            </a:r>
            <a:r>
              <a:rPr lang="en-US" dirty="0" err="1"/>
              <a:t>contd</a:t>
            </a:r>
            <a:r>
              <a:rPr lang="en-US" dirty="0"/>
              <a:t> </a:t>
            </a:r>
            <a:r>
              <a:rPr lang="en-US" dirty="0" smtClean="0"/>
              <a:t>… - 03</a:t>
            </a:r>
            <a:r>
              <a:rPr lang="en-US" baseline="30000" dirty="0" smtClean="0"/>
              <a:t>rd</a:t>
            </a:r>
            <a:r>
              <a:rPr lang="en-US" dirty="0" smtClean="0"/>
              <a:t> March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34832"/>
              </p:ext>
            </p:extLst>
          </p:nvPr>
        </p:nvGraphicFramePr>
        <p:xfrm>
          <a:off x="838200" y="1285875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59166662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8722262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7540359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9484104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230308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721786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987664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545600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6557867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9936993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97083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2542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3553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977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4004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LAOS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885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538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738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17934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HKG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Automation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Cycle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AU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080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255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220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7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3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9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17th March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61674"/>
              </p:ext>
            </p:extLst>
          </p:nvPr>
        </p:nvGraphicFramePr>
        <p:xfrm>
          <a:off x="695996" y="1319054"/>
          <a:ext cx="10800007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42560756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17th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March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–Cycle 1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Dec 2020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Completed.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9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LA- Cycle 2</a:t>
                      </a:r>
                      <a:endParaRPr lang="en-AU" sz="14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out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7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 for 3 failed Test: 17 Mar 2021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out of 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AP-Cycle2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2021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cases related to Report manager issue got re-tested and went well. Re-run expected to be finished this week for other failed cases.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Status as on 03rd Mar 2021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69212"/>
              </p:ext>
            </p:extLst>
          </p:nvPr>
        </p:nvGraphicFramePr>
        <p:xfrm>
          <a:off x="695996" y="1541480"/>
          <a:ext cx="10800007" cy="377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208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3008054072"/>
                    </a:ext>
                  </a:extLst>
                </a:gridCol>
                <a:gridCol w="639073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1281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351887">
                  <a:extLst>
                    <a:ext uri="{9D8B030D-6E8A-4147-A177-3AD203B41FA5}">
                      <a16:colId xmlns:a16="http://schemas.microsoft.com/office/drawing/2014/main" val="2794551131"/>
                    </a:ext>
                  </a:extLst>
                </a:gridCol>
                <a:gridCol w="958611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516175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03885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71209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01562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98345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Planned End Date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Automated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Total Regression test cases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03 Mar 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en-A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Defect Resolved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ETA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Purchasing-Cycle1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Purchsing-Cycle2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Mar 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43779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E-Proc-Cycle1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E-Proc-Cycle2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Apr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Note:Requisition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approval workflow is considered for next PI as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there are 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esign-changes)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6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0"/>
            <a:ext cx="10515600" cy="943429"/>
          </a:xfrm>
        </p:spPr>
        <p:txBody>
          <a:bodyPr/>
          <a:lstStyle/>
          <a:p>
            <a:r>
              <a:rPr lang="en-US" dirty="0" smtClean="0"/>
              <a:t>Defect Distribution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11079"/>
              </p:ext>
            </p:extLst>
          </p:nvPr>
        </p:nvGraphicFramePr>
        <p:xfrm>
          <a:off x="0" y="943428"/>
          <a:ext cx="12191999" cy="591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8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72438"/>
              </p:ext>
            </p:extLst>
          </p:nvPr>
        </p:nvGraphicFramePr>
        <p:xfrm>
          <a:off x="531341" y="827903"/>
          <a:ext cx="10822459" cy="534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0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weekly Execution Tracker – 17</a:t>
            </a:r>
            <a:r>
              <a:rPr lang="en-US" baseline="30000" dirty="0" smtClean="0"/>
              <a:t>th</a:t>
            </a:r>
            <a:r>
              <a:rPr lang="en-US" dirty="0" smtClean="0"/>
              <a:t> Mar 2021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9703"/>
              </p:ext>
            </p:extLst>
          </p:nvPr>
        </p:nvGraphicFramePr>
        <p:xfrm>
          <a:off x="838200" y="1825625"/>
          <a:ext cx="10515604" cy="498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87585826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338676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459650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5043474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2030935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6682254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05885744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2469840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0789034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37157461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6564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5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557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590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353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6793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6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23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3363912"/>
                  </a:ext>
                </a:extLst>
              </a:tr>
              <a:tr h="46801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0144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713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358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023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18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9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 smtClean="0"/>
              <a:t>Execution Tracker – </a:t>
            </a:r>
            <a:r>
              <a:rPr lang="en-US" dirty="0" err="1" smtClean="0"/>
              <a:t>contd</a:t>
            </a:r>
            <a:r>
              <a:rPr lang="en-US" dirty="0" smtClean="0"/>
              <a:t> … - 17</a:t>
            </a:r>
            <a:r>
              <a:rPr lang="en-US" baseline="30000" dirty="0" smtClean="0"/>
              <a:t>th</a:t>
            </a:r>
            <a:r>
              <a:rPr lang="en-US" dirty="0" smtClean="0"/>
              <a:t> Mar 2021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521316"/>
              </p:ext>
            </p:extLst>
          </p:nvPr>
        </p:nvGraphicFramePr>
        <p:xfrm>
          <a:off x="838200" y="1185863"/>
          <a:ext cx="10515604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0359213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755889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958388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267993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768948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848234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0236756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8545622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5834099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51149036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532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Cycle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Iterations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Start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End 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Start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End Date</a:t>
                      </a:r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817189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FJI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6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8973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689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81510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079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1974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215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9381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NZL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Cycle 2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Input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8921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26-Feb-21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8470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00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3-Mar-21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24-Feb-21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777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9819</TotalTime>
  <Words>3226</Words>
  <Application>Microsoft Office PowerPoint</Application>
  <PresentationFormat>Widescreen</PresentationFormat>
  <Paragraphs>1906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PeopleSoft Automation</vt:lpstr>
      <vt:lpstr>Automation Status as on 17th Mar 2021</vt:lpstr>
      <vt:lpstr>Execution Status as on 17th Mar 2021</vt:lpstr>
      <vt:lpstr>Execution Status as on 17th March 2021</vt:lpstr>
      <vt:lpstr>Execution Status as on 03rd Mar 2021</vt:lpstr>
      <vt:lpstr>Defect Distribution</vt:lpstr>
      <vt:lpstr>PowerPoint Presentation</vt:lpstr>
      <vt:lpstr>Bi weekly Execution Tracker – 17th Mar 2021</vt:lpstr>
      <vt:lpstr>Execution Tracker – contd … - 17th Mar 2021</vt:lpstr>
      <vt:lpstr>Execution Tracker – contd …</vt:lpstr>
      <vt:lpstr>Bi weekly Execution Tracker – 17th Mar 2021</vt:lpstr>
      <vt:lpstr>Execution Tracker contd.. 17th March 2021</vt:lpstr>
      <vt:lpstr>Execution Tracker contd.. 17th March 2021</vt:lpstr>
      <vt:lpstr>Execution Tracker contd.. 17th March 2021</vt:lpstr>
      <vt:lpstr>Execution Tracker contd.. 17th March 2021</vt:lpstr>
      <vt:lpstr>Projection for next 2 weeks</vt:lpstr>
      <vt:lpstr>Projection for next 2 weeks .. contd</vt:lpstr>
      <vt:lpstr>Projection for next 2 weeks..contd</vt:lpstr>
      <vt:lpstr>Blocker &amp; Environment issue - New</vt:lpstr>
      <vt:lpstr>Blocker &amp; Environment issue - History</vt:lpstr>
      <vt:lpstr>Blocker &amp; Environment issue- History</vt:lpstr>
      <vt:lpstr>Blocker &amp; Environment issue - History</vt:lpstr>
      <vt:lpstr>    Regression Execution Status - Cycle - 2</vt:lpstr>
      <vt:lpstr>On – Going Tracking</vt:lpstr>
      <vt:lpstr>Automation Status as on 03rd Mar 2021</vt:lpstr>
      <vt:lpstr>Execution Status as on 03rd Mar 2021</vt:lpstr>
      <vt:lpstr>Execution Status as on 03rd Mar 2021</vt:lpstr>
      <vt:lpstr>Execution Status as on 03rd  Mar 2021</vt:lpstr>
      <vt:lpstr>Bi weekly Execution Tracker – 03rd March</vt:lpstr>
      <vt:lpstr>Execution Tracker – contd … - 03rd March</vt:lpstr>
      <vt:lpstr>Execution Tracker – contd … - 03rd March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Shyam</cp:lastModifiedBy>
  <cp:revision>382</cp:revision>
  <dcterms:created xsi:type="dcterms:W3CDTF">2020-08-24T08:18:43Z</dcterms:created>
  <dcterms:modified xsi:type="dcterms:W3CDTF">2021-03-18T03:16:48Z</dcterms:modified>
</cp:coreProperties>
</file>