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84" r:id="rId5"/>
    <p:sldId id="279" r:id="rId6"/>
    <p:sldId id="280" r:id="rId7"/>
    <p:sldId id="261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Regression test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305</c:v>
                </c:pt>
                <c:pt idx="1">
                  <c:v>449</c:v>
                </c:pt>
                <c:pt idx="2">
                  <c:v>256</c:v>
                </c:pt>
                <c:pt idx="3">
                  <c:v>28</c:v>
                </c:pt>
                <c:pt idx="4">
                  <c:v>445</c:v>
                </c:pt>
                <c:pt idx="5">
                  <c:v>95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1-4A2B-8671-1F117449E1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305</c:v>
                </c:pt>
                <c:pt idx="1">
                  <c:v>415</c:v>
                </c:pt>
                <c:pt idx="2">
                  <c:v>238</c:v>
                </c:pt>
                <c:pt idx="3">
                  <c:v>28</c:v>
                </c:pt>
                <c:pt idx="4">
                  <c:v>419</c:v>
                </c:pt>
                <c:pt idx="5">
                  <c:v>95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1-4A2B-8671-1F117449E1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Manual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34</c:v>
                </c:pt>
                <c:pt idx="2">
                  <c:v>18</c:v>
                </c:pt>
                <c:pt idx="3">
                  <c:v>0</c:v>
                </c:pt>
                <c:pt idx="4">
                  <c:v>26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91-4A2B-8671-1F117449E1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Executed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39</c:v>
                </c:pt>
                <c:pt idx="1">
                  <c:v>361</c:v>
                </c:pt>
                <c:pt idx="2">
                  <c:v>222</c:v>
                </c:pt>
                <c:pt idx="3">
                  <c:v>23</c:v>
                </c:pt>
                <c:pt idx="4">
                  <c:v>149</c:v>
                </c:pt>
                <c:pt idx="5">
                  <c:v>34</c:v>
                </c:pt>
                <c:pt idx="6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91-4A2B-8671-1F117449E1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27</c:v>
                </c:pt>
                <c:pt idx="1">
                  <c:v>277</c:v>
                </c:pt>
                <c:pt idx="2">
                  <c:v>222</c:v>
                </c:pt>
                <c:pt idx="3">
                  <c:v>23</c:v>
                </c:pt>
                <c:pt idx="4">
                  <c:v>125</c:v>
                </c:pt>
                <c:pt idx="5">
                  <c:v>30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91-4A2B-8671-1F117449E1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12</c:v>
                </c:pt>
                <c:pt idx="1">
                  <c:v>84</c:v>
                </c:pt>
                <c:pt idx="2">
                  <c:v>0</c:v>
                </c:pt>
                <c:pt idx="3">
                  <c:v>0</c:v>
                </c:pt>
                <c:pt idx="4">
                  <c:v>24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991-4A2B-8671-1F117449E19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Not Executed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266</c:v>
                </c:pt>
                <c:pt idx="1">
                  <c:v>88</c:v>
                </c:pt>
                <c:pt idx="2">
                  <c:v>34</c:v>
                </c:pt>
                <c:pt idx="3">
                  <c:v>5</c:v>
                </c:pt>
                <c:pt idx="4">
                  <c:v>296</c:v>
                </c:pt>
                <c:pt idx="5">
                  <c:v>61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91-4A2B-8671-1F117449E19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Defect Raised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HCM</c:v>
                </c:pt>
                <c:pt idx="1">
                  <c:v>GL</c:v>
                </c:pt>
                <c:pt idx="2">
                  <c:v>AM</c:v>
                </c:pt>
                <c:pt idx="3">
                  <c:v>LA</c:v>
                </c:pt>
                <c:pt idx="4">
                  <c:v>AP</c:v>
                </c:pt>
                <c:pt idx="5">
                  <c:v>Purchasing</c:v>
                </c:pt>
                <c:pt idx="6">
                  <c:v>E-Proc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0</c:v>
                </c:pt>
                <c:pt idx="1">
                  <c:v>19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991-4A2B-8671-1F117449E1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23431536"/>
        <c:axId val="723433832"/>
      </c:barChart>
      <c:catAx>
        <c:axId val="723431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3433832"/>
        <c:crosses val="autoZero"/>
        <c:auto val="1"/>
        <c:lblAlgn val="ctr"/>
        <c:lblOffset val="100"/>
        <c:noMultiLvlLbl val="0"/>
      </c:catAx>
      <c:valAx>
        <c:axId val="7234338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343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579833770778652"/>
          <c:y val="1.634606638991332E-2"/>
          <c:w val="0.71567184310294552"/>
          <c:h val="9.5011832664331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5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9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9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76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6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8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0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6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74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73FD-0940-4B9F-B2F6-EF09F2FE8F09}" type="datetimeFigureOut">
              <a:rPr lang="en-AU" smtClean="0"/>
              <a:t>25/11/2020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CEFC-7D1B-4493-A420-DC121167B7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27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service.anz/pages/viewpage.action?spaceKey=CEE&amp;title=PeopleSoft+Test+Autom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PeopleSoft Automation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Participants : Sameer Khanna, Sidhant Dayal, Vineet Wadwekar, Shivangi Tyagi, Karthik R</a:t>
            </a:r>
            <a:r>
              <a:rPr lang="en-US" smtClean="0"/>
              <a:t>, Sourav </a:t>
            </a:r>
            <a:r>
              <a:rPr lang="en-US" dirty="0" err="1" smtClean="0"/>
              <a:t>Mitra</a:t>
            </a:r>
            <a:r>
              <a:rPr lang="en-US" dirty="0" smtClean="0"/>
              <a:t>, Shyam Jha, Ramesh </a:t>
            </a:r>
            <a:r>
              <a:rPr lang="en-US" err="1" smtClean="0"/>
              <a:t>N</a:t>
            </a:r>
            <a:r>
              <a:rPr lang="en-US" smtClean="0"/>
              <a:t>, Navneet </a:t>
            </a:r>
            <a:r>
              <a:rPr lang="en-US" dirty="0" smtClean="0"/>
              <a:t>Jha, Bhanu M and Jatin P.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8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Automation </a:t>
            </a:r>
            <a:r>
              <a:rPr lang="en-US" dirty="0" smtClean="0"/>
              <a:t>Status as on </a:t>
            </a:r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Nov 2020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81151"/>
              </p:ext>
            </p:extLst>
          </p:nvPr>
        </p:nvGraphicFramePr>
        <p:xfrm>
          <a:off x="978952" y="1898174"/>
          <a:ext cx="103748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997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637284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949465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781308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205069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59402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284524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675368">
                  <a:extLst>
                    <a:ext uri="{9D8B030D-6E8A-4147-A177-3AD203B41FA5}">
                      <a16:colId xmlns:a16="http://schemas.microsoft.com/office/drawing/2014/main" val="4184621251"/>
                    </a:ext>
                  </a:extLst>
                </a:gridCol>
                <a:gridCol w="2707432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1400" dirty="0" smtClean="0"/>
                        <a:t>Regression Test </a:t>
                      </a:r>
                      <a:r>
                        <a:rPr lang="en-IN" sz="1400" dirty="0" smtClean="0"/>
                        <a:t>Cases – Pre PPO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Test Cases Post PPO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</a:t>
                      </a:r>
                      <a:r>
                        <a:rPr lang="en-US" sz="1400" baseline="0" dirty="0" smtClean="0"/>
                        <a:t> Going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Verified / Working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Not Verified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Progression Automation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415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will be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completed by the end of this week . Expecting to run another batch cycle with progression scenarios included.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Execution </a:t>
            </a:r>
            <a:r>
              <a:rPr lang="en-US" sz="4000" dirty="0" smtClean="0"/>
              <a:t>Status as on </a:t>
            </a:r>
            <a:r>
              <a:rPr lang="en-US" sz="4000" dirty="0" smtClean="0"/>
              <a:t>25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Nov 2020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29347"/>
              </p:ext>
            </p:extLst>
          </p:nvPr>
        </p:nvGraphicFramePr>
        <p:xfrm>
          <a:off x="968828" y="1488440"/>
          <a:ext cx="10479426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51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862853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18714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613954">
                  <a:extLst>
                    <a:ext uri="{9D8B030D-6E8A-4147-A177-3AD203B41FA5}">
                      <a16:colId xmlns:a16="http://schemas.microsoft.com/office/drawing/2014/main" val="4029498104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954464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99190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860993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25th Nov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Pass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Fail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31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267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ETA: First executed on 25 Nov through batch. Planning to execute all using</a:t>
                      </a:r>
                      <a:r>
                        <a:rPr lang="en-US" sz="1400" baseline="0" dirty="0" smtClean="0"/>
                        <a:t> batch by 2 Dec. Failures are being analyzed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415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17 out</a:t>
                      </a:r>
                      <a:r>
                        <a:rPr lang="en-IN" sz="1400" baseline="0" dirty="0" smtClean="0"/>
                        <a:t> of </a:t>
                      </a:r>
                      <a:r>
                        <a:rPr lang="en-IN" sz="1400" dirty="0" smtClean="0"/>
                        <a:t>22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of 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9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3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Status graphical representation</a:t>
            </a:r>
            <a:endParaRPr lang="en-A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665891"/>
              </p:ext>
            </p:extLst>
          </p:nvPr>
        </p:nvGraphicFramePr>
        <p:xfrm>
          <a:off x="574766" y="1515291"/>
          <a:ext cx="10972800" cy="466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3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Execution Status </a:t>
            </a:r>
            <a:r>
              <a:rPr lang="en-US" sz="3600" dirty="0" smtClean="0"/>
              <a:t>– Automation,</a:t>
            </a:r>
            <a:r>
              <a:rPr lang="en-US" sz="3600" dirty="0" smtClean="0"/>
              <a:t> as on </a:t>
            </a:r>
            <a:r>
              <a:rPr lang="en-US" sz="3600" dirty="0" smtClean="0"/>
              <a:t>25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Nov 2020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07580"/>
              </p:ext>
            </p:extLst>
          </p:nvPr>
        </p:nvGraphicFramePr>
        <p:xfrm>
          <a:off x="838200" y="1488440"/>
          <a:ext cx="1077468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51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1084218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422976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156247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Automated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25th Nov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Pass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HCM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ETA: First executed on 25 Nov through batch. Planning to execute all using</a:t>
                      </a:r>
                      <a:r>
                        <a:rPr lang="en-US" sz="1400" baseline="0" dirty="0" smtClean="0"/>
                        <a:t> batch by 2 Dec. Failures are being analyzed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415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 out of 13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out 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1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E-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01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Execution Status </a:t>
            </a:r>
            <a:r>
              <a:rPr lang="en-US" sz="3600" dirty="0" smtClean="0"/>
              <a:t>– Manual,</a:t>
            </a:r>
            <a:r>
              <a:rPr lang="en-US" sz="3600" dirty="0" smtClean="0"/>
              <a:t> as on </a:t>
            </a:r>
            <a:r>
              <a:rPr lang="en-US" sz="3600" dirty="0" smtClean="0"/>
              <a:t>25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Nov 2020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44790"/>
              </p:ext>
            </p:extLst>
          </p:nvPr>
        </p:nvGraphicFramePr>
        <p:xfrm>
          <a:off x="838200" y="1965008"/>
          <a:ext cx="10479426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51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80928754"/>
                    </a:ext>
                  </a:extLst>
                </a:gridCol>
                <a:gridCol w="1084218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422976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1860993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 Regression test cases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Executed till 25th Nov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Executed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Defect Resolved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out of 9 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lang="en-AU" sz="1400" kern="1200" noProof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0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ETA :</a:t>
                      </a:r>
                      <a:r>
                        <a:rPr lang="en-IN" sz="1400" baseline="0" dirty="0" smtClean="0"/>
                        <a:t> ST / regression  by 11</a:t>
                      </a:r>
                      <a:r>
                        <a:rPr lang="en-IN" sz="1400" baseline="30000" dirty="0" smtClean="0"/>
                        <a:t>th</a:t>
                      </a:r>
                      <a:r>
                        <a:rPr lang="en-IN" sz="1400" baseline="0" dirty="0" smtClean="0"/>
                        <a:t> Dec</a:t>
                      </a:r>
                      <a:r>
                        <a:rPr lang="en-IN" sz="1400" dirty="0" smtClean="0"/>
                        <a:t>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– Going Tracking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805377"/>
              </p:ext>
            </p:extLst>
          </p:nvPr>
        </p:nvGraphicFramePr>
        <p:xfrm>
          <a:off x="666207" y="1690688"/>
          <a:ext cx="10829106" cy="244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570">
                  <a:extLst>
                    <a:ext uri="{9D8B030D-6E8A-4147-A177-3AD203B41FA5}">
                      <a16:colId xmlns:a16="http://schemas.microsoft.com/office/drawing/2014/main" val="4210032083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3199549680"/>
                    </a:ext>
                  </a:extLst>
                </a:gridCol>
                <a:gridCol w="6270170">
                  <a:extLst>
                    <a:ext uri="{9D8B030D-6E8A-4147-A177-3AD203B41FA5}">
                      <a16:colId xmlns:a16="http://schemas.microsoft.com/office/drawing/2014/main" val="4364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Initiative Name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Current Status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Confluence link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Implementation of good practices. Draft V1. 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Document available in confluence page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https://confluence.service.anz/pages/viewpage.action?spaceKey=CEE&amp;title=PeopleSoft+Test+Automation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2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Module for maintaining login credentials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Working as expected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https://confluence.service.anz/pages/viewpage.action?spaceKey=CEE&amp;title=PeopleSoft+Test+Automation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53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Test Case execution approach in Batch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Implemented for all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https://confluence.service.anz/pages/viewpage.action?spaceKey=CEE&amp;title=PeopleSoft+Test+Automation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9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Export / Import Excel approach for individual test case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Implemented for all</a:t>
                      </a:r>
                      <a:endParaRPr lang="en-AU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https://confluence.service.anz/pages/viewpage.action?spaceKey=CEE&amp;title=PeopleSoft+Test+Automation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9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2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Automation </a:t>
            </a:r>
            <a:r>
              <a:rPr lang="en-US" dirty="0" smtClean="0"/>
              <a:t>Status, as on </a:t>
            </a:r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Nov 2020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78872"/>
              </p:ext>
            </p:extLst>
          </p:nvPr>
        </p:nvGraphicFramePr>
        <p:xfrm>
          <a:off x="838200" y="1965008"/>
          <a:ext cx="10276322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29">
                  <a:extLst>
                    <a:ext uri="{9D8B030D-6E8A-4147-A177-3AD203B41FA5}">
                      <a16:colId xmlns:a16="http://schemas.microsoft.com/office/drawing/2014/main" val="4074010209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3818019432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174712243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1158881126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3662590019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562186169"/>
                    </a:ext>
                  </a:extLst>
                </a:gridCol>
                <a:gridCol w="1384662">
                  <a:extLst>
                    <a:ext uri="{9D8B030D-6E8A-4147-A177-3AD203B41FA5}">
                      <a16:colId xmlns:a16="http://schemas.microsoft.com/office/drawing/2014/main" val="483500932"/>
                    </a:ext>
                  </a:extLst>
                </a:gridCol>
                <a:gridCol w="2741231">
                  <a:extLst>
                    <a:ext uri="{9D8B030D-6E8A-4147-A177-3AD203B41FA5}">
                      <a16:colId xmlns:a16="http://schemas.microsoft.com/office/drawing/2014/main" val="3073199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Focus Area</a:t>
                      </a:r>
                      <a:endParaRPr lang="en-AU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IN" sz="1400" dirty="0" smtClean="0"/>
                        <a:t>Regression Test Cases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Post PPO - Gap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</a:t>
                      </a:r>
                      <a:r>
                        <a:rPr lang="en-US" sz="1400" baseline="0" dirty="0" smtClean="0"/>
                        <a:t> Going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Verified / Working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Not Verified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Automatable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Automated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Progression Automation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ETA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4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HCM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5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Global test cases were reported earlier as individual</a:t>
                      </a:r>
                      <a:r>
                        <a:rPr lang="en-IN" sz="1400" baseline="0" dirty="0" smtClean="0"/>
                        <a:t> test cases for each country.</a:t>
                      </a:r>
                      <a:endParaRPr lang="en-A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6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 test cases were</a:t>
                      </a:r>
                      <a:r>
                        <a:rPr lang="en-US" sz="1400" baseline="0" dirty="0" smtClean="0"/>
                        <a:t> added to existing list of 222.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2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endParaRPr kumimoji="0" lang="en-AU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08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369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7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Purchasing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E-</a:t>
                      </a:r>
                      <a:r>
                        <a:rPr lang="en-US" sz="1400" dirty="0" err="1" smtClean="0"/>
                        <a:t>Proc</a:t>
                      </a:r>
                      <a:endParaRPr lang="en-A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36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A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 PPO  - 29/11/2020(Starts in Sprint6)</a:t>
                      </a:r>
                      <a:endParaRPr lang="en-AU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8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5174</TotalTime>
  <Words>797</Words>
  <Application>Microsoft Office PowerPoint</Application>
  <PresentationFormat>Widescreen</PresentationFormat>
  <Paragraphs>396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PeopleSoft Automation</vt:lpstr>
      <vt:lpstr>Automation Status as on 25th Nov 2020</vt:lpstr>
      <vt:lpstr>Execution Status as on 25th Nov 2020</vt:lpstr>
      <vt:lpstr>Execution Status graphical representation</vt:lpstr>
      <vt:lpstr>Execution Status – Automation, as on 25th Nov 2020</vt:lpstr>
      <vt:lpstr>Execution Status – Manual, as on 25th Nov 2020</vt:lpstr>
      <vt:lpstr>On – Going Tracking</vt:lpstr>
      <vt:lpstr>Automation Status, as on 17th Nov 2020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PeopleSoft Test Framework</dc:title>
  <dc:creator>Huliyali, Prem Prajwal</dc:creator>
  <cp:lastModifiedBy>Jha, Shyam</cp:lastModifiedBy>
  <cp:revision>136</cp:revision>
  <dcterms:created xsi:type="dcterms:W3CDTF">2020-08-24T08:18:43Z</dcterms:created>
  <dcterms:modified xsi:type="dcterms:W3CDTF">2020-11-25T15:12:17Z</dcterms:modified>
</cp:coreProperties>
</file>