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drawings/drawing6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theme/themeOverride7.xml" ContentType="application/vnd.openxmlformats-officedocument.themeOverride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theme/themeOverride8.xml" ContentType="application/vnd.openxmlformats-officedocument.themeOverride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theme/themeOverride9.xml" ContentType="application/vnd.openxmlformats-officedocument.themeOverride+xml"/>
  <Override PartName="/ppt/drawings/drawing10.xml" ContentType="application/vnd.openxmlformats-officedocument.drawingml.chartshapes+xml"/>
  <Override PartName="/ppt/charts/chart11.xml" ContentType="application/vnd.openxmlformats-officedocument.drawingml.chart+xml"/>
  <Override PartName="/ppt/theme/themeOverride10.xml" ContentType="application/vnd.openxmlformats-officedocument.themeOverride+xml"/>
  <Override PartName="/ppt/drawings/drawing11.xml" ContentType="application/vnd.openxmlformats-officedocument.drawingml.chartshapes+xml"/>
  <Override PartName="/ppt/charts/chart1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80" r:id="rId3"/>
    <p:sldId id="389" r:id="rId4"/>
    <p:sldId id="359" r:id="rId5"/>
    <p:sldId id="381" r:id="rId6"/>
    <p:sldId id="382" r:id="rId7"/>
    <p:sldId id="383" r:id="rId8"/>
    <p:sldId id="384" r:id="rId9"/>
    <p:sldId id="385" r:id="rId10"/>
    <p:sldId id="386" r:id="rId11"/>
    <p:sldId id="360" r:id="rId12"/>
    <p:sldId id="396" r:id="rId13"/>
    <p:sldId id="390" r:id="rId14"/>
    <p:sldId id="391" r:id="rId15"/>
    <p:sldId id="392" r:id="rId16"/>
    <p:sldId id="393" r:id="rId17"/>
    <p:sldId id="394" r:id="rId18"/>
    <p:sldId id="395" r:id="rId19"/>
    <p:sldId id="34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9BCCE4"/>
    <a:srgbClr val="FDC82F"/>
    <a:srgbClr val="00C6D7"/>
    <a:srgbClr val="394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2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0.xml"/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11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10.xml"/><Relationship Id="rId6" Type="http://schemas.openxmlformats.org/officeDocument/2006/relationships/package" Target="../embeddings/Microsoft_Excel_Worksheet10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2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2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3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3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5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5.xml"/><Relationship Id="rId6" Type="http://schemas.openxmlformats.org/officeDocument/2006/relationships/package" Target="../embeddings/Microsoft_Excel_Worksheet4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6.xml"/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8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7.xml"/><Relationship Id="rId6" Type="http://schemas.openxmlformats.org/officeDocument/2006/relationships/package" Target="../embeddings/Microsoft_Excel_Worksheet7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9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8.xml"/><Relationship Id="rId6" Type="http://schemas.openxmlformats.org/officeDocument/2006/relationships/package" Target="../embeddings/Microsoft_Excel_Worksheet8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783767413688605E-2"/>
          <c:y val="9.8301420658141403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Script/Data</c:v>
                </c:pt>
              </c:strCache>
            </c:strRef>
          </c:tx>
          <c:spPr>
            <a:solidFill>
              <a:srgbClr val="00C6D7"/>
            </a:solidFill>
            <a:ln w="63500" cmpd="sng"/>
          </c:spPr>
          <c:invertIfNegative val="0"/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C46-4516-BE6C-51BC74D77F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Sheet1!$A$2:$A$11</c:f>
              <c:strCache>
                <c:ptCount val="4"/>
                <c:pt idx="0">
                  <c:v>GL-CN</c:v>
                </c:pt>
                <c:pt idx="1">
                  <c:v>AM-CN</c:v>
                </c:pt>
                <c:pt idx="2">
                  <c:v>LA-CN</c:v>
                </c:pt>
                <c:pt idx="3">
                  <c:v>GL-AU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23-46DB-AA5A-89ADB5910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Functional Defect</c:v>
                </c:pt>
              </c:strCache>
            </c:strRef>
          </c:tx>
          <c:spPr>
            <a:solidFill>
              <a:srgbClr val="394A58"/>
            </a:solidFill>
          </c:spPr>
          <c:invertIfNegative val="0"/>
          <c:dLbls>
            <c:dLbl>
              <c:idx val="2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u="none">
                        <a:solidFill>
                          <a:schemeClr val="bg1"/>
                        </a:solidFill>
                      </a:defRPr>
                    </a:pPr>
                    <a:fld id="{344FE93D-4E7B-4188-87F9-B10D793D8B82}" type="VALUE">
                      <a:rPr lang="en-US" u="none"/>
                      <a:pPr>
                        <a:defRPr sz="1000" u="none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23-46DB-AA5A-89ADB59104C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367-49DD-9FA2-01A54B329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Sheet1!$A$2:$A$11</c:f>
              <c:strCache>
                <c:ptCount val="4"/>
                <c:pt idx="0">
                  <c:v>GL-CN</c:v>
                </c:pt>
                <c:pt idx="1">
                  <c:v>AM-CN</c:v>
                </c:pt>
                <c:pt idx="2">
                  <c:v>LA-CN</c:v>
                </c:pt>
                <c:pt idx="3">
                  <c:v>GL-AU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23-46DB-AA5A-89ADB5910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rgbClr val="FDC82F"/>
            </a:solidFill>
          </c:spPr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fld id="{D511B081-242A-47F0-BD7C-D97DFB628F73}" type="VALUE">
                      <a:rPr lang="en-US" u="sng"/>
                      <a:pPr/>
                      <a:t>[VALUE]</a:t>
                    </a:fld>
                    <a:endParaRPr lang="en-AU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223-46DB-AA5A-89ADB59104CE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C46-4516-BE6C-51BC74D77F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Sheet1!$A$2:$A$11</c:f>
              <c:strCache>
                <c:ptCount val="4"/>
                <c:pt idx="0">
                  <c:v>GL-CN</c:v>
                </c:pt>
                <c:pt idx="1">
                  <c:v>AM-CN</c:v>
                </c:pt>
                <c:pt idx="2">
                  <c:v>LA-CN</c:v>
                </c:pt>
                <c:pt idx="3">
                  <c:v>GL-AU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5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23-46DB-AA5A-89ADB59104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74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0208"/>
        <c:crosses val="autoZero"/>
        <c:crossBetween val="between"/>
      </c:valAx>
      <c:spPr>
        <a:noFill/>
      </c:spPr>
    </c:plotArea>
    <c:legend>
      <c:legendPos val="b"/>
      <c:layout>
        <c:manualLayout>
          <c:xMode val="edge"/>
          <c:yMode val="edge"/>
          <c:x val="2.7234941786122902E-2"/>
          <c:y val="0.93194194739148295"/>
          <c:w val="0.95842385086479598"/>
          <c:h val="6.8058139439586302E-2"/>
        </c:manualLayout>
      </c:layout>
      <c:overlay val="0"/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007DBA"/>
      </a:solidFill>
    </a:ln>
  </c:spPr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783767413688605E-2"/>
          <c:y val="9.8301420658141403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Functional/Scripts</c:v>
                </c:pt>
              </c:strCache>
            </c:strRef>
          </c:tx>
          <c:spPr>
            <a:solidFill>
              <a:srgbClr val="00C6D7"/>
            </a:solidFill>
            <a:ln w="63500" cmpd="sng"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ABC-4F75-9E4B-BF3E51B328F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ABC-4F75-9E4B-BF3E51B328F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Sheet1!$A$2:$A$6</c:f>
              <c:strCache>
                <c:ptCount val="3"/>
                <c:pt idx="0">
                  <c:v>AP</c:v>
                </c:pt>
                <c:pt idx="1">
                  <c:v>PUR</c:v>
                </c:pt>
                <c:pt idx="2">
                  <c:v>E-PROC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41-40AE-8BBF-53470F6BD8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rgbClr val="394A58"/>
            </a:solidFill>
          </c:spPr>
          <c:invertIfNegative val="0"/>
          <c:dLbls>
            <c:delete val="1"/>
          </c:dLbls>
          <c:cat>
            <c:strRef>
              <c:f>Sheet1!$A$2:$A$6</c:f>
              <c:strCache>
                <c:ptCount val="3"/>
                <c:pt idx="0">
                  <c:v>AP</c:v>
                </c:pt>
                <c:pt idx="1">
                  <c:v>PUR</c:v>
                </c:pt>
                <c:pt idx="2">
                  <c:v>E-PROC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41-40AE-8BBF-53470F6BD8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Intermittent</c:v>
                </c:pt>
              </c:strCache>
            </c:strRef>
          </c:tx>
          <c:spPr>
            <a:solidFill>
              <a:srgbClr val="FDC82F"/>
            </a:solidFill>
          </c:spPr>
          <c:invertIfNegative val="0"/>
          <c:dLbls>
            <c:delete val="1"/>
          </c:dLbls>
          <c:cat>
            <c:strRef>
              <c:f>Sheet1!$A$2:$A$6</c:f>
              <c:strCache>
                <c:ptCount val="3"/>
                <c:pt idx="0">
                  <c:v>AP</c:v>
                </c:pt>
                <c:pt idx="1">
                  <c:v>PUR</c:v>
                </c:pt>
                <c:pt idx="2">
                  <c:v>E-PROC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41-40AE-8BBF-53470F6BD8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Build issue</c:v>
                </c:pt>
              </c:strCache>
            </c:strRef>
          </c:tx>
          <c:spPr>
            <a:solidFill>
              <a:srgbClr val="ED7D31"/>
            </a:solidFill>
          </c:spPr>
          <c:invertIfNegative val="0"/>
          <c:dLbls>
            <c:delete val="1"/>
          </c:dLbls>
          <c:cat>
            <c:strRef>
              <c:f>Sheet1!$A$2:$A$6</c:f>
              <c:strCache>
                <c:ptCount val="3"/>
                <c:pt idx="0">
                  <c:v>AP</c:v>
                </c:pt>
                <c:pt idx="1">
                  <c:v>PUR</c:v>
                </c:pt>
                <c:pt idx="2">
                  <c:v>E-PROC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ED-4329-B59E-32144C6CF7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74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0208"/>
        <c:crosses val="autoZero"/>
        <c:crossBetween val="between"/>
      </c:valAx>
      <c:spPr>
        <a:noFill/>
      </c:spPr>
    </c:plotArea>
    <c:legend>
      <c:legendPos val="b"/>
      <c:layout>
        <c:manualLayout>
          <c:xMode val="edge"/>
          <c:yMode val="edge"/>
          <c:x val="2.7234941786122902E-2"/>
          <c:y val="0.93194194739148295"/>
          <c:w val="0.89999991597125883"/>
          <c:h val="3.0780716859185726E-2"/>
        </c:manualLayout>
      </c:layout>
      <c:overlay val="0"/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595096499454048E-2"/>
          <c:y val="0.15034334924186338"/>
          <c:w val="0.95193483829975667"/>
          <c:h val="0.773491034491550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Sheet1!$A$2:$A$9</c:f>
              <c:numCache>
                <c:formatCode>d\-mmm</c:formatCode>
                <c:ptCount val="8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80</c:v>
                </c:pt>
                <c:pt idx="2">
                  <c:v>160</c:v>
                </c:pt>
                <c:pt idx="3">
                  <c:v>241</c:v>
                </c:pt>
                <c:pt idx="4">
                  <c:v>346</c:v>
                </c:pt>
                <c:pt idx="5">
                  <c:v>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C4-4941-845A-9F38797087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FDC82F"/>
              </a:solidFill>
            </a:ln>
          </c:spPr>
          <c:cat>
            <c:numRef>
              <c:f>Sheet1!$A$2:$A$9</c:f>
              <c:numCache>
                <c:formatCode>d\-mmm</c:formatCode>
                <c:ptCount val="8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43</c:v>
                </c:pt>
                <c:pt idx="2">
                  <c:v>137</c:v>
                </c:pt>
                <c:pt idx="3">
                  <c:v>237</c:v>
                </c:pt>
                <c:pt idx="4">
                  <c:v>307</c:v>
                </c:pt>
                <c:pt idx="5">
                  <c:v>427</c:v>
                </c:pt>
                <c:pt idx="6">
                  <c:v>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C4-4941-845A-9F38797087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C4-4941-845A-9F38797087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C4-4941-845A-9F38797087E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C4-4941-845A-9F38797087E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Sheet1!$G$2:$G$9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FC4-4941-845A-9F3879708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d\-mmm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  <c:majorUnit val="12"/>
        <c:majorTimeUnit val="days"/>
      </c:dateAx>
      <c:valAx>
        <c:axId val="399603344"/>
        <c:scaling>
          <c:orientation val="minMax"/>
          <c:max val="500"/>
          <c:min val="0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  <c:majorUnit val="100"/>
        <c:minorUnit val="20"/>
      </c:valAx>
      <c:spPr>
        <a:noFill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5.3836162290139156E-2"/>
          <c:y val="0.21021905675462041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7DBA"/>
      </a:solidFill>
    </a:ln>
  </c:spPr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783767413688605E-2"/>
          <c:y val="9.8301420658141403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Script/Data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UK</c:v>
                </c:pt>
                <c:pt idx="2">
                  <c:v>Taiwan</c:v>
                </c:pt>
                <c:pt idx="3">
                  <c:v>China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B7-4BED-8BAD-5CADA87799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Functional Defect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3B7-4BED-8BAD-5CADA87799B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3B7-4BED-8BAD-5CADA87799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UK</c:v>
                </c:pt>
                <c:pt idx="2">
                  <c:v>Taiwan</c:v>
                </c:pt>
                <c:pt idx="3">
                  <c:v>China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3B7-4BED-8BAD-5CADA87799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UK</c:v>
                </c:pt>
                <c:pt idx="2">
                  <c:v>Taiwan</c:v>
                </c:pt>
                <c:pt idx="3">
                  <c:v>China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3B7-4BED-8BAD-5CADA87799B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Intermittent Issue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UK</c:v>
                </c:pt>
                <c:pt idx="2">
                  <c:v>Taiwan</c:v>
                </c:pt>
                <c:pt idx="3">
                  <c:v>China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3B7-4BED-8BAD-5CADA87799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60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595096499454048E-2"/>
          <c:y val="0.15034334924186338"/>
          <c:w val="0.95193483829975667"/>
          <c:h val="0.773491034491550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100</c:v>
                </c:pt>
                <c:pt idx="2">
                  <c:v>250</c:v>
                </c:pt>
                <c:pt idx="3">
                  <c:v>400</c:v>
                </c:pt>
                <c:pt idx="4">
                  <c:v>550</c:v>
                </c:pt>
                <c:pt idx="5">
                  <c:v>700</c:v>
                </c:pt>
                <c:pt idx="6">
                  <c:v>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29-426A-B511-1C73D8443A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FDC82F"/>
              </a:solidFill>
            </a:ln>
          </c:spP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50</c:v>
                </c:pt>
                <c:pt idx="2">
                  <c:v>200</c:v>
                </c:pt>
                <c:pt idx="3">
                  <c:v>350</c:v>
                </c:pt>
                <c:pt idx="4">
                  <c:v>500</c:v>
                </c:pt>
                <c:pt idx="5">
                  <c:v>650</c:v>
                </c:pt>
                <c:pt idx="6">
                  <c:v>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29-426A-B511-1C73D8443A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29-426A-B511-1C73D8443AF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29-426A-B511-1C73D8443AF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29-426A-B511-1C73D8443AF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Sheet1!$G$2:$G$9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29-426A-B511-1C73D8443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d\-mmm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  <c:majorUnit val="7"/>
        <c:majorTimeUnit val="days"/>
        <c:minorUnit val="1"/>
        <c:minorTimeUnit val="days"/>
      </c:dateAx>
      <c:valAx>
        <c:axId val="399603344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</c:valAx>
      <c:spPr>
        <a:noFill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5.3836162290139156E-2"/>
          <c:y val="0.21021905675462041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7DBA"/>
      </a:solidFill>
    </a:ln>
  </c:spPr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2195332924991003E-2"/>
          <c:y val="7.5171674620931689E-2"/>
          <c:w val="0.93320173450840527"/>
          <c:h val="0.85733636387643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209</c:v>
                </c:pt>
                <c:pt idx="2">
                  <c:v>579</c:v>
                </c:pt>
                <c:pt idx="3">
                  <c:v>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C6-48E3-89E8-5AC3C30959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147</c:v>
                </c:pt>
                <c:pt idx="2">
                  <c:v>295</c:v>
                </c:pt>
                <c:pt idx="3">
                  <c:v>499</c:v>
                </c:pt>
                <c:pt idx="4">
                  <c:v>761</c:v>
                </c:pt>
                <c:pt idx="5">
                  <c:v>770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C6-48E3-89E8-5AC3C30959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C6-48E3-89E8-5AC3C30959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0C6-48E3-89E8-5AC3C30959B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0C6-48E3-89E8-5AC3C30959B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0C6-48E3-89E8-5AC3C30959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[$-409]d\-mmm;@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  <c:majorUnit val="14"/>
        <c:majorTimeUnit val="days"/>
      </c:dateAx>
      <c:valAx>
        <c:axId val="399603344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</c:valAx>
      <c:spPr>
        <a:solidFill>
          <a:srgbClr val="A5A5A5">
            <a:lumMod val="60000"/>
            <a:lumOff val="40000"/>
          </a:srgbClr>
        </a:solidFill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8.1935817977166508E-2"/>
          <c:y val="9.0597348456908949E-2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783767413688605E-2"/>
          <c:y val="9.8301420658141403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Script/Data</c:v>
                </c:pt>
              </c:strCache>
            </c:strRef>
          </c:tx>
          <c:spPr>
            <a:solidFill>
              <a:srgbClr val="00C6D7"/>
            </a:solidFill>
            <a:ln w="63500" cmpd="sng"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AM-NZ</c:v>
                </c:pt>
                <c:pt idx="8">
                  <c:v>AM-UK</c:v>
                </c:pt>
                <c:pt idx="9">
                  <c:v>AM-CH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7</c:v>
                </c:pt>
                <c:pt idx="8">
                  <c:v>11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41-40AE-8BBF-53470F6BD8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Functional Defect</c:v>
                </c:pt>
              </c:strCache>
            </c:strRef>
          </c:tx>
          <c:spPr>
            <a:solidFill>
              <a:srgbClr val="394A58"/>
            </a:solidFill>
          </c:spPr>
          <c:invertIfNegative val="0"/>
          <c:dLbls>
            <c:dLbl>
              <c:idx val="2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u="none">
                        <a:solidFill>
                          <a:schemeClr val="bg1"/>
                        </a:solidFill>
                      </a:defRPr>
                    </a:pPr>
                    <a:fld id="{344FE93D-4E7B-4188-87F9-B10D793D8B82}" type="VALUE">
                      <a:rPr lang="en-US" u="none"/>
                      <a:pPr>
                        <a:defRPr sz="1000" u="none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AM-NZ</c:v>
                </c:pt>
                <c:pt idx="8">
                  <c:v>AM-UK</c:v>
                </c:pt>
                <c:pt idx="9">
                  <c:v>AM-CH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17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41-40AE-8BBF-53470F6BD8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Environments</c:v>
                </c:pt>
              </c:strCache>
            </c:strRef>
          </c:tx>
          <c:spPr>
            <a:solidFill>
              <a:srgbClr val="FDC82F"/>
            </a:solidFill>
          </c:spPr>
          <c:invertIfNegative val="0"/>
          <c:dLbls>
            <c:dLbl>
              <c:idx val="2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u="none">
                        <a:solidFill>
                          <a:schemeClr val="tx1"/>
                        </a:solidFill>
                      </a:defRPr>
                    </a:pPr>
                    <a:fld id="{D511B081-242A-47F0-BD7C-D97DFB628F73}" type="VALUE">
                      <a:rPr lang="en-US" u="none"/>
                      <a:pPr>
                        <a:defRPr sz="1000" u="none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741-40AE-8BBF-53470F6BD8C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none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AM-NZ</c:v>
                </c:pt>
                <c:pt idx="8">
                  <c:v>AM-UK</c:v>
                </c:pt>
                <c:pt idx="9">
                  <c:v>AM-CH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41-40AE-8BBF-53470F6BD8C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74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0208"/>
        <c:crosses val="autoZero"/>
        <c:crossBetween val="between"/>
      </c:valAx>
      <c:spPr>
        <a:noFill/>
      </c:spPr>
    </c:plotArea>
    <c:legend>
      <c:legendPos val="b"/>
      <c:layout>
        <c:manualLayout>
          <c:xMode val="edge"/>
          <c:yMode val="edge"/>
          <c:x val="2.7234941786122902E-2"/>
          <c:y val="0.93194194739148295"/>
          <c:w val="0.95842385086479598"/>
          <c:h val="6.8058139439586302E-2"/>
        </c:manualLayout>
      </c:layout>
      <c:overlay val="0"/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2195332924991003E-2"/>
          <c:y val="7.5171674620931689E-2"/>
          <c:w val="0.93320173450840527"/>
          <c:h val="0.85733636387643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63</c:v>
                </c:pt>
                <c:pt idx="2">
                  <c:v>397</c:v>
                </c:pt>
                <c:pt idx="3">
                  <c:v>672</c:v>
                </c:pt>
                <c:pt idx="4">
                  <c:v>816</c:v>
                </c:pt>
                <c:pt idx="5">
                  <c:v>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C6-48E3-89E8-5AC3C30959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35</c:v>
                </c:pt>
                <c:pt idx="1">
                  <c:v>57</c:v>
                </c:pt>
                <c:pt idx="2">
                  <c:v>232</c:v>
                </c:pt>
                <c:pt idx="3">
                  <c:v>684</c:v>
                </c:pt>
                <c:pt idx="4">
                  <c:v>787</c:v>
                </c:pt>
                <c:pt idx="5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C6-48E3-89E8-5AC3C30959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C6-48E3-89E8-5AC3C30959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0C6-48E3-89E8-5AC3C30959B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Sheet1!$F$2:$F$8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0C6-48E3-89E8-5AC3C30959B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Sheet1!$G$2:$G$8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0C6-48E3-89E8-5AC3C30959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[$-409]d\-mmm;@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  <c:majorUnit val="14"/>
        <c:majorTimeUnit val="days"/>
      </c:dateAx>
      <c:valAx>
        <c:axId val="399603344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</c:valAx>
      <c:spPr>
        <a:solidFill>
          <a:srgbClr val="A5A5A5">
            <a:lumMod val="60000"/>
            <a:lumOff val="40000"/>
          </a:srgbClr>
        </a:solidFill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8.1935817977166508E-2"/>
          <c:y val="9.0597348456908949E-2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783767413688605E-2"/>
          <c:y val="9.8301420658141403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Script/Data</c:v>
                </c:pt>
              </c:strCache>
            </c:strRef>
          </c:tx>
          <c:spPr>
            <a:solidFill>
              <a:srgbClr val="00C6D7"/>
            </a:solidFill>
            <a:ln w="63500" cmpd="sng"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AM-AU</c:v>
                </c:pt>
                <c:pt idx="8">
                  <c:v>AM-NZ</c:v>
                </c:pt>
                <c:pt idx="9">
                  <c:v>AM-CH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8</c:v>
                </c:pt>
                <c:pt idx="1">
                  <c:v>16</c:v>
                </c:pt>
                <c:pt idx="2">
                  <c:v>17</c:v>
                </c:pt>
                <c:pt idx="3">
                  <c:v>13</c:v>
                </c:pt>
                <c:pt idx="4">
                  <c:v>16</c:v>
                </c:pt>
                <c:pt idx="5">
                  <c:v>1</c:v>
                </c:pt>
                <c:pt idx="6">
                  <c:v>18</c:v>
                </c:pt>
                <c:pt idx="7">
                  <c:v>1</c:v>
                </c:pt>
                <c:pt idx="8">
                  <c:v>0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41-40AE-8BBF-53470F6BD8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Functional Defect</c:v>
                </c:pt>
              </c:strCache>
            </c:strRef>
          </c:tx>
          <c:spPr>
            <a:solidFill>
              <a:srgbClr val="394A58"/>
            </a:solidFill>
          </c:spPr>
          <c:invertIfNegative val="0"/>
          <c:dLbls>
            <c:dLbl>
              <c:idx val="2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u="none">
                        <a:solidFill>
                          <a:schemeClr val="bg1"/>
                        </a:solidFill>
                      </a:defRPr>
                    </a:pPr>
                    <a:fld id="{344FE93D-4E7B-4188-87F9-B10D793D8B82}" type="VALUE">
                      <a:rPr lang="en-US" u="none"/>
                      <a:pPr>
                        <a:defRPr sz="1000" u="none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AM-AU</c:v>
                </c:pt>
                <c:pt idx="8">
                  <c:v>AM-NZ</c:v>
                </c:pt>
                <c:pt idx="9">
                  <c:v>AM-CH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7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41-40AE-8BBF-53470F6BD8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Environments</c:v>
                </c:pt>
              </c:strCache>
            </c:strRef>
          </c:tx>
          <c:spPr>
            <a:solidFill>
              <a:srgbClr val="FDC82F"/>
            </a:solidFill>
          </c:spPr>
          <c:invertIfNegative val="0"/>
          <c:dLbls>
            <c:dLbl>
              <c:idx val="2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u="none">
                        <a:solidFill>
                          <a:schemeClr val="tx1"/>
                        </a:solidFill>
                      </a:defRPr>
                    </a:pPr>
                    <a:fld id="{D511B081-242A-47F0-BD7C-D97DFB628F73}" type="VALUE">
                      <a:rPr lang="en-US" u="none"/>
                      <a:pPr>
                        <a:defRPr sz="1000" u="none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741-40AE-8BBF-53470F6BD8C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none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AM-AU</c:v>
                </c:pt>
                <c:pt idx="8">
                  <c:v>AM-NZ</c:v>
                </c:pt>
                <c:pt idx="9">
                  <c:v>AM-CH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15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41-40AE-8BBF-53470F6BD8C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74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0208"/>
        <c:crosses val="autoZero"/>
        <c:crossBetween val="between"/>
      </c:valAx>
      <c:spPr>
        <a:noFill/>
      </c:spPr>
    </c:plotArea>
    <c:legend>
      <c:legendPos val="b"/>
      <c:layout>
        <c:manualLayout>
          <c:xMode val="edge"/>
          <c:yMode val="edge"/>
          <c:x val="2.7234941786122902E-2"/>
          <c:y val="0.93194194739148295"/>
          <c:w val="0.95842385086479598"/>
          <c:h val="6.8058139439586302E-2"/>
        </c:manualLayout>
      </c:layout>
      <c:overlay val="0"/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45634048670007"/>
          <c:y val="2.0472527128183784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Script/Data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C01-43AB-BB8C-9488DBAF7D1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C01-43AB-BB8C-9488DBAF7D1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C19-4E20-987A-44BD701ADE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2"/>
                <c:pt idx="0">
                  <c:v>India</c:v>
                </c:pt>
                <c:pt idx="1">
                  <c:v>Australia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23-46DB-AA5A-89ADB5910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Functional Defect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2"/>
                <c:pt idx="0">
                  <c:v>India</c:v>
                </c:pt>
                <c:pt idx="1">
                  <c:v>Australia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23-46DB-AA5A-89ADB5910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2"/>
                <c:pt idx="0">
                  <c:v>India</c:v>
                </c:pt>
                <c:pt idx="1">
                  <c:v>Australia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23-46DB-AA5A-89ADB59104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Intermittent Issue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2"/>
                <c:pt idx="0">
                  <c:v>India</c:v>
                </c:pt>
                <c:pt idx="1">
                  <c:v>Australia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01-43AB-BB8C-9488DBAF7D1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600208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595096499454048E-2"/>
          <c:y val="0.15034334924186338"/>
          <c:w val="0.95193483829975667"/>
          <c:h val="0.773491034491550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Sheet1!$A$2:$A$10</c:f>
              <c:numCache>
                <c:formatCode>d\-mmm</c:formatCode>
                <c:ptCount val="9"/>
                <c:pt idx="0">
                  <c:v>44309</c:v>
                </c:pt>
                <c:pt idx="1">
                  <c:v>44314</c:v>
                </c:pt>
                <c:pt idx="2">
                  <c:v>44320</c:v>
                </c:pt>
                <c:pt idx="3">
                  <c:v>44326</c:v>
                </c:pt>
                <c:pt idx="4">
                  <c:v>44333</c:v>
                </c:pt>
                <c:pt idx="5">
                  <c:v>44337</c:v>
                </c:pt>
                <c:pt idx="6">
                  <c:v>44342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44</c:v>
                </c:pt>
                <c:pt idx="2">
                  <c:v>77</c:v>
                </c:pt>
                <c:pt idx="3">
                  <c:v>150</c:v>
                </c:pt>
                <c:pt idx="4">
                  <c:v>150</c:v>
                </c:pt>
                <c:pt idx="5">
                  <c:v>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29-426A-B511-1C73D8443A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FDC82F"/>
              </a:solidFill>
            </a:ln>
          </c:spPr>
          <c:cat>
            <c:numRef>
              <c:f>Sheet1!$A$2:$A$10</c:f>
              <c:numCache>
                <c:formatCode>d\-mmm</c:formatCode>
                <c:ptCount val="9"/>
                <c:pt idx="0">
                  <c:v>44309</c:v>
                </c:pt>
                <c:pt idx="1">
                  <c:v>44314</c:v>
                </c:pt>
                <c:pt idx="2">
                  <c:v>44320</c:v>
                </c:pt>
                <c:pt idx="3">
                  <c:v>44326</c:v>
                </c:pt>
                <c:pt idx="4">
                  <c:v>44333</c:v>
                </c:pt>
                <c:pt idx="5">
                  <c:v>44337</c:v>
                </c:pt>
                <c:pt idx="6">
                  <c:v>44342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44</c:v>
                </c:pt>
                <c:pt idx="2">
                  <c:v>44</c:v>
                </c:pt>
                <c:pt idx="3">
                  <c:v>70</c:v>
                </c:pt>
                <c:pt idx="4">
                  <c:v>116</c:v>
                </c:pt>
                <c:pt idx="5">
                  <c:v>152</c:v>
                </c:pt>
                <c:pt idx="6">
                  <c:v>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29-426A-B511-1C73D8443A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Sheet1!$A$2:$A$10</c:f>
              <c:numCache>
                <c:formatCode>d\-mmm</c:formatCode>
                <c:ptCount val="9"/>
                <c:pt idx="0">
                  <c:v>44309</c:v>
                </c:pt>
                <c:pt idx="1">
                  <c:v>44314</c:v>
                </c:pt>
                <c:pt idx="2">
                  <c:v>44320</c:v>
                </c:pt>
                <c:pt idx="3">
                  <c:v>44326</c:v>
                </c:pt>
                <c:pt idx="4">
                  <c:v>44333</c:v>
                </c:pt>
                <c:pt idx="5">
                  <c:v>44337</c:v>
                </c:pt>
                <c:pt idx="6">
                  <c:v>44342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29-426A-B511-1C73D8443AF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Sheet1!$A$2:$A$10</c:f>
              <c:numCache>
                <c:formatCode>d\-mmm</c:formatCode>
                <c:ptCount val="9"/>
                <c:pt idx="0">
                  <c:v>44309</c:v>
                </c:pt>
                <c:pt idx="1">
                  <c:v>44314</c:v>
                </c:pt>
                <c:pt idx="2">
                  <c:v>44320</c:v>
                </c:pt>
                <c:pt idx="3">
                  <c:v>44326</c:v>
                </c:pt>
                <c:pt idx="4">
                  <c:v>44333</c:v>
                </c:pt>
                <c:pt idx="5">
                  <c:v>44337</c:v>
                </c:pt>
                <c:pt idx="6">
                  <c:v>44342</c:v>
                </c:pt>
              </c:numCache>
            </c:numRef>
          </c:cat>
          <c:val>
            <c:numRef>
              <c:f>Sheet1!$E$2:$E$10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29-426A-B511-1C73D8443AF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Sheet1!$A$2:$A$10</c:f>
              <c:numCache>
                <c:formatCode>d\-mmm</c:formatCode>
                <c:ptCount val="9"/>
                <c:pt idx="0">
                  <c:v>44309</c:v>
                </c:pt>
                <c:pt idx="1">
                  <c:v>44314</c:v>
                </c:pt>
                <c:pt idx="2">
                  <c:v>44320</c:v>
                </c:pt>
                <c:pt idx="3">
                  <c:v>44326</c:v>
                </c:pt>
                <c:pt idx="4">
                  <c:v>44333</c:v>
                </c:pt>
                <c:pt idx="5">
                  <c:v>44337</c:v>
                </c:pt>
                <c:pt idx="6">
                  <c:v>44342</c:v>
                </c:pt>
              </c:numCache>
            </c:numRef>
          </c:cat>
          <c:val>
            <c:numRef>
              <c:f>Sheet1!$F$2:$F$10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29-426A-B511-1C73D8443AF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Sheet1!$A$2:$A$10</c:f>
              <c:numCache>
                <c:formatCode>d\-mmm</c:formatCode>
                <c:ptCount val="9"/>
                <c:pt idx="0">
                  <c:v>44309</c:v>
                </c:pt>
                <c:pt idx="1">
                  <c:v>44314</c:v>
                </c:pt>
                <c:pt idx="2">
                  <c:v>44320</c:v>
                </c:pt>
                <c:pt idx="3">
                  <c:v>44326</c:v>
                </c:pt>
                <c:pt idx="4">
                  <c:v>44333</c:v>
                </c:pt>
                <c:pt idx="5">
                  <c:v>44337</c:v>
                </c:pt>
                <c:pt idx="6">
                  <c:v>44342</c:v>
                </c:pt>
              </c:numCache>
            </c:numRef>
          </c:cat>
          <c:val>
            <c:numRef>
              <c:f>Sheet1!$G$2:$G$10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29-426A-B511-1C73D8443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d\-mmm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  <c:majorUnit val="3"/>
        <c:majorTimeUnit val="days"/>
      </c:dateAx>
      <c:valAx>
        <c:axId val="399603344"/>
        <c:scaling>
          <c:orientation val="minMax"/>
          <c:max val="175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  <c:majorUnit val="30"/>
      </c:valAx>
      <c:spPr>
        <a:noFill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5.3836162290139156E-2"/>
          <c:y val="0.21021905675462041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7DBA"/>
      </a:solidFill>
    </a:ln>
  </c:spPr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2195332924991003E-2"/>
          <c:y val="7.5171674620931689E-2"/>
          <c:w val="0.93320173450840527"/>
          <c:h val="0.85733636387643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Sheet1!$A$2:$A$13</c:f>
              <c:numCache>
                <c:formatCode>d\-mmm</c:formatCode>
                <c:ptCount val="12"/>
                <c:pt idx="0">
                  <c:v>44492</c:v>
                </c:pt>
                <c:pt idx="1">
                  <c:v>44506</c:v>
                </c:pt>
                <c:pt idx="2">
                  <c:v>44520</c:v>
                </c:pt>
                <c:pt idx="3">
                  <c:v>44534</c:v>
                </c:pt>
                <c:pt idx="4">
                  <c:v>44548</c:v>
                </c:pt>
                <c:pt idx="5">
                  <c:v>44554</c:v>
                </c:pt>
                <c:pt idx="6">
                  <c:v>44561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80</c:v>
                </c:pt>
                <c:pt idx="2">
                  <c:v>160</c:v>
                </c:pt>
                <c:pt idx="3">
                  <c:v>241</c:v>
                </c:pt>
                <c:pt idx="4">
                  <c:v>407</c:v>
                </c:pt>
                <c:pt idx="5">
                  <c:v>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C6-48E3-89E8-5AC3C30959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cat>
            <c:numRef>
              <c:f>Sheet1!$A$2:$A$13</c:f>
              <c:numCache>
                <c:formatCode>d\-mmm</c:formatCode>
                <c:ptCount val="12"/>
                <c:pt idx="0">
                  <c:v>44492</c:v>
                </c:pt>
                <c:pt idx="1">
                  <c:v>44506</c:v>
                </c:pt>
                <c:pt idx="2">
                  <c:v>44520</c:v>
                </c:pt>
                <c:pt idx="3">
                  <c:v>44534</c:v>
                </c:pt>
                <c:pt idx="4">
                  <c:v>44548</c:v>
                </c:pt>
                <c:pt idx="5">
                  <c:v>44554</c:v>
                </c:pt>
                <c:pt idx="6">
                  <c:v>44561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59</c:v>
                </c:pt>
                <c:pt idx="2">
                  <c:v>162</c:v>
                </c:pt>
                <c:pt idx="3">
                  <c:v>235</c:v>
                </c:pt>
                <c:pt idx="4">
                  <c:v>396</c:v>
                </c:pt>
                <c:pt idx="5">
                  <c:v>421</c:v>
                </c:pt>
                <c:pt idx="6">
                  <c:v>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C6-48E3-89E8-5AC3C30959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Sheet1!$A$2:$A$13</c:f>
              <c:numCache>
                <c:formatCode>d\-mmm</c:formatCode>
                <c:ptCount val="12"/>
                <c:pt idx="0">
                  <c:v>44492</c:v>
                </c:pt>
                <c:pt idx="1">
                  <c:v>44506</c:v>
                </c:pt>
                <c:pt idx="2">
                  <c:v>44520</c:v>
                </c:pt>
                <c:pt idx="3">
                  <c:v>44534</c:v>
                </c:pt>
                <c:pt idx="4">
                  <c:v>44548</c:v>
                </c:pt>
                <c:pt idx="5">
                  <c:v>44554</c:v>
                </c:pt>
                <c:pt idx="6">
                  <c:v>44561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C6-48E3-89E8-5AC3C30959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Sheet1!$A$2:$A$13</c:f>
              <c:numCache>
                <c:formatCode>d\-mmm</c:formatCode>
                <c:ptCount val="12"/>
                <c:pt idx="0">
                  <c:v>44492</c:v>
                </c:pt>
                <c:pt idx="1">
                  <c:v>44506</c:v>
                </c:pt>
                <c:pt idx="2">
                  <c:v>44520</c:v>
                </c:pt>
                <c:pt idx="3">
                  <c:v>44534</c:v>
                </c:pt>
                <c:pt idx="4">
                  <c:v>44548</c:v>
                </c:pt>
                <c:pt idx="5">
                  <c:v>44554</c:v>
                </c:pt>
                <c:pt idx="6">
                  <c:v>44561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0C6-48E3-89E8-5AC3C30959B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Sheet1!$A$2:$A$13</c:f>
              <c:numCache>
                <c:formatCode>d\-mmm</c:formatCode>
                <c:ptCount val="12"/>
                <c:pt idx="0">
                  <c:v>44492</c:v>
                </c:pt>
                <c:pt idx="1">
                  <c:v>44506</c:v>
                </c:pt>
                <c:pt idx="2">
                  <c:v>44520</c:v>
                </c:pt>
                <c:pt idx="3">
                  <c:v>44534</c:v>
                </c:pt>
                <c:pt idx="4">
                  <c:v>44548</c:v>
                </c:pt>
                <c:pt idx="5">
                  <c:v>44554</c:v>
                </c:pt>
                <c:pt idx="6">
                  <c:v>44561</c:v>
                </c:pt>
              </c:numCache>
            </c:numRef>
          </c:cat>
          <c:val>
            <c:numRef>
              <c:f>Sheet1!$F$2:$F$13</c:f>
              <c:numCache>
                <c:formatCode>General</c:formatCode>
                <c:ptCount val="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0C6-48E3-89E8-5AC3C30959B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Sheet1!$A$2:$A$13</c:f>
              <c:numCache>
                <c:formatCode>d\-mmm</c:formatCode>
                <c:ptCount val="12"/>
                <c:pt idx="0">
                  <c:v>44492</c:v>
                </c:pt>
                <c:pt idx="1">
                  <c:v>44506</c:v>
                </c:pt>
                <c:pt idx="2">
                  <c:v>44520</c:v>
                </c:pt>
                <c:pt idx="3">
                  <c:v>44534</c:v>
                </c:pt>
                <c:pt idx="4">
                  <c:v>44548</c:v>
                </c:pt>
                <c:pt idx="5">
                  <c:v>44554</c:v>
                </c:pt>
                <c:pt idx="6">
                  <c:v>44561</c:v>
                </c:pt>
              </c:numCache>
            </c:numRef>
          </c:cat>
          <c:val>
            <c:numRef>
              <c:f>Sheet1!$G$2:$G$13</c:f>
              <c:numCache>
                <c:formatCode>General</c:formatCode>
                <c:ptCount val="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0C6-48E3-89E8-5AC3C30959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d\-mmm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  <c:majorUnit val="12"/>
        <c:majorTimeUnit val="days"/>
      </c:dateAx>
      <c:valAx>
        <c:axId val="399603344"/>
        <c:scaling>
          <c:orientation val="minMax"/>
          <c:max val="500"/>
          <c:min val="0"/>
        </c:scaling>
        <c:delete val="0"/>
        <c:axPos val="l"/>
        <c:majorGridlines>
          <c:spPr>
            <a:ln>
              <a:solidFill>
                <a:schemeClr val="bg1"/>
              </a:solidFill>
            </a:ln>
            <a:effectLst>
              <a:softEdge rad="0"/>
            </a:effectLst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  <c:majorUnit val="100"/>
        <c:minorUnit val="20"/>
      </c:valAx>
      <c:spPr>
        <a:solidFill>
          <a:srgbClr val="A5A5A5">
            <a:lumMod val="60000"/>
            <a:lumOff val="40000"/>
          </a:srgbClr>
        </a:solidFill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8.1935817977166508E-2"/>
          <c:y val="9.0597348456908949E-2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3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0.0975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-2182761"/>
          <a:ext cx="8135331" cy="25878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2 – plan vs actual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2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0.0975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-2182761"/>
          <a:ext cx="8135331" cy="25878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3 – plan vs actual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1 – plan vs actual</a:t>
          </a:r>
          <a:endParaRPr lang="en-AU" sz="1000" b="1" cap="all" dirty="0">
            <a:solidFill>
              <a:schemeClr val="tx2"/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</a:t>
          </a:r>
          <a:r>
            <a:rPr lang="en-US" sz="1000" b="1" cap="all" dirty="0">
              <a:solidFill>
                <a:schemeClr val="tx2"/>
              </a:solidFill>
            </a:rPr>
            <a:t>2</a:t>
          </a:r>
          <a:r>
            <a:rPr lang="en-US" sz="1000" b="1" cap="all" dirty="0" smtClean="0">
              <a:solidFill>
                <a:schemeClr val="tx2"/>
              </a:solidFill>
            </a:rPr>
            <a:t>– plan vs actual</a:t>
          </a:r>
          <a:endParaRPr lang="en-AU" sz="1000" b="1" cap="all" dirty="0">
            <a:solidFill>
              <a:schemeClr val="tx2"/>
            </a:solidFill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-235670"/>
          <a:ext cx="3570207" cy="31704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2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0.03498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0"/>
          <a:ext cx="3570207" cy="15850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3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  <cdr:relSizeAnchor xmlns:cdr="http://schemas.openxmlformats.org/drawingml/2006/chartDrawing">
    <cdr:from>
      <cdr:x>0.37624</cdr:x>
      <cdr:y>0.43467</cdr:y>
    </cdr:from>
    <cdr:to>
      <cdr:x>0.46722</cdr:x>
      <cdr:y>0.52676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343270" y="1969770"/>
          <a:ext cx="324802" cy="4173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AU" sz="1100" dirty="0"/>
        </a:p>
      </cdr:txBody>
    </cdr:sp>
  </cdr:relSizeAnchor>
  <cdr:relSizeAnchor xmlns:cdr="http://schemas.openxmlformats.org/drawingml/2006/chartDrawing">
    <cdr:from>
      <cdr:x>0.19663</cdr:x>
      <cdr:y>0.66957</cdr:y>
    </cdr:from>
    <cdr:to>
      <cdr:x>0.27829</cdr:x>
      <cdr:y>0.74267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702012" y="3034224"/>
          <a:ext cx="291548" cy="3313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AU" sz="1100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0.0975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-2182761"/>
          <a:ext cx="8135331" cy="25878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3 – plan vs actual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1 – plan vs actual</a:t>
          </a:r>
          <a:endParaRPr lang="en-AU" sz="1000" b="1" cap="all" dirty="0">
            <a:solidFill>
              <a:schemeClr val="tx2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56CEC-6554-420B-8E41-3662B787512F}" type="datetimeFigureOut">
              <a:rPr lang="en-US" smtClean="0"/>
              <a:t>26/05/2021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E3A9B-BE08-4738-B435-8B560E00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4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E3A9B-BE08-4738-B435-8B560E0043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4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E3A9B-BE08-4738-B435-8B560E0043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07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E3A9B-BE08-4738-B435-8B560E0043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23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85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59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9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7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6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8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91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50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6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89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27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473FD-0940-4B9F-B2F6-EF09F2FE8F09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27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service.anz/display/CEE/ANZ+PEOPLESOFT+TEST+FRAME+W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PeopleSoft Automation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Participants : Sameer Khanna, Kathy Kha, Sidhant Dayal, Vineet Wadwekar, Shivangi Tyagi, Venkat P, Karthik R, Sourav Mitra, Shyam Jha, Ramesh N, Bhanu M and Jatin 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28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Blocker &amp; Environment </a:t>
            </a:r>
            <a:r>
              <a:rPr lang="en-US" dirty="0" smtClean="0"/>
              <a:t>issue – GL/AM/LA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59345"/>
              </p:ext>
            </p:extLst>
          </p:nvPr>
        </p:nvGraphicFramePr>
        <p:xfrm>
          <a:off x="838200" y="1690688"/>
          <a:ext cx="10816282" cy="299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455">
                  <a:extLst>
                    <a:ext uri="{9D8B030D-6E8A-4147-A177-3AD203B41FA5}">
                      <a16:colId xmlns:a16="http://schemas.microsoft.com/office/drawing/2014/main" val="304445830"/>
                    </a:ext>
                  </a:extLst>
                </a:gridCol>
                <a:gridCol w="4403116">
                  <a:extLst>
                    <a:ext uri="{9D8B030D-6E8A-4147-A177-3AD203B41FA5}">
                      <a16:colId xmlns:a16="http://schemas.microsoft.com/office/drawing/2014/main" val="1678668523"/>
                    </a:ext>
                  </a:extLst>
                </a:gridCol>
                <a:gridCol w="1105777">
                  <a:extLst>
                    <a:ext uri="{9D8B030D-6E8A-4147-A177-3AD203B41FA5}">
                      <a16:colId xmlns:a16="http://schemas.microsoft.com/office/drawing/2014/main" val="1646046998"/>
                    </a:ext>
                  </a:extLst>
                </a:gridCol>
                <a:gridCol w="1169327">
                  <a:extLst>
                    <a:ext uri="{9D8B030D-6E8A-4147-A177-3AD203B41FA5}">
                      <a16:colId xmlns:a16="http://schemas.microsoft.com/office/drawing/2014/main" val="4211009540"/>
                    </a:ext>
                  </a:extLst>
                </a:gridCol>
                <a:gridCol w="859401">
                  <a:extLst>
                    <a:ext uri="{9D8B030D-6E8A-4147-A177-3AD203B41FA5}">
                      <a16:colId xmlns:a16="http://schemas.microsoft.com/office/drawing/2014/main" val="440317561"/>
                    </a:ext>
                  </a:extLst>
                </a:gridCol>
                <a:gridCol w="642552">
                  <a:extLst>
                    <a:ext uri="{9D8B030D-6E8A-4147-A177-3AD203B41FA5}">
                      <a16:colId xmlns:a16="http://schemas.microsoft.com/office/drawing/2014/main" val="3347301538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1705662965"/>
                    </a:ext>
                  </a:extLst>
                </a:gridCol>
              </a:tblGrid>
              <a:tr h="33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Backlog / Issue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Raised On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Aging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2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COFES-812- Data</a:t>
                      </a:r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all triggers missing in CNFUSYS1 and CNFUQA1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Apr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Madhav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DB team working on it</a:t>
                      </a:r>
                      <a:endParaRPr lang="en-AU" sz="1400" dirty="0" smtClean="0"/>
                    </a:p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99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INC3666177 - App Engine PSARCHIVE is running long in GBFAUQA1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Apr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Yamini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DB team working on it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98492"/>
                  </a:ext>
                </a:extLst>
              </a:tr>
              <a:tr h="461722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COFES-832 – Entries are</a:t>
                      </a:r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generated with reverse Signage in CHINA QA  region for Lease transaction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en-IN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May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Venkat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3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32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43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51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4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1914"/>
            <a:ext cx="10515600" cy="56950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Source to Pay (S2P)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26608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457529" y="305325"/>
            <a:ext cx="2894619" cy="1969770"/>
            <a:chOff x="216817" y="382268"/>
            <a:chExt cx="2894619" cy="1969770"/>
          </a:xfrm>
        </p:grpSpPr>
        <p:sp>
          <p:nvSpPr>
            <p:cNvPr id="4" name="Rectangle 3"/>
            <p:cNvSpPr/>
            <p:nvPr/>
          </p:nvSpPr>
          <p:spPr>
            <a:xfrm>
              <a:off x="216817" y="386498"/>
              <a:ext cx="2876870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4566" y="382268"/>
              <a:ext cx="2876870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007DBA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Summary – Regression Suite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Total Regression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Test Cases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 Automated (AP/Purchasing/E-</a:t>
              </a: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Proc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) :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456 &amp; 95 &amp; 44(Total of 568)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 Manual(AP/Purchasing):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106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 &amp; 4(Total of 110)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Progression Automation for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Corp X PI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XI Sprint </a:t>
              </a:r>
              <a:r>
                <a:rPr lang="en-US" sz="1000" b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5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Total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Tests : </a:t>
              </a:r>
              <a:r>
                <a:rPr lang="en-US" sz="1000" noProof="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13</a:t>
              </a: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Manual Tests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10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Reused existing automated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tests : </a:t>
              </a:r>
              <a:r>
                <a:rPr lang="en-US" sz="10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 Automated/Automatable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/2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16817" y="4960069"/>
            <a:ext cx="626882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817" y="4955839"/>
            <a:ext cx="6268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Team Commentary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Achievements from the past fortnight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Completed Cycle-3 for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Accounts payable and Purchasing module successfully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Comment on Summary – Regression Suite section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 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Even, in-Scope Manual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test </a:t>
            </a:r>
            <a:r>
              <a:rPr lang="en-US" sz="10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as</a:t>
            </a:r>
            <a:r>
              <a:rPr lang="en-US" sz="1000" dirty="0" err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</a:t>
            </a:r>
            <a:r>
              <a:rPr lang="en-US" sz="10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execution </a:t>
            </a:r>
            <a:r>
              <a:rPr lang="en-US" sz="10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Completed.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Comment on the Test Execution Plan vs Actual variance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 Due to SIT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test Execution 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&amp; 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China UAT Support 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,Cycle-3 got deviated a little from the plan. But, we managed to close it this week.</a:t>
            </a:r>
            <a:endParaRPr kumimoji="0" lang="en-US" sz="10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Comment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on the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defect distribution numbers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.In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Cycle-3,Script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issues causing defects are reduced.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68912" y="4960069"/>
            <a:ext cx="3494203" cy="1754326"/>
            <a:chOff x="6554771" y="4960069"/>
            <a:chExt cx="3494203" cy="1754326"/>
          </a:xfrm>
        </p:grpSpPr>
        <p:sp>
          <p:nvSpPr>
            <p:cNvPr id="8" name="Rectangle 7"/>
            <p:cNvSpPr/>
            <p:nvPr/>
          </p:nvSpPr>
          <p:spPr>
            <a:xfrm>
              <a:off x="6554771" y="4960069"/>
              <a:ext cx="349420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54772" y="4960069"/>
              <a:ext cx="349420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007DBA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Actions &amp; Support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Support Needed</a:t>
              </a: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.Ariba</a:t>
              </a:r>
              <a:r>
                <a:rPr kumimoji="0" lang="en-US" sz="10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 remittance files issue is still open which </a:t>
              </a:r>
              <a:r>
                <a:rPr lang="en-US" sz="10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Purnendu is currently looking in. We Will get it re-tested once we get a fix.</a:t>
              </a:r>
              <a:r>
                <a:rPr lang="en-US" sz="1000" noProof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No other pending incidents/requests.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6817" y="305325"/>
            <a:ext cx="5115612" cy="1815882"/>
            <a:chOff x="3236537" y="386498"/>
            <a:chExt cx="5115612" cy="1815882"/>
          </a:xfrm>
        </p:grpSpPr>
        <p:sp>
          <p:nvSpPr>
            <p:cNvPr id="10" name="Rectangle 9"/>
            <p:cNvSpPr/>
            <p:nvPr/>
          </p:nvSpPr>
          <p:spPr>
            <a:xfrm>
              <a:off x="3236537" y="386498"/>
              <a:ext cx="511561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6537" y="386498"/>
              <a:ext cx="511561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007DBA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Executive Summary for Bhanu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Current area of focus: 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People Tools upgrade + GL selective adoption initiative.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System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testing cycle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3 is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completed</a:t>
              </a:r>
              <a:r>
                <a:rPr kumimoji="0" lang="en-US" sz="10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 this week in Upgraded environment(GBFUSUP2)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Cycle 1 has been completed on a lower version of tools and now closed. Cycle 2 testing </a:t>
              </a:r>
              <a:r>
                <a:rPr lang="en-US" sz="10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has been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 </a:t>
              </a:r>
              <a:r>
                <a:rPr lang="en-US" sz="10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Completed in Upgraded version of tools and now closed</a:t>
              </a:r>
              <a:r>
                <a:rPr lang="en-US" sz="10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.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Current status of the focus area: Green/Amber/Red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Green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</p:grpSp>
      <p:graphicFrame>
        <p:nvGraphicFramePr>
          <p:cNvPr id="12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494997" y="305325"/>
          <a:ext cx="3570207" cy="4531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7"/>
          <p:cNvGraphicFramePr>
            <a:graphicFrameLocks/>
          </p:cNvGraphicFramePr>
          <p:nvPr>
            <p:extLst/>
          </p:nvPr>
        </p:nvGraphicFramePr>
        <p:xfrm>
          <a:off x="216817" y="2182761"/>
          <a:ext cx="8135331" cy="2654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0152668" y="4960068"/>
            <a:ext cx="1912536" cy="1754327"/>
            <a:chOff x="10152668" y="4960068"/>
            <a:chExt cx="1733294" cy="1754327"/>
          </a:xfrm>
        </p:grpSpPr>
        <p:sp>
          <p:nvSpPr>
            <p:cNvPr id="19" name="Rectangle 18"/>
            <p:cNvSpPr/>
            <p:nvPr/>
          </p:nvSpPr>
          <p:spPr>
            <a:xfrm>
              <a:off x="10162094" y="4960068"/>
              <a:ext cx="1723868" cy="17543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52668" y="4971202"/>
              <a:ext cx="173329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007DBA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Team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Bhanu (Presenter)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Aishwarya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Swati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Nazeer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Kritika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From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 S2P Squad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650885" y="82187"/>
            <a:ext cx="1406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1200" cap="none" spc="0" normalizeH="0" baseline="0" noProof="0" dirty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Date: </a:t>
            </a:r>
            <a:r>
              <a:rPr lang="en-US" sz="9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</a:t>
            </a:r>
            <a:r>
              <a:rPr kumimoji="0" lang="en-US" sz="9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lang="en-US" sz="9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May</a:t>
            </a:r>
            <a:r>
              <a:rPr kumimoji="0" lang="en-US" sz="9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900" b="1" i="0" u="sng" strike="noStrike" kern="1200" cap="none" spc="0" normalizeH="0" baseline="0" noProof="0" dirty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2021</a:t>
            </a:r>
            <a:endParaRPr kumimoji="0" lang="en-US" sz="1050" b="0" i="0" u="sng" strike="noStrike" kern="1200" cap="none" spc="0" normalizeH="0" baseline="0" noProof="0" dirty="0">
              <a:ln>
                <a:noFill/>
              </a:ln>
              <a:solidFill>
                <a:srgbClr val="007DBA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5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216817" y="235670"/>
          <a:ext cx="8278180" cy="644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494997" y="235670"/>
          <a:ext cx="3570207" cy="64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485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7"/>
          <p:cNvGraphicFramePr>
            <a:graphicFrameLocks/>
          </p:cNvGraphicFramePr>
          <p:nvPr>
            <p:extLst/>
          </p:nvPr>
        </p:nvGraphicFramePr>
        <p:xfrm>
          <a:off x="216817" y="1270862"/>
          <a:ext cx="7687319" cy="4531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ontent Placeholder 7"/>
          <p:cNvGraphicFramePr>
            <a:graphicFrameLocks/>
          </p:cNvGraphicFramePr>
          <p:nvPr>
            <p:extLst/>
          </p:nvPr>
        </p:nvGraphicFramePr>
        <p:xfrm>
          <a:off x="8216027" y="1270861"/>
          <a:ext cx="3570207" cy="4531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056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Cycle </a:t>
            </a:r>
            <a:r>
              <a:rPr lang="en-US" sz="4000" dirty="0" smtClean="0"/>
              <a:t>3 </a:t>
            </a:r>
            <a:r>
              <a:rPr lang="en-US" sz="4000" dirty="0"/>
              <a:t>Execution Summary for </a:t>
            </a:r>
            <a:r>
              <a:rPr lang="en-US" sz="4000" dirty="0" smtClean="0"/>
              <a:t>S2P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3142" y="1488440"/>
          <a:ext cx="11030857" cy="292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835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323569564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136469">
                  <a:extLst>
                    <a:ext uri="{9D8B030D-6E8A-4147-A177-3AD203B41FA5}">
                      <a16:colId xmlns:a16="http://schemas.microsoft.com/office/drawing/2014/main" val="1520439821"/>
                    </a:ext>
                  </a:extLst>
                </a:gridCol>
                <a:gridCol w="1149531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875212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862148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840445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422832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Planned</a:t>
                      </a:r>
                      <a:r>
                        <a:rPr lang="en-US" sz="1400" baseline="0" dirty="0" smtClean="0"/>
                        <a:t> End Date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26th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Purchasing-Cycle3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May 2021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3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E-Proc-Cycle3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Apr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AP-Cycle3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May 2021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of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US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6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189"/>
          </a:xfrm>
        </p:spPr>
        <p:txBody>
          <a:bodyPr>
            <a:normAutofit/>
          </a:bodyPr>
          <a:lstStyle/>
          <a:p>
            <a:r>
              <a:rPr lang="en-US" dirty="0" smtClean="0"/>
              <a:t>Execution </a:t>
            </a:r>
            <a:r>
              <a:rPr lang="en-US" dirty="0"/>
              <a:t>Tracker for S2P Cycle-3: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96314"/>
          <a:ext cx="11009344" cy="458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763">
                  <a:extLst>
                    <a:ext uri="{9D8B030D-6E8A-4147-A177-3AD203B41FA5}">
                      <a16:colId xmlns:a16="http://schemas.microsoft.com/office/drawing/2014/main" val="3976437030"/>
                    </a:ext>
                  </a:extLst>
                </a:gridCol>
                <a:gridCol w="714562">
                  <a:extLst>
                    <a:ext uri="{9D8B030D-6E8A-4147-A177-3AD203B41FA5}">
                      <a16:colId xmlns:a16="http://schemas.microsoft.com/office/drawing/2014/main" val="3454977600"/>
                    </a:ext>
                  </a:extLst>
                </a:gridCol>
                <a:gridCol w="826212">
                  <a:extLst>
                    <a:ext uri="{9D8B030D-6E8A-4147-A177-3AD203B41FA5}">
                      <a16:colId xmlns:a16="http://schemas.microsoft.com/office/drawing/2014/main" val="718592775"/>
                    </a:ext>
                  </a:extLst>
                </a:gridCol>
                <a:gridCol w="792717">
                  <a:extLst>
                    <a:ext uri="{9D8B030D-6E8A-4147-A177-3AD203B41FA5}">
                      <a16:colId xmlns:a16="http://schemas.microsoft.com/office/drawing/2014/main" val="1471487289"/>
                    </a:ext>
                  </a:extLst>
                </a:gridCol>
                <a:gridCol w="848543">
                  <a:extLst>
                    <a:ext uri="{9D8B030D-6E8A-4147-A177-3AD203B41FA5}">
                      <a16:colId xmlns:a16="http://schemas.microsoft.com/office/drawing/2014/main" val="4076507983"/>
                    </a:ext>
                  </a:extLst>
                </a:gridCol>
                <a:gridCol w="1116502">
                  <a:extLst>
                    <a:ext uri="{9D8B030D-6E8A-4147-A177-3AD203B41FA5}">
                      <a16:colId xmlns:a16="http://schemas.microsoft.com/office/drawing/2014/main" val="3867887396"/>
                    </a:ext>
                  </a:extLst>
                </a:gridCol>
                <a:gridCol w="826212">
                  <a:extLst>
                    <a:ext uri="{9D8B030D-6E8A-4147-A177-3AD203B41FA5}">
                      <a16:colId xmlns:a16="http://schemas.microsoft.com/office/drawing/2014/main" val="19465951"/>
                    </a:ext>
                  </a:extLst>
                </a:gridCol>
                <a:gridCol w="949028">
                  <a:extLst>
                    <a:ext uri="{9D8B030D-6E8A-4147-A177-3AD203B41FA5}">
                      <a16:colId xmlns:a16="http://schemas.microsoft.com/office/drawing/2014/main" val="390278334"/>
                    </a:ext>
                  </a:extLst>
                </a:gridCol>
                <a:gridCol w="1364615">
                  <a:extLst>
                    <a:ext uri="{9D8B030D-6E8A-4147-A177-3AD203B41FA5}">
                      <a16:colId xmlns:a16="http://schemas.microsoft.com/office/drawing/2014/main" val="107706168"/>
                    </a:ext>
                  </a:extLst>
                </a:gridCol>
                <a:gridCol w="870872">
                  <a:extLst>
                    <a:ext uri="{9D8B030D-6E8A-4147-A177-3AD203B41FA5}">
                      <a16:colId xmlns:a16="http://schemas.microsoft.com/office/drawing/2014/main" val="1826953669"/>
                    </a:ext>
                  </a:extLst>
                </a:gridCol>
                <a:gridCol w="1014159">
                  <a:extLst>
                    <a:ext uri="{9D8B030D-6E8A-4147-A177-3AD203B41FA5}">
                      <a16:colId xmlns:a16="http://schemas.microsoft.com/office/drawing/2014/main" val="3863289116"/>
                    </a:ext>
                  </a:extLst>
                </a:gridCol>
                <a:gridCol w="1014159">
                  <a:extLst>
                    <a:ext uri="{9D8B030D-6E8A-4147-A177-3AD203B41FA5}">
                      <a16:colId xmlns:a16="http://schemas.microsoft.com/office/drawing/2014/main" val="1902921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Cases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172911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</a:t>
                      </a:r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Bhanu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17-May-21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17-May-21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13985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18-May-21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19-May-21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vMerge="1"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6375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20-May-21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21-May-21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22382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</a:t>
                      </a:r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Swati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18-May-21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19-May-21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340553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20-May-21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20-May-21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vMerge="1"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50196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21-May-21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24-May-21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vMerge="1"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1467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25-May-21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26-May-21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vMerge="1"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108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AUS,IND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AP,E-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Bhanu</a:t>
                      </a:r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20-May-21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24-May-21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7681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368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189"/>
          </a:xfrm>
        </p:spPr>
        <p:txBody>
          <a:bodyPr/>
          <a:lstStyle/>
          <a:p>
            <a:r>
              <a:rPr lang="en-US" dirty="0"/>
              <a:t>Projection for next 2 weeks</a:t>
            </a:r>
            <a:r>
              <a:rPr lang="en-US" dirty="0" smtClean="0"/>
              <a:t>…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54156" y="1396315"/>
          <a:ext cx="8852453" cy="491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027">
                  <a:extLst>
                    <a:ext uri="{9D8B030D-6E8A-4147-A177-3AD203B41FA5}">
                      <a16:colId xmlns:a16="http://schemas.microsoft.com/office/drawing/2014/main" val="3976437030"/>
                    </a:ext>
                  </a:extLst>
                </a:gridCol>
                <a:gridCol w="808382">
                  <a:extLst>
                    <a:ext uri="{9D8B030D-6E8A-4147-A177-3AD203B41FA5}">
                      <a16:colId xmlns:a16="http://schemas.microsoft.com/office/drawing/2014/main" val="19465951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3456776321"/>
                    </a:ext>
                  </a:extLst>
                </a:gridCol>
                <a:gridCol w="821634">
                  <a:extLst>
                    <a:ext uri="{9D8B030D-6E8A-4147-A177-3AD203B41FA5}">
                      <a16:colId xmlns:a16="http://schemas.microsoft.com/office/drawing/2014/main" val="3388834749"/>
                    </a:ext>
                  </a:extLst>
                </a:gridCol>
                <a:gridCol w="662609">
                  <a:extLst>
                    <a:ext uri="{9D8B030D-6E8A-4147-A177-3AD203B41FA5}">
                      <a16:colId xmlns:a16="http://schemas.microsoft.com/office/drawing/2014/main" val="390278334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1722177049"/>
                    </a:ext>
                  </a:extLst>
                </a:gridCol>
                <a:gridCol w="742121">
                  <a:extLst>
                    <a:ext uri="{9D8B030D-6E8A-4147-A177-3AD203B41FA5}">
                      <a16:colId xmlns:a16="http://schemas.microsoft.com/office/drawing/2014/main" val="1856109903"/>
                    </a:ext>
                  </a:extLst>
                </a:gridCol>
                <a:gridCol w="728870">
                  <a:extLst>
                    <a:ext uri="{9D8B030D-6E8A-4147-A177-3AD203B41FA5}">
                      <a16:colId xmlns:a16="http://schemas.microsoft.com/office/drawing/2014/main" val="1826953669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507700584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55678420"/>
                    </a:ext>
                  </a:extLst>
                </a:gridCol>
              </a:tblGrid>
              <a:tr h="81749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 Library Implementation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729117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 &amp; Status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Status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Status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E-PROC</a:t>
                      </a:r>
                      <a:endParaRPr lang="en-AU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Current Status</a:t>
                      </a:r>
                      <a:endParaRPr lang="en-AU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ETA</a:t>
                      </a:r>
                      <a:endParaRPr lang="en-AU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59969650"/>
                  </a:ext>
                </a:extLst>
              </a:tr>
              <a:tr h="490855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US" sz="14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Jun’21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Jun’21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J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un’21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51510182"/>
                  </a:ext>
                </a:extLst>
              </a:tr>
              <a:tr h="49085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Jun’21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NZL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14 Jun’21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92825374"/>
                  </a:ext>
                </a:extLst>
              </a:tr>
              <a:tr h="49085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NZL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Jun’21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30386161"/>
                  </a:ext>
                </a:extLst>
              </a:tr>
              <a:tr h="35129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Jun’21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666760"/>
                  </a:ext>
                </a:extLst>
              </a:tr>
              <a:tr h="351299">
                <a:tc vMerge="1"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Jun’21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342290"/>
                  </a:ext>
                </a:extLst>
              </a:tr>
              <a:tr h="351299">
                <a:tc vMerge="1"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Jun’21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184758"/>
                  </a:ext>
                </a:extLst>
              </a:tr>
              <a:tr h="351299">
                <a:tc vMerge="1"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Jun’21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906836"/>
                  </a:ext>
                </a:extLst>
              </a:tr>
              <a:tr h="351299">
                <a:tc vMerge="1"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LAOS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Jun’21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809757"/>
                  </a:ext>
                </a:extLst>
              </a:tr>
              <a:tr h="351299">
                <a:tc vMerge="1"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VNM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Jun’21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4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887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Blocker &amp; Environment issue – AP/E-Procurement/Purchasing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84421" y="1690688"/>
          <a:ext cx="10816282" cy="159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455">
                  <a:extLst>
                    <a:ext uri="{9D8B030D-6E8A-4147-A177-3AD203B41FA5}">
                      <a16:colId xmlns:a16="http://schemas.microsoft.com/office/drawing/2014/main" val="304445830"/>
                    </a:ext>
                  </a:extLst>
                </a:gridCol>
                <a:gridCol w="4403116">
                  <a:extLst>
                    <a:ext uri="{9D8B030D-6E8A-4147-A177-3AD203B41FA5}">
                      <a16:colId xmlns:a16="http://schemas.microsoft.com/office/drawing/2014/main" val="1678668523"/>
                    </a:ext>
                  </a:extLst>
                </a:gridCol>
                <a:gridCol w="1105777">
                  <a:extLst>
                    <a:ext uri="{9D8B030D-6E8A-4147-A177-3AD203B41FA5}">
                      <a16:colId xmlns:a16="http://schemas.microsoft.com/office/drawing/2014/main" val="1646046998"/>
                    </a:ext>
                  </a:extLst>
                </a:gridCol>
                <a:gridCol w="1169327">
                  <a:extLst>
                    <a:ext uri="{9D8B030D-6E8A-4147-A177-3AD203B41FA5}">
                      <a16:colId xmlns:a16="http://schemas.microsoft.com/office/drawing/2014/main" val="4211009540"/>
                    </a:ext>
                  </a:extLst>
                </a:gridCol>
                <a:gridCol w="859401">
                  <a:extLst>
                    <a:ext uri="{9D8B030D-6E8A-4147-A177-3AD203B41FA5}">
                      <a16:colId xmlns:a16="http://schemas.microsoft.com/office/drawing/2014/main" val="440317561"/>
                    </a:ext>
                  </a:extLst>
                </a:gridCol>
                <a:gridCol w="642552">
                  <a:extLst>
                    <a:ext uri="{9D8B030D-6E8A-4147-A177-3AD203B41FA5}">
                      <a16:colId xmlns:a16="http://schemas.microsoft.com/office/drawing/2014/main" val="3347301538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1705662965"/>
                    </a:ext>
                  </a:extLst>
                </a:gridCol>
              </a:tblGrid>
              <a:tr h="33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Backlog / Issue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Raised On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Aging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2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PTPS-1055- Remittance files for</a:t>
                      </a:r>
                      <a:r>
                        <a:rPr lang="en-A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Ariba are getting generated with no data in it.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May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Purnendu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99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2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016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79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 – Going Tracking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66207" y="1690688"/>
          <a:ext cx="10829106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570">
                  <a:extLst>
                    <a:ext uri="{9D8B030D-6E8A-4147-A177-3AD203B41FA5}">
                      <a16:colId xmlns:a16="http://schemas.microsoft.com/office/drawing/2014/main" val="4210032083"/>
                    </a:ext>
                  </a:extLst>
                </a:gridCol>
                <a:gridCol w="1946366">
                  <a:extLst>
                    <a:ext uri="{9D8B030D-6E8A-4147-A177-3AD203B41FA5}">
                      <a16:colId xmlns:a16="http://schemas.microsoft.com/office/drawing/2014/main" val="3199549680"/>
                    </a:ext>
                  </a:extLst>
                </a:gridCol>
                <a:gridCol w="6270170">
                  <a:extLst>
                    <a:ext uri="{9D8B030D-6E8A-4147-A177-3AD203B41FA5}">
                      <a16:colId xmlns:a16="http://schemas.microsoft.com/office/drawing/2014/main" val="43647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Initiative Name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Current Status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Confluence link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Implementation of good practices. Draft V1.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Document available in confluence page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https://confluence.service.anz/display/CEE/ANZ+PEOPLESOFT+TEST+FRAME+WORK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2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Module for maintaining login credentials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Working as expected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https://confluence.service.anz/display/CEE/ANZ+PEOPLESOFT+TEST+FRAME+WORK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53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5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1914"/>
            <a:ext cx="10515600" cy="56950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PeopleSoft HCM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27461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512327" y="1779538"/>
            <a:ext cx="2894619" cy="1758556"/>
            <a:chOff x="216817" y="382268"/>
            <a:chExt cx="2894619" cy="1758556"/>
          </a:xfrm>
        </p:grpSpPr>
        <p:sp>
          <p:nvSpPr>
            <p:cNvPr id="4" name="Rectangle 3"/>
            <p:cNvSpPr/>
            <p:nvPr/>
          </p:nvSpPr>
          <p:spPr>
            <a:xfrm>
              <a:off x="216817" y="386498"/>
              <a:ext cx="2876870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4566" y="382268"/>
              <a:ext cx="2876870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Summary – Regression Suite</a:t>
              </a:r>
            </a:p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</a:rPr>
                <a:t>Total Regression Test Cases</a:t>
              </a: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Automated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332</a:t>
              </a:r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Manual : 175</a:t>
              </a:r>
            </a:p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</a:rPr>
                <a:t>Progression Automation for </a:t>
              </a:r>
            </a:p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Corp X PI XI Sprint 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5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Total Tests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130</a:t>
              </a: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Manual Test: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63</a:t>
              </a:r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Reused existing automated tests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65</a:t>
              </a:r>
              <a:endParaRPr lang="en-US" sz="10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Automated/Automatable : </a:t>
              </a:r>
              <a:r>
                <a:rPr lang="en-US" sz="10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/2</a:t>
              </a:r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844135" y="3853932"/>
            <a:ext cx="626882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508" y="3946265"/>
            <a:ext cx="57761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Commentary</a:t>
            </a:r>
            <a:endParaRPr lang="en-US" sz="10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Achievements from the past fortnight</a:t>
            </a: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ST for Sprint 5 stands at approx. 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0% completion.</a:t>
            </a:r>
            <a:endParaRPr lang="en-US" sz="1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Comment on Summary – Regression Suite section</a:t>
            </a: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Regression 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suite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is planned and will 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be executed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on 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28th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May.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65187" y="3902289"/>
            <a:ext cx="3494203" cy="1754326"/>
            <a:chOff x="6554771" y="4960069"/>
            <a:chExt cx="3494203" cy="1754326"/>
          </a:xfrm>
        </p:grpSpPr>
        <p:sp>
          <p:nvSpPr>
            <p:cNvPr id="8" name="Rectangle 7"/>
            <p:cNvSpPr/>
            <p:nvPr/>
          </p:nvSpPr>
          <p:spPr>
            <a:xfrm>
              <a:off x="6554771" y="4960069"/>
              <a:ext cx="349420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54772" y="4960069"/>
              <a:ext cx="349420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Actions &amp; Support</a:t>
              </a:r>
            </a:p>
            <a:p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Support Needed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No  open incidents or requests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Actions from previous meeting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N/A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16508" y="1791107"/>
            <a:ext cx="5115612" cy="1754326"/>
            <a:chOff x="3236537" y="386498"/>
            <a:chExt cx="5115612" cy="1754326"/>
          </a:xfrm>
        </p:grpSpPr>
        <p:sp>
          <p:nvSpPr>
            <p:cNvPr id="10" name="Rectangle 9"/>
            <p:cNvSpPr/>
            <p:nvPr/>
          </p:nvSpPr>
          <p:spPr>
            <a:xfrm>
              <a:off x="3236537" y="386498"/>
              <a:ext cx="511561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6537" y="386498"/>
              <a:ext cx="5115611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Executive Summary for Core HR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Current area of focus:</a:t>
              </a:r>
            </a:p>
            <a:p>
              <a:endParaRPr lang="en-US" sz="1000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System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testing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is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currently underway.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Existing PTF scripts were used to create test data for current sprint, as the testing in current Sprint involved Mail Notification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verification,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Report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verification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and changes in existing page functionality. </a:t>
              </a:r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Current status of the focus area: Green/Amber/Red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GREEN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769404" y="1791106"/>
            <a:ext cx="1945663" cy="1754327"/>
            <a:chOff x="10244355" y="3839651"/>
            <a:chExt cx="1763317" cy="1754327"/>
          </a:xfrm>
        </p:grpSpPr>
        <p:sp>
          <p:nvSpPr>
            <p:cNvPr id="19" name="Rectangle 18"/>
            <p:cNvSpPr/>
            <p:nvPr/>
          </p:nvSpPr>
          <p:spPr>
            <a:xfrm>
              <a:off x="10244355" y="3839651"/>
              <a:ext cx="1723868" cy="17543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274378" y="3905159"/>
              <a:ext cx="173329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Team</a:t>
              </a:r>
            </a:p>
            <a:p>
              <a:endParaRPr lang="en-US" sz="1000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Jatin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(</a:t>
              </a:r>
              <a:r>
                <a:rPr lang="en-US" sz="1000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Presenter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)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John</a:t>
              </a:r>
            </a:p>
            <a:p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From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Core HR</a:t>
              </a:r>
            </a:p>
            <a:p>
              <a:pPr algn="r"/>
              <a:endParaRPr lang="en-US" sz="800" b="1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684548" y="82187"/>
            <a:ext cx="1372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u="sng" dirty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Date: </a:t>
            </a:r>
            <a:r>
              <a:rPr lang="en-US" sz="9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14 Apr </a:t>
            </a:r>
            <a:r>
              <a:rPr lang="en-US" sz="900" b="1" u="sng" dirty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2021</a:t>
            </a:r>
            <a:endParaRPr lang="en-US" sz="1050" u="sng" dirty="0">
              <a:solidFill>
                <a:srgbClr val="007DBA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1914"/>
            <a:ext cx="10515600" cy="56950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PeopleSoft Core Finance- GL | AM |LA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8693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457529" y="305325"/>
            <a:ext cx="2894619" cy="2123658"/>
            <a:chOff x="216817" y="382268"/>
            <a:chExt cx="2894619" cy="2123658"/>
          </a:xfrm>
        </p:grpSpPr>
        <p:sp>
          <p:nvSpPr>
            <p:cNvPr id="4" name="Rectangle 3"/>
            <p:cNvSpPr/>
            <p:nvPr/>
          </p:nvSpPr>
          <p:spPr>
            <a:xfrm>
              <a:off x="216817" y="386498"/>
              <a:ext cx="2876870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4566" y="382268"/>
              <a:ext cx="287687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Summary – Regression Suite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Total Regression Test Cases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. Automated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751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. Manual: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72	</a:t>
              </a:r>
            </a:p>
            <a:p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Progression Automation for 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Corp X PI 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</a:rPr>
                <a:t>XI Sprint 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3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.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Total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Tests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123</a:t>
              </a:r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.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Reused existing automated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tests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endParaRPr lang="en-US" sz="10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. Automated/Automatable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84/84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- Manual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39</a:t>
              </a:r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endParaRPr lang="en-US" sz="10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16817" y="4960069"/>
            <a:ext cx="626882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817" y="4960069"/>
            <a:ext cx="6268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Commentary</a:t>
            </a:r>
          </a:p>
          <a:p>
            <a:endParaRPr lang="en-US" sz="10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Achievements from the past fortnight</a:t>
            </a: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Cycle 3 ST completed for China and Global for GL,AM and LA</a:t>
            </a:r>
            <a:endParaRPr lang="en-US" sz="1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Comment on Summary – Regression Suite section</a:t>
            </a: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Regression-Automation &amp; Manual testing of GL,AM 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&amp; LA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completed.</a:t>
            </a: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Comment on the Test Execution Plan vs Actual variance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There was a initial slack due to environment issues but was able to catchup later.  </a:t>
            </a:r>
            <a:endParaRPr lang="en-US" sz="1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Comment </a:t>
            </a: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</a:rPr>
              <a:t>on the 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defect distribution numbers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Defects related with script/data reduced significantly in cycle -3.  </a:t>
            </a: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68912" y="4960069"/>
            <a:ext cx="3494203" cy="1754326"/>
            <a:chOff x="6554771" y="4960069"/>
            <a:chExt cx="3494203" cy="1754326"/>
          </a:xfrm>
        </p:grpSpPr>
        <p:sp>
          <p:nvSpPr>
            <p:cNvPr id="8" name="Rectangle 7"/>
            <p:cNvSpPr/>
            <p:nvPr/>
          </p:nvSpPr>
          <p:spPr>
            <a:xfrm>
              <a:off x="6554771" y="4960069"/>
              <a:ext cx="349420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54772" y="4960069"/>
              <a:ext cx="349420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Actions &amp; Support</a:t>
              </a:r>
            </a:p>
            <a:p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Support Needed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Actions from previous meeting</a:t>
              </a:r>
            </a:p>
            <a:p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6817" y="305325"/>
            <a:ext cx="5115612" cy="1754326"/>
            <a:chOff x="3236537" y="386498"/>
            <a:chExt cx="5115612" cy="1754326"/>
          </a:xfrm>
        </p:grpSpPr>
        <p:sp>
          <p:nvSpPr>
            <p:cNvPr id="10" name="Rectangle 9"/>
            <p:cNvSpPr/>
            <p:nvPr/>
          </p:nvSpPr>
          <p:spPr>
            <a:xfrm>
              <a:off x="3236537" y="386498"/>
              <a:ext cx="511561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6537" y="386498"/>
              <a:ext cx="5115611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Executive Summary for GL, AM &amp; LA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Current area of focus: 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People Tools upgrade + GL selective adoption initiative. 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System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testing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- Cycle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3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was performed in upgraded environment GBFUSUP2 and CNFUSYS1 and was successfully completed last week.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Completed implementation of Login Library for all modules. 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Work on PTF enhancements like batch optimization and dynamic parameterization is in progress. 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Current status of the focus area: Green/Amber/Red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GREEN</a:t>
              </a:r>
            </a:p>
          </p:txBody>
        </p:sp>
      </p:grpSp>
      <p:graphicFrame>
        <p:nvGraphicFramePr>
          <p:cNvPr id="12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494997" y="305325"/>
          <a:ext cx="3570207" cy="4531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398285"/>
              </p:ext>
            </p:extLst>
          </p:nvPr>
        </p:nvGraphicFramePr>
        <p:xfrm>
          <a:off x="216817" y="2182761"/>
          <a:ext cx="8135331" cy="2654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0152668" y="4960068"/>
            <a:ext cx="1912536" cy="1796238"/>
            <a:chOff x="10152668" y="4960068"/>
            <a:chExt cx="1733294" cy="1796238"/>
          </a:xfrm>
        </p:grpSpPr>
        <p:sp>
          <p:nvSpPr>
            <p:cNvPr id="19" name="Rectangle 18"/>
            <p:cNvSpPr/>
            <p:nvPr/>
          </p:nvSpPr>
          <p:spPr>
            <a:xfrm>
              <a:off x="10162094" y="4960068"/>
              <a:ext cx="1723868" cy="17543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52668" y="4971202"/>
              <a:ext cx="173329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Team</a:t>
              </a:r>
            </a:p>
            <a:p>
              <a:endParaRPr lang="en-US" sz="1000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Navneet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endParaRPr lang="en-US" sz="1000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Ramesh (Presenter)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Santosh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Vishnu 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Kiran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Harika</a:t>
              </a:r>
            </a:p>
            <a:p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From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Evolve &amp; Protect</a:t>
              </a:r>
            </a:p>
            <a:p>
              <a:pPr algn="r"/>
              <a:endParaRPr lang="en-US" sz="800" b="1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650885" y="82187"/>
            <a:ext cx="1406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u="sng" dirty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Date: </a:t>
            </a:r>
            <a:r>
              <a:rPr lang="en-US" sz="9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 May </a:t>
            </a:r>
            <a:r>
              <a:rPr lang="en-US" sz="9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2021</a:t>
            </a:r>
            <a:endParaRPr lang="en-US" sz="1050" u="sng" dirty="0">
              <a:solidFill>
                <a:srgbClr val="007DBA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265513"/>
              </p:ext>
            </p:extLst>
          </p:nvPr>
        </p:nvGraphicFramePr>
        <p:xfrm>
          <a:off x="216817" y="235670"/>
          <a:ext cx="8278180" cy="644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494997" y="235670"/>
          <a:ext cx="3570207" cy="64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81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216817" y="235670"/>
          <a:ext cx="8278180" cy="644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494997" y="235670"/>
          <a:ext cx="3570207" cy="64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216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Cycle 3</a:t>
            </a:r>
            <a:r>
              <a:rPr lang="en-US" sz="4000" dirty="0" smtClean="0"/>
              <a:t> </a:t>
            </a:r>
            <a:r>
              <a:rPr lang="en-US" sz="4000" dirty="0"/>
              <a:t>Execution Summary for PS </a:t>
            </a:r>
            <a:r>
              <a:rPr lang="en-US" sz="4000" dirty="0" smtClean="0"/>
              <a:t>GL/AM/LA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2273"/>
              </p:ext>
            </p:extLst>
          </p:nvPr>
        </p:nvGraphicFramePr>
        <p:xfrm>
          <a:off x="653142" y="1488440"/>
          <a:ext cx="11030858" cy="326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8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2356956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136469">
                  <a:extLst>
                    <a:ext uri="{9D8B030D-6E8A-4147-A177-3AD203B41FA5}">
                      <a16:colId xmlns:a16="http://schemas.microsoft.com/office/drawing/2014/main" val="1520439821"/>
                    </a:ext>
                  </a:extLst>
                </a:gridCol>
                <a:gridCol w="1149531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875212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1491207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211387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422832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Planned</a:t>
                      </a:r>
                      <a:r>
                        <a:rPr lang="en-US" sz="1400" baseline="0" dirty="0" smtClean="0"/>
                        <a:t> End Date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28h Apr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May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393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out of 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-May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  <a:endParaRPr lang="en-AU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out of 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-May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out of 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Archival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May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out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3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68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2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56615"/>
            <a:ext cx="10515600" cy="1325563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sz="4000" dirty="0" smtClean="0"/>
              <a:t>Projection for Next 2 weeks – GL/AM/LA</a:t>
            </a:r>
            <a:endParaRPr lang="en-AU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940" y="1685925"/>
            <a:ext cx="10123859" cy="42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34539</TotalTime>
  <Words>1335</Words>
  <Application>Microsoft Office PowerPoint</Application>
  <PresentationFormat>Widescreen</PresentationFormat>
  <Paragraphs>450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Verdana</vt:lpstr>
      <vt:lpstr>Office Theme</vt:lpstr>
      <vt:lpstr>PeopleSoft Automation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Cycle 3 Execution Summary for PS GL/AM/LA</vt:lpstr>
      <vt:lpstr>  Projection for Next 2 weeks – GL/AM/LA</vt:lpstr>
      <vt:lpstr>Blocker &amp; Environment issue – GL/AM/LA</vt:lpstr>
      <vt:lpstr>PowerPoint Presentation</vt:lpstr>
      <vt:lpstr>PowerPoint Presentation</vt:lpstr>
      <vt:lpstr>PowerPoint Presentation</vt:lpstr>
      <vt:lpstr>PowerPoint Presentation</vt:lpstr>
      <vt:lpstr>Cycle 3 Execution Summary for S2P</vt:lpstr>
      <vt:lpstr>Execution Tracker for S2P Cycle-3:</vt:lpstr>
      <vt:lpstr>Projection for next 2 weeks…</vt:lpstr>
      <vt:lpstr>Blocker &amp; Environment issue – AP/E-Procurement/Purchasing</vt:lpstr>
      <vt:lpstr>On – Going Tracking</vt:lpstr>
    </vt:vector>
  </TitlesOfParts>
  <Company>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PeopleSoft Test Framework</dc:title>
  <dc:creator>Huliyali, Prem Prajwal</dc:creator>
  <cp:lastModifiedBy>Nynari, Bhanu Chandhar</cp:lastModifiedBy>
  <cp:revision>589</cp:revision>
  <dcterms:created xsi:type="dcterms:W3CDTF">2020-08-24T08:18:43Z</dcterms:created>
  <dcterms:modified xsi:type="dcterms:W3CDTF">2021-05-27T03:54:22Z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90353288-32c3-4353-abec-b300a46e4aee</vt:lpwstr>
  </property>
  <property fmtid="{D5CDD505-2E9C-101B-9397-08002B2CF9AE}" pid="3" name="Classification">
    <vt:lpwstr>I</vt:lpwstr>
  </property>
</Properties>
</file>