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drawings/drawing6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theme/themeOverride7.xml" ContentType="application/vnd.openxmlformats-officedocument.themeOverride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theme/themeOverride8.xml" ContentType="application/vnd.openxmlformats-officedocument.themeOverride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theme/themeOverride9.xml" ContentType="application/vnd.openxmlformats-officedocument.themeOverride+xml"/>
  <Override PartName="/ppt/drawings/drawing10.xml" ContentType="application/vnd.openxmlformats-officedocument.drawingml.chartshapes+xml"/>
  <Override PartName="/ppt/charts/chart11.xml" ContentType="application/vnd.openxmlformats-officedocument.drawingml.chart+xml"/>
  <Override PartName="/ppt/theme/themeOverride10.xml" ContentType="application/vnd.openxmlformats-officedocument.themeOverride+xml"/>
  <Override PartName="/ppt/drawings/drawing11.xml" ContentType="application/vnd.openxmlformats-officedocument.drawingml.chartshapes+xml"/>
  <Override PartName="/ppt/charts/chart1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58" r:id="rId3"/>
    <p:sldId id="377" r:id="rId4"/>
    <p:sldId id="359" r:id="rId5"/>
    <p:sldId id="327" r:id="rId6"/>
    <p:sldId id="326" r:id="rId7"/>
    <p:sldId id="367" r:id="rId8"/>
    <p:sldId id="330" r:id="rId9"/>
    <p:sldId id="350" r:id="rId10"/>
    <p:sldId id="368" r:id="rId11"/>
    <p:sldId id="344" r:id="rId12"/>
    <p:sldId id="329" r:id="rId13"/>
    <p:sldId id="360" r:id="rId14"/>
    <p:sldId id="369" r:id="rId15"/>
    <p:sldId id="370" r:id="rId16"/>
    <p:sldId id="378" r:id="rId17"/>
    <p:sldId id="371" r:id="rId18"/>
    <p:sldId id="372" r:id="rId19"/>
    <p:sldId id="373" r:id="rId20"/>
    <p:sldId id="374" r:id="rId21"/>
    <p:sldId id="375" r:id="rId22"/>
    <p:sldId id="376" r:id="rId23"/>
    <p:sldId id="34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9BCCE4"/>
    <a:srgbClr val="FDC82F"/>
    <a:srgbClr val="00C6D7"/>
    <a:srgbClr val="394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0.xml"/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UserShapes" Target="../drawings/drawing11.xml"/><Relationship Id="rId2" Type="http://schemas.openxmlformats.org/officeDocument/2006/relationships/image" Target="../media/image1.png"/><Relationship Id="rId1" Type="http://schemas.openxmlformats.org/officeDocument/2006/relationships/themeOverride" Target="../theme/themeOverride10.xml"/><Relationship Id="rId6" Type="http://schemas.openxmlformats.org/officeDocument/2006/relationships/package" Target="../embeddings/Microsoft_Excel_Worksheet10.xls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UserShapes" Target="../drawings/drawing2.xml"/><Relationship Id="rId2" Type="http://schemas.openxmlformats.org/officeDocument/2006/relationships/image" Target="../media/image1.png"/><Relationship Id="rId1" Type="http://schemas.openxmlformats.org/officeDocument/2006/relationships/themeOverride" Target="../theme/themeOverride2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UserShapes" Target="../drawings/drawing3.xml"/><Relationship Id="rId2" Type="http://schemas.openxmlformats.org/officeDocument/2006/relationships/image" Target="../media/image1.png"/><Relationship Id="rId1" Type="http://schemas.openxmlformats.org/officeDocument/2006/relationships/themeOverride" Target="../theme/themeOverride3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UserShapes" Target="../drawings/drawing5.xml"/><Relationship Id="rId2" Type="http://schemas.openxmlformats.org/officeDocument/2006/relationships/image" Target="../media/image1.png"/><Relationship Id="rId1" Type="http://schemas.openxmlformats.org/officeDocument/2006/relationships/themeOverride" Target="../theme/themeOverride5.xml"/><Relationship Id="rId6" Type="http://schemas.openxmlformats.org/officeDocument/2006/relationships/package" Target="../embeddings/Microsoft_Excel_Worksheet4.xls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6.xml"/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UserShapes" Target="../drawings/drawing8.xml"/><Relationship Id="rId2" Type="http://schemas.openxmlformats.org/officeDocument/2006/relationships/image" Target="../media/image1.png"/><Relationship Id="rId1" Type="http://schemas.openxmlformats.org/officeDocument/2006/relationships/themeOverride" Target="../theme/themeOverride7.xml"/><Relationship Id="rId6" Type="http://schemas.openxmlformats.org/officeDocument/2006/relationships/package" Target="../embeddings/Microsoft_Excel_Worksheet7.xls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UserShapes" Target="../drawings/drawing9.xml"/><Relationship Id="rId2" Type="http://schemas.openxmlformats.org/officeDocument/2006/relationships/image" Target="../media/image1.png"/><Relationship Id="rId1" Type="http://schemas.openxmlformats.org/officeDocument/2006/relationships/themeOverride" Target="../theme/themeOverride8.xml"/><Relationship Id="rId6" Type="http://schemas.openxmlformats.org/officeDocument/2006/relationships/package" Target="../embeddings/Microsoft_Excel_Worksheet8.xls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783767413688605E-2"/>
          <c:y val="9.8301420658141403E-2"/>
          <c:w val="0.87960939497947399"/>
          <c:h val="0.73590519718108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Script/Data</c:v>
                </c:pt>
              </c:strCache>
            </c:strRef>
          </c:tx>
          <c:spPr>
            <a:solidFill>
              <a:srgbClr val="00C6D7"/>
            </a:solidFill>
            <a:ln w="63500" cmpd="sng"/>
          </c:spPr>
          <c:invertIfNegative val="0"/>
          <c:dLbls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sng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BC46-4516-BE6C-51BC74D77F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Sheet1!$A$2:$A$11</c:f>
              <c:strCache>
                <c:ptCount val="4"/>
                <c:pt idx="0">
                  <c:v>GL-CN</c:v>
                </c:pt>
                <c:pt idx="1">
                  <c:v>AM-CN</c:v>
                </c:pt>
                <c:pt idx="2">
                  <c:v>LA-CN</c:v>
                </c:pt>
                <c:pt idx="3">
                  <c:v>GL-AU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23-46DB-AA5A-89ADB5910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Functional Defect</c:v>
                </c:pt>
              </c:strCache>
            </c:strRef>
          </c:tx>
          <c:spPr>
            <a:solidFill>
              <a:srgbClr val="394A58"/>
            </a:solidFill>
          </c:spPr>
          <c:invertIfNegative val="0"/>
          <c:dLbls>
            <c:dLbl>
              <c:idx val="2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u="none">
                        <a:solidFill>
                          <a:schemeClr val="bg1"/>
                        </a:solidFill>
                      </a:defRPr>
                    </a:pPr>
                    <a:fld id="{344FE93D-4E7B-4188-87F9-B10D793D8B82}" type="VALUE">
                      <a:rPr lang="en-US" u="none"/>
                      <a:pPr>
                        <a:defRPr sz="1000" u="none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23-46DB-AA5A-89ADB59104CE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sng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367-49DD-9FA2-01A54B329A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Sheet1!$A$2:$A$11</c:f>
              <c:strCache>
                <c:ptCount val="4"/>
                <c:pt idx="0">
                  <c:v>GL-CN</c:v>
                </c:pt>
                <c:pt idx="1">
                  <c:v>AM-CN</c:v>
                </c:pt>
                <c:pt idx="2">
                  <c:v>LA-CN</c:v>
                </c:pt>
                <c:pt idx="3">
                  <c:v>GL-AU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23-46DB-AA5A-89ADB5910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rgbClr val="FDC82F"/>
            </a:solidFill>
          </c:spPr>
          <c:invertIfNegative val="0"/>
          <c:dLbls>
            <c:dLbl>
              <c:idx val="2"/>
              <c:layout/>
              <c:tx>
                <c:rich>
                  <a:bodyPr/>
                  <a:lstStyle/>
                  <a:p>
                    <a:fld id="{D511B081-242A-47F0-BD7C-D97DFB628F73}" type="VALUE">
                      <a:rPr lang="en-US" u="sng"/>
                      <a:pPr/>
                      <a:t>[VALUE]</a:t>
                    </a:fld>
                    <a:endParaRPr lang="en-AU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223-46DB-AA5A-89ADB59104CE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sng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C46-4516-BE6C-51BC74D77F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Sheet1!$A$2:$A$11</c:f>
              <c:strCache>
                <c:ptCount val="4"/>
                <c:pt idx="0">
                  <c:v>GL-CN</c:v>
                </c:pt>
                <c:pt idx="1">
                  <c:v>AM-CN</c:v>
                </c:pt>
                <c:pt idx="2">
                  <c:v>LA-CN</c:v>
                </c:pt>
                <c:pt idx="3">
                  <c:v>GL-AU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23-46DB-AA5A-89ADB59104C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74"/>
        <c:overlap val="100"/>
        <c:axId val="399600208"/>
        <c:axId val="399601384"/>
      </c:barChart>
      <c:catAx>
        <c:axId val="39960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384"/>
        <c:crosses val="autoZero"/>
        <c:auto val="1"/>
        <c:lblAlgn val="ctr"/>
        <c:lblOffset val="100"/>
        <c:noMultiLvlLbl val="0"/>
      </c:catAx>
      <c:valAx>
        <c:axId val="39960138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0208"/>
        <c:crosses val="autoZero"/>
        <c:crossBetween val="between"/>
      </c:valAx>
      <c:spPr>
        <a:noFill/>
      </c:spPr>
    </c:plotArea>
    <c:legend>
      <c:legendPos val="b"/>
      <c:layout>
        <c:manualLayout>
          <c:xMode val="edge"/>
          <c:yMode val="edge"/>
          <c:x val="2.7234941786122902E-2"/>
          <c:y val="0.93194194739148295"/>
          <c:w val="0.95842385086479598"/>
          <c:h val="6.8058139439586302E-2"/>
        </c:manualLayout>
      </c:layout>
      <c:overlay val="0"/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007DBA"/>
      </a:solidFill>
    </a:ln>
  </c:spPr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783767413688605E-2"/>
          <c:y val="9.8301420658141403E-2"/>
          <c:w val="0.87960939497947399"/>
          <c:h val="0.73590519718108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Functional/Scripts</c:v>
                </c:pt>
              </c:strCache>
            </c:strRef>
          </c:tx>
          <c:spPr>
            <a:solidFill>
              <a:srgbClr val="00C6D7"/>
            </a:solidFill>
            <a:ln w="63500" cmpd="sng"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sng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Sheet1!$A$2:$A$6</c:f>
              <c:strCache>
                <c:ptCount val="3"/>
                <c:pt idx="0">
                  <c:v>AP</c:v>
                </c:pt>
                <c:pt idx="1">
                  <c:v>PUR</c:v>
                </c:pt>
                <c:pt idx="2">
                  <c:v>E-PROC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41-40AE-8BBF-53470F6BD8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rgbClr val="394A58"/>
            </a:solidFill>
          </c:spPr>
          <c:invertIfNegative val="0"/>
          <c:dLbls>
            <c:dLbl>
              <c:idx val="2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u="none">
                        <a:solidFill>
                          <a:schemeClr val="bg1"/>
                        </a:solidFill>
                      </a:defRPr>
                    </a:pPr>
                    <a:fld id="{344FE93D-4E7B-4188-87F9-B10D793D8B82}" type="VALUE">
                      <a:rPr lang="en-US" u="none"/>
                      <a:pPr>
                        <a:defRPr sz="1000" u="none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Sheet1!$A$2:$A$6</c:f>
              <c:strCache>
                <c:ptCount val="3"/>
                <c:pt idx="0">
                  <c:v>AP</c:v>
                </c:pt>
                <c:pt idx="1">
                  <c:v>PUR</c:v>
                </c:pt>
                <c:pt idx="2">
                  <c:v>E-PROC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41-40AE-8BBF-53470F6BD8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Intermittent</c:v>
                </c:pt>
              </c:strCache>
            </c:strRef>
          </c:tx>
          <c:spPr>
            <a:solidFill>
              <a:srgbClr val="FDC82F"/>
            </a:solidFill>
          </c:spPr>
          <c:invertIfNegative val="0"/>
          <c:dLbls>
            <c:dLbl>
              <c:idx val="2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u="none">
                        <a:solidFill>
                          <a:schemeClr val="tx1"/>
                        </a:solidFill>
                      </a:defRPr>
                    </a:pPr>
                    <a:fld id="{D511B081-242A-47F0-BD7C-D97DFB628F73}" type="VALUE">
                      <a:rPr lang="en-US" u="none"/>
                      <a:pPr>
                        <a:defRPr sz="1000" u="none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741-40AE-8BBF-53470F6BD8C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none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Sheet1!$A$2:$A$6</c:f>
              <c:strCache>
                <c:ptCount val="3"/>
                <c:pt idx="0">
                  <c:v>AP</c:v>
                </c:pt>
                <c:pt idx="1">
                  <c:v>PUR</c:v>
                </c:pt>
                <c:pt idx="2">
                  <c:v>E-PROC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41-40AE-8BBF-53470F6BD8C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Build issue</c:v>
                </c:pt>
              </c:strCache>
            </c:strRef>
          </c:tx>
          <c:spPr>
            <a:solidFill>
              <a:srgbClr val="ED7D31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Sheet1!$A$2:$A$6</c:f>
              <c:strCache>
                <c:ptCount val="3"/>
                <c:pt idx="0">
                  <c:v>AP</c:v>
                </c:pt>
                <c:pt idx="1">
                  <c:v>PUR</c:v>
                </c:pt>
                <c:pt idx="2">
                  <c:v>E-PROC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ED-4329-B59E-32144C6CF79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74"/>
        <c:overlap val="100"/>
        <c:axId val="399600208"/>
        <c:axId val="399601384"/>
      </c:barChart>
      <c:catAx>
        <c:axId val="39960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384"/>
        <c:crosses val="autoZero"/>
        <c:auto val="1"/>
        <c:lblAlgn val="ctr"/>
        <c:lblOffset val="100"/>
        <c:noMultiLvlLbl val="0"/>
      </c:catAx>
      <c:valAx>
        <c:axId val="39960138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0208"/>
        <c:crosses val="autoZero"/>
        <c:crossBetween val="between"/>
      </c:valAx>
      <c:spPr>
        <a:noFill/>
      </c:spPr>
    </c:plotArea>
    <c:legend>
      <c:legendPos val="b"/>
      <c:layout>
        <c:manualLayout>
          <c:xMode val="edge"/>
          <c:yMode val="edge"/>
          <c:x val="2.7234941786122902E-2"/>
          <c:y val="0.93194194739148295"/>
          <c:w val="0.89999991597125883"/>
          <c:h val="3.0780716859185726E-2"/>
        </c:manualLayout>
      </c:layout>
      <c:overlay val="0"/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595096499454048E-2"/>
          <c:y val="0.15034334924186338"/>
          <c:w val="0.95193483829975667"/>
          <c:h val="0.773491034491550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Test Execution</c:v>
                </c:pt>
              </c:strCache>
            </c:strRef>
          </c:tx>
          <c:spPr>
            <a:ln>
              <a:solidFill>
                <a:srgbClr val="00C6D7"/>
              </a:solidFill>
            </a:ln>
          </c:spPr>
          <c:cat>
            <c:numRef>
              <c:f>Sheet1!$A$2:$A$9</c:f>
              <c:numCache>
                <c:formatCode>d\-mmm</c:formatCode>
                <c:ptCount val="8"/>
                <c:pt idx="0">
                  <c:v>44286</c:v>
                </c:pt>
                <c:pt idx="1">
                  <c:v>44287</c:v>
                </c:pt>
                <c:pt idx="2">
                  <c:v>44288</c:v>
                </c:pt>
                <c:pt idx="3">
                  <c:v>44291</c:v>
                </c:pt>
                <c:pt idx="4">
                  <c:v>44292</c:v>
                </c:pt>
                <c:pt idx="5">
                  <c:v>44293</c:v>
                </c:pt>
                <c:pt idx="6">
                  <c:v>44294</c:v>
                </c:pt>
                <c:pt idx="7">
                  <c:v>44295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9</c:v>
                </c:pt>
                <c:pt idx="2">
                  <c:v>6</c:v>
                </c:pt>
                <c:pt idx="3">
                  <c:v>27</c:v>
                </c:pt>
                <c:pt idx="4">
                  <c:v>0</c:v>
                </c:pt>
                <c:pt idx="5">
                  <c:v>6</c:v>
                </c:pt>
                <c:pt idx="6">
                  <c:v>15</c:v>
                </c:pt>
                <c:pt idx="7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C4-4941-845A-9F38797087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Test Execution</c:v>
                </c:pt>
              </c:strCache>
            </c:strRef>
          </c:tx>
          <c:spPr>
            <a:ln>
              <a:solidFill>
                <a:srgbClr val="FDC82F"/>
              </a:solidFill>
            </a:ln>
          </c:spPr>
          <c:cat>
            <c:numRef>
              <c:f>Sheet1!$A$2:$A$9</c:f>
              <c:numCache>
                <c:formatCode>d\-mmm</c:formatCode>
                <c:ptCount val="8"/>
                <c:pt idx="0">
                  <c:v>44286</c:v>
                </c:pt>
                <c:pt idx="1">
                  <c:v>44287</c:v>
                </c:pt>
                <c:pt idx="2">
                  <c:v>44288</c:v>
                </c:pt>
                <c:pt idx="3">
                  <c:v>44291</c:v>
                </c:pt>
                <c:pt idx="4">
                  <c:v>44292</c:v>
                </c:pt>
                <c:pt idx="5">
                  <c:v>44293</c:v>
                </c:pt>
                <c:pt idx="6">
                  <c:v>44294</c:v>
                </c:pt>
                <c:pt idx="7">
                  <c:v>44295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6</c:v>
                </c:pt>
                <c:pt idx="1">
                  <c:v>19</c:v>
                </c:pt>
                <c:pt idx="2">
                  <c:v>16</c:v>
                </c:pt>
                <c:pt idx="3">
                  <c:v>6</c:v>
                </c:pt>
                <c:pt idx="4">
                  <c:v>18</c:v>
                </c:pt>
                <c:pt idx="5">
                  <c:v>9</c:v>
                </c:pt>
                <c:pt idx="6">
                  <c:v>27</c:v>
                </c:pt>
                <c:pt idx="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C4-4941-845A-9F38797087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44286</c:v>
                </c:pt>
                <c:pt idx="1">
                  <c:v>44287</c:v>
                </c:pt>
                <c:pt idx="2">
                  <c:v>44288</c:v>
                </c:pt>
                <c:pt idx="3">
                  <c:v>44291</c:v>
                </c:pt>
                <c:pt idx="4">
                  <c:v>44292</c:v>
                </c:pt>
                <c:pt idx="5">
                  <c:v>44293</c:v>
                </c:pt>
                <c:pt idx="6">
                  <c:v>44294</c:v>
                </c:pt>
                <c:pt idx="7">
                  <c:v>44295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C4-4941-845A-9F38797087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44286</c:v>
                </c:pt>
                <c:pt idx="1">
                  <c:v>44287</c:v>
                </c:pt>
                <c:pt idx="2">
                  <c:v>44288</c:v>
                </c:pt>
                <c:pt idx="3">
                  <c:v>44291</c:v>
                </c:pt>
                <c:pt idx="4">
                  <c:v>44292</c:v>
                </c:pt>
                <c:pt idx="5">
                  <c:v>44293</c:v>
                </c:pt>
                <c:pt idx="6">
                  <c:v>44294</c:v>
                </c:pt>
                <c:pt idx="7">
                  <c:v>44295</c:v>
                </c:pt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C4-4941-845A-9F38797087E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44286</c:v>
                </c:pt>
                <c:pt idx="1">
                  <c:v>44287</c:v>
                </c:pt>
                <c:pt idx="2">
                  <c:v>44288</c:v>
                </c:pt>
                <c:pt idx="3">
                  <c:v>44291</c:v>
                </c:pt>
                <c:pt idx="4">
                  <c:v>44292</c:v>
                </c:pt>
                <c:pt idx="5">
                  <c:v>44293</c:v>
                </c:pt>
                <c:pt idx="6">
                  <c:v>44294</c:v>
                </c:pt>
                <c:pt idx="7">
                  <c:v>44295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C4-4941-845A-9F38797087E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44286</c:v>
                </c:pt>
                <c:pt idx="1">
                  <c:v>44287</c:v>
                </c:pt>
                <c:pt idx="2">
                  <c:v>44288</c:v>
                </c:pt>
                <c:pt idx="3">
                  <c:v>44291</c:v>
                </c:pt>
                <c:pt idx="4">
                  <c:v>44292</c:v>
                </c:pt>
                <c:pt idx="5">
                  <c:v>44293</c:v>
                </c:pt>
                <c:pt idx="6">
                  <c:v>44294</c:v>
                </c:pt>
                <c:pt idx="7">
                  <c:v>44295</c:v>
                </c:pt>
              </c:numCache>
            </c:numRef>
          </c:cat>
          <c:val>
            <c:numRef>
              <c:f>Sheet1!$G$2:$G$9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FC4-4941-845A-9F3879708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601776"/>
        <c:axId val="399603344"/>
      </c:lineChart>
      <c:dateAx>
        <c:axId val="399601776"/>
        <c:scaling>
          <c:orientation val="minMax"/>
        </c:scaling>
        <c:delete val="0"/>
        <c:axPos val="b"/>
        <c:numFmt formatCode="d\-mmm" sourceLinked="1"/>
        <c:majorTickMark val="none"/>
        <c:minorTickMark val="out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3344"/>
        <c:crosses val="autoZero"/>
        <c:auto val="1"/>
        <c:lblOffset val="100"/>
        <c:baseTimeUnit val="days"/>
      </c:dateAx>
      <c:valAx>
        <c:axId val="399603344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776"/>
        <c:crosses val="autoZero"/>
        <c:crossBetween val="between"/>
      </c:valAx>
      <c:spPr>
        <a:noFill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5.3836162290139156E-2"/>
          <c:y val="0.21021905675462041"/>
          <c:w val="0.20906561761285436"/>
          <c:h val="0.14033859580586674"/>
        </c:manualLayout>
      </c:layout>
      <c:overlay val="0"/>
      <c:spPr>
        <a:noFill/>
        <a:ln>
          <a:noFill/>
        </a:ln>
      </c:spPr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007DBA"/>
      </a:solidFill>
    </a:ln>
  </c:spPr>
  <c:txPr>
    <a:bodyPr/>
    <a:lstStyle/>
    <a:p>
      <a:pPr>
        <a:defRPr sz="1800"/>
      </a:pPr>
      <a:endParaRPr lang="en-US"/>
    </a:p>
  </c:txPr>
  <c:externalData r:id="rId6">
    <c:autoUpdate val="0"/>
  </c:externalData>
  <c:userShapes r:id="rId7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783767413688605E-2"/>
          <c:y val="9.8301420658141403E-2"/>
          <c:w val="0.87960939497947399"/>
          <c:h val="0.73590519718108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Script/Data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0</a:t>
                    </a:r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3B7-4BED-8BAD-5CADA87799BE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0</a:t>
                    </a:r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3B7-4BED-8BAD-5CADA87799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Thailand</c:v>
                </c:pt>
                <c:pt idx="1">
                  <c:v>UK</c:v>
                </c:pt>
                <c:pt idx="2">
                  <c:v>Taiwan</c:v>
                </c:pt>
                <c:pt idx="3">
                  <c:v>China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B7-4BED-8BAD-5CADA87799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Functional Defect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3B7-4BED-8BAD-5CADA87799BE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344FE93D-4E7B-4188-87F9-B10D793D8B82}" type="VALUE">
                      <a:rPr lang="en-US" u="sng"/>
                      <a:pPr/>
                      <a:t>[VALUE]</a:t>
                    </a:fld>
                    <a:endParaRPr lang="en-AU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3B7-4BED-8BAD-5CADA87799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Thailand</c:v>
                </c:pt>
                <c:pt idx="1">
                  <c:v>UK</c:v>
                </c:pt>
                <c:pt idx="2">
                  <c:v>Taiwan</c:v>
                </c:pt>
                <c:pt idx="3">
                  <c:v>China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3B7-4BED-8BAD-5CADA87799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0</a:t>
                    </a:r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B3B7-4BED-8BAD-5CADA87799BE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0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B3B7-4BED-8BAD-5CADA87799BE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D511B081-242A-47F0-BD7C-D97DFB628F73}" type="VALUE">
                      <a:rPr lang="en-US" u="sng"/>
                      <a:pPr/>
                      <a:t>[VALUE]</a:t>
                    </a:fld>
                    <a:endParaRPr lang="en-AU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B3B7-4BED-8BAD-5CADA87799BE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Thailand</c:v>
                </c:pt>
                <c:pt idx="1">
                  <c:v>UK</c:v>
                </c:pt>
                <c:pt idx="2">
                  <c:v>Taiwan</c:v>
                </c:pt>
                <c:pt idx="3">
                  <c:v>China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3B7-4BED-8BAD-5CADA87799B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Intermittent Issue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Thailand</c:v>
                </c:pt>
                <c:pt idx="1">
                  <c:v>UK</c:v>
                </c:pt>
                <c:pt idx="2">
                  <c:v>Taiwan</c:v>
                </c:pt>
                <c:pt idx="3">
                  <c:v>China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3B7-4BED-8BAD-5CADA87799B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99600208"/>
        <c:axId val="399601384"/>
      </c:barChart>
      <c:catAx>
        <c:axId val="39960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601384"/>
        <c:crosses val="autoZero"/>
        <c:auto val="1"/>
        <c:lblAlgn val="ctr"/>
        <c:lblOffset val="100"/>
        <c:noMultiLvlLbl val="0"/>
      </c:catAx>
      <c:valAx>
        <c:axId val="399601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60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595096499454048E-2"/>
          <c:y val="0.15034334924186338"/>
          <c:w val="0.95193483829975667"/>
          <c:h val="0.773491034491550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Test Execution</c:v>
                </c:pt>
              </c:strCache>
            </c:strRef>
          </c:tx>
          <c:spPr>
            <a:ln>
              <a:solidFill>
                <a:srgbClr val="00C6D7"/>
              </a:solidFill>
            </a:ln>
          </c:spPr>
          <c:cat>
            <c:numRef>
              <c:f>Sheet1!$A$2:$A$9</c:f>
              <c:numCache>
                <c:formatCode>d\-mmm</c:formatCode>
                <c:ptCount val="8"/>
                <c:pt idx="0">
                  <c:v>44296</c:v>
                </c:pt>
                <c:pt idx="1">
                  <c:v>44301</c:v>
                </c:pt>
                <c:pt idx="2">
                  <c:v>44306</c:v>
                </c:pt>
                <c:pt idx="3">
                  <c:v>44314</c:v>
                </c:pt>
                <c:pt idx="4">
                  <c:v>44323</c:v>
                </c:pt>
                <c:pt idx="5">
                  <c:v>44330</c:v>
                </c:pt>
                <c:pt idx="6">
                  <c:v>44337</c:v>
                </c:pt>
                <c:pt idx="7" formatCode="[$-409]d\-mmm;@">
                  <c:v>44344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40</c:v>
                </c:pt>
                <c:pt idx="2">
                  <c:v>158</c:v>
                </c:pt>
                <c:pt idx="3">
                  <c:v>337</c:v>
                </c:pt>
                <c:pt idx="4">
                  <c:v>622</c:v>
                </c:pt>
                <c:pt idx="5">
                  <c:v>852</c:v>
                </c:pt>
                <c:pt idx="6">
                  <c:v>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29-426A-B511-1C73D8443A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Test Execution</c:v>
                </c:pt>
              </c:strCache>
            </c:strRef>
          </c:tx>
          <c:spPr>
            <a:ln>
              <a:solidFill>
                <a:srgbClr val="FDC82F"/>
              </a:solidFill>
            </a:ln>
          </c:spPr>
          <c:cat>
            <c:numRef>
              <c:f>Sheet1!$A$2:$A$9</c:f>
              <c:numCache>
                <c:formatCode>d\-mmm</c:formatCode>
                <c:ptCount val="8"/>
                <c:pt idx="0">
                  <c:v>44296</c:v>
                </c:pt>
                <c:pt idx="1">
                  <c:v>44301</c:v>
                </c:pt>
                <c:pt idx="2">
                  <c:v>44306</c:v>
                </c:pt>
                <c:pt idx="3">
                  <c:v>44314</c:v>
                </c:pt>
                <c:pt idx="4">
                  <c:v>44323</c:v>
                </c:pt>
                <c:pt idx="5">
                  <c:v>44330</c:v>
                </c:pt>
                <c:pt idx="6">
                  <c:v>44337</c:v>
                </c:pt>
                <c:pt idx="7" formatCode="[$-409]d\-mmm;@">
                  <c:v>44344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0</c:v>
                </c:pt>
                <c:pt idx="1">
                  <c:v>35</c:v>
                </c:pt>
                <c:pt idx="2">
                  <c:v>139</c:v>
                </c:pt>
                <c:pt idx="3">
                  <c:v>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29-426A-B511-1C73D8443AF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44296</c:v>
                </c:pt>
                <c:pt idx="1">
                  <c:v>44301</c:v>
                </c:pt>
                <c:pt idx="2">
                  <c:v>44306</c:v>
                </c:pt>
                <c:pt idx="3">
                  <c:v>44314</c:v>
                </c:pt>
                <c:pt idx="4">
                  <c:v>44323</c:v>
                </c:pt>
                <c:pt idx="5">
                  <c:v>44330</c:v>
                </c:pt>
                <c:pt idx="6">
                  <c:v>44337</c:v>
                </c:pt>
                <c:pt idx="7" formatCode="[$-409]d\-mmm;@">
                  <c:v>44344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29-426A-B511-1C73D8443AF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44296</c:v>
                </c:pt>
                <c:pt idx="1">
                  <c:v>44301</c:v>
                </c:pt>
                <c:pt idx="2">
                  <c:v>44306</c:v>
                </c:pt>
                <c:pt idx="3">
                  <c:v>44314</c:v>
                </c:pt>
                <c:pt idx="4">
                  <c:v>44323</c:v>
                </c:pt>
                <c:pt idx="5">
                  <c:v>44330</c:v>
                </c:pt>
                <c:pt idx="6">
                  <c:v>44337</c:v>
                </c:pt>
                <c:pt idx="7" formatCode="[$-409]d\-mmm;@">
                  <c:v>44344</c:v>
                </c:pt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29-426A-B511-1C73D8443AF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44296</c:v>
                </c:pt>
                <c:pt idx="1">
                  <c:v>44301</c:v>
                </c:pt>
                <c:pt idx="2">
                  <c:v>44306</c:v>
                </c:pt>
                <c:pt idx="3">
                  <c:v>44314</c:v>
                </c:pt>
                <c:pt idx="4">
                  <c:v>44323</c:v>
                </c:pt>
                <c:pt idx="5">
                  <c:v>44330</c:v>
                </c:pt>
                <c:pt idx="6">
                  <c:v>44337</c:v>
                </c:pt>
                <c:pt idx="7" formatCode="[$-409]d\-mmm;@">
                  <c:v>44344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29-426A-B511-1C73D8443AF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Sheet1!$A$2:$A$9</c:f>
              <c:numCache>
                <c:formatCode>d\-mmm</c:formatCode>
                <c:ptCount val="8"/>
                <c:pt idx="0">
                  <c:v>44296</c:v>
                </c:pt>
                <c:pt idx="1">
                  <c:v>44301</c:v>
                </c:pt>
                <c:pt idx="2">
                  <c:v>44306</c:v>
                </c:pt>
                <c:pt idx="3">
                  <c:v>44314</c:v>
                </c:pt>
                <c:pt idx="4">
                  <c:v>44323</c:v>
                </c:pt>
                <c:pt idx="5">
                  <c:v>44330</c:v>
                </c:pt>
                <c:pt idx="6">
                  <c:v>44337</c:v>
                </c:pt>
                <c:pt idx="7" formatCode="[$-409]d\-mmm;@">
                  <c:v>44344</c:v>
                </c:pt>
              </c:numCache>
            </c:numRef>
          </c:cat>
          <c:val>
            <c:numRef>
              <c:f>Sheet1!$G$2:$G$9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29-426A-B511-1C73D8443A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601776"/>
        <c:axId val="399603344"/>
      </c:lineChart>
      <c:dateAx>
        <c:axId val="399601776"/>
        <c:scaling>
          <c:orientation val="minMax"/>
        </c:scaling>
        <c:delete val="0"/>
        <c:axPos val="b"/>
        <c:numFmt formatCode="d\-mmm" sourceLinked="1"/>
        <c:majorTickMark val="none"/>
        <c:minorTickMark val="out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3344"/>
        <c:crosses val="autoZero"/>
        <c:auto val="1"/>
        <c:lblOffset val="100"/>
        <c:baseTimeUnit val="days"/>
        <c:majorUnit val="7"/>
        <c:majorTimeUnit val="days"/>
        <c:minorUnit val="1"/>
        <c:minorTimeUnit val="days"/>
      </c:dateAx>
      <c:valAx>
        <c:axId val="399603344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776"/>
        <c:crosses val="autoZero"/>
        <c:crossBetween val="between"/>
      </c:valAx>
      <c:spPr>
        <a:noFill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5.3836162290139156E-2"/>
          <c:y val="0.21021905675462041"/>
          <c:w val="0.20906561761285436"/>
          <c:h val="0.14033859580586674"/>
        </c:manualLayout>
      </c:layout>
      <c:overlay val="0"/>
      <c:spPr>
        <a:noFill/>
        <a:ln>
          <a:noFill/>
        </a:ln>
      </c:spPr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007DBA"/>
      </a:solidFill>
    </a:ln>
  </c:spPr>
  <c:txPr>
    <a:bodyPr/>
    <a:lstStyle/>
    <a:p>
      <a:pPr>
        <a:defRPr sz="1800"/>
      </a:pPr>
      <a:endParaRPr lang="en-US"/>
    </a:p>
  </c:txPr>
  <c:externalData r:id="rId6">
    <c:autoUpdate val="0"/>
  </c:externalData>
  <c:userShapes r:id="rId7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2195332924991003E-2"/>
          <c:y val="7.5171674620931689E-2"/>
          <c:w val="0.93320173450840527"/>
          <c:h val="0.85733636387643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Test Execution</c:v>
                </c:pt>
              </c:strCache>
            </c:strRef>
          </c:tx>
          <c:spPr>
            <a:ln>
              <a:solidFill>
                <a:srgbClr val="00C6D7"/>
              </a:solidFill>
            </a:ln>
          </c:spPr>
          <c:cat>
            <c:numRef>
              <c:f>Sheet1!$A$2:$A$7</c:f>
              <c:numCache>
                <c:formatCode>[$-409]d\-mmm;@</c:formatCode>
                <c:ptCount val="6"/>
                <c:pt idx="0">
                  <c:v>44127</c:v>
                </c:pt>
                <c:pt idx="1">
                  <c:v>44141</c:v>
                </c:pt>
                <c:pt idx="2">
                  <c:v>44155</c:v>
                </c:pt>
                <c:pt idx="3">
                  <c:v>44169</c:v>
                </c:pt>
                <c:pt idx="4">
                  <c:v>44183</c:v>
                </c:pt>
                <c:pt idx="5">
                  <c:v>44196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209</c:v>
                </c:pt>
                <c:pt idx="2">
                  <c:v>579</c:v>
                </c:pt>
                <c:pt idx="3">
                  <c:v>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C6-48E3-89E8-5AC3C30959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Test Execution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cat>
            <c:numRef>
              <c:f>Sheet1!$A$2:$A$7</c:f>
              <c:numCache>
                <c:formatCode>[$-409]d\-mmm;@</c:formatCode>
                <c:ptCount val="6"/>
                <c:pt idx="0">
                  <c:v>44127</c:v>
                </c:pt>
                <c:pt idx="1">
                  <c:v>44141</c:v>
                </c:pt>
                <c:pt idx="2">
                  <c:v>44155</c:v>
                </c:pt>
                <c:pt idx="3">
                  <c:v>44169</c:v>
                </c:pt>
                <c:pt idx="4">
                  <c:v>44183</c:v>
                </c:pt>
                <c:pt idx="5">
                  <c:v>44196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147</c:v>
                </c:pt>
                <c:pt idx="2">
                  <c:v>295</c:v>
                </c:pt>
                <c:pt idx="3">
                  <c:v>499</c:v>
                </c:pt>
                <c:pt idx="4">
                  <c:v>761</c:v>
                </c:pt>
                <c:pt idx="5">
                  <c:v>770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C6-48E3-89E8-5AC3C30959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Sheet1!$A$2:$A$7</c:f>
              <c:numCache>
                <c:formatCode>[$-409]d\-mmm;@</c:formatCode>
                <c:ptCount val="6"/>
                <c:pt idx="0">
                  <c:v>44127</c:v>
                </c:pt>
                <c:pt idx="1">
                  <c:v>44141</c:v>
                </c:pt>
                <c:pt idx="2">
                  <c:v>44155</c:v>
                </c:pt>
                <c:pt idx="3">
                  <c:v>44169</c:v>
                </c:pt>
                <c:pt idx="4">
                  <c:v>44183</c:v>
                </c:pt>
                <c:pt idx="5">
                  <c:v>44196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C6-48E3-89E8-5AC3C30959B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Sheet1!$A$2:$A$7</c:f>
              <c:numCache>
                <c:formatCode>[$-409]d\-mmm;@</c:formatCode>
                <c:ptCount val="6"/>
                <c:pt idx="0">
                  <c:v>44127</c:v>
                </c:pt>
                <c:pt idx="1">
                  <c:v>44141</c:v>
                </c:pt>
                <c:pt idx="2">
                  <c:v>44155</c:v>
                </c:pt>
                <c:pt idx="3">
                  <c:v>44169</c:v>
                </c:pt>
                <c:pt idx="4">
                  <c:v>44183</c:v>
                </c:pt>
                <c:pt idx="5">
                  <c:v>44196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0C6-48E3-89E8-5AC3C30959B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Sheet1!$A$2:$A$7</c:f>
              <c:numCache>
                <c:formatCode>[$-409]d\-mmm;@</c:formatCode>
                <c:ptCount val="6"/>
                <c:pt idx="0">
                  <c:v>44127</c:v>
                </c:pt>
                <c:pt idx="1">
                  <c:v>44141</c:v>
                </c:pt>
                <c:pt idx="2">
                  <c:v>44155</c:v>
                </c:pt>
                <c:pt idx="3">
                  <c:v>44169</c:v>
                </c:pt>
                <c:pt idx="4">
                  <c:v>44183</c:v>
                </c:pt>
                <c:pt idx="5">
                  <c:v>44196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0C6-48E3-89E8-5AC3C30959B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Sheet1!$A$2:$A$7</c:f>
              <c:numCache>
                <c:formatCode>[$-409]d\-mmm;@</c:formatCode>
                <c:ptCount val="6"/>
                <c:pt idx="0">
                  <c:v>44127</c:v>
                </c:pt>
                <c:pt idx="1">
                  <c:v>44141</c:v>
                </c:pt>
                <c:pt idx="2">
                  <c:v>44155</c:v>
                </c:pt>
                <c:pt idx="3">
                  <c:v>44169</c:v>
                </c:pt>
                <c:pt idx="4">
                  <c:v>44183</c:v>
                </c:pt>
                <c:pt idx="5">
                  <c:v>44196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0C6-48E3-89E8-5AC3C30959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601776"/>
        <c:axId val="399603344"/>
      </c:lineChart>
      <c:dateAx>
        <c:axId val="399601776"/>
        <c:scaling>
          <c:orientation val="minMax"/>
        </c:scaling>
        <c:delete val="0"/>
        <c:axPos val="b"/>
        <c:numFmt formatCode="[$-409]d\-mmm;@" sourceLinked="1"/>
        <c:majorTickMark val="none"/>
        <c:minorTickMark val="out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3344"/>
        <c:crosses val="autoZero"/>
        <c:auto val="1"/>
        <c:lblOffset val="100"/>
        <c:baseTimeUnit val="days"/>
        <c:majorUnit val="14"/>
        <c:majorTimeUnit val="days"/>
      </c:dateAx>
      <c:valAx>
        <c:axId val="399603344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776"/>
        <c:crosses val="autoZero"/>
        <c:crossBetween val="between"/>
      </c:valAx>
      <c:spPr>
        <a:solidFill>
          <a:srgbClr val="A5A5A5">
            <a:lumMod val="60000"/>
            <a:lumOff val="40000"/>
          </a:srgbClr>
        </a:solidFill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8.1935817977166508E-2"/>
          <c:y val="9.0597348456908949E-2"/>
          <c:w val="0.20906561761285436"/>
          <c:h val="0.14033859580586674"/>
        </c:manualLayout>
      </c:layout>
      <c:overlay val="0"/>
      <c:spPr>
        <a:noFill/>
        <a:ln>
          <a:noFill/>
        </a:ln>
      </c:spPr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6">
    <c:autoUpdate val="0"/>
  </c:externalData>
  <c:userShapes r:id="rId7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783767413688605E-2"/>
          <c:y val="9.8301420658141403E-2"/>
          <c:w val="0.87960939497947399"/>
          <c:h val="0.73590519718108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Script/Data</c:v>
                </c:pt>
              </c:strCache>
            </c:strRef>
          </c:tx>
          <c:spPr>
            <a:solidFill>
              <a:srgbClr val="00C6D7"/>
            </a:solidFill>
            <a:ln w="63500" cmpd="sng"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sng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Sheet1!$A$2:$A$12</c:f>
              <c:strCache>
                <c:ptCount val="10"/>
                <c:pt idx="0">
                  <c:v>GL-AU</c:v>
                </c:pt>
                <c:pt idx="1">
                  <c:v>GL-NZ</c:v>
                </c:pt>
                <c:pt idx="2">
                  <c:v>GL-UK</c:v>
                </c:pt>
                <c:pt idx="3">
                  <c:v>GL-SG</c:v>
                </c:pt>
                <c:pt idx="4">
                  <c:v>GL-HK</c:v>
                </c:pt>
                <c:pt idx="5">
                  <c:v>GL-FJ</c:v>
                </c:pt>
                <c:pt idx="6">
                  <c:v>GL-CH</c:v>
                </c:pt>
                <c:pt idx="7">
                  <c:v>AM-NZ</c:v>
                </c:pt>
                <c:pt idx="8">
                  <c:v>AM-UK</c:v>
                </c:pt>
                <c:pt idx="9">
                  <c:v>AM-CH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7</c:v>
                </c:pt>
                <c:pt idx="8">
                  <c:v>11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41-40AE-8BBF-53470F6BD8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Functional Defect</c:v>
                </c:pt>
              </c:strCache>
            </c:strRef>
          </c:tx>
          <c:spPr>
            <a:solidFill>
              <a:srgbClr val="394A58"/>
            </a:solidFill>
          </c:spPr>
          <c:invertIfNegative val="0"/>
          <c:dLbls>
            <c:dLbl>
              <c:idx val="2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u="none">
                        <a:solidFill>
                          <a:schemeClr val="bg1"/>
                        </a:solidFill>
                      </a:defRPr>
                    </a:pPr>
                    <a:fld id="{344FE93D-4E7B-4188-87F9-B10D793D8B82}" type="VALUE">
                      <a:rPr lang="en-US" u="none"/>
                      <a:pPr>
                        <a:defRPr sz="1000" u="none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Sheet1!$A$2:$A$12</c:f>
              <c:strCache>
                <c:ptCount val="10"/>
                <c:pt idx="0">
                  <c:v>GL-AU</c:v>
                </c:pt>
                <c:pt idx="1">
                  <c:v>GL-NZ</c:v>
                </c:pt>
                <c:pt idx="2">
                  <c:v>GL-UK</c:v>
                </c:pt>
                <c:pt idx="3">
                  <c:v>GL-SG</c:v>
                </c:pt>
                <c:pt idx="4">
                  <c:v>GL-HK</c:v>
                </c:pt>
                <c:pt idx="5">
                  <c:v>GL-FJ</c:v>
                </c:pt>
                <c:pt idx="6">
                  <c:v>GL-CH</c:v>
                </c:pt>
                <c:pt idx="7">
                  <c:v>AM-NZ</c:v>
                </c:pt>
                <c:pt idx="8">
                  <c:v>AM-UK</c:v>
                </c:pt>
                <c:pt idx="9">
                  <c:v>AM-CH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17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41-40AE-8BBF-53470F6BD8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Environments</c:v>
                </c:pt>
              </c:strCache>
            </c:strRef>
          </c:tx>
          <c:spPr>
            <a:solidFill>
              <a:srgbClr val="FDC82F"/>
            </a:solidFill>
          </c:spPr>
          <c:invertIfNegative val="0"/>
          <c:dLbls>
            <c:dLbl>
              <c:idx val="2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u="none">
                        <a:solidFill>
                          <a:schemeClr val="tx1"/>
                        </a:solidFill>
                      </a:defRPr>
                    </a:pPr>
                    <a:fld id="{D511B081-242A-47F0-BD7C-D97DFB628F73}" type="VALUE">
                      <a:rPr lang="en-US" u="none"/>
                      <a:pPr>
                        <a:defRPr sz="1000" u="none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741-40AE-8BBF-53470F6BD8C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none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Sheet1!$A$2:$A$12</c:f>
              <c:strCache>
                <c:ptCount val="10"/>
                <c:pt idx="0">
                  <c:v>GL-AU</c:v>
                </c:pt>
                <c:pt idx="1">
                  <c:v>GL-NZ</c:v>
                </c:pt>
                <c:pt idx="2">
                  <c:v>GL-UK</c:v>
                </c:pt>
                <c:pt idx="3">
                  <c:v>GL-SG</c:v>
                </c:pt>
                <c:pt idx="4">
                  <c:v>GL-HK</c:v>
                </c:pt>
                <c:pt idx="5">
                  <c:v>GL-FJ</c:v>
                </c:pt>
                <c:pt idx="6">
                  <c:v>GL-CH</c:v>
                </c:pt>
                <c:pt idx="7">
                  <c:v>AM-NZ</c:v>
                </c:pt>
                <c:pt idx="8">
                  <c:v>AM-UK</c:v>
                </c:pt>
                <c:pt idx="9">
                  <c:v>AM-CH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41-40AE-8BBF-53470F6BD8C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74"/>
        <c:overlap val="100"/>
        <c:axId val="399600208"/>
        <c:axId val="399601384"/>
      </c:barChart>
      <c:catAx>
        <c:axId val="39960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384"/>
        <c:crosses val="autoZero"/>
        <c:auto val="1"/>
        <c:lblAlgn val="ctr"/>
        <c:lblOffset val="100"/>
        <c:noMultiLvlLbl val="0"/>
      </c:catAx>
      <c:valAx>
        <c:axId val="39960138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0208"/>
        <c:crosses val="autoZero"/>
        <c:crossBetween val="between"/>
      </c:valAx>
      <c:spPr>
        <a:noFill/>
      </c:spPr>
    </c:plotArea>
    <c:legend>
      <c:legendPos val="b"/>
      <c:layout>
        <c:manualLayout>
          <c:xMode val="edge"/>
          <c:yMode val="edge"/>
          <c:x val="2.7234941786122902E-2"/>
          <c:y val="0.93194194739148295"/>
          <c:w val="0.95842385086479598"/>
          <c:h val="6.8058139439586302E-2"/>
        </c:manualLayout>
      </c:layout>
      <c:overlay val="0"/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2195332924991003E-2"/>
          <c:y val="7.5171674620931689E-2"/>
          <c:w val="0.93320173450840527"/>
          <c:h val="0.85733636387643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Test Execution</c:v>
                </c:pt>
              </c:strCache>
            </c:strRef>
          </c:tx>
          <c:spPr>
            <a:ln>
              <a:solidFill>
                <a:srgbClr val="00C6D7"/>
              </a:solidFill>
            </a:ln>
          </c:spPr>
          <c:cat>
            <c:numRef>
              <c:f>Sheet1!$A$2:$A$8</c:f>
              <c:numCache>
                <c:formatCode>[$-409]d\-mmm;@</c:formatCode>
                <c:ptCount val="7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63</c:v>
                </c:pt>
                <c:pt idx="2">
                  <c:v>397</c:v>
                </c:pt>
                <c:pt idx="3">
                  <c:v>672</c:v>
                </c:pt>
                <c:pt idx="4">
                  <c:v>816</c:v>
                </c:pt>
                <c:pt idx="5">
                  <c:v>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C6-48E3-89E8-5AC3C30959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Test Execution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cat>
            <c:numRef>
              <c:f>Sheet1!$A$2:$A$8</c:f>
              <c:numCache>
                <c:formatCode>[$-409]d\-mmm;@</c:formatCode>
                <c:ptCount val="7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35</c:v>
                </c:pt>
                <c:pt idx="1">
                  <c:v>57</c:v>
                </c:pt>
                <c:pt idx="2">
                  <c:v>232</c:v>
                </c:pt>
                <c:pt idx="3">
                  <c:v>684</c:v>
                </c:pt>
                <c:pt idx="4">
                  <c:v>787</c:v>
                </c:pt>
                <c:pt idx="5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C6-48E3-89E8-5AC3C30959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Sheet1!$A$2:$A$8</c:f>
              <c:numCache>
                <c:formatCode>[$-409]d\-mmm;@</c:formatCode>
                <c:ptCount val="7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C6-48E3-89E8-5AC3C30959B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Sheet1!$A$2:$A$8</c:f>
              <c:numCache>
                <c:formatCode>[$-409]d\-mmm;@</c:formatCode>
                <c:ptCount val="7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0C6-48E3-89E8-5AC3C30959B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Sheet1!$A$2:$A$8</c:f>
              <c:numCache>
                <c:formatCode>[$-409]d\-mmm;@</c:formatCode>
                <c:ptCount val="7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Sheet1!$F$2:$F$8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0C6-48E3-89E8-5AC3C30959B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Sheet1!$A$2:$A$8</c:f>
              <c:numCache>
                <c:formatCode>[$-409]d\-mmm;@</c:formatCode>
                <c:ptCount val="7"/>
                <c:pt idx="0">
                  <c:v>44232</c:v>
                </c:pt>
                <c:pt idx="1">
                  <c:v>44246</c:v>
                </c:pt>
                <c:pt idx="2">
                  <c:v>44260</c:v>
                </c:pt>
                <c:pt idx="3">
                  <c:v>44274</c:v>
                </c:pt>
                <c:pt idx="4">
                  <c:v>44288</c:v>
                </c:pt>
                <c:pt idx="5">
                  <c:v>44302</c:v>
                </c:pt>
                <c:pt idx="6">
                  <c:v>44316</c:v>
                </c:pt>
              </c:numCache>
            </c:numRef>
          </c:cat>
          <c:val>
            <c:numRef>
              <c:f>Sheet1!$G$2:$G$8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0C6-48E3-89E8-5AC3C30959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601776"/>
        <c:axId val="399603344"/>
      </c:lineChart>
      <c:dateAx>
        <c:axId val="399601776"/>
        <c:scaling>
          <c:orientation val="minMax"/>
        </c:scaling>
        <c:delete val="0"/>
        <c:axPos val="b"/>
        <c:numFmt formatCode="[$-409]d\-mmm;@" sourceLinked="1"/>
        <c:majorTickMark val="none"/>
        <c:minorTickMark val="out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3344"/>
        <c:crosses val="autoZero"/>
        <c:auto val="1"/>
        <c:lblOffset val="100"/>
        <c:baseTimeUnit val="days"/>
        <c:majorUnit val="14"/>
        <c:majorTimeUnit val="days"/>
      </c:dateAx>
      <c:valAx>
        <c:axId val="399603344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776"/>
        <c:crosses val="autoZero"/>
        <c:crossBetween val="between"/>
      </c:valAx>
      <c:spPr>
        <a:solidFill>
          <a:srgbClr val="A5A5A5">
            <a:lumMod val="60000"/>
            <a:lumOff val="40000"/>
          </a:srgbClr>
        </a:solidFill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8.1935817977166508E-2"/>
          <c:y val="9.0597348456908949E-2"/>
          <c:w val="0.20906561761285436"/>
          <c:h val="0.14033859580586674"/>
        </c:manualLayout>
      </c:layout>
      <c:overlay val="0"/>
      <c:spPr>
        <a:noFill/>
        <a:ln>
          <a:noFill/>
        </a:ln>
      </c:spPr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6">
    <c:autoUpdate val="0"/>
  </c:externalData>
  <c:userShapes r:id="rId7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783767413688605E-2"/>
          <c:y val="9.8301420658141403E-2"/>
          <c:w val="0.87960939497947399"/>
          <c:h val="0.73590519718108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Script/Data</c:v>
                </c:pt>
              </c:strCache>
            </c:strRef>
          </c:tx>
          <c:spPr>
            <a:solidFill>
              <a:srgbClr val="00C6D7"/>
            </a:solidFill>
            <a:ln w="63500" cmpd="sng"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sng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Sheet1!$A$2:$A$12</c:f>
              <c:strCache>
                <c:ptCount val="10"/>
                <c:pt idx="0">
                  <c:v>GL-AU</c:v>
                </c:pt>
                <c:pt idx="1">
                  <c:v>GL-NZ</c:v>
                </c:pt>
                <c:pt idx="2">
                  <c:v>GL-UK</c:v>
                </c:pt>
                <c:pt idx="3">
                  <c:v>GL-SG</c:v>
                </c:pt>
                <c:pt idx="4">
                  <c:v>GL-HK</c:v>
                </c:pt>
                <c:pt idx="5">
                  <c:v>GL-FJ</c:v>
                </c:pt>
                <c:pt idx="6">
                  <c:v>GL-CH</c:v>
                </c:pt>
                <c:pt idx="7">
                  <c:v>AM-AU</c:v>
                </c:pt>
                <c:pt idx="8">
                  <c:v>AM-NZ</c:v>
                </c:pt>
                <c:pt idx="9">
                  <c:v>AM-CH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8</c:v>
                </c:pt>
                <c:pt idx="1">
                  <c:v>16</c:v>
                </c:pt>
                <c:pt idx="2">
                  <c:v>17</c:v>
                </c:pt>
                <c:pt idx="3">
                  <c:v>13</c:v>
                </c:pt>
                <c:pt idx="4">
                  <c:v>16</c:v>
                </c:pt>
                <c:pt idx="5">
                  <c:v>1</c:v>
                </c:pt>
                <c:pt idx="6">
                  <c:v>18</c:v>
                </c:pt>
                <c:pt idx="7">
                  <c:v>1</c:v>
                </c:pt>
                <c:pt idx="8">
                  <c:v>0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41-40AE-8BBF-53470F6BD8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Functional Defect</c:v>
                </c:pt>
              </c:strCache>
            </c:strRef>
          </c:tx>
          <c:spPr>
            <a:solidFill>
              <a:srgbClr val="394A58"/>
            </a:solidFill>
          </c:spPr>
          <c:invertIfNegative val="0"/>
          <c:dLbls>
            <c:dLbl>
              <c:idx val="2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u="none">
                        <a:solidFill>
                          <a:schemeClr val="bg1"/>
                        </a:solidFill>
                      </a:defRPr>
                    </a:pPr>
                    <a:fld id="{344FE93D-4E7B-4188-87F9-B10D793D8B82}" type="VALUE">
                      <a:rPr lang="en-US" u="none"/>
                      <a:pPr>
                        <a:defRPr sz="1000" u="none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Sheet1!$A$2:$A$12</c:f>
              <c:strCache>
                <c:ptCount val="10"/>
                <c:pt idx="0">
                  <c:v>GL-AU</c:v>
                </c:pt>
                <c:pt idx="1">
                  <c:v>GL-NZ</c:v>
                </c:pt>
                <c:pt idx="2">
                  <c:v>GL-UK</c:v>
                </c:pt>
                <c:pt idx="3">
                  <c:v>GL-SG</c:v>
                </c:pt>
                <c:pt idx="4">
                  <c:v>GL-HK</c:v>
                </c:pt>
                <c:pt idx="5">
                  <c:v>GL-FJ</c:v>
                </c:pt>
                <c:pt idx="6">
                  <c:v>GL-CH</c:v>
                </c:pt>
                <c:pt idx="7">
                  <c:v>AM-AU</c:v>
                </c:pt>
                <c:pt idx="8">
                  <c:v>AM-NZ</c:v>
                </c:pt>
                <c:pt idx="9">
                  <c:v>AM-CH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7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41-40AE-8BBF-53470F6BD8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Environments</c:v>
                </c:pt>
              </c:strCache>
            </c:strRef>
          </c:tx>
          <c:spPr>
            <a:solidFill>
              <a:srgbClr val="FDC82F"/>
            </a:solidFill>
          </c:spPr>
          <c:invertIfNegative val="0"/>
          <c:dLbls>
            <c:dLbl>
              <c:idx val="2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u="none">
                        <a:solidFill>
                          <a:schemeClr val="tx1"/>
                        </a:solidFill>
                      </a:defRPr>
                    </a:pPr>
                    <a:fld id="{D511B081-242A-47F0-BD7C-D97DFB628F73}" type="VALUE">
                      <a:rPr lang="en-US" u="none"/>
                      <a:pPr>
                        <a:defRPr sz="1000" u="none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741-40AE-8BBF-53470F6BD8C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000" u="none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741-40AE-8BBF-53470F6BD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Sheet1!$A$2:$A$12</c:f>
              <c:strCache>
                <c:ptCount val="10"/>
                <c:pt idx="0">
                  <c:v>GL-AU</c:v>
                </c:pt>
                <c:pt idx="1">
                  <c:v>GL-NZ</c:v>
                </c:pt>
                <c:pt idx="2">
                  <c:v>GL-UK</c:v>
                </c:pt>
                <c:pt idx="3">
                  <c:v>GL-SG</c:v>
                </c:pt>
                <c:pt idx="4">
                  <c:v>GL-HK</c:v>
                </c:pt>
                <c:pt idx="5">
                  <c:v>GL-FJ</c:v>
                </c:pt>
                <c:pt idx="6">
                  <c:v>GL-CH</c:v>
                </c:pt>
                <c:pt idx="7">
                  <c:v>AM-AU</c:v>
                </c:pt>
                <c:pt idx="8">
                  <c:v>AM-NZ</c:v>
                </c:pt>
                <c:pt idx="9">
                  <c:v>AM-CH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15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41-40AE-8BBF-53470F6BD8C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74"/>
        <c:overlap val="100"/>
        <c:axId val="399600208"/>
        <c:axId val="399601384"/>
      </c:barChart>
      <c:catAx>
        <c:axId val="39960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384"/>
        <c:crosses val="autoZero"/>
        <c:auto val="1"/>
        <c:lblAlgn val="ctr"/>
        <c:lblOffset val="100"/>
        <c:noMultiLvlLbl val="0"/>
      </c:catAx>
      <c:valAx>
        <c:axId val="39960138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0208"/>
        <c:crosses val="autoZero"/>
        <c:crossBetween val="between"/>
      </c:valAx>
      <c:spPr>
        <a:noFill/>
      </c:spPr>
    </c:plotArea>
    <c:legend>
      <c:legendPos val="b"/>
      <c:layout>
        <c:manualLayout>
          <c:xMode val="edge"/>
          <c:yMode val="edge"/>
          <c:x val="2.7234941786122902E-2"/>
          <c:y val="0.93194194739148295"/>
          <c:w val="0.95842385086479598"/>
          <c:h val="6.8058139439586302E-2"/>
        </c:manualLayout>
      </c:layout>
      <c:overlay val="0"/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783767413688605E-2"/>
          <c:y val="9.8301420658141403E-2"/>
          <c:w val="0.87960939497947399"/>
          <c:h val="0.73590519718108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Script/Data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0</a:t>
                    </a:r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BC01-43AB-BB8C-9488DBAF7D17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0</a:t>
                    </a:r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C01-43AB-BB8C-9488DBAF7D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Thailand</c:v>
                </c:pt>
                <c:pt idx="1">
                  <c:v>UK</c:v>
                </c:pt>
                <c:pt idx="2">
                  <c:v>Taiwan</c:v>
                </c:pt>
                <c:pt idx="3">
                  <c:v>China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23-46DB-AA5A-89ADB5910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Functional Defect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C01-43AB-BB8C-9488DBAF7D17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344FE93D-4E7B-4188-87F9-B10D793D8B82}" type="VALUE">
                      <a:rPr lang="en-US" u="sng"/>
                      <a:pPr/>
                      <a:t>[VALUE]</a:t>
                    </a:fld>
                    <a:endParaRPr lang="en-AU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23-46DB-AA5A-89ADB59104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Thailand</c:v>
                </c:pt>
                <c:pt idx="1">
                  <c:v>UK</c:v>
                </c:pt>
                <c:pt idx="2">
                  <c:v>Taiwan</c:v>
                </c:pt>
                <c:pt idx="3">
                  <c:v>China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23-46DB-AA5A-89ADB5910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0</a:t>
                    </a:r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C01-43AB-BB8C-9488DBAF7D17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0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C01-43AB-BB8C-9488DBAF7D17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D511B081-242A-47F0-BD7C-D97DFB628F73}" type="VALUE">
                      <a:rPr lang="en-US" u="sng"/>
                      <a:pPr/>
                      <a:t>[VALUE]</a:t>
                    </a:fld>
                    <a:endParaRPr lang="en-AU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223-46DB-AA5A-89ADB59104CE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Thailand</c:v>
                </c:pt>
                <c:pt idx="1">
                  <c:v>UK</c:v>
                </c:pt>
                <c:pt idx="2">
                  <c:v>Taiwan</c:v>
                </c:pt>
                <c:pt idx="3">
                  <c:v>China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23-46DB-AA5A-89ADB59104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Intermittent Issue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Thailand</c:v>
                </c:pt>
                <c:pt idx="1">
                  <c:v>UK</c:v>
                </c:pt>
                <c:pt idx="2">
                  <c:v>Taiwan</c:v>
                </c:pt>
                <c:pt idx="3">
                  <c:v>China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C01-43AB-BB8C-9488DBAF7D1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99600208"/>
        <c:axId val="399601384"/>
      </c:barChart>
      <c:catAx>
        <c:axId val="39960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601384"/>
        <c:crosses val="autoZero"/>
        <c:auto val="1"/>
        <c:lblAlgn val="ctr"/>
        <c:lblOffset val="100"/>
        <c:noMultiLvlLbl val="0"/>
      </c:catAx>
      <c:valAx>
        <c:axId val="399601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60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595096499454048E-2"/>
          <c:y val="0.15034334924186338"/>
          <c:w val="0.95193483829975667"/>
          <c:h val="0.773491034491550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Test Execution</c:v>
                </c:pt>
              </c:strCache>
            </c:strRef>
          </c:tx>
          <c:spPr>
            <a:ln>
              <a:solidFill>
                <a:srgbClr val="00C6D7"/>
              </a:solidFill>
            </a:ln>
          </c:spPr>
          <c:cat>
            <c:numRef>
              <c:f>Sheet1!$A$2:$A$10</c:f>
              <c:numCache>
                <c:formatCode>d\-mmm</c:formatCode>
                <c:ptCount val="9"/>
                <c:pt idx="0">
                  <c:v>44301</c:v>
                </c:pt>
                <c:pt idx="1">
                  <c:v>44302</c:v>
                </c:pt>
                <c:pt idx="2">
                  <c:v>44305</c:v>
                </c:pt>
                <c:pt idx="3">
                  <c:v>44306</c:v>
                </c:pt>
                <c:pt idx="4">
                  <c:v>44307</c:v>
                </c:pt>
                <c:pt idx="5">
                  <c:v>44308</c:v>
                </c:pt>
                <c:pt idx="6">
                  <c:v>44309</c:v>
                </c:pt>
                <c:pt idx="7">
                  <c:v>44312</c:v>
                </c:pt>
                <c:pt idx="8">
                  <c:v>44313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29-426A-B511-1C73D8443A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Test Execution</c:v>
                </c:pt>
              </c:strCache>
            </c:strRef>
          </c:tx>
          <c:spPr>
            <a:ln>
              <a:solidFill>
                <a:srgbClr val="FDC82F"/>
              </a:solidFill>
            </a:ln>
          </c:spPr>
          <c:cat>
            <c:numRef>
              <c:f>Sheet1!$A$2:$A$10</c:f>
              <c:numCache>
                <c:formatCode>d\-mmm</c:formatCode>
                <c:ptCount val="9"/>
                <c:pt idx="0">
                  <c:v>44301</c:v>
                </c:pt>
                <c:pt idx="1">
                  <c:v>44302</c:v>
                </c:pt>
                <c:pt idx="2">
                  <c:v>44305</c:v>
                </c:pt>
                <c:pt idx="3">
                  <c:v>44306</c:v>
                </c:pt>
                <c:pt idx="4">
                  <c:v>44307</c:v>
                </c:pt>
                <c:pt idx="5">
                  <c:v>44308</c:v>
                </c:pt>
                <c:pt idx="6">
                  <c:v>44309</c:v>
                </c:pt>
                <c:pt idx="7">
                  <c:v>44312</c:v>
                </c:pt>
                <c:pt idx="8">
                  <c:v>44313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29-426A-B511-1C73D8443AF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Sheet1!$A$2:$A$10</c:f>
              <c:numCache>
                <c:formatCode>d\-mmm</c:formatCode>
                <c:ptCount val="9"/>
                <c:pt idx="0">
                  <c:v>44301</c:v>
                </c:pt>
                <c:pt idx="1">
                  <c:v>44302</c:v>
                </c:pt>
                <c:pt idx="2">
                  <c:v>44305</c:v>
                </c:pt>
                <c:pt idx="3">
                  <c:v>44306</c:v>
                </c:pt>
                <c:pt idx="4">
                  <c:v>44307</c:v>
                </c:pt>
                <c:pt idx="5">
                  <c:v>44308</c:v>
                </c:pt>
                <c:pt idx="6">
                  <c:v>44309</c:v>
                </c:pt>
                <c:pt idx="7">
                  <c:v>44312</c:v>
                </c:pt>
                <c:pt idx="8">
                  <c:v>44313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29-426A-B511-1C73D8443AF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Sheet1!$A$2:$A$10</c:f>
              <c:numCache>
                <c:formatCode>d\-mmm</c:formatCode>
                <c:ptCount val="9"/>
                <c:pt idx="0">
                  <c:v>44301</c:v>
                </c:pt>
                <c:pt idx="1">
                  <c:v>44302</c:v>
                </c:pt>
                <c:pt idx="2">
                  <c:v>44305</c:v>
                </c:pt>
                <c:pt idx="3">
                  <c:v>44306</c:v>
                </c:pt>
                <c:pt idx="4">
                  <c:v>44307</c:v>
                </c:pt>
                <c:pt idx="5">
                  <c:v>44308</c:v>
                </c:pt>
                <c:pt idx="6">
                  <c:v>44309</c:v>
                </c:pt>
                <c:pt idx="7">
                  <c:v>44312</c:v>
                </c:pt>
                <c:pt idx="8">
                  <c:v>44313</c:v>
                </c:pt>
              </c:numCache>
            </c:numRef>
          </c:cat>
          <c:val>
            <c:numRef>
              <c:f>Sheet1!$E$2:$E$10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29-426A-B511-1C73D8443AF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Sheet1!$A$2:$A$10</c:f>
              <c:numCache>
                <c:formatCode>d\-mmm</c:formatCode>
                <c:ptCount val="9"/>
                <c:pt idx="0">
                  <c:v>44301</c:v>
                </c:pt>
                <c:pt idx="1">
                  <c:v>44302</c:v>
                </c:pt>
                <c:pt idx="2">
                  <c:v>44305</c:v>
                </c:pt>
                <c:pt idx="3">
                  <c:v>44306</c:v>
                </c:pt>
                <c:pt idx="4">
                  <c:v>44307</c:v>
                </c:pt>
                <c:pt idx="5">
                  <c:v>44308</c:v>
                </c:pt>
                <c:pt idx="6">
                  <c:v>44309</c:v>
                </c:pt>
                <c:pt idx="7">
                  <c:v>44312</c:v>
                </c:pt>
                <c:pt idx="8">
                  <c:v>44313</c:v>
                </c:pt>
              </c:numCache>
            </c:numRef>
          </c:cat>
          <c:val>
            <c:numRef>
              <c:f>Sheet1!$F$2:$F$10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29-426A-B511-1C73D8443AF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</c:spPr>
          </c:marker>
          <c:cat>
            <c:numRef>
              <c:f>Sheet1!$A$2:$A$10</c:f>
              <c:numCache>
                <c:formatCode>d\-mmm</c:formatCode>
                <c:ptCount val="9"/>
                <c:pt idx="0">
                  <c:v>44301</c:v>
                </c:pt>
                <c:pt idx="1">
                  <c:v>44302</c:v>
                </c:pt>
                <c:pt idx="2">
                  <c:v>44305</c:v>
                </c:pt>
                <c:pt idx="3">
                  <c:v>44306</c:v>
                </c:pt>
                <c:pt idx="4">
                  <c:v>44307</c:v>
                </c:pt>
                <c:pt idx="5">
                  <c:v>44308</c:v>
                </c:pt>
                <c:pt idx="6">
                  <c:v>44309</c:v>
                </c:pt>
                <c:pt idx="7">
                  <c:v>44312</c:v>
                </c:pt>
                <c:pt idx="8">
                  <c:v>44313</c:v>
                </c:pt>
              </c:numCache>
            </c:numRef>
          </c:cat>
          <c:val>
            <c:numRef>
              <c:f>Sheet1!$G$2:$G$10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29-426A-B511-1C73D8443A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601776"/>
        <c:axId val="399603344"/>
      </c:lineChart>
      <c:dateAx>
        <c:axId val="399601776"/>
        <c:scaling>
          <c:orientation val="minMax"/>
        </c:scaling>
        <c:delete val="0"/>
        <c:axPos val="b"/>
        <c:numFmt formatCode="d\-mmm" sourceLinked="1"/>
        <c:majorTickMark val="none"/>
        <c:minorTickMark val="out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3344"/>
        <c:crosses val="autoZero"/>
        <c:auto val="1"/>
        <c:lblOffset val="100"/>
        <c:baseTimeUnit val="days"/>
      </c:dateAx>
      <c:valAx>
        <c:axId val="399603344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776"/>
        <c:crosses val="autoZero"/>
        <c:crossBetween val="between"/>
      </c:valAx>
      <c:spPr>
        <a:noFill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5.3836162290139156E-2"/>
          <c:y val="0.21021905675462041"/>
          <c:w val="0.20906561761285436"/>
          <c:h val="0.14033859580586674"/>
        </c:manualLayout>
      </c:layout>
      <c:overlay val="0"/>
      <c:spPr>
        <a:noFill/>
        <a:ln>
          <a:noFill/>
        </a:ln>
      </c:spPr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007DBA"/>
      </a:solidFill>
    </a:ln>
  </c:spPr>
  <c:txPr>
    <a:bodyPr/>
    <a:lstStyle/>
    <a:p>
      <a:pPr>
        <a:defRPr sz="1800"/>
      </a:pPr>
      <a:endParaRPr lang="en-US"/>
    </a:p>
  </c:txPr>
  <c:externalData r:id="rId6">
    <c:autoUpdate val="0"/>
  </c:externalData>
  <c:userShapes r:id="rId7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2195332924991003E-2"/>
          <c:y val="7.5171674620931689E-2"/>
          <c:w val="0.93320173450840527"/>
          <c:h val="0.85733636387643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Test Execution</c:v>
                </c:pt>
              </c:strCache>
            </c:strRef>
          </c:tx>
          <c:spPr>
            <a:ln>
              <a:solidFill>
                <a:srgbClr val="00C6D7"/>
              </a:solidFill>
            </a:ln>
          </c:spPr>
          <c:cat>
            <c:strRef>
              <c:f>Sheet1!$A$2:$A$13</c:f>
              <c:strCache>
                <c:ptCount val="12"/>
                <c:pt idx="0">
                  <c:v>23 Oct - AU</c:v>
                </c:pt>
                <c:pt idx="1">
                  <c:v>30 Oct - AU</c:v>
                </c:pt>
                <c:pt idx="2">
                  <c:v>6 Nov - NZL</c:v>
                </c:pt>
                <c:pt idx="3">
                  <c:v>13 Nov - NZL</c:v>
                </c:pt>
                <c:pt idx="4">
                  <c:v>20 Nov - SGP</c:v>
                </c:pt>
                <c:pt idx="5">
                  <c:v>27 Nov - JPN</c:v>
                </c:pt>
                <c:pt idx="6">
                  <c:v>4 Dec - TWN</c:v>
                </c:pt>
                <c:pt idx="7">
                  <c:v>8 Dec - LAOS</c:v>
                </c:pt>
                <c:pt idx="8">
                  <c:v>11 Dec - IND</c:v>
                </c:pt>
                <c:pt idx="9">
                  <c:v>18 Dec - VNM</c:v>
                </c:pt>
                <c:pt idx="10">
                  <c:v>25 Dec - CHN</c:v>
                </c:pt>
                <c:pt idx="11">
                  <c:v>31 Dec - CHN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20</c:v>
                </c:pt>
                <c:pt idx="1">
                  <c:v>21</c:v>
                </c:pt>
                <c:pt idx="2">
                  <c:v>39</c:v>
                </c:pt>
                <c:pt idx="3">
                  <c:v>39</c:v>
                </c:pt>
                <c:pt idx="4">
                  <c:v>41</c:v>
                </c:pt>
                <c:pt idx="5">
                  <c:v>41</c:v>
                </c:pt>
                <c:pt idx="6">
                  <c:v>40</c:v>
                </c:pt>
                <c:pt idx="7">
                  <c:v>41</c:v>
                </c:pt>
                <c:pt idx="8">
                  <c:v>85</c:v>
                </c:pt>
                <c:pt idx="9">
                  <c:v>40</c:v>
                </c:pt>
                <c:pt idx="10">
                  <c:v>17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C6-48E3-89E8-5AC3C30959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Test Execution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cat>
            <c:strRef>
              <c:f>Sheet1!$A$2:$A$13</c:f>
              <c:strCache>
                <c:ptCount val="12"/>
                <c:pt idx="0">
                  <c:v>23 Oct - AU</c:v>
                </c:pt>
                <c:pt idx="1">
                  <c:v>30 Oct - AU</c:v>
                </c:pt>
                <c:pt idx="2">
                  <c:v>6 Nov - NZL</c:v>
                </c:pt>
                <c:pt idx="3">
                  <c:v>13 Nov - NZL</c:v>
                </c:pt>
                <c:pt idx="4">
                  <c:v>20 Nov - SGP</c:v>
                </c:pt>
                <c:pt idx="5">
                  <c:v>27 Nov - JPN</c:v>
                </c:pt>
                <c:pt idx="6">
                  <c:v>4 Dec - TWN</c:v>
                </c:pt>
                <c:pt idx="7">
                  <c:v>8 Dec - LAOS</c:v>
                </c:pt>
                <c:pt idx="8">
                  <c:v>11 Dec - IND</c:v>
                </c:pt>
                <c:pt idx="9">
                  <c:v>18 Dec - VNM</c:v>
                </c:pt>
                <c:pt idx="10">
                  <c:v>25 Dec - CHN</c:v>
                </c:pt>
                <c:pt idx="11">
                  <c:v>31 Dec - CHN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</c:v>
                </c:pt>
                <c:pt idx="1">
                  <c:v>23</c:v>
                </c:pt>
                <c:pt idx="2">
                  <c:v>38</c:v>
                </c:pt>
                <c:pt idx="3">
                  <c:v>40</c:v>
                </c:pt>
                <c:pt idx="4">
                  <c:v>38</c:v>
                </c:pt>
                <c:pt idx="5">
                  <c:v>41</c:v>
                </c:pt>
                <c:pt idx="6">
                  <c:v>39</c:v>
                </c:pt>
                <c:pt idx="7">
                  <c:v>36</c:v>
                </c:pt>
                <c:pt idx="8">
                  <c:v>83</c:v>
                </c:pt>
                <c:pt idx="9">
                  <c:v>40</c:v>
                </c:pt>
                <c:pt idx="10">
                  <c:v>15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C6-48E3-89E8-5AC3C30959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strRef>
              <c:f>Sheet1!$A$2:$A$13</c:f>
              <c:strCache>
                <c:ptCount val="12"/>
                <c:pt idx="0">
                  <c:v>23 Oct - AU</c:v>
                </c:pt>
                <c:pt idx="1">
                  <c:v>30 Oct - AU</c:v>
                </c:pt>
                <c:pt idx="2">
                  <c:v>6 Nov - NZL</c:v>
                </c:pt>
                <c:pt idx="3">
                  <c:v>13 Nov - NZL</c:v>
                </c:pt>
                <c:pt idx="4">
                  <c:v>20 Nov - SGP</c:v>
                </c:pt>
                <c:pt idx="5">
                  <c:v>27 Nov - JPN</c:v>
                </c:pt>
                <c:pt idx="6">
                  <c:v>4 Dec - TWN</c:v>
                </c:pt>
                <c:pt idx="7">
                  <c:v>8 Dec - LAOS</c:v>
                </c:pt>
                <c:pt idx="8">
                  <c:v>11 Dec - IND</c:v>
                </c:pt>
                <c:pt idx="9">
                  <c:v>18 Dec - VNM</c:v>
                </c:pt>
                <c:pt idx="10">
                  <c:v>25 Dec - CHN</c:v>
                </c:pt>
                <c:pt idx="11">
                  <c:v>31 Dec - CHN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C6-48E3-89E8-5AC3C30959B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</c:spPr>
          </c:marker>
          <c:cat>
            <c:strRef>
              <c:f>Sheet1!$A$2:$A$13</c:f>
              <c:strCache>
                <c:ptCount val="12"/>
                <c:pt idx="0">
                  <c:v>23 Oct - AU</c:v>
                </c:pt>
                <c:pt idx="1">
                  <c:v>30 Oct - AU</c:v>
                </c:pt>
                <c:pt idx="2">
                  <c:v>6 Nov - NZL</c:v>
                </c:pt>
                <c:pt idx="3">
                  <c:v>13 Nov - NZL</c:v>
                </c:pt>
                <c:pt idx="4">
                  <c:v>20 Nov - SGP</c:v>
                </c:pt>
                <c:pt idx="5">
                  <c:v>27 Nov - JPN</c:v>
                </c:pt>
                <c:pt idx="6">
                  <c:v>4 Dec - TWN</c:v>
                </c:pt>
                <c:pt idx="7">
                  <c:v>8 Dec - LAOS</c:v>
                </c:pt>
                <c:pt idx="8">
                  <c:v>11 Dec - IND</c:v>
                </c:pt>
                <c:pt idx="9">
                  <c:v>18 Dec - VNM</c:v>
                </c:pt>
                <c:pt idx="10">
                  <c:v>25 Dec - CHN</c:v>
                </c:pt>
                <c:pt idx="11">
                  <c:v>31 Dec - CHN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0C6-48E3-89E8-5AC3C30959B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</c:spPr>
          </c:marker>
          <c:cat>
            <c:strRef>
              <c:f>Sheet1!$A$2:$A$13</c:f>
              <c:strCache>
                <c:ptCount val="12"/>
                <c:pt idx="0">
                  <c:v>23 Oct - AU</c:v>
                </c:pt>
                <c:pt idx="1">
                  <c:v>30 Oct - AU</c:v>
                </c:pt>
                <c:pt idx="2">
                  <c:v>6 Nov - NZL</c:v>
                </c:pt>
                <c:pt idx="3">
                  <c:v>13 Nov - NZL</c:v>
                </c:pt>
                <c:pt idx="4">
                  <c:v>20 Nov - SGP</c:v>
                </c:pt>
                <c:pt idx="5">
                  <c:v>27 Nov - JPN</c:v>
                </c:pt>
                <c:pt idx="6">
                  <c:v>4 Dec - TWN</c:v>
                </c:pt>
                <c:pt idx="7">
                  <c:v>8 Dec - LAOS</c:v>
                </c:pt>
                <c:pt idx="8">
                  <c:v>11 Dec - IND</c:v>
                </c:pt>
                <c:pt idx="9">
                  <c:v>18 Dec - VNM</c:v>
                </c:pt>
                <c:pt idx="10">
                  <c:v>25 Dec - CHN</c:v>
                </c:pt>
                <c:pt idx="11">
                  <c:v>31 Dec - CHN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0C6-48E3-89E8-5AC3C30959B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Column4</c:v>
                </c:pt>
              </c:strCache>
            </c:strRef>
          </c:tx>
          <c:spPr>
            <a:ln>
              <a:solidFill>
                <a:srgbClr val="394A58"/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</c:spPr>
          </c:marker>
          <c:cat>
            <c:strRef>
              <c:f>Sheet1!$A$2:$A$13</c:f>
              <c:strCache>
                <c:ptCount val="12"/>
                <c:pt idx="0">
                  <c:v>23 Oct - AU</c:v>
                </c:pt>
                <c:pt idx="1">
                  <c:v>30 Oct - AU</c:v>
                </c:pt>
                <c:pt idx="2">
                  <c:v>6 Nov - NZL</c:v>
                </c:pt>
                <c:pt idx="3">
                  <c:v>13 Nov - NZL</c:v>
                </c:pt>
                <c:pt idx="4">
                  <c:v>20 Nov - SGP</c:v>
                </c:pt>
                <c:pt idx="5">
                  <c:v>27 Nov - JPN</c:v>
                </c:pt>
                <c:pt idx="6">
                  <c:v>4 Dec - TWN</c:v>
                </c:pt>
                <c:pt idx="7">
                  <c:v>8 Dec - LAOS</c:v>
                </c:pt>
                <c:pt idx="8">
                  <c:v>11 Dec - IND</c:v>
                </c:pt>
                <c:pt idx="9">
                  <c:v>18 Dec - VNM</c:v>
                </c:pt>
                <c:pt idx="10">
                  <c:v>25 Dec - CHN</c:v>
                </c:pt>
                <c:pt idx="11">
                  <c:v>31 Dec - CHN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1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0C6-48E3-89E8-5AC3C30959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601776"/>
        <c:axId val="399603344"/>
      </c:lineChart>
      <c:catAx>
        <c:axId val="399601776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3344"/>
        <c:crosses val="autoZero"/>
        <c:auto val="1"/>
        <c:lblAlgn val="ctr"/>
        <c:lblOffset val="100"/>
        <c:noMultiLvlLbl val="0"/>
      </c:catAx>
      <c:valAx>
        <c:axId val="399603344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 sz="800"/>
            </a:pPr>
            <a:endParaRPr lang="en-US"/>
          </a:p>
        </c:txPr>
        <c:crossAx val="399601776"/>
        <c:crosses val="autoZero"/>
        <c:crossBetween val="between"/>
      </c:valAx>
      <c:spPr>
        <a:solidFill>
          <a:srgbClr val="A5A5A5">
            <a:lumMod val="60000"/>
            <a:lumOff val="40000"/>
          </a:srgbClr>
        </a:solidFill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8.1935817977166508E-2"/>
          <c:y val="9.0597348456908949E-2"/>
          <c:w val="0.20906561761285436"/>
          <c:h val="0.14033859580586674"/>
        </c:manualLayout>
      </c:layout>
      <c:overlay val="0"/>
      <c:spPr>
        <a:noFill/>
        <a:ln>
          <a:noFill/>
        </a:ln>
      </c:spPr>
      <c:txPr>
        <a:bodyPr rot="0" vert="horz"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6">
    <c:autoUpdate val="0"/>
  </c:externalData>
  <c:userShapes r:id="rId7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007DBA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Defect distribution cycle </a:t>
          </a:r>
          <a:r>
            <a:rPr lang="en-US" sz="1000" b="1" cap="all" dirty="0" smtClean="0">
              <a:solidFill>
                <a:schemeClr val="tx2"/>
              </a:solidFill>
            </a:rPr>
            <a:t>3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0.27653</cdr:x>
      <cdr:y>0.05273</cdr:y>
    </cdr:from>
    <cdr:to>
      <cdr:x>1</cdr:x>
      <cdr:y>0.09917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262" y="224585"/>
          <a:ext cx="2582945" cy="1977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Underlined  valued - defects remain unresolved</a:t>
          </a:r>
          <a:endParaRPr lang="en-US" sz="800" dirty="0"/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Defect distribution Cycle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0.27653</cdr:x>
      <cdr:y>0.05273</cdr:y>
    </cdr:from>
    <cdr:to>
      <cdr:x>1</cdr:x>
      <cdr:y>0.09917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262" y="224585"/>
          <a:ext cx="2582945" cy="1977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Underlined  valued - defects remain unresolved</a:t>
          </a:r>
          <a:endParaRPr lang="en-US" sz="800" dirty="0"/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err="1" smtClean="0">
              <a:solidFill>
                <a:schemeClr val="tx2"/>
              </a:solidFill>
            </a:rPr>
            <a:t>Line_ANZ</a:t>
          </a:r>
          <a:r>
            <a:rPr lang="en-US" sz="1000" b="1" cap="all" dirty="0" smtClean="0">
              <a:solidFill>
                <a:schemeClr val="tx2"/>
              </a:solidFill>
            </a:rPr>
            <a:t>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0.0975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-2182761"/>
          <a:ext cx="8135331" cy="25878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007DBA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Test Execution cycle 2 – plan vs actual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007DBA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Defect distribution cycle 2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0.27653</cdr:x>
      <cdr:y>0.05273</cdr:y>
    </cdr:from>
    <cdr:to>
      <cdr:x>1</cdr:x>
      <cdr:y>0.09917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262" y="224585"/>
          <a:ext cx="2582945" cy="1977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Underlined  valued - defects remain unresolved</a:t>
          </a:r>
          <a:endParaRPr lang="en-US" sz="8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err="1" smtClean="0">
              <a:solidFill>
                <a:schemeClr val="tx2"/>
              </a:solidFill>
            </a:rPr>
            <a:t>Line_ANZ</a:t>
          </a:r>
          <a:r>
            <a:rPr lang="en-US" sz="1000" b="1" cap="all" dirty="0" smtClean="0">
              <a:solidFill>
                <a:schemeClr val="tx2"/>
              </a:solidFill>
            </a:rPr>
            <a:t>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0.0975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-2182761"/>
          <a:ext cx="8135331" cy="25878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007DBA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Test Execution cycle </a:t>
          </a:r>
          <a:r>
            <a:rPr lang="en-US" sz="1000" b="1" cap="all" dirty="0" smtClean="0">
              <a:solidFill>
                <a:schemeClr val="tx2"/>
              </a:solidFill>
            </a:rPr>
            <a:t>3 </a:t>
          </a:r>
          <a:r>
            <a:rPr lang="en-US" sz="1000" b="1" cap="all" dirty="0" smtClean="0">
              <a:solidFill>
                <a:schemeClr val="tx2"/>
              </a:solidFill>
            </a:rPr>
            <a:t>– plan vs actual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err="1" smtClean="0">
              <a:solidFill>
                <a:schemeClr val="tx2"/>
              </a:solidFill>
            </a:rPr>
            <a:t>Line_ANZ</a:t>
          </a:r>
          <a:r>
            <a:rPr lang="en-US" sz="1000" b="1" cap="all" dirty="0" smtClean="0">
              <a:solidFill>
                <a:schemeClr val="tx2"/>
              </a:solidFill>
            </a:rPr>
            <a:t>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Test Execution cycle 1 – plan vs actual</a:t>
          </a:r>
          <a:endParaRPr lang="en-AU" sz="1000" b="1" cap="all" dirty="0">
            <a:solidFill>
              <a:schemeClr val="tx2"/>
            </a:solidFill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Defect distribution Cycle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0.27653</cdr:x>
      <cdr:y>0.05273</cdr:y>
    </cdr:from>
    <cdr:to>
      <cdr:x>1</cdr:x>
      <cdr:y>0.09917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262" y="224585"/>
          <a:ext cx="2582945" cy="1977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Underlined  valued - defects remain unresolved</a:t>
          </a:r>
          <a:endParaRPr lang="en-US" sz="8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err="1" smtClean="0">
              <a:solidFill>
                <a:schemeClr val="tx2"/>
              </a:solidFill>
            </a:rPr>
            <a:t>Line_ANZ</a:t>
          </a:r>
          <a:r>
            <a:rPr lang="en-US" sz="1000" b="1" cap="all" dirty="0" smtClean="0">
              <a:solidFill>
                <a:schemeClr val="tx2"/>
              </a:solidFill>
            </a:rPr>
            <a:t>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Test Execution cycle </a:t>
          </a:r>
          <a:r>
            <a:rPr lang="en-US" sz="1000" b="1" cap="all" dirty="0">
              <a:solidFill>
                <a:schemeClr val="tx2"/>
              </a:solidFill>
            </a:rPr>
            <a:t>2</a:t>
          </a:r>
          <a:r>
            <a:rPr lang="en-US" sz="1000" b="1" cap="all" dirty="0" smtClean="0">
              <a:solidFill>
                <a:schemeClr val="tx2"/>
              </a:solidFill>
            </a:rPr>
            <a:t>– </a:t>
          </a:r>
          <a:r>
            <a:rPr lang="en-US" sz="1000" b="1" cap="all" dirty="0" smtClean="0">
              <a:solidFill>
                <a:schemeClr val="tx2"/>
              </a:solidFill>
            </a:rPr>
            <a:t>plan vs actual</a:t>
          </a:r>
          <a:endParaRPr lang="en-AU" sz="1000" b="1" cap="all" dirty="0">
            <a:solidFill>
              <a:schemeClr val="tx2"/>
            </a:solidFill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-235670"/>
          <a:ext cx="3570207" cy="31704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Defect distribution Cycle </a:t>
          </a:r>
          <a:r>
            <a:rPr lang="en-US" sz="1000" b="1" cap="all" dirty="0" smtClean="0">
              <a:solidFill>
                <a:schemeClr val="tx2"/>
              </a:solidFill>
            </a:rPr>
            <a:t>2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0.27653</cdr:x>
      <cdr:y>0.05273</cdr:y>
    </cdr:from>
    <cdr:to>
      <cdr:x>1</cdr:x>
      <cdr:y>0.09917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262" y="224585"/>
          <a:ext cx="2582945" cy="1977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Underlined  valued - defects remain unresolved</a:t>
          </a:r>
          <a:endParaRPr lang="en-US" sz="800" dirty="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007DBA"/>
          </a:solidFill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Defect distribution cycle 2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0.27653</cdr:x>
      <cdr:y>0.05273</cdr:y>
    </cdr:from>
    <cdr:to>
      <cdr:x>1</cdr:x>
      <cdr:y>0.09917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262" y="224585"/>
          <a:ext cx="2582945" cy="1977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dirty="0" smtClean="0"/>
            <a:t>Underlined  valued - defects remain unresolved</a:t>
          </a:r>
          <a:endParaRPr lang="en-US" sz="800" dirty="0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err="1" smtClean="0">
              <a:solidFill>
                <a:schemeClr val="tx2"/>
              </a:solidFill>
            </a:rPr>
            <a:t>Line_ANZ</a:t>
          </a:r>
          <a:r>
            <a:rPr lang="en-US" sz="1000" b="1" cap="all" dirty="0" smtClean="0">
              <a:solidFill>
                <a:schemeClr val="tx2"/>
              </a:solidFill>
            </a:rPr>
            <a:t>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0.0975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-2182761"/>
          <a:ext cx="8135331" cy="25878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007DBA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Test Execution cycle 3 – plan vs actual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err="1" smtClean="0">
              <a:solidFill>
                <a:schemeClr val="tx2"/>
              </a:solidFill>
            </a:rPr>
            <a:t>Line_ANZ</a:t>
          </a:r>
          <a:r>
            <a:rPr lang="en-US" sz="1000" b="1" cap="all" dirty="0" smtClean="0">
              <a:solidFill>
                <a:schemeClr val="tx2"/>
              </a:solidFill>
            </a:rPr>
            <a:t> 1</a:t>
          </a:r>
          <a:endParaRPr lang="en-AU" sz="1100" b="1" cap="all" dirty="0">
            <a:solidFill>
              <a:schemeClr val="tx2"/>
            </a:solidFill>
          </a:endParaRPr>
        </a:p>
      </cdr:txBody>
    </cdr:sp>
  </cdr:relSizeAnchor>
  <cdr:relSizeAnchor xmlns:cdr="http://schemas.openxmlformats.org/drawingml/2006/chartDrawing">
    <cdr:from>
      <cdr:x>0</cdr:x>
      <cdr:y>0</cdr:y>
    </cdr:from>
    <cdr:to>
      <cdr:x>1</cdr:x>
      <cdr:y>0.04917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0"/>
          <a:ext cx="3714750" cy="216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1" cap="all" dirty="0" smtClean="0">
              <a:solidFill>
                <a:schemeClr val="tx2"/>
              </a:solidFill>
            </a:rPr>
            <a:t>Test Execution cycle 1 – plan vs actual</a:t>
          </a:r>
          <a:endParaRPr lang="en-AU" sz="1000" b="1" cap="all" dirty="0">
            <a:solidFill>
              <a:schemeClr val="tx2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56CEC-6554-420B-8E41-3662B787512F}" type="datetimeFigureOut">
              <a:rPr lang="en-US" smtClean="0"/>
              <a:t>28/04/2021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E3A9B-BE08-4738-B435-8B560E00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4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E3A9B-BE08-4738-B435-8B560E0043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11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E3A9B-BE08-4738-B435-8B560E0043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63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E3A9B-BE08-4738-B435-8B560E0043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46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285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59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9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76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61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48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91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50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6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89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274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473FD-0940-4B9F-B2F6-EF09F2FE8F09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27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service.anz/display/CEE/ANZ+PEOPLESOFT+TEST+FRAME+WO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PeopleSoft Automation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Participants : Sameer Khanna, Kathy Kha, Sidhant Dayal, Vineet Wadwekar, Shivangi Tyagi, Venkat P, Karthik R, Sourav Mitra, Shyam Jha, Ramesh N, Bhanu M and Jatin P.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28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68967"/>
            <a:ext cx="10515600" cy="1325563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sz="4000" dirty="0" smtClean="0"/>
              <a:t>Projection for Next 2 weeks – GL/AM/LA</a:t>
            </a:r>
            <a:endParaRPr lang="en-AU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936149"/>
              </p:ext>
            </p:extLst>
          </p:nvPr>
        </p:nvGraphicFramePr>
        <p:xfrm>
          <a:off x="864972" y="1246397"/>
          <a:ext cx="9878029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1539551568"/>
                    </a:ext>
                  </a:extLst>
                </a:gridCol>
                <a:gridCol w="976184">
                  <a:extLst>
                    <a:ext uri="{9D8B030D-6E8A-4147-A177-3AD203B41FA5}">
                      <a16:colId xmlns:a16="http://schemas.microsoft.com/office/drawing/2014/main" val="3795393241"/>
                    </a:ext>
                  </a:extLst>
                </a:gridCol>
                <a:gridCol w="1202616">
                  <a:extLst>
                    <a:ext uri="{9D8B030D-6E8A-4147-A177-3AD203B41FA5}">
                      <a16:colId xmlns:a16="http://schemas.microsoft.com/office/drawing/2014/main" val="2184370108"/>
                    </a:ext>
                  </a:extLst>
                </a:gridCol>
                <a:gridCol w="995740">
                  <a:extLst>
                    <a:ext uri="{9D8B030D-6E8A-4147-A177-3AD203B41FA5}">
                      <a16:colId xmlns:a16="http://schemas.microsoft.com/office/drawing/2014/main" val="2901535835"/>
                    </a:ext>
                  </a:extLst>
                </a:gridCol>
                <a:gridCol w="995740">
                  <a:extLst>
                    <a:ext uri="{9D8B030D-6E8A-4147-A177-3AD203B41FA5}">
                      <a16:colId xmlns:a16="http://schemas.microsoft.com/office/drawing/2014/main" val="218952400"/>
                    </a:ext>
                  </a:extLst>
                </a:gridCol>
                <a:gridCol w="995740">
                  <a:extLst>
                    <a:ext uri="{9D8B030D-6E8A-4147-A177-3AD203B41FA5}">
                      <a16:colId xmlns:a16="http://schemas.microsoft.com/office/drawing/2014/main" val="558844284"/>
                    </a:ext>
                  </a:extLst>
                </a:gridCol>
                <a:gridCol w="995740">
                  <a:extLst>
                    <a:ext uri="{9D8B030D-6E8A-4147-A177-3AD203B41FA5}">
                      <a16:colId xmlns:a16="http://schemas.microsoft.com/office/drawing/2014/main" val="2684497235"/>
                    </a:ext>
                  </a:extLst>
                </a:gridCol>
                <a:gridCol w="995740">
                  <a:extLst>
                    <a:ext uri="{9D8B030D-6E8A-4147-A177-3AD203B41FA5}">
                      <a16:colId xmlns:a16="http://schemas.microsoft.com/office/drawing/2014/main" val="986631547"/>
                    </a:ext>
                  </a:extLst>
                </a:gridCol>
                <a:gridCol w="995740">
                  <a:extLst>
                    <a:ext uri="{9D8B030D-6E8A-4147-A177-3AD203B41FA5}">
                      <a16:colId xmlns:a16="http://schemas.microsoft.com/office/drawing/2014/main" val="3371636106"/>
                    </a:ext>
                  </a:extLst>
                </a:gridCol>
                <a:gridCol w="995740">
                  <a:extLst>
                    <a:ext uri="{9D8B030D-6E8A-4147-A177-3AD203B41FA5}">
                      <a16:colId xmlns:a16="http://schemas.microsoft.com/office/drawing/2014/main" val="3419056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Cases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84826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GBL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Archival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Manual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Regression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Cycle 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Yamini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12-Apr-21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23-Apr-21</a:t>
                      </a:r>
                    </a:p>
                    <a:p>
                      <a:r>
                        <a:rPr lang="en-US" sz="1400" dirty="0" smtClean="0"/>
                        <a:t>ETA</a:t>
                      </a:r>
                      <a:r>
                        <a:rPr lang="en-US" sz="1400" baseline="0" dirty="0" smtClean="0"/>
                        <a:t> -7 May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833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HKG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Regression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Cycle 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Santosh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29-Apr-21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06-May-21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58931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SGP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Regression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Cycle</a:t>
                      </a:r>
                      <a:r>
                        <a:rPr lang="en-US" sz="1400" baseline="0" dirty="0" smtClean="0"/>
                        <a:t> 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Vishnu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07-May-21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14-May-21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114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Manual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Regression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Cycle 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Yamini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05-May-21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13-May-21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121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IB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GLOBAL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Regression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Cycle 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Navneet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05-May-21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13-May-21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070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7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Blocker &amp; Environment </a:t>
            </a:r>
            <a:r>
              <a:rPr lang="en-US" dirty="0" smtClean="0"/>
              <a:t>issue – GL/AM/LA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630039"/>
              </p:ext>
            </p:extLst>
          </p:nvPr>
        </p:nvGraphicFramePr>
        <p:xfrm>
          <a:off x="984421" y="1690688"/>
          <a:ext cx="10816282" cy="315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455">
                  <a:extLst>
                    <a:ext uri="{9D8B030D-6E8A-4147-A177-3AD203B41FA5}">
                      <a16:colId xmlns:a16="http://schemas.microsoft.com/office/drawing/2014/main" val="304445830"/>
                    </a:ext>
                  </a:extLst>
                </a:gridCol>
                <a:gridCol w="4403116">
                  <a:extLst>
                    <a:ext uri="{9D8B030D-6E8A-4147-A177-3AD203B41FA5}">
                      <a16:colId xmlns:a16="http://schemas.microsoft.com/office/drawing/2014/main" val="1678668523"/>
                    </a:ext>
                  </a:extLst>
                </a:gridCol>
                <a:gridCol w="1105777">
                  <a:extLst>
                    <a:ext uri="{9D8B030D-6E8A-4147-A177-3AD203B41FA5}">
                      <a16:colId xmlns:a16="http://schemas.microsoft.com/office/drawing/2014/main" val="1646046998"/>
                    </a:ext>
                  </a:extLst>
                </a:gridCol>
                <a:gridCol w="1169327">
                  <a:extLst>
                    <a:ext uri="{9D8B030D-6E8A-4147-A177-3AD203B41FA5}">
                      <a16:colId xmlns:a16="http://schemas.microsoft.com/office/drawing/2014/main" val="4211009540"/>
                    </a:ext>
                  </a:extLst>
                </a:gridCol>
                <a:gridCol w="859401">
                  <a:extLst>
                    <a:ext uri="{9D8B030D-6E8A-4147-A177-3AD203B41FA5}">
                      <a16:colId xmlns:a16="http://schemas.microsoft.com/office/drawing/2014/main" val="440317561"/>
                    </a:ext>
                  </a:extLst>
                </a:gridCol>
                <a:gridCol w="642552">
                  <a:extLst>
                    <a:ext uri="{9D8B030D-6E8A-4147-A177-3AD203B41FA5}">
                      <a16:colId xmlns:a16="http://schemas.microsoft.com/office/drawing/2014/main" val="3347301538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1705662965"/>
                    </a:ext>
                  </a:extLst>
                </a:gridCol>
              </a:tblGrid>
              <a:tr h="33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No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Backlog / Issue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Raised On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Aging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2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INC3268563 – Long running Online Journal Edit</a:t>
                      </a:r>
                      <a:r>
                        <a:rPr lang="en-A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China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Dec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Kiran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completed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Build completed</a:t>
                      </a:r>
                      <a:r>
                        <a:rPr lang="en-US" sz="1400" baseline="0" dirty="0" smtClean="0"/>
                        <a:t> for EOD update changes, Unit test is in progress.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99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INC3666177 - App Engine PSARCHIVE is running long in GBFAUQA1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Apr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Yamini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DB team working on it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398492"/>
                  </a:ext>
                </a:extLst>
              </a:tr>
              <a:tr h="4617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COFES-812 Data in all triggers in missing in CNFUSYS1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Apr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Ajal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3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INC3657727 – GLPCLOSE</a:t>
                      </a:r>
                      <a:r>
                        <a:rPr lang="en-A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running to error in China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Apr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Vishnu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32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43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651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69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Cycle 1 Execution Summary for PS GL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168819"/>
              </p:ext>
            </p:extLst>
          </p:nvPr>
        </p:nvGraphicFramePr>
        <p:xfrm>
          <a:off x="653142" y="1488440"/>
          <a:ext cx="11030857" cy="3348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540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929729">
                  <a:extLst>
                    <a:ext uri="{9D8B030D-6E8A-4147-A177-3AD203B41FA5}">
                      <a16:colId xmlns:a16="http://schemas.microsoft.com/office/drawing/2014/main" val="323569564"/>
                    </a:ext>
                  </a:extLst>
                </a:gridCol>
                <a:gridCol w="929729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1069922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186218">
                  <a:extLst>
                    <a:ext uri="{9D8B030D-6E8A-4147-A177-3AD203B41FA5}">
                      <a16:colId xmlns:a16="http://schemas.microsoft.com/office/drawing/2014/main" val="1520439821"/>
                    </a:ext>
                  </a:extLst>
                </a:gridCol>
                <a:gridCol w="860590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488443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500072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825701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830077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2437836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422832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Planned</a:t>
                      </a:r>
                      <a:r>
                        <a:rPr lang="en-US" sz="1400" baseline="0" dirty="0" smtClean="0"/>
                        <a:t> End Date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31st Mar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Pass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Fail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GL -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ycle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Dec 2020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456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42 out</a:t>
                      </a:r>
                      <a:r>
                        <a:rPr lang="en-IN" sz="1400" baseline="0" dirty="0" smtClean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Completed</a:t>
                      </a:r>
                      <a:r>
                        <a:rPr lang="en-IN" sz="1400" baseline="0" dirty="0" smtClean="0">
                          <a:solidFill>
                            <a:schemeClr val="tx1"/>
                          </a:solidFill>
                        </a:rPr>
                        <a:t> except for  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5 Manual Test cases related</a:t>
                      </a:r>
                      <a:r>
                        <a:rPr lang="en-IN" sz="1400" baseline="0" dirty="0" smtClean="0">
                          <a:solidFill>
                            <a:schemeClr val="tx1"/>
                          </a:solidFill>
                        </a:rPr>
                        <a:t> archival are deferred to Cycle 3 (ETA 11th</a:t>
                      </a:r>
                      <a:r>
                        <a:rPr lang="en-IN" sz="1400" baseline="300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IN" sz="1400" baseline="0" dirty="0" smtClean="0">
                          <a:solidFill>
                            <a:schemeClr val="tx1"/>
                          </a:solidFill>
                        </a:rPr>
                        <a:t> Apr) and 1 failed test case.</a:t>
                      </a:r>
                      <a:endParaRPr lang="en-A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 –Cycle 1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Dec 2020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out of  3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Completed.</a:t>
                      </a:r>
                      <a:endParaRPr lang="en-A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–Cycle 1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Dec 2020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Completed.</a:t>
                      </a:r>
                      <a:endParaRPr lang="en-A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1914"/>
            <a:ext cx="10515600" cy="56950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Source to Pay (S2P)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26608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457529" y="305325"/>
            <a:ext cx="2894619" cy="1969770"/>
            <a:chOff x="216817" y="382268"/>
            <a:chExt cx="2894619" cy="1969770"/>
          </a:xfrm>
        </p:grpSpPr>
        <p:sp>
          <p:nvSpPr>
            <p:cNvPr id="4" name="Rectangle 3"/>
            <p:cNvSpPr/>
            <p:nvPr/>
          </p:nvSpPr>
          <p:spPr>
            <a:xfrm>
              <a:off x="216817" y="386498"/>
              <a:ext cx="2876870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4566" y="382268"/>
              <a:ext cx="2876870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 smtClean="0">
                  <a:ln>
                    <a:noFill/>
                  </a:ln>
                  <a:solidFill>
                    <a:srgbClr val="007DBA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Summary – Regression Suite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Total Regression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Test Cases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. Automated (AP/Purchasing/E-</a:t>
              </a: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Proc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) : 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446 &amp; 95 &amp; 44(Total of 558)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. Manual(AP/Purchasing):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30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 &amp; 4(Total of 34)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Progression Automation for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Corp X PI 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XI Sprint </a:t>
              </a:r>
              <a:r>
                <a:rPr lang="en-US" sz="1000" b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3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.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Total 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Tests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89</a:t>
              </a: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Manual Tests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76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.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Reused existing automated 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tests : </a:t>
              </a:r>
              <a:r>
                <a:rPr lang="en-US" sz="10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3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. Automated/Automatable : </a:t>
              </a:r>
              <a:r>
                <a:rPr lang="en-US" sz="10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7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/10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16817" y="4960069"/>
            <a:ext cx="626882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817" y="4955839"/>
            <a:ext cx="62688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7DB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Team Commentary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Achievements from the past fortnight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Completed AP test execution for </a:t>
            </a:r>
            <a:r>
              <a:rPr lang="en-US" sz="10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China failed Scenarios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; Manual scenarios execution got completed  including the re-testing of 10 scenarios. Data Input for AP_IND is completed.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.Ariba OK2PAY file integration testing is Completed Successfully.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Comment on Summary – Regression Suite section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  AP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B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atch results  for India is yet to be analyzed.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Comment on the Test Execution Plan vs Actual variance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 Due to SIT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test Execution &amp; China UAT Support, we are deviated by 2 days. Hopefully, we will cover this difference in the next 2 weeks.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Comment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on the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defect distribution numbers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.PR/Voucher approval users list page issue is fixed now and retest </a:t>
            </a:r>
            <a:r>
              <a:rPr lang="en-US" sz="10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ucceded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68912" y="4960069"/>
            <a:ext cx="3494203" cy="1815882"/>
            <a:chOff x="6554771" y="4960069"/>
            <a:chExt cx="3494203" cy="1815882"/>
          </a:xfrm>
        </p:grpSpPr>
        <p:sp>
          <p:nvSpPr>
            <p:cNvPr id="8" name="Rectangle 7"/>
            <p:cNvSpPr/>
            <p:nvPr/>
          </p:nvSpPr>
          <p:spPr>
            <a:xfrm>
              <a:off x="6554771" y="4960069"/>
              <a:ext cx="3494202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54772" y="4960069"/>
              <a:ext cx="349420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 smtClean="0">
                  <a:ln>
                    <a:noFill/>
                  </a:ln>
                  <a:solidFill>
                    <a:srgbClr val="007DBA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Actions &amp; Support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Support Needed</a:t>
              </a: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.SIT</a:t>
              </a:r>
              <a:r>
                <a:rPr kumimoji="0" lang="en-US" sz="10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 is in progress in which we are yet to receive confirmation from AML NetReveal team on when they can receive the files and confirm us back.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aseline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.HCM-FMS</a:t>
              </a:r>
              <a:r>
                <a:rPr lang="en-US" sz="10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integration got some issue with connectivity as FMS is unable to receive the triggered transactions. Chaitanya is supporting us on this task alongside Jatin.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6817" y="305325"/>
            <a:ext cx="5115612" cy="1815882"/>
            <a:chOff x="3236537" y="386498"/>
            <a:chExt cx="5115612" cy="1815882"/>
          </a:xfrm>
        </p:grpSpPr>
        <p:sp>
          <p:nvSpPr>
            <p:cNvPr id="10" name="Rectangle 9"/>
            <p:cNvSpPr/>
            <p:nvPr/>
          </p:nvSpPr>
          <p:spPr>
            <a:xfrm>
              <a:off x="3236537" y="386498"/>
              <a:ext cx="5115612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6537" y="386498"/>
              <a:ext cx="511561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 smtClean="0">
                  <a:ln>
                    <a:noFill/>
                  </a:ln>
                  <a:solidFill>
                    <a:srgbClr val="007DBA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Executive Summary for Bhanu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Current area of focus:  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People Tools upgrade + GL selective adoption initiative.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System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testing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cycle </a:t>
              </a:r>
              <a:r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3 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is currently underway. Cycle 1 has been completed on a lower version of tools and now closed. Cycle 2 testing </a:t>
              </a:r>
              <a:r>
                <a:rPr lang="en-US" sz="10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has been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 </a:t>
              </a:r>
              <a:r>
                <a:rPr lang="en-US" sz="10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Completed in Upgraded version of tools and now closed. Cycle 3 testing is </a:t>
              </a:r>
              <a:r>
                <a:rPr lang="en-US" sz="1000" dirty="0" err="1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Curr</a:t>
              </a:r>
              <a:r>
                <a:rPr lang="en-US" sz="1000" dirty="0" err="1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</a:t>
              </a:r>
              <a:r>
                <a:rPr kumimoji="0" lang="en-US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ntly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 in progress and is planned to complete on 14</a:t>
              </a:r>
              <a:r>
                <a:rPr kumimoji="0" lang="en-US" sz="1000" b="0" i="0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th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 May 2021.</a:t>
              </a: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Current status of the focus area: Green/Amber/Red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Green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</p:txBody>
        </p:sp>
      </p:grpSp>
      <p:graphicFrame>
        <p:nvGraphicFramePr>
          <p:cNvPr id="12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8494997" y="305325"/>
          <a:ext cx="3570207" cy="4531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7"/>
          <p:cNvGraphicFramePr>
            <a:graphicFrameLocks/>
          </p:cNvGraphicFramePr>
          <p:nvPr>
            <p:extLst/>
          </p:nvPr>
        </p:nvGraphicFramePr>
        <p:xfrm>
          <a:off x="216817" y="2182761"/>
          <a:ext cx="8135331" cy="2654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0152668" y="4960068"/>
            <a:ext cx="1912536" cy="1754327"/>
            <a:chOff x="10152668" y="4960068"/>
            <a:chExt cx="1733294" cy="1754327"/>
          </a:xfrm>
        </p:grpSpPr>
        <p:sp>
          <p:nvSpPr>
            <p:cNvPr id="19" name="Rectangle 18"/>
            <p:cNvSpPr/>
            <p:nvPr/>
          </p:nvSpPr>
          <p:spPr>
            <a:xfrm>
              <a:off x="10162094" y="4960068"/>
              <a:ext cx="1723868" cy="17543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52668" y="4971202"/>
              <a:ext cx="173329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 smtClean="0">
                  <a:ln>
                    <a:noFill/>
                  </a:ln>
                  <a:solidFill>
                    <a:srgbClr val="007DBA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Team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Bhanu (Presenter)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Aishwarya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Swati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Nazeer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Kritika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From</a:t>
              </a: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+mn-cs"/>
                </a:rPr>
                <a:t> S2P Squad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DB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604398" y="82187"/>
            <a:ext cx="1452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1200" cap="none" spc="0" normalizeH="0" baseline="0" noProof="0" dirty="0">
                <a:ln>
                  <a:noFill/>
                </a:ln>
                <a:solidFill>
                  <a:srgbClr val="007DB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Date: </a:t>
            </a:r>
            <a:r>
              <a:rPr lang="en-US" sz="900" b="1" u="sng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</a:t>
            </a:r>
            <a:r>
              <a:rPr kumimoji="0" lang="en-US" sz="9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7DB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lang="en-US" sz="900" b="1" u="sng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April</a:t>
            </a:r>
            <a:r>
              <a:rPr kumimoji="0" lang="en-US" sz="9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7DB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900" b="1" i="0" u="sng" strike="noStrike" kern="1200" cap="none" spc="0" normalizeH="0" baseline="0" noProof="0" dirty="0">
                <a:ln>
                  <a:noFill/>
                </a:ln>
                <a:solidFill>
                  <a:srgbClr val="007DBA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2021</a:t>
            </a:r>
            <a:endParaRPr kumimoji="0" lang="en-US" sz="1050" b="0" i="0" u="sng" strike="noStrike" kern="1200" cap="none" spc="0" normalizeH="0" baseline="0" noProof="0" dirty="0">
              <a:ln>
                <a:noFill/>
              </a:ln>
              <a:solidFill>
                <a:srgbClr val="007DBA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216817" y="235670"/>
          <a:ext cx="8278180" cy="644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8494997" y="235670"/>
          <a:ext cx="3570207" cy="64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40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059042"/>
              </p:ext>
            </p:extLst>
          </p:nvPr>
        </p:nvGraphicFramePr>
        <p:xfrm>
          <a:off x="216817" y="1270862"/>
          <a:ext cx="7687319" cy="4531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708248"/>
              </p:ext>
            </p:extLst>
          </p:nvPr>
        </p:nvGraphicFramePr>
        <p:xfrm>
          <a:off x="8216027" y="1270861"/>
          <a:ext cx="3570207" cy="4531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74152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Cycle 2</a:t>
            </a:r>
            <a:r>
              <a:rPr lang="en-US" sz="4000" dirty="0" smtClean="0"/>
              <a:t> </a:t>
            </a:r>
            <a:r>
              <a:rPr lang="en-US" sz="4000" dirty="0"/>
              <a:t>Execution Summary for </a:t>
            </a:r>
            <a:r>
              <a:rPr lang="en-US" sz="4000" dirty="0" smtClean="0"/>
              <a:t>S2P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53142" y="1488440"/>
          <a:ext cx="11030857" cy="4440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835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323569564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136469">
                  <a:extLst>
                    <a:ext uri="{9D8B030D-6E8A-4147-A177-3AD203B41FA5}">
                      <a16:colId xmlns:a16="http://schemas.microsoft.com/office/drawing/2014/main" val="1520439821"/>
                    </a:ext>
                  </a:extLst>
                </a:gridCol>
                <a:gridCol w="1149531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470263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875212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862148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2840445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422832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Planned</a:t>
                      </a:r>
                      <a:r>
                        <a:rPr lang="en-US" sz="1400" baseline="0" dirty="0" smtClean="0"/>
                        <a:t> End Date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17th Mar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Pass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Fail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Purchasing-Cycle2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Mar 2021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E-Proc-Cycle2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Apr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Completed(Note: Requisition approval workflow is considered for next PI as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there are d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esign-changes)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AP-Cycle2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Apr 2021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of 3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Taiwan execution is completed successfully.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China Execution is completed successfully after the re-testing of the failed scenarios went well forward.</a:t>
                      </a: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08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80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Cycle </a:t>
            </a:r>
            <a:r>
              <a:rPr lang="en-US" sz="4000" dirty="0" smtClean="0"/>
              <a:t>3 </a:t>
            </a:r>
            <a:r>
              <a:rPr lang="en-US" sz="4000" dirty="0"/>
              <a:t>Execution Summary for </a:t>
            </a:r>
            <a:r>
              <a:rPr lang="en-US" sz="4000" dirty="0" smtClean="0"/>
              <a:t>S2P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53142" y="1488440"/>
          <a:ext cx="11030857" cy="3373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835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323569564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136469">
                  <a:extLst>
                    <a:ext uri="{9D8B030D-6E8A-4147-A177-3AD203B41FA5}">
                      <a16:colId xmlns:a16="http://schemas.microsoft.com/office/drawing/2014/main" val="1520439821"/>
                    </a:ext>
                  </a:extLst>
                </a:gridCol>
                <a:gridCol w="1149531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470263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875212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862148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2840445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422832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Planned</a:t>
                      </a:r>
                      <a:r>
                        <a:rPr lang="en-US" sz="1400" baseline="0" dirty="0" smtClean="0"/>
                        <a:t> End Date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28th Apr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Pass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Fail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Purchasing-Cycle3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May 2021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E-Proc-Cycle3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 Apr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ETA:30th Apr 2021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AP-Cycle3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May 2021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08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2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4691"/>
          </a:xfrm>
        </p:spPr>
        <p:txBody>
          <a:bodyPr/>
          <a:lstStyle/>
          <a:p>
            <a:r>
              <a:rPr lang="en-US" dirty="0"/>
              <a:t>Execution Tracker </a:t>
            </a:r>
            <a:r>
              <a:rPr lang="en-US" dirty="0" smtClean="0"/>
              <a:t>for S2P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184062"/>
          <a:ext cx="10515603" cy="488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535">
                  <a:extLst>
                    <a:ext uri="{9D8B030D-6E8A-4147-A177-3AD203B41FA5}">
                      <a16:colId xmlns:a16="http://schemas.microsoft.com/office/drawing/2014/main" val="3976437030"/>
                    </a:ext>
                  </a:extLst>
                </a:gridCol>
                <a:gridCol w="902043">
                  <a:extLst>
                    <a:ext uri="{9D8B030D-6E8A-4147-A177-3AD203B41FA5}">
                      <a16:colId xmlns:a16="http://schemas.microsoft.com/office/drawing/2014/main" val="3454977600"/>
                    </a:ext>
                  </a:extLst>
                </a:gridCol>
                <a:gridCol w="902044">
                  <a:extLst>
                    <a:ext uri="{9D8B030D-6E8A-4147-A177-3AD203B41FA5}">
                      <a16:colId xmlns:a16="http://schemas.microsoft.com/office/drawing/2014/main" val="718592775"/>
                    </a:ext>
                  </a:extLst>
                </a:gridCol>
                <a:gridCol w="852616">
                  <a:extLst>
                    <a:ext uri="{9D8B030D-6E8A-4147-A177-3AD203B41FA5}">
                      <a16:colId xmlns:a16="http://schemas.microsoft.com/office/drawing/2014/main" val="147148728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76507983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372189166"/>
                    </a:ext>
                  </a:extLst>
                </a:gridCol>
                <a:gridCol w="951470">
                  <a:extLst>
                    <a:ext uri="{9D8B030D-6E8A-4147-A177-3AD203B41FA5}">
                      <a16:colId xmlns:a16="http://schemas.microsoft.com/office/drawing/2014/main" val="19465951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390278334"/>
                    </a:ext>
                  </a:extLst>
                </a:gridCol>
                <a:gridCol w="1087395">
                  <a:extLst>
                    <a:ext uri="{9D8B030D-6E8A-4147-A177-3AD203B41FA5}">
                      <a16:colId xmlns:a16="http://schemas.microsoft.com/office/drawing/2014/main" val="107706168"/>
                    </a:ext>
                  </a:extLst>
                </a:gridCol>
                <a:gridCol w="1112108">
                  <a:extLst>
                    <a:ext uri="{9D8B030D-6E8A-4147-A177-3AD203B41FA5}">
                      <a16:colId xmlns:a16="http://schemas.microsoft.com/office/drawing/2014/main" val="1826953669"/>
                    </a:ext>
                  </a:extLst>
                </a:gridCol>
                <a:gridCol w="974127">
                  <a:extLst>
                    <a:ext uri="{9D8B030D-6E8A-4147-A177-3AD203B41FA5}">
                      <a16:colId xmlns:a16="http://schemas.microsoft.com/office/drawing/2014/main" val="386328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Start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End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172911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Purchasing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Bhanu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8-Mar-21</a:t>
                      </a:r>
                      <a:endParaRPr lang="en-A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8-Mar-21</a:t>
                      </a:r>
                      <a:endParaRPr lang="en-A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515101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9-Mar-21</a:t>
                      </a:r>
                      <a:endParaRPr lang="en-A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9-Mar-21</a:t>
                      </a:r>
                      <a:endParaRPr lang="en-A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928253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10-Mar-21</a:t>
                      </a:r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303861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66676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Aishwarya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5168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13985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6375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22382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Nazeer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18-Mar-21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18-Mar-21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340553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19-Mar-21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19-Mar-21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50196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19-Mar-21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19-Mar-21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1467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22-Mar-21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22-Mar-21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1083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35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1914"/>
            <a:ext cx="10515600" cy="56950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PeopleSoft HCM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290571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189"/>
          </a:xfrm>
        </p:spPr>
        <p:txBody>
          <a:bodyPr/>
          <a:lstStyle/>
          <a:p>
            <a:r>
              <a:rPr lang="en-US" dirty="0"/>
              <a:t>Execution Tracker for S2P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396314"/>
          <a:ext cx="10515603" cy="532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465">
                  <a:extLst>
                    <a:ext uri="{9D8B030D-6E8A-4147-A177-3AD203B41FA5}">
                      <a16:colId xmlns:a16="http://schemas.microsoft.com/office/drawing/2014/main" val="3976437030"/>
                    </a:ext>
                  </a:extLst>
                </a:gridCol>
                <a:gridCol w="790832">
                  <a:extLst>
                    <a:ext uri="{9D8B030D-6E8A-4147-A177-3AD203B41FA5}">
                      <a16:colId xmlns:a16="http://schemas.microsoft.com/office/drawing/2014/main" val="34549776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18592775"/>
                    </a:ext>
                  </a:extLst>
                </a:gridCol>
                <a:gridCol w="877330">
                  <a:extLst>
                    <a:ext uri="{9D8B030D-6E8A-4147-A177-3AD203B41FA5}">
                      <a16:colId xmlns:a16="http://schemas.microsoft.com/office/drawing/2014/main" val="1471487289"/>
                    </a:ext>
                  </a:extLst>
                </a:gridCol>
                <a:gridCol w="939114">
                  <a:extLst>
                    <a:ext uri="{9D8B030D-6E8A-4147-A177-3AD203B41FA5}">
                      <a16:colId xmlns:a16="http://schemas.microsoft.com/office/drawing/2014/main" val="4076507983"/>
                    </a:ext>
                  </a:extLst>
                </a:gridCol>
                <a:gridCol w="1235675">
                  <a:extLst>
                    <a:ext uri="{9D8B030D-6E8A-4147-A177-3AD203B41FA5}">
                      <a16:colId xmlns:a16="http://schemas.microsoft.com/office/drawing/2014/main" val="38678873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465951"/>
                    </a:ext>
                  </a:extLst>
                </a:gridCol>
                <a:gridCol w="1050325">
                  <a:extLst>
                    <a:ext uri="{9D8B030D-6E8A-4147-A177-3AD203B41FA5}">
                      <a16:colId xmlns:a16="http://schemas.microsoft.com/office/drawing/2014/main" val="390278334"/>
                    </a:ext>
                  </a:extLst>
                </a:gridCol>
                <a:gridCol w="963827">
                  <a:extLst>
                    <a:ext uri="{9D8B030D-6E8A-4147-A177-3AD203B41FA5}">
                      <a16:colId xmlns:a16="http://schemas.microsoft.com/office/drawing/2014/main" val="107706168"/>
                    </a:ext>
                  </a:extLst>
                </a:gridCol>
                <a:gridCol w="963827">
                  <a:extLst>
                    <a:ext uri="{9D8B030D-6E8A-4147-A177-3AD203B41FA5}">
                      <a16:colId xmlns:a16="http://schemas.microsoft.com/office/drawing/2014/main" val="1826953669"/>
                    </a:ext>
                  </a:extLst>
                </a:gridCol>
                <a:gridCol w="1122408">
                  <a:extLst>
                    <a:ext uri="{9D8B030D-6E8A-4147-A177-3AD203B41FA5}">
                      <a16:colId xmlns:a16="http://schemas.microsoft.com/office/drawing/2014/main" val="386328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Start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End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172911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LAOS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Bhanu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18-Mar-21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22-Mar-21</a:t>
                      </a:r>
                      <a:endParaRPr lang="en-A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515101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23-Mar-21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23-Mar-21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928253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24-Mar-21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25-Mar-21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303861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26-Mar-21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26-Mar-21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66676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Kritika,Bhanu&amp;Nazeer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29-Mar-21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29-Mar-21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5168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30-Mar-21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30-Mar-21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13985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6375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01-Apr-21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03-Apr-21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22382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Swati,Bhanu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Aishwarya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24-Mar-21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08-Apr-21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340553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08-Apr-21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08-Apr-21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50196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09-Apr-21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09-Apr-21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1467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09-Apr-21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19-Apr-21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108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Bhanu,Swati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&amp;  Aishwarya</a:t>
                      </a:r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Execution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22-Mar-21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12-Apr-21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7681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70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189"/>
          </a:xfrm>
        </p:spPr>
        <p:txBody>
          <a:bodyPr/>
          <a:lstStyle/>
          <a:p>
            <a:r>
              <a:rPr lang="en-US" dirty="0"/>
              <a:t>Projection for next 2 weeks..</a:t>
            </a:r>
            <a:r>
              <a:rPr lang="en-US" dirty="0" err="1"/>
              <a:t>contd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396314"/>
          <a:ext cx="10515603" cy="532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465">
                  <a:extLst>
                    <a:ext uri="{9D8B030D-6E8A-4147-A177-3AD203B41FA5}">
                      <a16:colId xmlns:a16="http://schemas.microsoft.com/office/drawing/2014/main" val="3976437030"/>
                    </a:ext>
                  </a:extLst>
                </a:gridCol>
                <a:gridCol w="790832">
                  <a:extLst>
                    <a:ext uri="{9D8B030D-6E8A-4147-A177-3AD203B41FA5}">
                      <a16:colId xmlns:a16="http://schemas.microsoft.com/office/drawing/2014/main" val="34549776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18592775"/>
                    </a:ext>
                  </a:extLst>
                </a:gridCol>
                <a:gridCol w="877330">
                  <a:extLst>
                    <a:ext uri="{9D8B030D-6E8A-4147-A177-3AD203B41FA5}">
                      <a16:colId xmlns:a16="http://schemas.microsoft.com/office/drawing/2014/main" val="1471487289"/>
                    </a:ext>
                  </a:extLst>
                </a:gridCol>
                <a:gridCol w="939114">
                  <a:extLst>
                    <a:ext uri="{9D8B030D-6E8A-4147-A177-3AD203B41FA5}">
                      <a16:colId xmlns:a16="http://schemas.microsoft.com/office/drawing/2014/main" val="4076507983"/>
                    </a:ext>
                  </a:extLst>
                </a:gridCol>
                <a:gridCol w="1235675">
                  <a:extLst>
                    <a:ext uri="{9D8B030D-6E8A-4147-A177-3AD203B41FA5}">
                      <a16:colId xmlns:a16="http://schemas.microsoft.com/office/drawing/2014/main" val="38678873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465951"/>
                    </a:ext>
                  </a:extLst>
                </a:gridCol>
                <a:gridCol w="1050325">
                  <a:extLst>
                    <a:ext uri="{9D8B030D-6E8A-4147-A177-3AD203B41FA5}">
                      <a16:colId xmlns:a16="http://schemas.microsoft.com/office/drawing/2014/main" val="390278334"/>
                    </a:ext>
                  </a:extLst>
                </a:gridCol>
                <a:gridCol w="963827">
                  <a:extLst>
                    <a:ext uri="{9D8B030D-6E8A-4147-A177-3AD203B41FA5}">
                      <a16:colId xmlns:a16="http://schemas.microsoft.com/office/drawing/2014/main" val="107706168"/>
                    </a:ext>
                  </a:extLst>
                </a:gridCol>
                <a:gridCol w="963827">
                  <a:extLst>
                    <a:ext uri="{9D8B030D-6E8A-4147-A177-3AD203B41FA5}">
                      <a16:colId xmlns:a16="http://schemas.microsoft.com/office/drawing/2014/main" val="1826953669"/>
                    </a:ext>
                  </a:extLst>
                </a:gridCol>
                <a:gridCol w="1122408">
                  <a:extLst>
                    <a:ext uri="{9D8B030D-6E8A-4147-A177-3AD203B41FA5}">
                      <a16:colId xmlns:a16="http://schemas.microsoft.com/office/drawing/2014/main" val="386328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Start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End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172911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E-PROC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</a:t>
                      </a:r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Bhanu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26-Apr-21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27-Apr-21</a:t>
                      </a:r>
                      <a:endParaRPr lang="en-A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515101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28-Apr-21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928253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303861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66676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</a:t>
                      </a:r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Aishwarya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5168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13985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6375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22382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</a:t>
                      </a:r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Nazeer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340553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50196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1467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108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AUS,IND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Bhanu , Swati &amp;  Aishwarya</a:t>
                      </a:r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Execution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14-May-21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7681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721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Blocker &amp; Environment issue – AP/E-Procurement/Purchasing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84421" y="1690688"/>
          <a:ext cx="10816282" cy="2470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455">
                  <a:extLst>
                    <a:ext uri="{9D8B030D-6E8A-4147-A177-3AD203B41FA5}">
                      <a16:colId xmlns:a16="http://schemas.microsoft.com/office/drawing/2014/main" val="304445830"/>
                    </a:ext>
                  </a:extLst>
                </a:gridCol>
                <a:gridCol w="4403116">
                  <a:extLst>
                    <a:ext uri="{9D8B030D-6E8A-4147-A177-3AD203B41FA5}">
                      <a16:colId xmlns:a16="http://schemas.microsoft.com/office/drawing/2014/main" val="1678668523"/>
                    </a:ext>
                  </a:extLst>
                </a:gridCol>
                <a:gridCol w="1105777">
                  <a:extLst>
                    <a:ext uri="{9D8B030D-6E8A-4147-A177-3AD203B41FA5}">
                      <a16:colId xmlns:a16="http://schemas.microsoft.com/office/drawing/2014/main" val="1646046998"/>
                    </a:ext>
                  </a:extLst>
                </a:gridCol>
                <a:gridCol w="1169327">
                  <a:extLst>
                    <a:ext uri="{9D8B030D-6E8A-4147-A177-3AD203B41FA5}">
                      <a16:colId xmlns:a16="http://schemas.microsoft.com/office/drawing/2014/main" val="4211009540"/>
                    </a:ext>
                  </a:extLst>
                </a:gridCol>
                <a:gridCol w="859401">
                  <a:extLst>
                    <a:ext uri="{9D8B030D-6E8A-4147-A177-3AD203B41FA5}">
                      <a16:colId xmlns:a16="http://schemas.microsoft.com/office/drawing/2014/main" val="440317561"/>
                    </a:ext>
                  </a:extLst>
                </a:gridCol>
                <a:gridCol w="642552">
                  <a:extLst>
                    <a:ext uri="{9D8B030D-6E8A-4147-A177-3AD203B41FA5}">
                      <a16:colId xmlns:a16="http://schemas.microsoft.com/office/drawing/2014/main" val="3347301538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1705662965"/>
                    </a:ext>
                  </a:extLst>
                </a:gridCol>
              </a:tblGrid>
              <a:tr h="33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No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Backlog / Issue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Raised On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Aging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2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 SR (SR 3-25722848061) -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Invalid view issue on Approver name hyper link on Payment Request Center page.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Apr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Nagaraju R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99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REQ1763891-GBFUSUP2_PIA_ACCESS_REQUEST for missing roles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Apr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Chaitanya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REQ1750653-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 for DB access in CNFAUQA1 region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Apr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Lavanya C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28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REQ1744961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Request to get the IB Connectivity between HCMUSYS1 and GBFAUQA1 to</a:t>
                      </a:r>
                      <a:r>
                        <a:rPr lang="en-A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support 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 testing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Apr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Chaitanya V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02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49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On – Going Tracking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66207" y="1690688"/>
          <a:ext cx="10829106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570">
                  <a:extLst>
                    <a:ext uri="{9D8B030D-6E8A-4147-A177-3AD203B41FA5}">
                      <a16:colId xmlns:a16="http://schemas.microsoft.com/office/drawing/2014/main" val="4210032083"/>
                    </a:ext>
                  </a:extLst>
                </a:gridCol>
                <a:gridCol w="1946366">
                  <a:extLst>
                    <a:ext uri="{9D8B030D-6E8A-4147-A177-3AD203B41FA5}">
                      <a16:colId xmlns:a16="http://schemas.microsoft.com/office/drawing/2014/main" val="3199549680"/>
                    </a:ext>
                  </a:extLst>
                </a:gridCol>
                <a:gridCol w="6270170">
                  <a:extLst>
                    <a:ext uri="{9D8B030D-6E8A-4147-A177-3AD203B41FA5}">
                      <a16:colId xmlns:a16="http://schemas.microsoft.com/office/drawing/2014/main" val="43647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Initiative Name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Current Status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Confluence link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0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Implementation of good practices. Draft V1.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Document available in confluence page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https://confluence.service.anz/display/CEE/ANZ+PEOPLESOFT+TEST+FRAME+WORK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2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Module for maintaining login credentials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Working as expected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https://confluence.service.anz/display/CEE/ANZ+PEOPLESOFT+TEST+FRAME+WORK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53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5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512327" y="1779538"/>
            <a:ext cx="2894619" cy="1758556"/>
            <a:chOff x="216817" y="382268"/>
            <a:chExt cx="2894619" cy="1758556"/>
          </a:xfrm>
        </p:grpSpPr>
        <p:sp>
          <p:nvSpPr>
            <p:cNvPr id="4" name="Rectangle 3"/>
            <p:cNvSpPr/>
            <p:nvPr/>
          </p:nvSpPr>
          <p:spPr>
            <a:xfrm>
              <a:off x="216817" y="386498"/>
              <a:ext cx="2876870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4566" y="382268"/>
              <a:ext cx="2876870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Summary – Regression Suite</a:t>
              </a:r>
            </a:p>
            <a:p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</a:rPr>
                <a:t>Total Regression Test Cases</a:t>
              </a:r>
            </a:p>
            <a:p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. Automated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325</a:t>
              </a:r>
              <a:endPara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. Manual : 175</a:t>
              </a: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Sprint 3 Update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. Total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Tests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89</a:t>
              </a:r>
            </a:p>
            <a:p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. Manual Test: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37</a:t>
              </a:r>
              <a:endPara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. Reused existing automated tests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50</a:t>
              </a:r>
              <a:endParaRPr lang="en-US" sz="10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. Automated/Automatable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2/2</a:t>
              </a:r>
              <a:endPara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844135" y="3853932"/>
            <a:ext cx="626882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508" y="3946265"/>
            <a:ext cx="626882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 Commentary</a:t>
            </a:r>
          </a:p>
          <a:p>
            <a:endParaRPr lang="en-US" sz="10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Achievements from the past fortnight</a:t>
            </a:r>
          </a:p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ST for Sprint 3 stands at approx. 50% completion.</a:t>
            </a:r>
            <a:endParaRPr lang="en-US" sz="1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Comment on Summary – Regression Suite section</a:t>
            </a:r>
          </a:p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.Regression Testing 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for the 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Sprint 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has been planned to run on 29/04/2021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1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rogression testing is in progress. </a:t>
            </a:r>
          </a:p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Comment on the Test Execution Plan vs Actual variance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N/A</a:t>
            </a:r>
            <a:endParaRPr lang="en-US" sz="1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65187" y="3902289"/>
            <a:ext cx="3494203" cy="1754326"/>
            <a:chOff x="6554771" y="4960069"/>
            <a:chExt cx="3494203" cy="1754326"/>
          </a:xfrm>
        </p:grpSpPr>
        <p:sp>
          <p:nvSpPr>
            <p:cNvPr id="8" name="Rectangle 7"/>
            <p:cNvSpPr/>
            <p:nvPr/>
          </p:nvSpPr>
          <p:spPr>
            <a:xfrm>
              <a:off x="6554771" y="4960069"/>
              <a:ext cx="3494202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54772" y="4960069"/>
              <a:ext cx="3494202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Actions &amp; Support</a:t>
              </a:r>
            </a:p>
            <a:p>
              <a:endPara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Support Needed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No  open incidents or requests</a:t>
              </a: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Actions from previous meeting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N/A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16508" y="1791107"/>
            <a:ext cx="5115612" cy="1754326"/>
            <a:chOff x="3236537" y="386498"/>
            <a:chExt cx="5115612" cy="1754326"/>
          </a:xfrm>
        </p:grpSpPr>
        <p:sp>
          <p:nvSpPr>
            <p:cNvPr id="10" name="Rectangle 9"/>
            <p:cNvSpPr/>
            <p:nvPr/>
          </p:nvSpPr>
          <p:spPr>
            <a:xfrm>
              <a:off x="3236537" y="386498"/>
              <a:ext cx="5115612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6537" y="386498"/>
              <a:ext cx="5115611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Executive Summary for Core HR</a:t>
              </a: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Current area of focus:</a:t>
              </a:r>
            </a:p>
            <a:p>
              <a:endParaRPr lang="en-US" sz="1000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System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testing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is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currently underway.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We have used existing PTF scripts to create test data for current sprint, as the testing in current Sprint involved Mail Notification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verification,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Report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verification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and IB messages verification. </a:t>
              </a:r>
              <a:endPara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endPara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Current status of the focus area: Green/Amber/Red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GREEN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769404" y="1791106"/>
            <a:ext cx="1945663" cy="1754327"/>
            <a:chOff x="10244355" y="3839651"/>
            <a:chExt cx="1763317" cy="1754327"/>
          </a:xfrm>
        </p:grpSpPr>
        <p:sp>
          <p:nvSpPr>
            <p:cNvPr id="19" name="Rectangle 18"/>
            <p:cNvSpPr/>
            <p:nvPr/>
          </p:nvSpPr>
          <p:spPr>
            <a:xfrm>
              <a:off x="10244355" y="3839651"/>
              <a:ext cx="1723868" cy="17543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274378" y="3905159"/>
              <a:ext cx="173329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Team</a:t>
              </a:r>
            </a:p>
            <a:p>
              <a:endParaRPr lang="en-US" sz="1000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Jatin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(</a:t>
              </a:r>
              <a:r>
                <a:rPr lang="en-US" sz="1000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Presenter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)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John</a:t>
              </a:r>
            </a:p>
            <a:p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From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Core HR</a:t>
              </a:r>
            </a:p>
            <a:p>
              <a:pPr algn="r"/>
              <a:endParaRPr lang="en-US" sz="800" b="1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684548" y="82187"/>
            <a:ext cx="1372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u="sng" dirty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Date</a:t>
            </a:r>
            <a:r>
              <a:rPr lang="en-US" sz="900" b="1" u="sng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900" b="1" u="sng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 </a:t>
            </a:r>
            <a:r>
              <a:rPr lang="en-US" sz="900" b="1" u="sng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Apr </a:t>
            </a:r>
            <a:r>
              <a:rPr lang="en-US" sz="900" b="1" u="sng" dirty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2021</a:t>
            </a:r>
            <a:endParaRPr lang="en-US" sz="1050" u="sng" dirty="0">
              <a:solidFill>
                <a:srgbClr val="007DBA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52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1914"/>
            <a:ext cx="10515600" cy="56950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PeopleSoft Core Finance- GL | AM |LA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8693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457529" y="305325"/>
            <a:ext cx="2894619" cy="2123658"/>
            <a:chOff x="216817" y="382268"/>
            <a:chExt cx="2894619" cy="2123658"/>
          </a:xfrm>
        </p:grpSpPr>
        <p:sp>
          <p:nvSpPr>
            <p:cNvPr id="4" name="Rectangle 3"/>
            <p:cNvSpPr/>
            <p:nvPr/>
          </p:nvSpPr>
          <p:spPr>
            <a:xfrm>
              <a:off x="216817" y="386498"/>
              <a:ext cx="2876870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4566" y="382268"/>
              <a:ext cx="287687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Summary – Regression Suite</a:t>
              </a: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Total Regression Test Cases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. Automated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831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. Manual: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112	</a:t>
              </a:r>
            </a:p>
            <a:p>
              <a:endPara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Progression Automation for </a:t>
              </a: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Corp X PI 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</a:rPr>
                <a:t>XI Sprint 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3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.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Total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Tests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15</a:t>
              </a:r>
              <a:endPara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.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Reused existing automated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tests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endParaRPr lang="en-US" sz="10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. Automated/Automatable : 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3</a:t>
              </a:r>
              <a:r>
                <a:rPr lang="en-US" sz="1000" dirty="0" smtClean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/3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- Manual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: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12</a:t>
              </a:r>
              <a:endPara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endParaRPr lang="en-US" sz="10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endParaRPr lang="en-US" sz="1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16817" y="4960069"/>
            <a:ext cx="626882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817" y="4960069"/>
            <a:ext cx="6268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 Commentary</a:t>
            </a:r>
          </a:p>
          <a:p>
            <a:endParaRPr lang="en-US" sz="10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Achievements from the past fortnight</a:t>
            </a:r>
          </a:p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Cycle 3 ST 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completed for China, ST for Global 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to commence today.</a:t>
            </a:r>
            <a:endParaRPr lang="en-US" sz="1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Comment on Summary – Regression Suite section</a:t>
            </a:r>
          </a:p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12 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tests were run manually which include Excel loaders and 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file verification</a:t>
            </a:r>
            <a:endParaRPr lang="en-US" sz="1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Comment on the Test Execution Plan vs Actual variance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Variance due to delay in Environment readiness</a:t>
            </a:r>
            <a:endParaRPr lang="en-US" sz="1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Comment </a:t>
            </a: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</a:rPr>
              <a:t>on the </a:t>
            </a:r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defect distribution numbers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There is only 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2 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outstanding 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defects for China and 1 for Archival</a:t>
            </a: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1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68912" y="4960069"/>
            <a:ext cx="3494203" cy="1754326"/>
            <a:chOff x="6554771" y="4960069"/>
            <a:chExt cx="3494203" cy="1754326"/>
          </a:xfrm>
        </p:grpSpPr>
        <p:sp>
          <p:nvSpPr>
            <p:cNvPr id="8" name="Rectangle 7"/>
            <p:cNvSpPr/>
            <p:nvPr/>
          </p:nvSpPr>
          <p:spPr>
            <a:xfrm>
              <a:off x="6554771" y="4960069"/>
              <a:ext cx="3494202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54772" y="4960069"/>
              <a:ext cx="349420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Actions &amp; Support</a:t>
              </a:r>
            </a:p>
            <a:p>
              <a:endPara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Support Needed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AU" sz="1000" dirty="0" smtClean="0"/>
                <a:t>INC3268563</a:t>
              </a:r>
              <a:r>
                <a:rPr lang="en-AU" dirty="0" smtClean="0"/>
                <a:t>,</a:t>
              </a:r>
              <a:r>
                <a:rPr lang="en-US" sz="1000" dirty="0" smtClean="0">
                  <a:solidFill>
                    <a:schemeClr val="dk1"/>
                  </a:solidFill>
                </a:rPr>
                <a:t>INC3666177 and COFES-812</a:t>
              </a: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Actions 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from previous meeting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China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Online Journal Edit performance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6817" y="305325"/>
            <a:ext cx="5115612" cy="1754326"/>
            <a:chOff x="3236537" y="386498"/>
            <a:chExt cx="5115612" cy="1754326"/>
          </a:xfrm>
        </p:grpSpPr>
        <p:sp>
          <p:nvSpPr>
            <p:cNvPr id="10" name="Rectangle 9"/>
            <p:cNvSpPr/>
            <p:nvPr/>
          </p:nvSpPr>
          <p:spPr>
            <a:xfrm>
              <a:off x="3236537" y="386498"/>
              <a:ext cx="5115612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6537" y="386498"/>
              <a:ext cx="5115611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Executive Summary for GL, AM &amp; LA</a:t>
              </a: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Current area of focus:  </a:t>
              </a:r>
              <a:r>
                <a:rPr lang="en-US" sz="1000" dirty="0" err="1" smtClean="0">
                  <a:latin typeface="Verdana" panose="020B0604030504040204" pitchFamily="34" charset="0"/>
                  <a:ea typeface="Verdana" panose="020B0604030504040204" pitchFamily="34" charset="0"/>
                </a:rPr>
                <a:t>PeopleTools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upgrade + GL selective adoption initiative.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System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testing cycle </a:t>
              </a:r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</a:rPr>
                <a:t>3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is currently underway. Cycle 1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has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been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completed on a lower version of tools and now closed. Cycle 2 testing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was carried out in upgraded version and stands at 100% completion. Cycle 3 testing is in progress and expected to complete by 21</a:t>
              </a:r>
              <a:r>
                <a:rPr lang="en-US" sz="1000" baseline="30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st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May.</a:t>
              </a:r>
              <a:endParaRPr lang="en-US" sz="1000" b="1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Current status of the focus area: Green/Amber/Red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GREEN</a:t>
              </a:r>
            </a:p>
          </p:txBody>
        </p:sp>
      </p:grpSp>
      <p:graphicFrame>
        <p:nvGraphicFramePr>
          <p:cNvPr id="12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775418"/>
              </p:ext>
            </p:extLst>
          </p:nvPr>
        </p:nvGraphicFramePr>
        <p:xfrm>
          <a:off x="8494997" y="305325"/>
          <a:ext cx="3570207" cy="4531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586065"/>
              </p:ext>
            </p:extLst>
          </p:nvPr>
        </p:nvGraphicFramePr>
        <p:xfrm>
          <a:off x="216817" y="2182761"/>
          <a:ext cx="8135331" cy="2654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0152668" y="4960068"/>
            <a:ext cx="1912536" cy="1796238"/>
            <a:chOff x="10152668" y="4960068"/>
            <a:chExt cx="1733294" cy="1796238"/>
          </a:xfrm>
        </p:grpSpPr>
        <p:sp>
          <p:nvSpPr>
            <p:cNvPr id="19" name="Rectangle 18"/>
            <p:cNvSpPr/>
            <p:nvPr/>
          </p:nvSpPr>
          <p:spPr>
            <a:xfrm>
              <a:off x="10162094" y="4960068"/>
              <a:ext cx="1723868" cy="17543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AU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52668" y="4971202"/>
              <a:ext cx="1733294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Team</a:t>
              </a:r>
            </a:p>
            <a:p>
              <a:endParaRPr lang="en-US" sz="1000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Navneet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(</a:t>
              </a:r>
              <a:r>
                <a:rPr lang="en-US" sz="1000" dirty="0" smtClean="0">
                  <a:solidFill>
                    <a:srgbClr val="007DBA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Presenter</a:t>
              </a:r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)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Ramesh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Santosh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Vishnu 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Kiran</a:t>
              </a: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Harika</a:t>
              </a:r>
            </a:p>
            <a:p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sz="10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From</a:t>
              </a:r>
              <a:r>
                <a:rPr lang="en-US" sz="10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Evolve &amp; Protect</a:t>
              </a:r>
            </a:p>
            <a:p>
              <a:pPr algn="r"/>
              <a:endParaRPr lang="en-US" sz="800" b="1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604398" y="82187"/>
            <a:ext cx="1452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u="sng" dirty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Date: </a:t>
            </a:r>
            <a:r>
              <a:rPr lang="en-US" sz="900" b="1" u="sng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</a:t>
            </a:r>
            <a:r>
              <a:rPr lang="en-US" sz="900" b="1" u="sng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900" b="1" u="sng" dirty="0" smtClean="0">
                <a:solidFill>
                  <a:srgbClr val="007DB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April 2021</a:t>
            </a:r>
            <a:endParaRPr lang="en-US" sz="1050" u="sng" dirty="0">
              <a:solidFill>
                <a:srgbClr val="007DBA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960872"/>
              </p:ext>
            </p:extLst>
          </p:nvPr>
        </p:nvGraphicFramePr>
        <p:xfrm>
          <a:off x="216817" y="235670"/>
          <a:ext cx="8278180" cy="644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846597"/>
              </p:ext>
            </p:extLst>
          </p:nvPr>
        </p:nvGraphicFramePr>
        <p:xfrm>
          <a:off x="8494997" y="235670"/>
          <a:ext cx="3570207" cy="64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47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75257"/>
              </p:ext>
            </p:extLst>
          </p:nvPr>
        </p:nvGraphicFramePr>
        <p:xfrm>
          <a:off x="216817" y="235670"/>
          <a:ext cx="8278180" cy="644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112719"/>
              </p:ext>
            </p:extLst>
          </p:nvPr>
        </p:nvGraphicFramePr>
        <p:xfrm>
          <a:off x="8494997" y="235670"/>
          <a:ext cx="3570207" cy="64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006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Cycle </a:t>
            </a:r>
            <a:r>
              <a:rPr lang="en-US" sz="4000" dirty="0"/>
              <a:t>3</a:t>
            </a:r>
            <a:r>
              <a:rPr lang="en-US" sz="4000" dirty="0" smtClean="0"/>
              <a:t> </a:t>
            </a:r>
            <a:r>
              <a:rPr lang="en-US" sz="4000" dirty="0"/>
              <a:t>Execution Summary for PS </a:t>
            </a:r>
            <a:r>
              <a:rPr lang="en-US" sz="4000" dirty="0" smtClean="0"/>
              <a:t>GL/AM/LA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46724"/>
              </p:ext>
            </p:extLst>
          </p:nvPr>
        </p:nvGraphicFramePr>
        <p:xfrm>
          <a:off x="653142" y="1488440"/>
          <a:ext cx="11030857" cy="3334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8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32356956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136469">
                  <a:extLst>
                    <a:ext uri="{9D8B030D-6E8A-4147-A177-3AD203B41FA5}">
                      <a16:colId xmlns:a16="http://schemas.microsoft.com/office/drawing/2014/main" val="1520439821"/>
                    </a:ext>
                  </a:extLst>
                </a:gridCol>
                <a:gridCol w="1149531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470263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875212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862148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2840445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422832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Planned</a:t>
                      </a:r>
                      <a:r>
                        <a:rPr lang="en-US" sz="1400" baseline="0" dirty="0" smtClean="0"/>
                        <a:t> End Date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28h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Apr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Pass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Fail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May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out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-May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en-AU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out of 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-May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out of 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Archival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May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out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3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68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9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56615"/>
            <a:ext cx="10515600" cy="1325563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sz="4000" dirty="0" smtClean="0"/>
              <a:t>Projection for Next 2 weeks – </a:t>
            </a:r>
            <a:r>
              <a:rPr lang="en-US" sz="4000" dirty="0" smtClean="0"/>
              <a:t>GL/AM/LA</a:t>
            </a:r>
            <a:endParaRPr lang="en-AU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369599"/>
              </p:ext>
            </p:extLst>
          </p:nvPr>
        </p:nvGraphicFramePr>
        <p:xfrm>
          <a:off x="864972" y="1048685"/>
          <a:ext cx="9878029" cy="5587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1539551568"/>
                    </a:ext>
                  </a:extLst>
                </a:gridCol>
                <a:gridCol w="976184">
                  <a:extLst>
                    <a:ext uri="{9D8B030D-6E8A-4147-A177-3AD203B41FA5}">
                      <a16:colId xmlns:a16="http://schemas.microsoft.com/office/drawing/2014/main" val="3795393241"/>
                    </a:ext>
                  </a:extLst>
                </a:gridCol>
                <a:gridCol w="1202616">
                  <a:extLst>
                    <a:ext uri="{9D8B030D-6E8A-4147-A177-3AD203B41FA5}">
                      <a16:colId xmlns:a16="http://schemas.microsoft.com/office/drawing/2014/main" val="2184370108"/>
                    </a:ext>
                  </a:extLst>
                </a:gridCol>
                <a:gridCol w="995740">
                  <a:extLst>
                    <a:ext uri="{9D8B030D-6E8A-4147-A177-3AD203B41FA5}">
                      <a16:colId xmlns:a16="http://schemas.microsoft.com/office/drawing/2014/main" val="2901535835"/>
                    </a:ext>
                  </a:extLst>
                </a:gridCol>
                <a:gridCol w="995740">
                  <a:extLst>
                    <a:ext uri="{9D8B030D-6E8A-4147-A177-3AD203B41FA5}">
                      <a16:colId xmlns:a16="http://schemas.microsoft.com/office/drawing/2014/main" val="218952400"/>
                    </a:ext>
                  </a:extLst>
                </a:gridCol>
                <a:gridCol w="995740">
                  <a:extLst>
                    <a:ext uri="{9D8B030D-6E8A-4147-A177-3AD203B41FA5}">
                      <a16:colId xmlns:a16="http://schemas.microsoft.com/office/drawing/2014/main" val="558844284"/>
                    </a:ext>
                  </a:extLst>
                </a:gridCol>
                <a:gridCol w="995740">
                  <a:extLst>
                    <a:ext uri="{9D8B030D-6E8A-4147-A177-3AD203B41FA5}">
                      <a16:colId xmlns:a16="http://schemas.microsoft.com/office/drawing/2014/main" val="2684497235"/>
                    </a:ext>
                  </a:extLst>
                </a:gridCol>
                <a:gridCol w="995740">
                  <a:extLst>
                    <a:ext uri="{9D8B030D-6E8A-4147-A177-3AD203B41FA5}">
                      <a16:colId xmlns:a16="http://schemas.microsoft.com/office/drawing/2014/main" val="986631547"/>
                    </a:ext>
                  </a:extLst>
                </a:gridCol>
                <a:gridCol w="995740">
                  <a:extLst>
                    <a:ext uri="{9D8B030D-6E8A-4147-A177-3AD203B41FA5}">
                      <a16:colId xmlns:a16="http://schemas.microsoft.com/office/drawing/2014/main" val="3371636106"/>
                    </a:ext>
                  </a:extLst>
                </a:gridCol>
                <a:gridCol w="995740">
                  <a:extLst>
                    <a:ext uri="{9D8B030D-6E8A-4147-A177-3AD203B41FA5}">
                      <a16:colId xmlns:a16="http://schemas.microsoft.com/office/drawing/2014/main" val="3419056382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A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Cases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84826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Regression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Cycle 3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Ramesh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21-Apr-21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23-Apr-21</a:t>
                      </a:r>
                    </a:p>
                    <a:p>
                      <a:r>
                        <a:rPr lang="en-US" sz="1400" dirty="0" smtClean="0"/>
                        <a:t>ETA-30</a:t>
                      </a:r>
                      <a:r>
                        <a:rPr lang="en-US" sz="1400" baseline="0" dirty="0" smtClean="0"/>
                        <a:t> Apr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833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Regression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Cycle 3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Ramesh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29-Apr-21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03-May-21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58931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GBR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Regression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Cycle 3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Ramesh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04-May-21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05-May-21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114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SGP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Regression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Cycle 3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Ramesh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06-May-21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07-May-21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121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HKG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Regression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Cycle 3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Ramesh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10-May-21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11-May-21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0705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FJI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Regression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Cycle 3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Ramesh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12-May-21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13-May-21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285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Manual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Progression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Cycle 3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Navneet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30-Apr-21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06-May-21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074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Automated</a:t>
                      </a:r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Regression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Cycle 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Vishnu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Execution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29-Apr-21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03-May-21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84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7295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Automated</a:t>
                      </a:r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Regression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Cycle 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Vishnu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Execution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04-May-21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06-May-21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54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797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SGP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Regression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Cycle 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Vishnu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7-May-21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11-May-21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48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747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GBR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Regression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Cycle 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Vishnu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12-Apr-21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13-Apr-21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52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43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ANZ">
    <a:dk1>
      <a:srgbClr val="595A5B"/>
    </a:dk1>
    <a:lt1>
      <a:srgbClr val="FFFFFF"/>
    </a:lt1>
    <a:dk2>
      <a:srgbClr val="007DBA"/>
    </a:dk2>
    <a:lt2>
      <a:srgbClr val="004165"/>
    </a:lt2>
    <a:accent1>
      <a:srgbClr val="394A58"/>
    </a:accent1>
    <a:accent2>
      <a:srgbClr val="7A99AC"/>
    </a:accent2>
    <a:accent3>
      <a:srgbClr val="B9C9D0"/>
    </a:accent3>
    <a:accent4>
      <a:srgbClr val="00C6D7"/>
    </a:accent4>
    <a:accent5>
      <a:srgbClr val="D3CD8B"/>
    </a:accent5>
    <a:accent6>
      <a:srgbClr val="DF7A00"/>
    </a:accent6>
    <a:hlink>
      <a:srgbClr val="0000FF"/>
    </a:hlink>
    <a:folHlink>
      <a:srgbClr val="800080"/>
    </a:folHlink>
  </a:clrScheme>
  <a:fontScheme name="ANZ Fonts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14727</TotalTime>
  <Words>2129</Words>
  <Application>Microsoft Office PowerPoint</Application>
  <PresentationFormat>Widescreen</PresentationFormat>
  <Paragraphs>927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Verdana</vt:lpstr>
      <vt:lpstr>Office Theme</vt:lpstr>
      <vt:lpstr>PeopleSoft Automation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Cycle 3 Execution Summary for PS GL/AM/LA</vt:lpstr>
      <vt:lpstr>  Projection for Next 2 weeks – GL/AM/LA</vt:lpstr>
      <vt:lpstr>  Projection for Next 2 weeks – GL/AM/LA</vt:lpstr>
      <vt:lpstr>Blocker &amp; Environment issue – GL/AM/LA</vt:lpstr>
      <vt:lpstr>Cycle 1 Execution Summary for PS GL</vt:lpstr>
      <vt:lpstr>PowerPoint Presentation</vt:lpstr>
      <vt:lpstr>PowerPoint Presentation</vt:lpstr>
      <vt:lpstr>PowerPoint Presentation</vt:lpstr>
      <vt:lpstr>PowerPoint Presentation</vt:lpstr>
      <vt:lpstr>Cycle 2 Execution Summary for S2P</vt:lpstr>
      <vt:lpstr>Cycle 3 Execution Summary for S2P</vt:lpstr>
      <vt:lpstr>Execution Tracker for S2P</vt:lpstr>
      <vt:lpstr>Execution Tracker for S2P</vt:lpstr>
      <vt:lpstr>Projection for next 2 weeks..contd</vt:lpstr>
      <vt:lpstr>Blocker &amp; Environment issue – AP/E-Procurement/Purchasing</vt:lpstr>
      <vt:lpstr>On – Going Tracking</vt:lpstr>
    </vt:vector>
  </TitlesOfParts>
  <Company>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PeopleSoft Test Framework</dc:title>
  <dc:creator>Huliyali, Prem Prajwal</dc:creator>
  <cp:lastModifiedBy>Jha, Navneet</cp:lastModifiedBy>
  <cp:revision>489</cp:revision>
  <dcterms:created xsi:type="dcterms:W3CDTF">2020-08-24T08:18:43Z</dcterms:created>
  <dcterms:modified xsi:type="dcterms:W3CDTF">2021-04-29T06:02:58Z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90353288-32c3-4353-abec-b300a46e4aee</vt:lpwstr>
  </property>
  <property fmtid="{D5CDD505-2E9C-101B-9397-08002B2CF9AE}" pid="3" name="Classification">
    <vt:lpwstr>I</vt:lpwstr>
  </property>
</Properties>
</file>