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2.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theme/themeOverride5.xml" ContentType="application/vnd.openxmlformats-officedocument.themeOverride+xml"/>
  <Override PartName="/ppt/drawings/drawing5.xml" ContentType="application/vnd.openxmlformats-officedocument.drawingml.chartshapes+xml"/>
  <Override PartName="/ppt/charts/chart6.xml" ContentType="application/vnd.openxmlformats-officedocument.drawingml.chart+xml"/>
  <Override PartName="/ppt/theme/themeOverride6.xml" ContentType="application/vnd.openxmlformats-officedocument.themeOverride+xml"/>
  <Override PartName="/ppt/drawings/drawing6.xml" ContentType="application/vnd.openxmlformats-officedocument.drawingml.chartshapes+xml"/>
  <Override PartName="/ppt/notesSlides/notesSlide3.xml" ContentType="application/vnd.openxmlformats-officedocument.presentationml.notesSlide+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theme/themeOverride7.xml" ContentType="application/vnd.openxmlformats-officedocument.themeOverride+xml"/>
  <Override PartName="/ppt/drawings/drawing8.xml" ContentType="application/vnd.openxmlformats-officedocument.drawingml.chartshapes+xml"/>
  <Override PartName="/ppt/charts/chart9.xml" ContentType="application/vnd.openxmlformats-officedocument.drawingml.chart+xml"/>
  <Override PartName="/ppt/theme/themeOverride8.xml" ContentType="application/vnd.openxmlformats-officedocument.themeOverride+xml"/>
  <Override PartName="/ppt/drawings/drawing9.xml" ContentType="application/vnd.openxmlformats-officedocument.drawingml.chartshapes+xml"/>
  <Override PartName="/ppt/charts/chart10.xml" ContentType="application/vnd.openxmlformats-officedocument.drawingml.chart+xml"/>
  <Override PartName="/ppt/theme/themeOverride9.xml" ContentType="application/vnd.openxmlformats-officedocument.themeOverride+xml"/>
  <Override PartName="/ppt/drawings/drawing10.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8" r:id="rId3"/>
    <p:sldId id="357" r:id="rId4"/>
    <p:sldId id="359" r:id="rId5"/>
    <p:sldId id="327" r:id="rId6"/>
    <p:sldId id="330" r:id="rId7"/>
    <p:sldId id="341" r:id="rId8"/>
    <p:sldId id="342" r:id="rId9"/>
    <p:sldId id="350" r:id="rId10"/>
    <p:sldId id="344" r:id="rId11"/>
    <p:sldId id="329" r:id="rId12"/>
    <p:sldId id="326" r:id="rId13"/>
    <p:sldId id="360" r:id="rId14"/>
    <p:sldId id="351" r:id="rId15"/>
    <p:sldId id="352" r:id="rId16"/>
    <p:sldId id="353" r:id="rId17"/>
    <p:sldId id="354" r:id="rId18"/>
    <p:sldId id="355" r:id="rId19"/>
    <p:sldId id="34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9BCCE4"/>
    <a:srgbClr val="FDC82F"/>
    <a:srgbClr val="00C6D7"/>
    <a:srgbClr val="394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_rels/char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2.xml"/><Relationship Id="rId2" Type="http://schemas.openxmlformats.org/officeDocument/2006/relationships/image" Target="../media/image1.png"/><Relationship Id="rId1" Type="http://schemas.openxmlformats.org/officeDocument/2006/relationships/themeOverride" Target="../theme/themeOverride2.xml"/><Relationship Id="rId6" Type="http://schemas.openxmlformats.org/officeDocument/2006/relationships/package" Target="../embeddings/Microsoft_Excel_Worksheet1.xlsx"/><Relationship Id="rId5" Type="http://schemas.openxmlformats.org/officeDocument/2006/relationships/image" Target="../media/image4.png"/><Relationship Id="rId4" Type="http://schemas.openxmlformats.org/officeDocument/2006/relationships/image" Target="../media/image3.png"/></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4.xml"/><Relationship Id="rId2" Type="http://schemas.openxmlformats.org/officeDocument/2006/relationships/image" Target="../media/image1.png"/><Relationship Id="rId1" Type="http://schemas.openxmlformats.org/officeDocument/2006/relationships/themeOverride" Target="../theme/themeOverride4.xml"/><Relationship Id="rId6" Type="http://schemas.openxmlformats.org/officeDocument/2006/relationships/package" Target="../embeddings/Microsoft_Excel_Worksheet3.xlsx"/><Relationship Id="rId5" Type="http://schemas.openxmlformats.org/officeDocument/2006/relationships/image" Target="../media/image4.png"/><Relationship Id="rId4" Type="http://schemas.openxmlformats.org/officeDocument/2006/relationships/image" Target="../media/image3.png"/></Relationships>
</file>

<file path=ppt/charts/_rels/char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5.xml"/><Relationship Id="rId2" Type="http://schemas.openxmlformats.org/officeDocument/2006/relationships/image" Target="../media/image1.png"/><Relationship Id="rId1" Type="http://schemas.openxmlformats.org/officeDocument/2006/relationships/themeOverride" Target="../theme/themeOverride5.xml"/><Relationship Id="rId6" Type="http://schemas.openxmlformats.org/officeDocument/2006/relationships/package" Target="../embeddings/Microsoft_Excel_Worksheet4.xlsx"/><Relationship Id="rId5" Type="http://schemas.openxmlformats.org/officeDocument/2006/relationships/image" Target="../media/image4.png"/><Relationship Id="rId4" Type="http://schemas.openxmlformats.org/officeDocument/2006/relationships/image" Target="../media/image3.png"/></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8.xml"/><Relationship Id="rId2" Type="http://schemas.openxmlformats.org/officeDocument/2006/relationships/image" Target="../media/image1.png"/><Relationship Id="rId1" Type="http://schemas.openxmlformats.org/officeDocument/2006/relationships/themeOverride" Target="../theme/themeOverride7.xml"/><Relationship Id="rId6" Type="http://schemas.openxmlformats.org/officeDocument/2006/relationships/package" Target="../embeddings/Microsoft_Excel_Worksheet7.xlsx"/><Relationship Id="rId5" Type="http://schemas.openxmlformats.org/officeDocument/2006/relationships/image" Target="../media/image4.png"/><Relationship Id="rId4" Type="http://schemas.openxmlformats.org/officeDocument/2006/relationships/image" Target="../media/image3.png"/></Relationships>
</file>

<file path=ppt/charts/_rels/chart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UserShapes" Target="../drawings/drawing9.xml"/><Relationship Id="rId2" Type="http://schemas.openxmlformats.org/officeDocument/2006/relationships/image" Target="../media/image1.png"/><Relationship Id="rId1" Type="http://schemas.openxmlformats.org/officeDocument/2006/relationships/themeOverride" Target="../theme/themeOverride8.xml"/><Relationship Id="rId6" Type="http://schemas.openxmlformats.org/officeDocument/2006/relationships/package" Target="../embeddings/Microsoft_Excel_Worksheet8.xlsx"/><Relationship Id="rId5" Type="http://schemas.openxmlformats.org/officeDocument/2006/relationships/image" Target="../media/image4.png"/><Relationship Id="rId4" Type="http://schemas.openxmlformats.org/officeDocument/2006/relationships/image" Target="../media/image3.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Script/Data</c:v>
                </c:pt>
              </c:strCache>
            </c:strRef>
          </c:tx>
          <c:spPr>
            <a:solidFill>
              <a:srgbClr val="00C6D7"/>
            </a:solidFill>
            <a:ln w="63500" cmpd="sng"/>
          </c:spPr>
          <c:invertIfNegative val="0"/>
          <c:dLbls>
            <c:dLbl>
              <c:idx val="6"/>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BC46-4516-BE6C-51BC74D77FF8}"/>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Sheet1!$B$2:$B$11</c:f>
              <c:numCache>
                <c:formatCode>General</c:formatCode>
                <c:ptCount val="10"/>
              </c:numCache>
            </c:numRef>
          </c:val>
          <c:extLst>
            <c:ext xmlns:c16="http://schemas.microsoft.com/office/drawing/2014/chart" uri="{C3380CC4-5D6E-409C-BE32-E72D297353CC}">
              <c16:uniqueId val="{00000000-A223-46DB-AA5A-89ADB59104CE}"/>
            </c:ext>
          </c:extLst>
        </c:ser>
        <c:ser>
          <c:idx val="1"/>
          <c:order val="1"/>
          <c:tx>
            <c:strRef>
              <c:f>Sheet1!$C$1</c:f>
              <c:strCache>
                <c:ptCount val="1"/>
                <c:pt idx="0">
                  <c:v>Functional Defect</c:v>
                </c:pt>
              </c:strCache>
            </c:strRef>
          </c:tx>
          <c:spPr>
            <a:solidFill>
              <a:srgbClr val="394A58"/>
            </a:solidFill>
          </c:spPr>
          <c:invertIfNegative val="0"/>
          <c:dLbls>
            <c:dLbl>
              <c:idx val="2"/>
              <c:layout/>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A223-46DB-AA5A-89ADB59104CE}"/>
                </c:ext>
              </c:extLst>
            </c:dLbl>
            <c:dLbl>
              <c:idx val="5"/>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367-49DD-9FA2-01A54B329ABF}"/>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Sheet1!$C$2:$C$11</c:f>
              <c:numCache>
                <c:formatCode>General</c:formatCode>
                <c:ptCount val="10"/>
              </c:numCache>
            </c:numRef>
          </c:val>
          <c:extLst>
            <c:ext xmlns:c16="http://schemas.microsoft.com/office/drawing/2014/chart" uri="{C3380CC4-5D6E-409C-BE32-E72D297353CC}">
              <c16:uniqueId val="{00000001-A223-46DB-AA5A-89ADB59104CE}"/>
            </c:ext>
          </c:extLst>
        </c:ser>
        <c:ser>
          <c:idx val="2"/>
          <c:order val="2"/>
          <c:tx>
            <c:strRef>
              <c:f>Sheet1!$D$1</c:f>
              <c:strCache>
                <c:ptCount val="1"/>
                <c:pt idx="0">
                  <c:v>Environment</c:v>
                </c:pt>
              </c:strCache>
            </c:strRef>
          </c:tx>
          <c:spPr>
            <a:solidFill>
              <a:srgbClr val="FDC82F"/>
            </a:solidFill>
          </c:spPr>
          <c:invertIfNegative val="0"/>
          <c:dLbls>
            <c:dLbl>
              <c:idx val="2"/>
              <c:layout/>
              <c:tx>
                <c:rich>
                  <a:bodyPr/>
                  <a:lstStyle/>
                  <a:p>
                    <a:fld id="{D511B081-242A-47F0-BD7C-D97DFB628F73}"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A223-46DB-AA5A-89ADB59104CE}"/>
                </c:ext>
              </c:extLst>
            </c:dLbl>
            <c:dLbl>
              <c:idx val="6"/>
              <c:spPr>
                <a:noFill/>
                <a:ln>
                  <a:noFill/>
                </a:ln>
                <a:effectLst/>
              </c:spPr>
              <c:txPr>
                <a:bodyPr wrap="square" lIns="38100" tIns="19050" rIns="38100" bIns="19050" anchor="ctr">
                  <a:spAutoFit/>
                </a:bodyPr>
                <a:lstStyle/>
                <a:p>
                  <a:pPr>
                    <a:defRPr sz="1000" u="sng">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BC46-4516-BE6C-51BC74D77FF8}"/>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Sheet1!$D$2:$D$11</c:f>
              <c:numCache>
                <c:formatCode>General</c:formatCode>
                <c:ptCount val="10"/>
              </c:numCache>
            </c:numRef>
          </c:val>
          <c:extLst>
            <c:ext xmlns:c16="http://schemas.microsoft.com/office/drawing/2014/chart" uri="{C3380CC4-5D6E-409C-BE32-E72D297353CC}">
              <c16:uniqueId val="{00000002-A223-46DB-AA5A-89ADB59104CE}"/>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95842385086479598"/>
          <c:h val="6.8058139439586302E-2"/>
        </c:manualLayout>
      </c:layout>
      <c:overlay val="0"/>
      <c:txPr>
        <a:bodyPr rot="0" vert="horz"/>
        <a:lstStyle/>
        <a:p>
          <a:pPr>
            <a:defRPr sz="800"/>
          </a:pPr>
          <a:endParaRPr lang="en-US"/>
        </a:p>
      </c:txPr>
    </c:legend>
    <c:plotVisOnly val="1"/>
    <c:dispBlanksAs val="gap"/>
    <c:showDLblsOverMax val="0"/>
  </c:chart>
  <c:spPr>
    <a:noFill/>
    <a:ln>
      <a:solidFill>
        <a:srgbClr val="007DBA"/>
      </a:solidFill>
    </a:ln>
  </c:spPr>
  <c:txPr>
    <a:bodyPr/>
    <a:lstStyle/>
    <a:p>
      <a:pPr>
        <a:defRPr sz="1800"/>
      </a:pPr>
      <a:endParaRPr lang="en-US"/>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Functional/Scripts</c:v>
                </c:pt>
              </c:strCache>
            </c:strRef>
          </c:tx>
          <c:spPr>
            <a:solidFill>
              <a:srgbClr val="00C6D7"/>
            </a:solidFill>
            <a:ln w="63500" cmpd="sng"/>
          </c:spPr>
          <c:invertIfNegative val="0"/>
          <c:dLbls>
            <c:dLbl>
              <c:idx val="3"/>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3"/>
                <c:pt idx="0">
                  <c:v>AP</c:v>
                </c:pt>
                <c:pt idx="1">
                  <c:v>PUR</c:v>
                </c:pt>
                <c:pt idx="2">
                  <c:v>E-PROC</c:v>
                </c:pt>
              </c:strCache>
            </c:strRef>
          </c:cat>
          <c:val>
            <c:numRef>
              <c:f>Sheet1!$B$2:$B$6</c:f>
              <c:numCache>
                <c:formatCode>General</c:formatCode>
                <c:ptCount val="5"/>
                <c:pt idx="0">
                  <c:v>1</c:v>
                </c:pt>
                <c:pt idx="1">
                  <c:v>0</c:v>
                </c:pt>
                <c:pt idx="2">
                  <c:v>0</c:v>
                </c:pt>
              </c:numCache>
            </c:numRef>
          </c:val>
          <c:extLst>
            <c:ext xmlns:c16="http://schemas.microsoft.com/office/drawing/2014/chart" uri="{C3380CC4-5D6E-409C-BE32-E72D297353CC}">
              <c16:uniqueId val="{00000001-A741-40AE-8BBF-53470F6BD8C7}"/>
            </c:ext>
          </c:extLst>
        </c:ser>
        <c:ser>
          <c:idx val="1"/>
          <c:order val="1"/>
          <c:tx>
            <c:strRef>
              <c:f>Sheet1!$C$1</c:f>
              <c:strCache>
                <c:ptCount val="1"/>
                <c:pt idx="0">
                  <c:v>Environment</c:v>
                </c:pt>
              </c:strCache>
            </c:strRef>
          </c:tx>
          <c:spPr>
            <a:solidFill>
              <a:srgbClr val="394A58"/>
            </a:solidFill>
          </c:spPr>
          <c:invertIfNegative val="0"/>
          <c:dLbls>
            <c:dLbl>
              <c:idx val="2"/>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3"/>
                <c:pt idx="0">
                  <c:v>AP</c:v>
                </c:pt>
                <c:pt idx="1">
                  <c:v>PUR</c:v>
                </c:pt>
                <c:pt idx="2">
                  <c:v>E-PROC</c:v>
                </c:pt>
              </c:strCache>
            </c:strRef>
          </c:cat>
          <c:val>
            <c:numRef>
              <c:f>Sheet1!$C$2:$C$6</c:f>
              <c:numCache>
                <c:formatCode>General</c:formatCode>
                <c:ptCount val="5"/>
                <c:pt idx="0">
                  <c:v>0</c:v>
                </c:pt>
                <c:pt idx="1">
                  <c:v>0</c:v>
                </c:pt>
                <c:pt idx="2">
                  <c:v>0</c:v>
                </c:pt>
              </c:numCache>
            </c:numRef>
          </c:val>
          <c:extLst>
            <c:ext xmlns:c16="http://schemas.microsoft.com/office/drawing/2014/chart" uri="{C3380CC4-5D6E-409C-BE32-E72D297353CC}">
              <c16:uniqueId val="{00000003-A741-40AE-8BBF-53470F6BD8C7}"/>
            </c:ext>
          </c:extLst>
        </c:ser>
        <c:ser>
          <c:idx val="2"/>
          <c:order val="2"/>
          <c:tx>
            <c:strRef>
              <c:f>Sheet1!$D$1</c:f>
              <c:strCache>
                <c:ptCount val="1"/>
                <c:pt idx="0">
                  <c:v>Intermittent</c:v>
                </c:pt>
              </c:strCache>
            </c:strRef>
          </c:tx>
          <c:spPr>
            <a:solidFill>
              <a:srgbClr val="FDC82F"/>
            </a:solidFill>
          </c:spPr>
          <c:invertIfNegative val="0"/>
          <c:dLbls>
            <c:dLbl>
              <c:idx val="2"/>
              <c:tx>
                <c:rich>
                  <a:bodyPr wrap="square" lIns="38100" tIns="19050" rIns="38100" bIns="19050" anchor="ctr">
                    <a:spAutoFit/>
                  </a:bodyPr>
                  <a:lstStyle/>
                  <a:p>
                    <a:pPr>
                      <a:defRPr sz="1000" u="none">
                        <a:solidFill>
                          <a:schemeClr val="tx1"/>
                        </a:solidFill>
                      </a:defRPr>
                    </a:pPr>
                    <a:fld id="{D511B081-242A-47F0-BD7C-D97DFB628F73}" type="VALUE">
                      <a:rPr lang="en-US" u="none"/>
                      <a:pPr>
                        <a:defRPr sz="1000" u="none">
                          <a:solidFill>
                            <a:schemeClr val="tx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741-40AE-8BBF-53470F6BD8C7}"/>
                </c:ext>
              </c:extLst>
            </c:dLbl>
            <c:dLbl>
              <c:idx val="3"/>
              <c:spPr>
                <a:noFill/>
                <a:ln>
                  <a:noFill/>
                </a:ln>
                <a:effectLst/>
              </c:spPr>
              <c:txPr>
                <a:bodyPr wrap="square" lIns="38100" tIns="19050" rIns="38100" bIns="19050" anchor="ctr">
                  <a:spAutoFit/>
                </a:bodyPr>
                <a:lstStyle/>
                <a:p>
                  <a:pPr>
                    <a:defRPr sz="1000" u="none">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A741-40AE-8BBF-53470F6BD8C7}"/>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3"/>
                <c:pt idx="0">
                  <c:v>AP</c:v>
                </c:pt>
                <c:pt idx="1">
                  <c:v>PUR</c:v>
                </c:pt>
                <c:pt idx="2">
                  <c:v>E-PROC</c:v>
                </c:pt>
              </c:strCache>
            </c:strRef>
          </c:cat>
          <c:val>
            <c:numRef>
              <c:f>Sheet1!$D$2:$D$6</c:f>
              <c:numCache>
                <c:formatCode>General</c:formatCode>
                <c:ptCount val="5"/>
                <c:pt idx="0">
                  <c:v>0</c:v>
                </c:pt>
                <c:pt idx="1">
                  <c:v>0</c:v>
                </c:pt>
                <c:pt idx="2">
                  <c:v>0</c:v>
                </c:pt>
              </c:numCache>
            </c:numRef>
          </c:val>
          <c:extLst>
            <c:ext xmlns:c16="http://schemas.microsoft.com/office/drawing/2014/chart" uri="{C3380CC4-5D6E-409C-BE32-E72D297353CC}">
              <c16:uniqueId val="{00000006-A741-40AE-8BBF-53470F6BD8C7}"/>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95842385086479598"/>
          <c:h val="6.8058139439586302E-2"/>
        </c:manualLayout>
      </c:layout>
      <c:overlay val="0"/>
      <c:txPr>
        <a:bodyPr rot="0" vert="horz"/>
        <a:lstStyle/>
        <a:p>
          <a:pPr>
            <a:defRPr sz="800"/>
          </a:pPr>
          <a:endParaRPr lang="en-US"/>
        </a:p>
      </c:txPr>
    </c:legend>
    <c:plotVisOnly val="1"/>
    <c:dispBlanksAs val="gap"/>
    <c:showDLblsOverMax val="0"/>
  </c:chart>
  <c:txPr>
    <a:bodyPr/>
    <a:lstStyle/>
    <a:p>
      <a:pPr>
        <a:defRPr sz="1800"/>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595096499454048E-2"/>
          <c:y val="0.15034334924186338"/>
          <c:w val="0.95193483829975667"/>
          <c:h val="0.77349103449155077"/>
        </c:manualLayout>
      </c:layout>
      <c:lineChart>
        <c:grouping val="standard"/>
        <c:varyColors val="0"/>
        <c:ser>
          <c:idx val="0"/>
          <c:order val="0"/>
          <c:tx>
            <c:strRef>
              <c:f>Sheet1!$B$1</c:f>
              <c:strCache>
                <c:ptCount val="1"/>
                <c:pt idx="0">
                  <c:v>Planned Test Execution</c:v>
                </c:pt>
              </c:strCache>
            </c:strRef>
          </c:tx>
          <c:spPr>
            <a:ln>
              <a:solidFill>
                <a:srgbClr val="00C6D7"/>
              </a:solidFill>
            </a:ln>
          </c:spP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Sheet1!$B$2:$B$12</c:f>
              <c:numCache>
                <c:formatCode>General</c:formatCode>
                <c:ptCount val="11"/>
              </c:numCache>
            </c:numRef>
          </c:val>
          <c:smooth val="0"/>
          <c:extLst>
            <c:ext xmlns:c16="http://schemas.microsoft.com/office/drawing/2014/chart" uri="{C3380CC4-5D6E-409C-BE32-E72D297353CC}">
              <c16:uniqueId val="{00000000-D229-426A-B511-1C73D8443AF2}"/>
            </c:ext>
          </c:extLst>
        </c:ser>
        <c:ser>
          <c:idx val="1"/>
          <c:order val="1"/>
          <c:tx>
            <c:strRef>
              <c:f>Sheet1!$C$1</c:f>
              <c:strCache>
                <c:ptCount val="1"/>
                <c:pt idx="0">
                  <c:v>Actual Test Execution</c:v>
                </c:pt>
              </c:strCache>
            </c:strRef>
          </c:tx>
          <c:spPr>
            <a:ln>
              <a:solidFill>
                <a:srgbClr val="FDC82F"/>
              </a:solidFill>
            </a:ln>
          </c:spP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Sheet1!$C$2:$C$12</c:f>
              <c:numCache>
                <c:formatCode>General</c:formatCode>
                <c:ptCount val="11"/>
              </c:numCache>
            </c:numRef>
          </c:val>
          <c:smooth val="0"/>
          <c:extLst>
            <c:ext xmlns:c16="http://schemas.microsoft.com/office/drawing/2014/chart" uri="{C3380CC4-5D6E-409C-BE32-E72D297353CC}">
              <c16:uniqueId val="{00000001-D229-426A-B511-1C73D8443AF2}"/>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Sheet1!$D$2:$D$12</c:f>
              <c:numCache>
                <c:formatCode>General</c:formatCode>
                <c:ptCount val="11"/>
              </c:numCache>
            </c:numRef>
          </c:val>
          <c:smooth val="0"/>
          <c:extLst>
            <c:ext xmlns:c16="http://schemas.microsoft.com/office/drawing/2014/chart" uri="{C3380CC4-5D6E-409C-BE32-E72D297353CC}">
              <c16:uniqueId val="{00000002-D229-426A-B511-1C73D8443AF2}"/>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Sheet1!$E$2:$E$12</c:f>
              <c:numCache>
                <c:formatCode>General</c:formatCode>
                <c:ptCount val="11"/>
              </c:numCache>
            </c:numRef>
          </c:val>
          <c:smooth val="0"/>
          <c:extLst>
            <c:ext xmlns:c16="http://schemas.microsoft.com/office/drawing/2014/chart" uri="{C3380CC4-5D6E-409C-BE32-E72D297353CC}">
              <c16:uniqueId val="{00000003-D229-426A-B511-1C73D8443AF2}"/>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Sheet1!$F$2:$F$12</c:f>
              <c:numCache>
                <c:formatCode>General</c:formatCode>
                <c:ptCount val="11"/>
              </c:numCache>
            </c:numRef>
          </c:val>
          <c:smooth val="0"/>
          <c:extLst>
            <c:ext xmlns:c16="http://schemas.microsoft.com/office/drawing/2014/chart" uri="{C3380CC4-5D6E-409C-BE32-E72D297353CC}">
              <c16:uniqueId val="{00000004-D229-426A-B511-1C73D8443AF2}"/>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Sheet1!$G$2:$G$12</c:f>
              <c:numCache>
                <c:formatCode>General</c:formatCode>
                <c:ptCount val="11"/>
              </c:numCache>
            </c:numRef>
          </c:val>
          <c:smooth val="0"/>
          <c:extLst>
            <c:ext xmlns:c16="http://schemas.microsoft.com/office/drawing/2014/chart" uri="{C3380CC4-5D6E-409C-BE32-E72D297353CC}">
              <c16:uniqueId val="{00000005-D229-426A-B511-1C73D8443AF2}"/>
            </c:ext>
          </c:extLst>
        </c:ser>
        <c:dLbls>
          <c:showLegendKey val="0"/>
          <c:showVal val="0"/>
          <c:showCatName val="0"/>
          <c:showSerName val="0"/>
          <c:showPercent val="0"/>
          <c:showBubbleSize val="0"/>
        </c:dLbls>
        <c:marker val="1"/>
        <c:smooth val="0"/>
        <c:axId val="399601776"/>
        <c:axId val="399603344"/>
      </c:lineChart>
      <c:dateAx>
        <c:axId val="399601776"/>
        <c:scaling>
          <c:orientation val="minMax"/>
        </c:scaling>
        <c:delete val="0"/>
        <c:axPos val="b"/>
        <c:numFmt formatCode="d\-mmm" sourceLinked="1"/>
        <c:majorTickMark val="none"/>
        <c:minorTickMark val="out"/>
        <c:tickLblPos val="nextTo"/>
        <c:txPr>
          <a:bodyPr rot="-60000000" vert="horz"/>
          <a:lstStyle/>
          <a:p>
            <a:pPr>
              <a:defRPr sz="800"/>
            </a:pPr>
            <a:endParaRPr lang="en-US"/>
          </a:p>
        </c:txPr>
        <c:crossAx val="399603344"/>
        <c:crosses val="autoZero"/>
        <c:auto val="1"/>
        <c:lblOffset val="100"/>
        <c:baseTimeUnit val="days"/>
      </c:date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no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5.3836162290139156E-2"/>
          <c:y val="0.21021905675462041"/>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spPr>
    <a:ln>
      <a:solidFill>
        <a:srgbClr val="007DBA"/>
      </a:solidFill>
    </a:ln>
  </c:spPr>
  <c:txPr>
    <a:bodyPr/>
    <a:lstStyle/>
    <a:p>
      <a:pPr>
        <a:defRPr sz="1800"/>
      </a:pPr>
      <a:endParaRPr lang="en-US"/>
    </a:p>
  </c:txPr>
  <c:externalData r:id="rId6">
    <c:autoUpdate val="0"/>
  </c:externalData>
  <c:userShapes r:id="rId7"/>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Script/Data</c:v>
                </c:pt>
              </c:strCache>
            </c:strRef>
          </c:tx>
          <c:spPr>
            <a:solidFill>
              <a:srgbClr val="00C6D7"/>
            </a:solidFill>
            <a:ln w="63500" cmpd="sng"/>
          </c:spPr>
          <c:invertIfNegative val="0"/>
          <c:dLbls>
            <c:dLbl>
              <c:idx val="6"/>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BC46-4516-BE6C-51BC74D77FF8}"/>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Sheet1!$B$2:$B$11</c:f>
              <c:numCache>
                <c:formatCode>General</c:formatCode>
                <c:ptCount val="10"/>
                <c:pt idx="0">
                  <c:v>8</c:v>
                </c:pt>
                <c:pt idx="1">
                  <c:v>16</c:v>
                </c:pt>
                <c:pt idx="2">
                  <c:v>17</c:v>
                </c:pt>
                <c:pt idx="3">
                  <c:v>13</c:v>
                </c:pt>
                <c:pt idx="4">
                  <c:v>16</c:v>
                </c:pt>
                <c:pt idx="5">
                  <c:v>18</c:v>
                </c:pt>
                <c:pt idx="6">
                  <c:v>1</c:v>
                </c:pt>
                <c:pt idx="7">
                  <c:v>1</c:v>
                </c:pt>
                <c:pt idx="8">
                  <c:v>0</c:v>
                </c:pt>
                <c:pt idx="9">
                  <c:v>12</c:v>
                </c:pt>
              </c:numCache>
            </c:numRef>
          </c:val>
          <c:extLst>
            <c:ext xmlns:c16="http://schemas.microsoft.com/office/drawing/2014/chart" uri="{C3380CC4-5D6E-409C-BE32-E72D297353CC}">
              <c16:uniqueId val="{00000000-A223-46DB-AA5A-89ADB59104CE}"/>
            </c:ext>
          </c:extLst>
        </c:ser>
        <c:ser>
          <c:idx val="1"/>
          <c:order val="1"/>
          <c:tx>
            <c:strRef>
              <c:f>Sheet1!$C$1</c:f>
              <c:strCache>
                <c:ptCount val="1"/>
                <c:pt idx="0">
                  <c:v>Functional Defect</c:v>
                </c:pt>
              </c:strCache>
            </c:strRef>
          </c:tx>
          <c:spPr>
            <a:solidFill>
              <a:srgbClr val="394A58"/>
            </a:solidFill>
          </c:spPr>
          <c:invertIfNegative val="0"/>
          <c:dLbls>
            <c:dLbl>
              <c:idx val="2"/>
              <c:layout/>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A223-46DB-AA5A-89ADB59104CE}"/>
                </c:ext>
              </c:extLst>
            </c:dLbl>
            <c:dLbl>
              <c:idx val="5"/>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367-49DD-9FA2-01A54B329ABF}"/>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Sheet1!$C$2:$C$11</c:f>
              <c:numCache>
                <c:formatCode>General</c:formatCode>
                <c:ptCount val="10"/>
                <c:pt idx="0">
                  <c:v>5</c:v>
                </c:pt>
                <c:pt idx="1">
                  <c:v>2</c:v>
                </c:pt>
                <c:pt idx="2">
                  <c:v>1</c:v>
                </c:pt>
                <c:pt idx="3">
                  <c:v>0</c:v>
                </c:pt>
                <c:pt idx="4">
                  <c:v>1</c:v>
                </c:pt>
                <c:pt idx="5">
                  <c:v>7</c:v>
                </c:pt>
                <c:pt idx="6">
                  <c:v>0</c:v>
                </c:pt>
                <c:pt idx="7">
                  <c:v>0</c:v>
                </c:pt>
                <c:pt idx="8">
                  <c:v>0</c:v>
                </c:pt>
                <c:pt idx="9">
                  <c:v>7</c:v>
                </c:pt>
              </c:numCache>
            </c:numRef>
          </c:val>
          <c:extLst>
            <c:ext xmlns:c16="http://schemas.microsoft.com/office/drawing/2014/chart" uri="{C3380CC4-5D6E-409C-BE32-E72D297353CC}">
              <c16:uniqueId val="{00000001-A223-46DB-AA5A-89ADB59104CE}"/>
            </c:ext>
          </c:extLst>
        </c:ser>
        <c:ser>
          <c:idx val="2"/>
          <c:order val="2"/>
          <c:tx>
            <c:strRef>
              <c:f>Sheet1!$D$1</c:f>
              <c:strCache>
                <c:ptCount val="1"/>
                <c:pt idx="0">
                  <c:v>Environment</c:v>
                </c:pt>
              </c:strCache>
            </c:strRef>
          </c:tx>
          <c:spPr>
            <a:solidFill>
              <a:srgbClr val="FDC82F"/>
            </a:solidFill>
          </c:spPr>
          <c:invertIfNegative val="0"/>
          <c:dLbls>
            <c:dLbl>
              <c:idx val="2"/>
              <c:layout/>
              <c:tx>
                <c:rich>
                  <a:bodyPr/>
                  <a:lstStyle/>
                  <a:p>
                    <a:fld id="{D511B081-242A-47F0-BD7C-D97DFB628F73}"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A223-46DB-AA5A-89ADB59104CE}"/>
                </c:ext>
              </c:extLst>
            </c:dLbl>
            <c:dLbl>
              <c:idx val="6"/>
              <c:spPr>
                <a:noFill/>
                <a:ln>
                  <a:noFill/>
                </a:ln>
                <a:effectLst/>
              </c:spPr>
              <c:txPr>
                <a:bodyPr wrap="square" lIns="38100" tIns="19050" rIns="38100" bIns="19050" anchor="ctr">
                  <a:spAutoFit/>
                </a:bodyPr>
                <a:lstStyle/>
                <a:p>
                  <a:pPr>
                    <a:defRPr sz="1000" u="sng">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BC46-4516-BE6C-51BC74D77FF8}"/>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Sheet1!$A$2:$A$11</c:f>
              <c:strCache>
                <c:ptCount val="10"/>
                <c:pt idx="0">
                  <c:v>GL-AU</c:v>
                </c:pt>
                <c:pt idx="1">
                  <c:v>GL-NZ</c:v>
                </c:pt>
                <c:pt idx="2">
                  <c:v>GL-UK</c:v>
                </c:pt>
                <c:pt idx="3">
                  <c:v>GL-SG</c:v>
                </c:pt>
                <c:pt idx="4">
                  <c:v>GL-HK</c:v>
                </c:pt>
                <c:pt idx="5">
                  <c:v>GL-CH</c:v>
                </c:pt>
                <c:pt idx="6">
                  <c:v>GL-FJ</c:v>
                </c:pt>
                <c:pt idx="7">
                  <c:v>AM-AU</c:v>
                </c:pt>
                <c:pt idx="8">
                  <c:v>AM-NZ</c:v>
                </c:pt>
                <c:pt idx="9">
                  <c:v>AM-CH</c:v>
                </c:pt>
              </c:strCache>
            </c:strRef>
          </c:cat>
          <c:val>
            <c:numRef>
              <c:f>Sheet1!$D$2:$D$11</c:f>
              <c:numCache>
                <c:formatCode>General</c:formatCode>
                <c:ptCount val="10"/>
                <c:pt idx="0">
                  <c:v>15</c:v>
                </c:pt>
                <c:pt idx="1">
                  <c:v>0</c:v>
                </c:pt>
                <c:pt idx="2">
                  <c:v>1</c:v>
                </c:pt>
                <c:pt idx="3">
                  <c:v>0</c:v>
                </c:pt>
                <c:pt idx="4">
                  <c:v>0</c:v>
                </c:pt>
                <c:pt idx="5">
                  <c:v>3</c:v>
                </c:pt>
                <c:pt idx="6">
                  <c:v>0</c:v>
                </c:pt>
                <c:pt idx="7">
                  <c:v>2</c:v>
                </c:pt>
                <c:pt idx="8">
                  <c:v>2</c:v>
                </c:pt>
                <c:pt idx="9">
                  <c:v>0</c:v>
                </c:pt>
              </c:numCache>
            </c:numRef>
          </c:val>
          <c:extLst>
            <c:ext xmlns:c16="http://schemas.microsoft.com/office/drawing/2014/chart" uri="{C3380CC4-5D6E-409C-BE32-E72D297353CC}">
              <c16:uniqueId val="{00000002-A223-46DB-AA5A-89ADB59104CE}"/>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95842385086479598"/>
          <c:h val="6.8058139439586302E-2"/>
        </c:manualLayout>
      </c:layout>
      <c:overlay val="0"/>
      <c:txPr>
        <a:bodyPr rot="0" vert="horz"/>
        <a:lstStyle/>
        <a:p>
          <a:pPr>
            <a:defRPr sz="800"/>
          </a:pPr>
          <a:endParaRPr lang="en-US"/>
        </a:p>
      </c:txPr>
    </c:legend>
    <c:plotVisOnly val="1"/>
    <c:dispBlanksAs val="gap"/>
    <c:showDLblsOverMax val="0"/>
  </c:chart>
  <c:spPr>
    <a:noFill/>
    <a:ln>
      <a:solidFill>
        <a:srgbClr val="007DBA"/>
      </a:solidFill>
    </a:ln>
  </c:spPr>
  <c:txPr>
    <a:bodyPr/>
    <a:lstStyle/>
    <a:p>
      <a:pPr>
        <a:defRPr sz="1800"/>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595096499454048E-2"/>
          <c:y val="0.15034334924186338"/>
          <c:w val="0.95193483829975667"/>
          <c:h val="0.77349103449155077"/>
        </c:manualLayout>
      </c:layout>
      <c:lineChart>
        <c:grouping val="standard"/>
        <c:varyColors val="0"/>
        <c:ser>
          <c:idx val="0"/>
          <c:order val="0"/>
          <c:tx>
            <c:strRef>
              <c:f>Sheet1!$B$1</c:f>
              <c:strCache>
                <c:ptCount val="1"/>
                <c:pt idx="0">
                  <c:v>Planned Test Execution</c:v>
                </c:pt>
              </c:strCache>
            </c:strRef>
          </c:tx>
          <c:spPr>
            <a:ln>
              <a:solidFill>
                <a:srgbClr val="00C6D7"/>
              </a:solidFill>
            </a:ln>
          </c:spP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Sheet1!$B$2:$B$12</c:f>
              <c:numCache>
                <c:formatCode>General</c:formatCode>
                <c:ptCount val="11"/>
                <c:pt idx="0">
                  <c:v>49</c:v>
                </c:pt>
                <c:pt idx="1">
                  <c:v>9</c:v>
                </c:pt>
                <c:pt idx="2">
                  <c:v>19</c:v>
                </c:pt>
                <c:pt idx="3">
                  <c:v>9</c:v>
                </c:pt>
                <c:pt idx="4">
                  <c:v>59</c:v>
                </c:pt>
                <c:pt idx="5">
                  <c:v>8</c:v>
                </c:pt>
                <c:pt idx="6">
                  <c:v>14</c:v>
                </c:pt>
                <c:pt idx="7">
                  <c:v>9</c:v>
                </c:pt>
                <c:pt idx="8">
                  <c:v>9</c:v>
                </c:pt>
                <c:pt idx="9">
                  <c:v>9</c:v>
                </c:pt>
                <c:pt idx="10">
                  <c:v>9</c:v>
                </c:pt>
              </c:numCache>
            </c:numRef>
          </c:val>
          <c:smooth val="0"/>
          <c:extLst>
            <c:ext xmlns:c16="http://schemas.microsoft.com/office/drawing/2014/chart" uri="{C3380CC4-5D6E-409C-BE32-E72D297353CC}">
              <c16:uniqueId val="{00000000-D229-426A-B511-1C73D8443AF2}"/>
            </c:ext>
          </c:extLst>
        </c:ser>
        <c:ser>
          <c:idx val="1"/>
          <c:order val="1"/>
          <c:tx>
            <c:strRef>
              <c:f>Sheet1!$C$1</c:f>
              <c:strCache>
                <c:ptCount val="1"/>
                <c:pt idx="0">
                  <c:v>Actual Test Execution</c:v>
                </c:pt>
              </c:strCache>
            </c:strRef>
          </c:tx>
          <c:spPr>
            <a:ln>
              <a:solidFill>
                <a:srgbClr val="FDC82F"/>
              </a:solidFill>
            </a:ln>
          </c:spP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Sheet1!$C$2:$C$12</c:f>
              <c:numCache>
                <c:formatCode>General</c:formatCode>
                <c:ptCount val="11"/>
                <c:pt idx="0">
                  <c:v>59</c:v>
                </c:pt>
                <c:pt idx="1">
                  <c:v>57</c:v>
                </c:pt>
                <c:pt idx="2">
                  <c:v>20</c:v>
                </c:pt>
                <c:pt idx="3">
                  <c:v>12</c:v>
                </c:pt>
                <c:pt idx="4">
                  <c:v>22</c:v>
                </c:pt>
                <c:pt idx="5">
                  <c:v>7</c:v>
                </c:pt>
                <c:pt idx="6">
                  <c:v>7</c:v>
                </c:pt>
                <c:pt idx="7">
                  <c:v>5</c:v>
                </c:pt>
                <c:pt idx="8">
                  <c:v>3</c:v>
                </c:pt>
                <c:pt idx="9">
                  <c:v>3</c:v>
                </c:pt>
                <c:pt idx="10">
                  <c:v>6</c:v>
                </c:pt>
              </c:numCache>
            </c:numRef>
          </c:val>
          <c:smooth val="0"/>
          <c:extLst>
            <c:ext xmlns:c16="http://schemas.microsoft.com/office/drawing/2014/chart" uri="{C3380CC4-5D6E-409C-BE32-E72D297353CC}">
              <c16:uniqueId val="{00000001-D229-426A-B511-1C73D8443AF2}"/>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Sheet1!$D$2:$D$12</c:f>
              <c:numCache>
                <c:formatCode>General</c:formatCode>
                <c:ptCount val="11"/>
              </c:numCache>
            </c:numRef>
          </c:val>
          <c:smooth val="0"/>
          <c:extLst>
            <c:ext xmlns:c16="http://schemas.microsoft.com/office/drawing/2014/chart" uri="{C3380CC4-5D6E-409C-BE32-E72D297353CC}">
              <c16:uniqueId val="{00000002-D229-426A-B511-1C73D8443AF2}"/>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Sheet1!$E$2:$E$12</c:f>
              <c:numCache>
                <c:formatCode>General</c:formatCode>
                <c:ptCount val="11"/>
              </c:numCache>
            </c:numRef>
          </c:val>
          <c:smooth val="0"/>
          <c:extLst>
            <c:ext xmlns:c16="http://schemas.microsoft.com/office/drawing/2014/chart" uri="{C3380CC4-5D6E-409C-BE32-E72D297353CC}">
              <c16:uniqueId val="{00000003-D229-426A-B511-1C73D8443AF2}"/>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Sheet1!$F$2:$F$12</c:f>
              <c:numCache>
                <c:formatCode>General</c:formatCode>
                <c:ptCount val="11"/>
              </c:numCache>
            </c:numRef>
          </c:val>
          <c:smooth val="0"/>
          <c:extLst>
            <c:ext xmlns:c16="http://schemas.microsoft.com/office/drawing/2014/chart" uri="{C3380CC4-5D6E-409C-BE32-E72D297353CC}">
              <c16:uniqueId val="{00000004-D229-426A-B511-1C73D8443AF2}"/>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numRef>
              <c:f>Sheet1!$A$2:$A$12</c:f>
              <c:numCache>
                <c:formatCode>d\-mmm</c:formatCode>
                <c:ptCount val="11"/>
                <c:pt idx="0">
                  <c:v>44272</c:v>
                </c:pt>
                <c:pt idx="1">
                  <c:v>44273</c:v>
                </c:pt>
                <c:pt idx="2">
                  <c:v>44274</c:v>
                </c:pt>
                <c:pt idx="3">
                  <c:v>44277</c:v>
                </c:pt>
                <c:pt idx="4">
                  <c:v>44278</c:v>
                </c:pt>
                <c:pt idx="5">
                  <c:v>44279</c:v>
                </c:pt>
                <c:pt idx="6">
                  <c:v>44280</c:v>
                </c:pt>
                <c:pt idx="7">
                  <c:v>44281</c:v>
                </c:pt>
                <c:pt idx="8">
                  <c:v>44284</c:v>
                </c:pt>
                <c:pt idx="9">
                  <c:v>44285</c:v>
                </c:pt>
                <c:pt idx="10">
                  <c:v>44286</c:v>
                </c:pt>
              </c:numCache>
            </c:numRef>
          </c:cat>
          <c:val>
            <c:numRef>
              <c:f>Sheet1!$G$2:$G$12</c:f>
              <c:numCache>
                <c:formatCode>General</c:formatCode>
                <c:ptCount val="11"/>
              </c:numCache>
            </c:numRef>
          </c:val>
          <c:smooth val="0"/>
          <c:extLst>
            <c:ext xmlns:c16="http://schemas.microsoft.com/office/drawing/2014/chart" uri="{C3380CC4-5D6E-409C-BE32-E72D297353CC}">
              <c16:uniqueId val="{00000005-D229-426A-B511-1C73D8443AF2}"/>
            </c:ext>
          </c:extLst>
        </c:ser>
        <c:dLbls>
          <c:showLegendKey val="0"/>
          <c:showVal val="0"/>
          <c:showCatName val="0"/>
          <c:showSerName val="0"/>
          <c:showPercent val="0"/>
          <c:showBubbleSize val="0"/>
        </c:dLbls>
        <c:marker val="1"/>
        <c:smooth val="0"/>
        <c:axId val="399601776"/>
        <c:axId val="399603344"/>
      </c:lineChart>
      <c:dateAx>
        <c:axId val="399601776"/>
        <c:scaling>
          <c:orientation val="minMax"/>
        </c:scaling>
        <c:delete val="0"/>
        <c:axPos val="b"/>
        <c:numFmt formatCode="d\-mmm" sourceLinked="1"/>
        <c:majorTickMark val="none"/>
        <c:minorTickMark val="out"/>
        <c:tickLblPos val="nextTo"/>
        <c:txPr>
          <a:bodyPr rot="-60000000" vert="horz"/>
          <a:lstStyle/>
          <a:p>
            <a:pPr>
              <a:defRPr sz="800"/>
            </a:pPr>
            <a:endParaRPr lang="en-US"/>
          </a:p>
        </c:txPr>
        <c:crossAx val="399603344"/>
        <c:crosses val="autoZero"/>
        <c:auto val="1"/>
        <c:lblOffset val="100"/>
        <c:baseTimeUnit val="days"/>
      </c:date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no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5.3836162290139156E-2"/>
          <c:y val="0.21021905675462041"/>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spPr>
    <a:ln>
      <a:solidFill>
        <a:srgbClr val="007DBA"/>
      </a:solidFill>
    </a:ln>
  </c:spPr>
  <c:txPr>
    <a:bodyPr/>
    <a:lstStyle/>
    <a:p>
      <a:pPr>
        <a:defRPr sz="1800"/>
      </a:pPr>
      <a:endParaRPr lang="en-US"/>
    </a:p>
  </c:txPr>
  <c:externalData r:id="rId6">
    <c:autoUpdate val="0"/>
  </c:externalData>
  <c:userShapes r:id="rId7"/>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195332924991003E-2"/>
          <c:y val="7.5171674620931689E-2"/>
          <c:w val="0.93320173450840527"/>
          <c:h val="0.8573363638764363"/>
        </c:manualLayout>
      </c:layout>
      <c:lineChart>
        <c:grouping val="standard"/>
        <c:varyColors val="0"/>
        <c:ser>
          <c:idx val="0"/>
          <c:order val="0"/>
          <c:tx>
            <c:strRef>
              <c:f>Sheet1!$B$1</c:f>
              <c:strCache>
                <c:ptCount val="1"/>
                <c:pt idx="0">
                  <c:v>Planned Test Execution</c:v>
                </c:pt>
              </c:strCache>
            </c:strRef>
          </c:tx>
          <c:spPr>
            <a:ln>
              <a:solidFill>
                <a:srgbClr val="00C6D7"/>
              </a:solidFill>
            </a:ln>
          </c:spPr>
          <c:cat>
            <c:strRef>
              <c:f>Sheet1!$A$2:$A$7</c:f>
              <c:strCache>
                <c:ptCount val="6"/>
                <c:pt idx="0">
                  <c:v>Day 1 - AU</c:v>
                </c:pt>
                <c:pt idx="1">
                  <c:v>Day 2 - AU</c:v>
                </c:pt>
                <c:pt idx="2">
                  <c:v>Day 3 - IN</c:v>
                </c:pt>
                <c:pt idx="3">
                  <c:v>Day 4 - IN</c:v>
                </c:pt>
                <c:pt idx="4">
                  <c:v>Day 5 - NZ</c:v>
                </c:pt>
                <c:pt idx="5">
                  <c:v>Day 6 - NZ</c:v>
                </c:pt>
              </c:strCache>
            </c:strRef>
          </c:cat>
          <c:val>
            <c:numRef>
              <c:f>Sheet1!$B$2:$B$7</c:f>
              <c:numCache>
                <c:formatCode>General</c:formatCode>
                <c:ptCount val="6"/>
                <c:pt idx="0">
                  <c:v>5</c:v>
                </c:pt>
                <c:pt idx="1">
                  <c:v>10</c:v>
                </c:pt>
                <c:pt idx="2">
                  <c:v>12</c:v>
                </c:pt>
                <c:pt idx="3">
                  <c:v>16</c:v>
                </c:pt>
                <c:pt idx="4">
                  <c:v>16</c:v>
                </c:pt>
                <c:pt idx="5">
                  <c:v>25</c:v>
                </c:pt>
              </c:numCache>
            </c:numRef>
          </c:val>
          <c:smooth val="0"/>
          <c:extLst>
            <c:ext xmlns:c16="http://schemas.microsoft.com/office/drawing/2014/chart" uri="{C3380CC4-5D6E-409C-BE32-E72D297353CC}">
              <c16:uniqueId val="{00000000-40C6-48E3-89E8-5AC3C30959B7}"/>
            </c:ext>
          </c:extLst>
        </c:ser>
        <c:ser>
          <c:idx val="1"/>
          <c:order val="1"/>
          <c:tx>
            <c:strRef>
              <c:f>Sheet1!$C$1</c:f>
              <c:strCache>
                <c:ptCount val="1"/>
                <c:pt idx="0">
                  <c:v>Actual Test Execution</c:v>
                </c:pt>
              </c:strCache>
            </c:strRef>
          </c:tx>
          <c:spPr>
            <a:ln>
              <a:solidFill>
                <a:srgbClr val="394A58"/>
              </a:solidFill>
            </a:ln>
          </c:spPr>
          <c:cat>
            <c:strRef>
              <c:f>Sheet1!$A$2:$A$7</c:f>
              <c:strCache>
                <c:ptCount val="6"/>
                <c:pt idx="0">
                  <c:v>Day 1 - AU</c:v>
                </c:pt>
                <c:pt idx="1">
                  <c:v>Day 2 - AU</c:v>
                </c:pt>
                <c:pt idx="2">
                  <c:v>Day 3 - IN</c:v>
                </c:pt>
                <c:pt idx="3">
                  <c:v>Day 4 - IN</c:v>
                </c:pt>
                <c:pt idx="4">
                  <c:v>Day 5 - NZ</c:v>
                </c:pt>
                <c:pt idx="5">
                  <c:v>Day 6 - NZ</c:v>
                </c:pt>
              </c:strCache>
            </c:strRef>
          </c:cat>
          <c:val>
            <c:numRef>
              <c:f>Sheet1!$C$2:$C$7</c:f>
              <c:numCache>
                <c:formatCode>General</c:formatCode>
                <c:ptCount val="6"/>
                <c:pt idx="0">
                  <c:v>4</c:v>
                </c:pt>
                <c:pt idx="1">
                  <c:v>9</c:v>
                </c:pt>
                <c:pt idx="2">
                  <c:v>10</c:v>
                </c:pt>
                <c:pt idx="3">
                  <c:v>15</c:v>
                </c:pt>
                <c:pt idx="4">
                  <c:v>16</c:v>
                </c:pt>
                <c:pt idx="5">
                  <c:v>23</c:v>
                </c:pt>
              </c:numCache>
            </c:numRef>
          </c:val>
          <c:smooth val="0"/>
          <c:extLst>
            <c:ext xmlns:c16="http://schemas.microsoft.com/office/drawing/2014/chart" uri="{C3380CC4-5D6E-409C-BE32-E72D297353CC}">
              <c16:uniqueId val="{00000001-40C6-48E3-89E8-5AC3C30959B7}"/>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strRef>
              <c:f>Sheet1!$A$2:$A$7</c:f>
              <c:strCache>
                <c:ptCount val="6"/>
                <c:pt idx="0">
                  <c:v>Day 1 - AU</c:v>
                </c:pt>
                <c:pt idx="1">
                  <c:v>Day 2 - AU</c:v>
                </c:pt>
                <c:pt idx="2">
                  <c:v>Day 3 - IN</c:v>
                </c:pt>
                <c:pt idx="3">
                  <c:v>Day 4 - IN</c:v>
                </c:pt>
                <c:pt idx="4">
                  <c:v>Day 5 - NZ</c:v>
                </c:pt>
                <c:pt idx="5">
                  <c:v>Day 6 - NZ</c:v>
                </c:pt>
              </c:strCache>
            </c:strRef>
          </c:cat>
          <c:val>
            <c:numRef>
              <c:f>Sheet1!$D$2:$D$7</c:f>
              <c:numCache>
                <c:formatCode>General</c:formatCode>
                <c:ptCount val="6"/>
              </c:numCache>
            </c:numRef>
          </c:val>
          <c:smooth val="0"/>
          <c:extLst>
            <c:ext xmlns:c16="http://schemas.microsoft.com/office/drawing/2014/chart" uri="{C3380CC4-5D6E-409C-BE32-E72D297353CC}">
              <c16:uniqueId val="{00000002-40C6-48E3-89E8-5AC3C30959B7}"/>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strRef>
              <c:f>Sheet1!$A$2:$A$7</c:f>
              <c:strCache>
                <c:ptCount val="6"/>
                <c:pt idx="0">
                  <c:v>Day 1 - AU</c:v>
                </c:pt>
                <c:pt idx="1">
                  <c:v>Day 2 - AU</c:v>
                </c:pt>
                <c:pt idx="2">
                  <c:v>Day 3 - IN</c:v>
                </c:pt>
                <c:pt idx="3">
                  <c:v>Day 4 - IN</c:v>
                </c:pt>
                <c:pt idx="4">
                  <c:v>Day 5 - NZ</c:v>
                </c:pt>
                <c:pt idx="5">
                  <c:v>Day 6 - NZ</c:v>
                </c:pt>
              </c:strCache>
            </c:strRef>
          </c:cat>
          <c:val>
            <c:numRef>
              <c:f>Sheet1!$E$2:$E$7</c:f>
              <c:numCache>
                <c:formatCode>General</c:formatCode>
                <c:ptCount val="6"/>
              </c:numCache>
            </c:numRef>
          </c:val>
          <c:smooth val="0"/>
          <c:extLst>
            <c:ext xmlns:c16="http://schemas.microsoft.com/office/drawing/2014/chart" uri="{C3380CC4-5D6E-409C-BE32-E72D297353CC}">
              <c16:uniqueId val="{00000003-40C6-48E3-89E8-5AC3C30959B7}"/>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strRef>
              <c:f>Sheet1!$A$2:$A$7</c:f>
              <c:strCache>
                <c:ptCount val="6"/>
                <c:pt idx="0">
                  <c:v>Day 1 - AU</c:v>
                </c:pt>
                <c:pt idx="1">
                  <c:v>Day 2 - AU</c:v>
                </c:pt>
                <c:pt idx="2">
                  <c:v>Day 3 - IN</c:v>
                </c:pt>
                <c:pt idx="3">
                  <c:v>Day 4 - IN</c:v>
                </c:pt>
                <c:pt idx="4">
                  <c:v>Day 5 - NZ</c:v>
                </c:pt>
                <c:pt idx="5">
                  <c:v>Day 6 - NZ</c:v>
                </c:pt>
              </c:strCache>
            </c:strRef>
          </c:cat>
          <c:val>
            <c:numRef>
              <c:f>Sheet1!$F$2:$F$7</c:f>
              <c:numCache>
                <c:formatCode>General</c:formatCode>
                <c:ptCount val="6"/>
              </c:numCache>
            </c:numRef>
          </c:val>
          <c:smooth val="0"/>
          <c:extLst>
            <c:ext xmlns:c16="http://schemas.microsoft.com/office/drawing/2014/chart" uri="{C3380CC4-5D6E-409C-BE32-E72D297353CC}">
              <c16:uniqueId val="{00000004-40C6-48E3-89E8-5AC3C30959B7}"/>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strRef>
              <c:f>Sheet1!$A$2:$A$7</c:f>
              <c:strCache>
                <c:ptCount val="6"/>
                <c:pt idx="0">
                  <c:v>Day 1 - AU</c:v>
                </c:pt>
                <c:pt idx="1">
                  <c:v>Day 2 - AU</c:v>
                </c:pt>
                <c:pt idx="2">
                  <c:v>Day 3 - IN</c:v>
                </c:pt>
                <c:pt idx="3">
                  <c:v>Day 4 - IN</c:v>
                </c:pt>
                <c:pt idx="4">
                  <c:v>Day 5 - NZ</c:v>
                </c:pt>
                <c:pt idx="5">
                  <c:v>Day 6 - NZ</c:v>
                </c:pt>
              </c:strCache>
            </c:strRef>
          </c:cat>
          <c:val>
            <c:numRef>
              <c:f>Sheet1!$G$2:$G$7</c:f>
              <c:numCache>
                <c:formatCode>General</c:formatCode>
                <c:ptCount val="6"/>
              </c:numCache>
            </c:numRef>
          </c:val>
          <c:smooth val="0"/>
          <c:extLst>
            <c:ext xmlns:c16="http://schemas.microsoft.com/office/drawing/2014/chart" uri="{C3380CC4-5D6E-409C-BE32-E72D297353CC}">
              <c16:uniqueId val="{00000005-40C6-48E3-89E8-5AC3C30959B7}"/>
            </c:ext>
          </c:extLst>
        </c:ser>
        <c:dLbls>
          <c:showLegendKey val="0"/>
          <c:showVal val="0"/>
          <c:showCatName val="0"/>
          <c:showSerName val="0"/>
          <c:showPercent val="0"/>
          <c:showBubbleSize val="0"/>
        </c:dLbls>
        <c:marker val="1"/>
        <c:smooth val="0"/>
        <c:axId val="399601776"/>
        <c:axId val="399603344"/>
      </c:lineChart>
      <c:catAx>
        <c:axId val="399601776"/>
        <c:scaling>
          <c:orientation val="minMax"/>
        </c:scaling>
        <c:delete val="0"/>
        <c:axPos val="b"/>
        <c:numFmt formatCode="General" sourceLinked="1"/>
        <c:majorTickMark val="none"/>
        <c:minorTickMark val="out"/>
        <c:tickLblPos val="nextTo"/>
        <c:txPr>
          <a:bodyPr rot="-60000000" vert="horz"/>
          <a:lstStyle/>
          <a:p>
            <a:pPr>
              <a:defRPr sz="800"/>
            </a:pPr>
            <a:endParaRPr lang="en-US"/>
          </a:p>
        </c:txPr>
        <c:crossAx val="399603344"/>
        <c:crosses val="autoZero"/>
        <c:auto val="1"/>
        <c:lblAlgn val="ctr"/>
        <c:lblOffset val="100"/>
        <c:noMultiLvlLbl val="0"/>
      </c:cat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solidFill>
          <a:srgbClr val="A5A5A5">
            <a:lumMod val="60000"/>
            <a:lumOff val="40000"/>
          </a:srgbClr>
        </a:solid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8.1935817977166508E-2"/>
          <c:y val="9.0597348456908949E-2"/>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txPr>
    <a:bodyPr/>
    <a:lstStyle/>
    <a:p>
      <a:pPr>
        <a:defRPr sz="1800"/>
      </a:pPr>
      <a:endParaRPr lang="en-US"/>
    </a:p>
  </c:txPr>
  <c:externalData r:id="rId6">
    <c:autoUpdate val="0"/>
  </c:externalData>
  <c:userShapes r:id="rId7"/>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Reason 1</c:v>
                </c:pt>
              </c:strCache>
            </c:strRef>
          </c:tx>
          <c:spPr>
            <a:solidFill>
              <a:srgbClr val="00C6D7"/>
            </a:solidFill>
            <a:ln w="63500" cmpd="sng"/>
          </c:spPr>
          <c:invertIfNegative val="0"/>
          <c:dLbls>
            <c:dLbl>
              <c:idx val="3"/>
              <c:spPr>
                <a:noFill/>
                <a:ln>
                  <a:noFill/>
                </a:ln>
                <a:effectLst/>
              </c:spPr>
              <c:txPr>
                <a:bodyPr wrap="square" lIns="38100" tIns="19050" rIns="38100" bIns="19050" anchor="ctr">
                  <a:spAutoFit/>
                </a:bodyPr>
                <a:lstStyle/>
                <a:p>
                  <a:pPr>
                    <a:defRPr sz="1000" u="sng">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Country 1</c:v>
                </c:pt>
                <c:pt idx="1">
                  <c:v>Country 2</c:v>
                </c:pt>
                <c:pt idx="2">
                  <c:v>Country 3</c:v>
                </c:pt>
                <c:pt idx="3">
                  <c:v>Country 4</c:v>
                </c:pt>
              </c:strCache>
            </c:strRef>
          </c:cat>
          <c:val>
            <c:numRef>
              <c:f>Sheet1!$B$2:$B$5</c:f>
              <c:numCache>
                <c:formatCode>General</c:formatCode>
                <c:ptCount val="4"/>
                <c:pt idx="0">
                  <c:v>4</c:v>
                </c:pt>
                <c:pt idx="1">
                  <c:v>2</c:v>
                </c:pt>
                <c:pt idx="2">
                  <c:v>3</c:v>
                </c:pt>
                <c:pt idx="3">
                  <c:v>4</c:v>
                </c:pt>
              </c:numCache>
            </c:numRef>
          </c:val>
          <c:extLst>
            <c:ext xmlns:c16="http://schemas.microsoft.com/office/drawing/2014/chart" uri="{C3380CC4-5D6E-409C-BE32-E72D297353CC}">
              <c16:uniqueId val="{00000001-A741-40AE-8BBF-53470F6BD8C7}"/>
            </c:ext>
          </c:extLst>
        </c:ser>
        <c:ser>
          <c:idx val="1"/>
          <c:order val="1"/>
          <c:tx>
            <c:strRef>
              <c:f>Sheet1!$C$1</c:f>
              <c:strCache>
                <c:ptCount val="1"/>
                <c:pt idx="0">
                  <c:v>Reason 2</c:v>
                </c:pt>
              </c:strCache>
            </c:strRef>
          </c:tx>
          <c:spPr>
            <a:solidFill>
              <a:srgbClr val="394A58"/>
            </a:solidFill>
          </c:spPr>
          <c:invertIfNegative val="0"/>
          <c:dLbls>
            <c:dLbl>
              <c:idx val="2"/>
              <c:tx>
                <c:rich>
                  <a:bodyPr wrap="square" lIns="38100" tIns="19050" rIns="38100" bIns="19050" anchor="ctr">
                    <a:spAutoFit/>
                  </a:bodyPr>
                  <a:lstStyle/>
                  <a:p>
                    <a:pPr>
                      <a:defRPr sz="1000" u="none">
                        <a:solidFill>
                          <a:schemeClr val="bg1"/>
                        </a:solidFill>
                      </a:defRPr>
                    </a:pPr>
                    <a:fld id="{344FE93D-4E7B-4188-87F9-B10D793D8B82}" type="VALUE">
                      <a:rPr lang="en-US" u="none"/>
                      <a:pPr>
                        <a:defRPr sz="1000" u="none">
                          <a:solidFill>
                            <a:schemeClr val="bg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741-40AE-8BBF-53470F6BD8C7}"/>
                </c:ext>
              </c:extLst>
            </c:dLbl>
            <c:spPr>
              <a:noFill/>
              <a:ln>
                <a:noFill/>
              </a:ln>
              <a:effectLst/>
            </c:spPr>
            <c:txPr>
              <a:bodyPr wrap="square" lIns="38100" tIns="19050" rIns="38100" bIns="19050" anchor="ctr">
                <a:spAutoFit/>
              </a:bodyPr>
              <a:lstStyle/>
              <a:p>
                <a:pPr>
                  <a:defRPr sz="10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Country 1</c:v>
                </c:pt>
                <c:pt idx="1">
                  <c:v>Country 2</c:v>
                </c:pt>
                <c:pt idx="2">
                  <c:v>Country 3</c:v>
                </c:pt>
                <c:pt idx="3">
                  <c:v>Country 4</c:v>
                </c:pt>
              </c:strCache>
            </c:strRef>
          </c:cat>
          <c:val>
            <c:numRef>
              <c:f>Sheet1!$C$2:$C$5</c:f>
              <c:numCache>
                <c:formatCode>General</c:formatCode>
                <c:ptCount val="4"/>
                <c:pt idx="0">
                  <c:v>2</c:v>
                </c:pt>
                <c:pt idx="1">
                  <c:v>4</c:v>
                </c:pt>
                <c:pt idx="2">
                  <c:v>1</c:v>
                </c:pt>
                <c:pt idx="3">
                  <c:v>2</c:v>
                </c:pt>
              </c:numCache>
            </c:numRef>
          </c:val>
          <c:extLst>
            <c:ext xmlns:c16="http://schemas.microsoft.com/office/drawing/2014/chart" uri="{C3380CC4-5D6E-409C-BE32-E72D297353CC}">
              <c16:uniqueId val="{00000003-A741-40AE-8BBF-53470F6BD8C7}"/>
            </c:ext>
          </c:extLst>
        </c:ser>
        <c:ser>
          <c:idx val="2"/>
          <c:order val="2"/>
          <c:tx>
            <c:strRef>
              <c:f>Sheet1!$D$1</c:f>
              <c:strCache>
                <c:ptCount val="1"/>
                <c:pt idx="0">
                  <c:v>Reason 3</c:v>
                </c:pt>
              </c:strCache>
            </c:strRef>
          </c:tx>
          <c:spPr>
            <a:solidFill>
              <a:srgbClr val="FDC82F"/>
            </a:solidFill>
          </c:spPr>
          <c:invertIfNegative val="0"/>
          <c:dLbls>
            <c:dLbl>
              <c:idx val="2"/>
              <c:tx>
                <c:rich>
                  <a:bodyPr wrap="square" lIns="38100" tIns="19050" rIns="38100" bIns="19050" anchor="ctr">
                    <a:spAutoFit/>
                  </a:bodyPr>
                  <a:lstStyle/>
                  <a:p>
                    <a:pPr>
                      <a:defRPr sz="1000" u="none">
                        <a:solidFill>
                          <a:schemeClr val="tx1"/>
                        </a:solidFill>
                      </a:defRPr>
                    </a:pPr>
                    <a:fld id="{D511B081-242A-47F0-BD7C-D97DFB628F73}" type="VALUE">
                      <a:rPr lang="en-US" u="none"/>
                      <a:pPr>
                        <a:defRPr sz="1000" u="none">
                          <a:solidFill>
                            <a:schemeClr val="tx1"/>
                          </a:solidFill>
                        </a:defRPr>
                      </a:pPr>
                      <a:t>[VALUE]</a:t>
                    </a:fld>
                    <a:endParaRPr lang="en-AU"/>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741-40AE-8BBF-53470F6BD8C7}"/>
                </c:ext>
              </c:extLst>
            </c:dLbl>
            <c:dLbl>
              <c:idx val="3"/>
              <c:spPr>
                <a:noFill/>
                <a:ln>
                  <a:noFill/>
                </a:ln>
                <a:effectLst/>
              </c:spPr>
              <c:txPr>
                <a:bodyPr wrap="square" lIns="38100" tIns="19050" rIns="38100" bIns="19050" anchor="ctr">
                  <a:spAutoFit/>
                </a:bodyPr>
                <a:lstStyle/>
                <a:p>
                  <a:pPr>
                    <a:defRPr sz="1000" u="none">
                      <a:solidFill>
                        <a:schemeClr val="tx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A741-40AE-8BBF-53470F6BD8C7}"/>
                </c:ext>
              </c:extLst>
            </c:dLbl>
            <c:spPr>
              <a:noFill/>
              <a:ln>
                <a:noFill/>
              </a:ln>
              <a:effectLst/>
            </c:spPr>
            <c:txPr>
              <a:bodyPr wrap="square" lIns="38100" tIns="19050" rIns="38100" bIns="19050" anchor="ctr">
                <a:spAutoFit/>
              </a:bodyPr>
              <a:lstStyle/>
              <a:p>
                <a:pPr>
                  <a:defRPr sz="1000">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Country 1</c:v>
                </c:pt>
                <c:pt idx="1">
                  <c:v>Country 2</c:v>
                </c:pt>
                <c:pt idx="2">
                  <c:v>Country 3</c:v>
                </c:pt>
                <c:pt idx="3">
                  <c:v>Country 4</c:v>
                </c:pt>
              </c:strCache>
            </c:strRef>
          </c:cat>
          <c:val>
            <c:numRef>
              <c:f>Sheet1!$D$2:$D$5</c:f>
              <c:numCache>
                <c:formatCode>General</c:formatCode>
                <c:ptCount val="4"/>
                <c:pt idx="0">
                  <c:v>2</c:v>
                </c:pt>
                <c:pt idx="1">
                  <c:v>2</c:v>
                </c:pt>
                <c:pt idx="2">
                  <c:v>3</c:v>
                </c:pt>
                <c:pt idx="3">
                  <c:v>4</c:v>
                </c:pt>
              </c:numCache>
            </c:numRef>
          </c:val>
          <c:extLst>
            <c:ext xmlns:c16="http://schemas.microsoft.com/office/drawing/2014/chart" uri="{C3380CC4-5D6E-409C-BE32-E72D297353CC}">
              <c16:uniqueId val="{00000006-A741-40AE-8BBF-53470F6BD8C7}"/>
            </c:ext>
          </c:extLst>
        </c:ser>
        <c:dLbls>
          <c:dLblPos val="ctr"/>
          <c:showLegendKey val="0"/>
          <c:showVal val="1"/>
          <c:showCatName val="0"/>
          <c:showSerName val="0"/>
          <c:showPercent val="0"/>
          <c:showBubbleSize val="0"/>
        </c:dLbls>
        <c:gapWidth val="174"/>
        <c:overlap val="100"/>
        <c:axId val="399600208"/>
        <c:axId val="399601384"/>
      </c:barChart>
      <c:catAx>
        <c:axId val="399600208"/>
        <c:scaling>
          <c:orientation val="minMax"/>
        </c:scaling>
        <c:delete val="0"/>
        <c:axPos val="b"/>
        <c:numFmt formatCode="General" sourceLinked="1"/>
        <c:majorTickMark val="out"/>
        <c:minorTickMark val="none"/>
        <c:tickLblPos val="nextTo"/>
        <c:txPr>
          <a:bodyPr rot="-60000000" vert="horz"/>
          <a:lstStyle/>
          <a:p>
            <a:pPr>
              <a:defRPr sz="800"/>
            </a:pPr>
            <a:endParaRPr lang="en-US"/>
          </a:p>
        </c:txPr>
        <c:crossAx val="399601384"/>
        <c:crosses val="autoZero"/>
        <c:auto val="1"/>
        <c:lblAlgn val="ctr"/>
        <c:lblOffset val="100"/>
        <c:noMultiLvlLbl val="0"/>
      </c:catAx>
      <c:valAx>
        <c:axId val="399601384"/>
        <c:scaling>
          <c:orientation val="minMax"/>
        </c:scaling>
        <c:delete val="0"/>
        <c:axPos val="l"/>
        <c:majorGridlines>
          <c:spPr>
            <a:ln>
              <a:noFill/>
            </a:ln>
          </c:spPr>
        </c:majorGridlines>
        <c:numFmt formatCode="General" sourceLinked="1"/>
        <c:majorTickMark val="out"/>
        <c:minorTickMark val="none"/>
        <c:tickLblPos val="nextTo"/>
        <c:txPr>
          <a:bodyPr rot="-60000000" vert="horz"/>
          <a:lstStyle/>
          <a:p>
            <a:pPr>
              <a:defRPr sz="800"/>
            </a:pPr>
            <a:endParaRPr lang="en-US"/>
          </a:p>
        </c:txPr>
        <c:crossAx val="399600208"/>
        <c:crosses val="autoZero"/>
        <c:crossBetween val="between"/>
      </c:valAx>
      <c:spPr>
        <a:noFill/>
      </c:spPr>
    </c:plotArea>
    <c:legend>
      <c:legendPos val="b"/>
      <c:layout>
        <c:manualLayout>
          <c:xMode val="edge"/>
          <c:yMode val="edge"/>
          <c:x val="2.7234941786122902E-2"/>
          <c:y val="0.93194194739148295"/>
          <c:w val="0.95842385086479598"/>
          <c:h val="6.8058139439586302E-2"/>
        </c:manualLayout>
      </c:layout>
      <c:overlay val="0"/>
      <c:txPr>
        <a:bodyPr rot="0" vert="horz"/>
        <a:lstStyle/>
        <a:p>
          <a:pPr>
            <a:defRPr sz="800"/>
          </a:pPr>
          <a:endParaRPr lang="en-US"/>
        </a:p>
      </c:txPr>
    </c:legend>
    <c:plotVisOnly val="1"/>
    <c:dispBlanksAs val="gap"/>
    <c:showDLblsOverMax val="0"/>
  </c:chart>
  <c:txPr>
    <a:bodyPr/>
    <a:lstStyle/>
    <a:p>
      <a:pPr>
        <a:defRPr sz="1800"/>
      </a:pPr>
      <a:endParaRPr lang="en-US"/>
    </a:p>
  </c:txPr>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783767413688605E-2"/>
          <c:y val="9.8301420658141403E-2"/>
          <c:w val="0.87960939497947399"/>
          <c:h val="0.73590519718108505"/>
        </c:manualLayout>
      </c:layout>
      <c:barChart>
        <c:barDir val="col"/>
        <c:grouping val="stacked"/>
        <c:varyColors val="0"/>
        <c:ser>
          <c:idx val="0"/>
          <c:order val="0"/>
          <c:tx>
            <c:strRef>
              <c:f>Sheet1!$B$1</c:f>
              <c:strCache>
                <c:ptCount val="1"/>
                <c:pt idx="0">
                  <c:v>Script/Data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0"/>
              <c:tx>
                <c:rich>
                  <a:bodyPr/>
                  <a:lstStyle/>
                  <a:p>
                    <a:r>
                      <a:rPr lang="en-US" smtClean="0"/>
                      <a:t>0</a:t>
                    </a:r>
                    <a:endParaRPr lang="en-US"/>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C01-43AB-BB8C-9488DBAF7D17}"/>
                </c:ext>
              </c:extLst>
            </c:dLbl>
            <c:dLbl>
              <c:idx val="1"/>
              <c:tx>
                <c:rich>
                  <a:bodyPr/>
                  <a:lstStyle/>
                  <a:p>
                    <a:r>
                      <a:rPr lang="en-US" smtClean="0"/>
                      <a:t>0</a:t>
                    </a:r>
                    <a:endParaRPr lang="en-US"/>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01-43AB-BB8C-9488DBAF7D1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3"/>
                <c:pt idx="0">
                  <c:v>Thailand</c:v>
                </c:pt>
                <c:pt idx="1">
                  <c:v>UK</c:v>
                </c:pt>
                <c:pt idx="2">
                  <c:v>Taiwan</c:v>
                </c:pt>
              </c:strCache>
            </c:strRef>
          </c:cat>
          <c:val>
            <c:numRef>
              <c:f>Sheet1!$B$2:$B$5</c:f>
              <c:numCache>
                <c:formatCode>General</c:formatCode>
                <c:ptCount val="4"/>
                <c:pt idx="0">
                  <c:v>0</c:v>
                </c:pt>
                <c:pt idx="1">
                  <c:v>0</c:v>
                </c:pt>
                <c:pt idx="2">
                  <c:v>8</c:v>
                </c:pt>
              </c:numCache>
            </c:numRef>
          </c:val>
          <c:extLst>
            <c:ext xmlns:c16="http://schemas.microsoft.com/office/drawing/2014/chart" uri="{C3380CC4-5D6E-409C-BE32-E72D297353CC}">
              <c16:uniqueId val="{00000000-A223-46DB-AA5A-89ADB59104CE}"/>
            </c:ext>
          </c:extLst>
        </c:ser>
        <c:ser>
          <c:idx val="1"/>
          <c:order val="1"/>
          <c:tx>
            <c:strRef>
              <c:f>Sheet1!$C$1</c:f>
              <c:strCache>
                <c:ptCount val="1"/>
                <c:pt idx="0">
                  <c:v>Functional Defect</c:v>
                </c:pt>
              </c:strCache>
            </c:strRef>
          </c:tx>
          <c:spPr>
            <a:solidFill>
              <a:srgbClr val="002060"/>
            </a:solidFill>
            <a:ln>
              <a:noFill/>
            </a:ln>
            <a:effectLst/>
          </c:spPr>
          <c:invertIfNegative val="0"/>
          <c:dLbls>
            <c:dLbl>
              <c:idx val="0"/>
              <c:tx>
                <c:rich>
                  <a:bodyPr/>
                  <a:lstStyle/>
                  <a:p>
                    <a:r>
                      <a:rPr lang="en-US" dirty="0" smtClean="0"/>
                      <a:t>5</a:t>
                    </a:r>
                    <a:endParaRPr lang="en-US" dirty="0"/>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C01-43AB-BB8C-9488DBAF7D17}"/>
                </c:ext>
              </c:extLst>
            </c:dLbl>
            <c:dLbl>
              <c:idx val="2"/>
              <c:tx>
                <c:rich>
                  <a:bodyPr/>
                  <a:lstStyle/>
                  <a:p>
                    <a:fld id="{344FE93D-4E7B-4188-87F9-B10D793D8B82}"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223-46DB-AA5A-89ADB59104C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3"/>
                <c:pt idx="0">
                  <c:v>Thailand</c:v>
                </c:pt>
                <c:pt idx="1">
                  <c:v>UK</c:v>
                </c:pt>
                <c:pt idx="2">
                  <c:v>Taiwan</c:v>
                </c:pt>
              </c:strCache>
            </c:strRef>
          </c:cat>
          <c:val>
            <c:numRef>
              <c:f>Sheet1!$C$2:$C$5</c:f>
              <c:numCache>
                <c:formatCode>General</c:formatCode>
                <c:ptCount val="4"/>
                <c:pt idx="0">
                  <c:v>5</c:v>
                </c:pt>
                <c:pt idx="1">
                  <c:v>5</c:v>
                </c:pt>
                <c:pt idx="2">
                  <c:v>0</c:v>
                </c:pt>
              </c:numCache>
            </c:numRef>
          </c:val>
          <c:extLst>
            <c:ext xmlns:c16="http://schemas.microsoft.com/office/drawing/2014/chart" uri="{C3380CC4-5D6E-409C-BE32-E72D297353CC}">
              <c16:uniqueId val="{00000001-A223-46DB-AA5A-89ADB59104CE}"/>
            </c:ext>
          </c:extLst>
        </c:ser>
        <c:ser>
          <c:idx val="2"/>
          <c:order val="2"/>
          <c:tx>
            <c:strRef>
              <c:f>Sheet1!$D$1</c:f>
              <c:strCache>
                <c:ptCount val="1"/>
                <c:pt idx="0">
                  <c:v>Environment</c:v>
                </c:pt>
              </c:strCache>
            </c:strRef>
          </c:tx>
          <c:spPr>
            <a:solidFill>
              <a:schemeClr val="accent4"/>
            </a:solidFill>
            <a:ln>
              <a:noFill/>
            </a:ln>
            <a:effectLst/>
          </c:spPr>
          <c:invertIfNegative val="0"/>
          <c:dLbls>
            <c:dLbl>
              <c:idx val="0"/>
              <c:tx>
                <c:rich>
                  <a:bodyPr/>
                  <a:lstStyle/>
                  <a:p>
                    <a:r>
                      <a:rPr lang="en-US" smtClean="0"/>
                      <a:t>0</a:t>
                    </a:r>
                    <a:endParaRPr lang="en-US"/>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01-43AB-BB8C-9488DBAF7D17}"/>
                </c:ext>
              </c:extLst>
            </c:dLbl>
            <c:dLbl>
              <c:idx val="1"/>
              <c:tx>
                <c:rich>
                  <a:bodyPr/>
                  <a:lstStyle/>
                  <a:p>
                    <a:r>
                      <a:rPr lang="en-US" dirty="0" smtClean="0"/>
                      <a:t>0</a:t>
                    </a:r>
                    <a:endParaRPr lang="en-US" dirty="0"/>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C01-43AB-BB8C-9488DBAF7D17}"/>
                </c:ext>
              </c:extLst>
            </c:dLbl>
            <c:dLbl>
              <c:idx val="2"/>
              <c:tx>
                <c:rich>
                  <a:bodyPr/>
                  <a:lstStyle/>
                  <a:p>
                    <a:fld id="{D511B081-242A-47F0-BD7C-D97DFB628F73}" type="VALUE">
                      <a:rPr lang="en-US" u="sng"/>
                      <a:pPr/>
                      <a:t>[VALUE]</a:t>
                    </a:fld>
                    <a:endParaRPr lang="en-AU"/>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223-46DB-AA5A-89ADB59104C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3"/>
                <c:pt idx="0">
                  <c:v>Thailand</c:v>
                </c:pt>
                <c:pt idx="1">
                  <c:v>UK</c:v>
                </c:pt>
                <c:pt idx="2">
                  <c:v>Taiwan</c:v>
                </c:pt>
              </c:strCache>
            </c:strRef>
          </c:cat>
          <c:val>
            <c:numRef>
              <c:f>Sheet1!$D$2:$D$5</c:f>
              <c:numCache>
                <c:formatCode>General</c:formatCode>
                <c:ptCount val="4"/>
                <c:pt idx="0">
                  <c:v>0</c:v>
                </c:pt>
                <c:pt idx="1">
                  <c:v>0</c:v>
                </c:pt>
                <c:pt idx="2">
                  <c:v>0</c:v>
                </c:pt>
              </c:numCache>
            </c:numRef>
          </c:val>
          <c:extLst>
            <c:ext xmlns:c16="http://schemas.microsoft.com/office/drawing/2014/chart" uri="{C3380CC4-5D6E-409C-BE32-E72D297353CC}">
              <c16:uniqueId val="{00000002-A223-46DB-AA5A-89ADB59104CE}"/>
            </c:ext>
          </c:extLst>
        </c:ser>
        <c:ser>
          <c:idx val="3"/>
          <c:order val="3"/>
          <c:tx>
            <c:strRef>
              <c:f>Sheet1!$E$1</c:f>
              <c:strCache>
                <c:ptCount val="1"/>
                <c:pt idx="0">
                  <c:v>Intermittent Issue</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3"/>
                <c:pt idx="0">
                  <c:v>Thailand</c:v>
                </c:pt>
                <c:pt idx="1">
                  <c:v>UK</c:v>
                </c:pt>
                <c:pt idx="2">
                  <c:v>Taiwan</c:v>
                </c:pt>
              </c:strCache>
            </c:strRef>
          </c:cat>
          <c:val>
            <c:numRef>
              <c:f>Sheet1!$E$2:$E$5</c:f>
              <c:numCache>
                <c:formatCode>General</c:formatCode>
                <c:ptCount val="4"/>
                <c:pt idx="0">
                  <c:v>0</c:v>
                </c:pt>
                <c:pt idx="1">
                  <c:v>0</c:v>
                </c:pt>
                <c:pt idx="2">
                  <c:v>13</c:v>
                </c:pt>
              </c:numCache>
            </c:numRef>
          </c:val>
          <c:extLst>
            <c:ext xmlns:c16="http://schemas.microsoft.com/office/drawing/2014/chart" uri="{C3380CC4-5D6E-409C-BE32-E72D297353CC}">
              <c16:uniqueId val="{00000005-BC01-43AB-BB8C-9488DBAF7D17}"/>
            </c:ext>
          </c:extLst>
        </c:ser>
        <c:dLbls>
          <c:dLblPos val="ctr"/>
          <c:showLegendKey val="0"/>
          <c:showVal val="1"/>
          <c:showCatName val="0"/>
          <c:showSerName val="0"/>
          <c:showPercent val="0"/>
          <c:showBubbleSize val="0"/>
        </c:dLbls>
        <c:gapWidth val="150"/>
        <c:overlap val="100"/>
        <c:axId val="399600208"/>
        <c:axId val="399601384"/>
      </c:barChart>
      <c:catAx>
        <c:axId val="3996002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99601384"/>
        <c:crosses val="autoZero"/>
        <c:auto val="1"/>
        <c:lblAlgn val="ctr"/>
        <c:lblOffset val="100"/>
        <c:noMultiLvlLbl val="0"/>
      </c:catAx>
      <c:valAx>
        <c:axId val="39960138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99600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595096499454048E-2"/>
          <c:y val="0.15034334924186338"/>
          <c:w val="0.95193483829975667"/>
          <c:h val="0.77349103449155077"/>
        </c:manualLayout>
      </c:layout>
      <c:lineChart>
        <c:grouping val="standard"/>
        <c:varyColors val="0"/>
        <c:ser>
          <c:idx val="0"/>
          <c:order val="0"/>
          <c:tx>
            <c:strRef>
              <c:f>Sheet1!$B$1</c:f>
              <c:strCache>
                <c:ptCount val="1"/>
                <c:pt idx="0">
                  <c:v>Planned Test Execution</c:v>
                </c:pt>
              </c:strCache>
            </c:strRef>
          </c:tx>
          <c:spPr>
            <a:ln>
              <a:solidFill>
                <a:srgbClr val="00C6D7"/>
              </a:solidFill>
            </a:ln>
          </c:spPr>
          <c:cat>
            <c:strRef>
              <c:f>Sheet1!$A$2:$A$9</c:f>
              <c:strCache>
                <c:ptCount val="5"/>
                <c:pt idx="0">
                  <c:v>Day 2 - JPN</c:v>
                </c:pt>
                <c:pt idx="1">
                  <c:v>Day3  - JPN</c:v>
                </c:pt>
                <c:pt idx="2">
                  <c:v>Day 6 - LAOS</c:v>
                </c:pt>
                <c:pt idx="3">
                  <c:v>Day 7 - LAOS</c:v>
                </c:pt>
                <c:pt idx="4">
                  <c:v>Day 13 - TWN</c:v>
                </c:pt>
              </c:strCache>
            </c:strRef>
          </c:cat>
          <c:val>
            <c:numRef>
              <c:f>Sheet1!$B$2:$B$9</c:f>
              <c:numCache>
                <c:formatCode>General</c:formatCode>
                <c:ptCount val="8"/>
                <c:pt idx="0">
                  <c:v>20</c:v>
                </c:pt>
                <c:pt idx="1">
                  <c:v>21</c:v>
                </c:pt>
                <c:pt idx="2">
                  <c:v>19</c:v>
                </c:pt>
                <c:pt idx="3">
                  <c:v>21</c:v>
                </c:pt>
                <c:pt idx="4">
                  <c:v>42</c:v>
                </c:pt>
              </c:numCache>
            </c:numRef>
          </c:val>
          <c:smooth val="0"/>
          <c:extLst>
            <c:ext xmlns:c16="http://schemas.microsoft.com/office/drawing/2014/chart" uri="{C3380CC4-5D6E-409C-BE32-E72D297353CC}">
              <c16:uniqueId val="{00000000-D229-426A-B511-1C73D8443AF2}"/>
            </c:ext>
          </c:extLst>
        </c:ser>
        <c:ser>
          <c:idx val="1"/>
          <c:order val="1"/>
          <c:tx>
            <c:strRef>
              <c:f>Sheet1!$C$1</c:f>
              <c:strCache>
                <c:ptCount val="1"/>
                <c:pt idx="0">
                  <c:v>Actual Test Execution</c:v>
                </c:pt>
              </c:strCache>
            </c:strRef>
          </c:tx>
          <c:spPr>
            <a:ln>
              <a:solidFill>
                <a:srgbClr val="FDC82F"/>
              </a:solidFill>
            </a:ln>
          </c:spPr>
          <c:cat>
            <c:strRef>
              <c:f>Sheet1!$A$2:$A$9</c:f>
              <c:strCache>
                <c:ptCount val="5"/>
                <c:pt idx="0">
                  <c:v>Day 2 - JPN</c:v>
                </c:pt>
                <c:pt idx="1">
                  <c:v>Day3  - JPN</c:v>
                </c:pt>
                <c:pt idx="2">
                  <c:v>Day 6 - LAOS</c:v>
                </c:pt>
                <c:pt idx="3">
                  <c:v>Day 7 - LAOS</c:v>
                </c:pt>
                <c:pt idx="4">
                  <c:v>Day 13 - TWN</c:v>
                </c:pt>
              </c:strCache>
            </c:strRef>
          </c:cat>
          <c:val>
            <c:numRef>
              <c:f>Sheet1!$C$2:$C$9</c:f>
              <c:numCache>
                <c:formatCode>General</c:formatCode>
                <c:ptCount val="8"/>
                <c:pt idx="0">
                  <c:v>20</c:v>
                </c:pt>
                <c:pt idx="1">
                  <c:v>21</c:v>
                </c:pt>
                <c:pt idx="2">
                  <c:v>18</c:v>
                </c:pt>
                <c:pt idx="3">
                  <c:v>22</c:v>
                </c:pt>
                <c:pt idx="4">
                  <c:v>42</c:v>
                </c:pt>
              </c:numCache>
            </c:numRef>
          </c:val>
          <c:smooth val="0"/>
          <c:extLst>
            <c:ext xmlns:c16="http://schemas.microsoft.com/office/drawing/2014/chart" uri="{C3380CC4-5D6E-409C-BE32-E72D297353CC}">
              <c16:uniqueId val="{00000001-D229-426A-B511-1C73D8443AF2}"/>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strRef>
              <c:f>Sheet1!$A$2:$A$9</c:f>
              <c:strCache>
                <c:ptCount val="5"/>
                <c:pt idx="0">
                  <c:v>Day 2 - JPN</c:v>
                </c:pt>
                <c:pt idx="1">
                  <c:v>Day3  - JPN</c:v>
                </c:pt>
                <c:pt idx="2">
                  <c:v>Day 6 - LAOS</c:v>
                </c:pt>
                <c:pt idx="3">
                  <c:v>Day 7 - LAOS</c:v>
                </c:pt>
                <c:pt idx="4">
                  <c:v>Day 13 - TWN</c:v>
                </c:pt>
              </c:strCache>
            </c:strRef>
          </c:cat>
          <c:val>
            <c:numRef>
              <c:f>Sheet1!$D$2:$D$9</c:f>
              <c:numCache>
                <c:formatCode>General</c:formatCode>
                <c:ptCount val="8"/>
              </c:numCache>
            </c:numRef>
          </c:val>
          <c:smooth val="0"/>
          <c:extLst>
            <c:ext xmlns:c16="http://schemas.microsoft.com/office/drawing/2014/chart" uri="{C3380CC4-5D6E-409C-BE32-E72D297353CC}">
              <c16:uniqueId val="{00000002-D229-426A-B511-1C73D8443AF2}"/>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strRef>
              <c:f>Sheet1!$A$2:$A$9</c:f>
              <c:strCache>
                <c:ptCount val="5"/>
                <c:pt idx="0">
                  <c:v>Day 2 - JPN</c:v>
                </c:pt>
                <c:pt idx="1">
                  <c:v>Day3  - JPN</c:v>
                </c:pt>
                <c:pt idx="2">
                  <c:v>Day 6 - LAOS</c:v>
                </c:pt>
                <c:pt idx="3">
                  <c:v>Day 7 - LAOS</c:v>
                </c:pt>
                <c:pt idx="4">
                  <c:v>Day 13 - TWN</c:v>
                </c:pt>
              </c:strCache>
            </c:strRef>
          </c:cat>
          <c:val>
            <c:numRef>
              <c:f>Sheet1!$E$2:$E$9</c:f>
              <c:numCache>
                <c:formatCode>General</c:formatCode>
                <c:ptCount val="8"/>
              </c:numCache>
            </c:numRef>
          </c:val>
          <c:smooth val="0"/>
          <c:extLst>
            <c:ext xmlns:c16="http://schemas.microsoft.com/office/drawing/2014/chart" uri="{C3380CC4-5D6E-409C-BE32-E72D297353CC}">
              <c16:uniqueId val="{00000003-D229-426A-B511-1C73D8443AF2}"/>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strRef>
              <c:f>Sheet1!$A$2:$A$9</c:f>
              <c:strCache>
                <c:ptCount val="5"/>
                <c:pt idx="0">
                  <c:v>Day 2 - JPN</c:v>
                </c:pt>
                <c:pt idx="1">
                  <c:v>Day3  - JPN</c:v>
                </c:pt>
                <c:pt idx="2">
                  <c:v>Day 6 - LAOS</c:v>
                </c:pt>
                <c:pt idx="3">
                  <c:v>Day 7 - LAOS</c:v>
                </c:pt>
                <c:pt idx="4">
                  <c:v>Day 13 - TWN</c:v>
                </c:pt>
              </c:strCache>
            </c:strRef>
          </c:cat>
          <c:val>
            <c:numRef>
              <c:f>Sheet1!$F$2:$F$9</c:f>
              <c:numCache>
                <c:formatCode>General</c:formatCode>
                <c:ptCount val="8"/>
              </c:numCache>
            </c:numRef>
          </c:val>
          <c:smooth val="0"/>
          <c:extLst>
            <c:ext xmlns:c16="http://schemas.microsoft.com/office/drawing/2014/chart" uri="{C3380CC4-5D6E-409C-BE32-E72D297353CC}">
              <c16:uniqueId val="{00000004-D229-426A-B511-1C73D8443AF2}"/>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strRef>
              <c:f>Sheet1!$A$2:$A$9</c:f>
              <c:strCache>
                <c:ptCount val="5"/>
                <c:pt idx="0">
                  <c:v>Day 2 - JPN</c:v>
                </c:pt>
                <c:pt idx="1">
                  <c:v>Day3  - JPN</c:v>
                </c:pt>
                <c:pt idx="2">
                  <c:v>Day 6 - LAOS</c:v>
                </c:pt>
                <c:pt idx="3">
                  <c:v>Day 7 - LAOS</c:v>
                </c:pt>
                <c:pt idx="4">
                  <c:v>Day 13 - TWN</c:v>
                </c:pt>
              </c:strCache>
            </c:strRef>
          </c:cat>
          <c:val>
            <c:numRef>
              <c:f>Sheet1!$G$2:$G$9</c:f>
              <c:numCache>
                <c:formatCode>General</c:formatCode>
                <c:ptCount val="8"/>
              </c:numCache>
            </c:numRef>
          </c:val>
          <c:smooth val="0"/>
          <c:extLst>
            <c:ext xmlns:c16="http://schemas.microsoft.com/office/drawing/2014/chart" uri="{C3380CC4-5D6E-409C-BE32-E72D297353CC}">
              <c16:uniqueId val="{00000005-D229-426A-B511-1C73D8443AF2}"/>
            </c:ext>
          </c:extLst>
        </c:ser>
        <c:dLbls>
          <c:showLegendKey val="0"/>
          <c:showVal val="0"/>
          <c:showCatName val="0"/>
          <c:showSerName val="0"/>
          <c:showPercent val="0"/>
          <c:showBubbleSize val="0"/>
        </c:dLbls>
        <c:marker val="1"/>
        <c:smooth val="0"/>
        <c:axId val="399601776"/>
        <c:axId val="399603344"/>
      </c:lineChart>
      <c:catAx>
        <c:axId val="399601776"/>
        <c:scaling>
          <c:orientation val="minMax"/>
        </c:scaling>
        <c:delete val="0"/>
        <c:axPos val="b"/>
        <c:numFmt formatCode="General" sourceLinked="1"/>
        <c:majorTickMark val="none"/>
        <c:minorTickMark val="out"/>
        <c:tickLblPos val="nextTo"/>
        <c:txPr>
          <a:bodyPr rot="-60000000" vert="horz"/>
          <a:lstStyle/>
          <a:p>
            <a:pPr>
              <a:defRPr sz="800"/>
            </a:pPr>
            <a:endParaRPr lang="en-US"/>
          </a:p>
        </c:txPr>
        <c:crossAx val="399603344"/>
        <c:crosses val="autoZero"/>
        <c:auto val="1"/>
        <c:lblAlgn val="ctr"/>
        <c:lblOffset val="100"/>
        <c:noMultiLvlLbl val="0"/>
      </c:cat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no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5.3836162290139156E-2"/>
          <c:y val="0.21021905675462041"/>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spPr>
    <a:ln>
      <a:solidFill>
        <a:srgbClr val="007DBA"/>
      </a:solidFill>
    </a:ln>
  </c:spPr>
  <c:txPr>
    <a:bodyPr/>
    <a:lstStyle/>
    <a:p>
      <a:pPr>
        <a:defRPr sz="1800"/>
      </a:pPr>
      <a:endParaRPr lang="en-US"/>
    </a:p>
  </c:txPr>
  <c:externalData r:id="rId6">
    <c:autoUpdate val="0"/>
  </c:externalData>
  <c:userShapes r:id="rId7"/>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195332924991003E-2"/>
          <c:y val="7.5171674620931689E-2"/>
          <c:w val="0.93320173450840527"/>
          <c:h val="0.8573363638764363"/>
        </c:manualLayout>
      </c:layout>
      <c:lineChart>
        <c:grouping val="standard"/>
        <c:varyColors val="0"/>
        <c:ser>
          <c:idx val="0"/>
          <c:order val="0"/>
          <c:tx>
            <c:strRef>
              <c:f>Sheet1!$B$1</c:f>
              <c:strCache>
                <c:ptCount val="1"/>
                <c:pt idx="0">
                  <c:v>Planned Test Execution</c:v>
                </c:pt>
              </c:strCache>
            </c:strRef>
          </c:tx>
          <c:spPr>
            <a:ln>
              <a:solidFill>
                <a:srgbClr val="00C6D7"/>
              </a:solidFill>
            </a:ln>
          </c:spPr>
          <c:cat>
            <c:strRef>
              <c:f>Sheet1!$A$2:$A$13</c:f>
              <c:strCache>
                <c:ptCount val="12"/>
                <c:pt idx="0">
                  <c:v>Day 1 - AP</c:v>
                </c:pt>
                <c:pt idx="1">
                  <c:v>Day 2 - AP</c:v>
                </c:pt>
                <c:pt idx="2">
                  <c:v>Day 3 - AP</c:v>
                </c:pt>
                <c:pt idx="3">
                  <c:v>Day 4 - AP</c:v>
                </c:pt>
                <c:pt idx="4">
                  <c:v>Day 5 - AP</c:v>
                </c:pt>
                <c:pt idx="5">
                  <c:v>Day 6 - AP</c:v>
                </c:pt>
                <c:pt idx="6">
                  <c:v>Day 7 - AP</c:v>
                </c:pt>
                <c:pt idx="7">
                  <c:v>Day 8 - AP</c:v>
                </c:pt>
                <c:pt idx="8">
                  <c:v>Day 3 - PUR</c:v>
                </c:pt>
                <c:pt idx="9">
                  <c:v>Day 4 - PUR</c:v>
                </c:pt>
                <c:pt idx="10">
                  <c:v>Day 5 - PUR</c:v>
                </c:pt>
                <c:pt idx="11">
                  <c:v>Day 6 -E-PRO</c:v>
                </c:pt>
              </c:strCache>
            </c:strRef>
          </c:cat>
          <c:val>
            <c:numRef>
              <c:f>Sheet1!$B$2:$B$13</c:f>
              <c:numCache>
                <c:formatCode>General</c:formatCode>
                <c:ptCount val="12"/>
                <c:pt idx="0">
                  <c:v>51</c:v>
                </c:pt>
                <c:pt idx="1">
                  <c:v>50</c:v>
                </c:pt>
                <c:pt idx="2">
                  <c:v>60</c:v>
                </c:pt>
                <c:pt idx="3">
                  <c:v>51</c:v>
                </c:pt>
                <c:pt idx="4">
                  <c:v>73</c:v>
                </c:pt>
                <c:pt idx="5">
                  <c:v>61</c:v>
                </c:pt>
                <c:pt idx="6">
                  <c:v>60</c:v>
                </c:pt>
                <c:pt idx="7">
                  <c:v>79</c:v>
                </c:pt>
                <c:pt idx="8">
                  <c:v>30</c:v>
                </c:pt>
                <c:pt idx="9">
                  <c:v>30</c:v>
                </c:pt>
                <c:pt idx="10">
                  <c:v>35</c:v>
                </c:pt>
                <c:pt idx="11">
                  <c:v>44</c:v>
                </c:pt>
              </c:numCache>
            </c:numRef>
          </c:val>
          <c:smooth val="0"/>
          <c:extLst>
            <c:ext xmlns:c16="http://schemas.microsoft.com/office/drawing/2014/chart" uri="{C3380CC4-5D6E-409C-BE32-E72D297353CC}">
              <c16:uniqueId val="{00000000-40C6-48E3-89E8-5AC3C30959B7}"/>
            </c:ext>
          </c:extLst>
        </c:ser>
        <c:ser>
          <c:idx val="1"/>
          <c:order val="1"/>
          <c:tx>
            <c:strRef>
              <c:f>Sheet1!$C$1</c:f>
              <c:strCache>
                <c:ptCount val="1"/>
                <c:pt idx="0">
                  <c:v>Actual Test Execution</c:v>
                </c:pt>
              </c:strCache>
            </c:strRef>
          </c:tx>
          <c:spPr>
            <a:ln>
              <a:solidFill>
                <a:srgbClr val="394A58"/>
              </a:solidFill>
            </a:ln>
          </c:spPr>
          <c:cat>
            <c:strRef>
              <c:f>Sheet1!$A$2:$A$13</c:f>
              <c:strCache>
                <c:ptCount val="12"/>
                <c:pt idx="0">
                  <c:v>Day 1 - AP</c:v>
                </c:pt>
                <c:pt idx="1">
                  <c:v>Day 2 - AP</c:v>
                </c:pt>
                <c:pt idx="2">
                  <c:v>Day 3 - AP</c:v>
                </c:pt>
                <c:pt idx="3">
                  <c:v>Day 4 - AP</c:v>
                </c:pt>
                <c:pt idx="4">
                  <c:v>Day 5 - AP</c:v>
                </c:pt>
                <c:pt idx="5">
                  <c:v>Day 6 - AP</c:v>
                </c:pt>
                <c:pt idx="6">
                  <c:v>Day 7 - AP</c:v>
                </c:pt>
                <c:pt idx="7">
                  <c:v>Day 8 - AP</c:v>
                </c:pt>
                <c:pt idx="8">
                  <c:v>Day 3 - PUR</c:v>
                </c:pt>
                <c:pt idx="9">
                  <c:v>Day 4 - PUR</c:v>
                </c:pt>
                <c:pt idx="10">
                  <c:v>Day 5 - PUR</c:v>
                </c:pt>
                <c:pt idx="11">
                  <c:v>Day 6 -E-PRO</c:v>
                </c:pt>
              </c:strCache>
            </c:strRef>
          </c:cat>
          <c:val>
            <c:numRef>
              <c:f>Sheet1!$C$2:$C$13</c:f>
              <c:numCache>
                <c:formatCode>General</c:formatCode>
                <c:ptCount val="12"/>
                <c:pt idx="0">
                  <c:v>51</c:v>
                </c:pt>
                <c:pt idx="1">
                  <c:v>50</c:v>
                </c:pt>
                <c:pt idx="2">
                  <c:v>60</c:v>
                </c:pt>
                <c:pt idx="3">
                  <c:v>51</c:v>
                </c:pt>
                <c:pt idx="4">
                  <c:v>73</c:v>
                </c:pt>
                <c:pt idx="5">
                  <c:v>61</c:v>
                </c:pt>
                <c:pt idx="6">
                  <c:v>60</c:v>
                </c:pt>
                <c:pt idx="7">
                  <c:v>79</c:v>
                </c:pt>
                <c:pt idx="8">
                  <c:v>30</c:v>
                </c:pt>
                <c:pt idx="9">
                  <c:v>30</c:v>
                </c:pt>
                <c:pt idx="10">
                  <c:v>35</c:v>
                </c:pt>
                <c:pt idx="11">
                  <c:v>44</c:v>
                </c:pt>
              </c:numCache>
            </c:numRef>
          </c:val>
          <c:smooth val="0"/>
          <c:extLst>
            <c:ext xmlns:c16="http://schemas.microsoft.com/office/drawing/2014/chart" uri="{C3380CC4-5D6E-409C-BE32-E72D297353CC}">
              <c16:uniqueId val="{00000001-40C6-48E3-89E8-5AC3C30959B7}"/>
            </c:ext>
          </c:extLst>
        </c:ser>
        <c:ser>
          <c:idx val="2"/>
          <c:order val="2"/>
          <c:tx>
            <c:strRef>
              <c:f>Sheet1!$D$1</c:f>
              <c:strCache>
                <c:ptCount val="1"/>
                <c:pt idx="0">
                  <c:v>Column1</c:v>
                </c:pt>
              </c:strCache>
            </c:strRef>
          </c:tx>
          <c:spPr>
            <a:ln>
              <a:solidFill>
                <a:srgbClr val="394A58"/>
              </a:solidFill>
            </a:ln>
          </c:spPr>
          <c:marker>
            <c:symbol val="picture"/>
            <c:spPr>
              <a:blipFill>
                <a:blip xmlns:r="http://schemas.openxmlformats.org/officeDocument/2006/relationships" r:embed="rId2"/>
                <a:stretch>
                  <a:fillRect/>
                </a:stretch>
              </a:blipFill>
              <a:ln>
                <a:noFill/>
              </a:ln>
            </c:spPr>
          </c:marker>
          <c:cat>
            <c:strRef>
              <c:f>Sheet1!$A$2:$A$13</c:f>
              <c:strCache>
                <c:ptCount val="12"/>
                <c:pt idx="0">
                  <c:v>Day 1 - AP</c:v>
                </c:pt>
                <c:pt idx="1">
                  <c:v>Day 2 - AP</c:v>
                </c:pt>
                <c:pt idx="2">
                  <c:v>Day 3 - AP</c:v>
                </c:pt>
                <c:pt idx="3">
                  <c:v>Day 4 - AP</c:v>
                </c:pt>
                <c:pt idx="4">
                  <c:v>Day 5 - AP</c:v>
                </c:pt>
                <c:pt idx="5">
                  <c:v>Day 6 - AP</c:v>
                </c:pt>
                <c:pt idx="6">
                  <c:v>Day 7 - AP</c:v>
                </c:pt>
                <c:pt idx="7">
                  <c:v>Day 8 - AP</c:v>
                </c:pt>
                <c:pt idx="8">
                  <c:v>Day 3 - PUR</c:v>
                </c:pt>
                <c:pt idx="9">
                  <c:v>Day 4 - PUR</c:v>
                </c:pt>
                <c:pt idx="10">
                  <c:v>Day 5 - PUR</c:v>
                </c:pt>
                <c:pt idx="11">
                  <c:v>Day 6 -E-PRO</c:v>
                </c:pt>
              </c:strCache>
            </c:strRef>
          </c:cat>
          <c:val>
            <c:numRef>
              <c:f>Sheet1!$D$2:$D$13</c:f>
              <c:numCache>
                <c:formatCode>General</c:formatCode>
                <c:ptCount val="12"/>
              </c:numCache>
            </c:numRef>
          </c:val>
          <c:smooth val="0"/>
          <c:extLst>
            <c:ext xmlns:c16="http://schemas.microsoft.com/office/drawing/2014/chart" uri="{C3380CC4-5D6E-409C-BE32-E72D297353CC}">
              <c16:uniqueId val="{00000002-40C6-48E3-89E8-5AC3C30959B7}"/>
            </c:ext>
          </c:extLst>
        </c:ser>
        <c:ser>
          <c:idx val="3"/>
          <c:order val="3"/>
          <c:tx>
            <c:strRef>
              <c:f>Sheet1!$E$1</c:f>
              <c:strCache>
                <c:ptCount val="1"/>
                <c:pt idx="0">
                  <c:v>Column2</c:v>
                </c:pt>
              </c:strCache>
            </c:strRef>
          </c:tx>
          <c:spPr>
            <a:ln>
              <a:solidFill>
                <a:srgbClr val="394A58"/>
              </a:solidFill>
            </a:ln>
          </c:spPr>
          <c:marker>
            <c:symbol val="picture"/>
            <c:spPr>
              <a:blipFill>
                <a:blip xmlns:r="http://schemas.openxmlformats.org/officeDocument/2006/relationships" r:embed="rId3"/>
                <a:stretch>
                  <a:fillRect/>
                </a:stretch>
              </a:blipFill>
              <a:ln>
                <a:noFill/>
              </a:ln>
            </c:spPr>
          </c:marker>
          <c:cat>
            <c:strRef>
              <c:f>Sheet1!$A$2:$A$13</c:f>
              <c:strCache>
                <c:ptCount val="12"/>
                <c:pt idx="0">
                  <c:v>Day 1 - AP</c:v>
                </c:pt>
                <c:pt idx="1">
                  <c:v>Day 2 - AP</c:v>
                </c:pt>
                <c:pt idx="2">
                  <c:v>Day 3 - AP</c:v>
                </c:pt>
                <c:pt idx="3">
                  <c:v>Day 4 - AP</c:v>
                </c:pt>
                <c:pt idx="4">
                  <c:v>Day 5 - AP</c:v>
                </c:pt>
                <c:pt idx="5">
                  <c:v>Day 6 - AP</c:v>
                </c:pt>
                <c:pt idx="6">
                  <c:v>Day 7 - AP</c:v>
                </c:pt>
                <c:pt idx="7">
                  <c:v>Day 8 - AP</c:v>
                </c:pt>
                <c:pt idx="8">
                  <c:v>Day 3 - PUR</c:v>
                </c:pt>
                <c:pt idx="9">
                  <c:v>Day 4 - PUR</c:v>
                </c:pt>
                <c:pt idx="10">
                  <c:v>Day 5 - PUR</c:v>
                </c:pt>
                <c:pt idx="11">
                  <c:v>Day 6 -E-PRO</c:v>
                </c:pt>
              </c:strCache>
            </c:strRef>
          </c:cat>
          <c:val>
            <c:numRef>
              <c:f>Sheet1!$E$2:$E$13</c:f>
              <c:numCache>
                <c:formatCode>General</c:formatCode>
                <c:ptCount val="12"/>
              </c:numCache>
            </c:numRef>
          </c:val>
          <c:smooth val="0"/>
          <c:extLst>
            <c:ext xmlns:c16="http://schemas.microsoft.com/office/drawing/2014/chart" uri="{C3380CC4-5D6E-409C-BE32-E72D297353CC}">
              <c16:uniqueId val="{00000003-40C6-48E3-89E8-5AC3C30959B7}"/>
            </c:ext>
          </c:extLst>
        </c:ser>
        <c:ser>
          <c:idx val="4"/>
          <c:order val="4"/>
          <c:tx>
            <c:strRef>
              <c:f>Sheet1!$F$1</c:f>
              <c:strCache>
                <c:ptCount val="1"/>
                <c:pt idx="0">
                  <c:v>Column3</c:v>
                </c:pt>
              </c:strCache>
            </c:strRef>
          </c:tx>
          <c:spPr>
            <a:ln>
              <a:solidFill>
                <a:srgbClr val="394A58"/>
              </a:solidFill>
            </a:ln>
          </c:spPr>
          <c:marker>
            <c:symbol val="picture"/>
            <c:spPr>
              <a:blipFill>
                <a:blip xmlns:r="http://schemas.openxmlformats.org/officeDocument/2006/relationships" r:embed="rId4"/>
                <a:stretch>
                  <a:fillRect/>
                </a:stretch>
              </a:blipFill>
              <a:ln>
                <a:noFill/>
              </a:ln>
            </c:spPr>
          </c:marker>
          <c:cat>
            <c:strRef>
              <c:f>Sheet1!$A$2:$A$13</c:f>
              <c:strCache>
                <c:ptCount val="12"/>
                <c:pt idx="0">
                  <c:v>Day 1 - AP</c:v>
                </c:pt>
                <c:pt idx="1">
                  <c:v>Day 2 - AP</c:v>
                </c:pt>
                <c:pt idx="2">
                  <c:v>Day 3 - AP</c:v>
                </c:pt>
                <c:pt idx="3">
                  <c:v>Day 4 - AP</c:v>
                </c:pt>
                <c:pt idx="4">
                  <c:v>Day 5 - AP</c:v>
                </c:pt>
                <c:pt idx="5">
                  <c:v>Day 6 - AP</c:v>
                </c:pt>
                <c:pt idx="6">
                  <c:v>Day 7 - AP</c:v>
                </c:pt>
                <c:pt idx="7">
                  <c:v>Day 8 - AP</c:v>
                </c:pt>
                <c:pt idx="8">
                  <c:v>Day 3 - PUR</c:v>
                </c:pt>
                <c:pt idx="9">
                  <c:v>Day 4 - PUR</c:v>
                </c:pt>
                <c:pt idx="10">
                  <c:v>Day 5 - PUR</c:v>
                </c:pt>
                <c:pt idx="11">
                  <c:v>Day 6 -E-PRO</c:v>
                </c:pt>
              </c:strCache>
            </c:strRef>
          </c:cat>
          <c:val>
            <c:numRef>
              <c:f>Sheet1!$F$2:$F$13</c:f>
              <c:numCache>
                <c:formatCode>General</c:formatCode>
                <c:ptCount val="12"/>
              </c:numCache>
            </c:numRef>
          </c:val>
          <c:smooth val="0"/>
          <c:extLst>
            <c:ext xmlns:c16="http://schemas.microsoft.com/office/drawing/2014/chart" uri="{C3380CC4-5D6E-409C-BE32-E72D297353CC}">
              <c16:uniqueId val="{00000004-40C6-48E3-89E8-5AC3C30959B7}"/>
            </c:ext>
          </c:extLst>
        </c:ser>
        <c:ser>
          <c:idx val="5"/>
          <c:order val="5"/>
          <c:tx>
            <c:strRef>
              <c:f>Sheet1!$G$1</c:f>
              <c:strCache>
                <c:ptCount val="1"/>
                <c:pt idx="0">
                  <c:v>Column4</c:v>
                </c:pt>
              </c:strCache>
            </c:strRef>
          </c:tx>
          <c:spPr>
            <a:ln>
              <a:solidFill>
                <a:srgbClr val="394A58"/>
              </a:solidFill>
            </a:ln>
          </c:spPr>
          <c:marker>
            <c:symbol val="picture"/>
            <c:spPr>
              <a:blipFill>
                <a:blip xmlns:r="http://schemas.openxmlformats.org/officeDocument/2006/relationships" r:embed="rId5"/>
                <a:stretch>
                  <a:fillRect/>
                </a:stretch>
              </a:blipFill>
              <a:ln>
                <a:noFill/>
              </a:ln>
            </c:spPr>
          </c:marker>
          <c:cat>
            <c:strRef>
              <c:f>Sheet1!$A$2:$A$13</c:f>
              <c:strCache>
                <c:ptCount val="12"/>
                <c:pt idx="0">
                  <c:v>Day 1 - AP</c:v>
                </c:pt>
                <c:pt idx="1">
                  <c:v>Day 2 - AP</c:v>
                </c:pt>
                <c:pt idx="2">
                  <c:v>Day 3 - AP</c:v>
                </c:pt>
                <c:pt idx="3">
                  <c:v>Day 4 - AP</c:v>
                </c:pt>
                <c:pt idx="4">
                  <c:v>Day 5 - AP</c:v>
                </c:pt>
                <c:pt idx="5">
                  <c:v>Day 6 - AP</c:v>
                </c:pt>
                <c:pt idx="6">
                  <c:v>Day 7 - AP</c:v>
                </c:pt>
                <c:pt idx="7">
                  <c:v>Day 8 - AP</c:v>
                </c:pt>
                <c:pt idx="8">
                  <c:v>Day 3 - PUR</c:v>
                </c:pt>
                <c:pt idx="9">
                  <c:v>Day 4 - PUR</c:v>
                </c:pt>
                <c:pt idx="10">
                  <c:v>Day 5 - PUR</c:v>
                </c:pt>
                <c:pt idx="11">
                  <c:v>Day 6 -E-PRO</c:v>
                </c:pt>
              </c:strCache>
            </c:strRef>
          </c:cat>
          <c:val>
            <c:numRef>
              <c:f>Sheet1!$G$2:$G$13</c:f>
              <c:numCache>
                <c:formatCode>General</c:formatCode>
                <c:ptCount val="12"/>
              </c:numCache>
            </c:numRef>
          </c:val>
          <c:smooth val="0"/>
          <c:extLst>
            <c:ext xmlns:c16="http://schemas.microsoft.com/office/drawing/2014/chart" uri="{C3380CC4-5D6E-409C-BE32-E72D297353CC}">
              <c16:uniqueId val="{00000005-40C6-48E3-89E8-5AC3C30959B7}"/>
            </c:ext>
          </c:extLst>
        </c:ser>
        <c:dLbls>
          <c:showLegendKey val="0"/>
          <c:showVal val="0"/>
          <c:showCatName val="0"/>
          <c:showSerName val="0"/>
          <c:showPercent val="0"/>
          <c:showBubbleSize val="0"/>
        </c:dLbls>
        <c:marker val="1"/>
        <c:smooth val="0"/>
        <c:axId val="399601776"/>
        <c:axId val="399603344"/>
      </c:lineChart>
      <c:catAx>
        <c:axId val="399601776"/>
        <c:scaling>
          <c:orientation val="minMax"/>
        </c:scaling>
        <c:delete val="0"/>
        <c:axPos val="b"/>
        <c:numFmt formatCode="General" sourceLinked="1"/>
        <c:majorTickMark val="none"/>
        <c:minorTickMark val="out"/>
        <c:tickLblPos val="nextTo"/>
        <c:txPr>
          <a:bodyPr rot="-60000000" vert="horz"/>
          <a:lstStyle/>
          <a:p>
            <a:pPr>
              <a:defRPr sz="800"/>
            </a:pPr>
            <a:endParaRPr lang="en-US"/>
          </a:p>
        </c:txPr>
        <c:crossAx val="399603344"/>
        <c:crosses val="autoZero"/>
        <c:auto val="1"/>
        <c:lblAlgn val="ctr"/>
        <c:lblOffset val="100"/>
        <c:noMultiLvlLbl val="0"/>
      </c:catAx>
      <c:valAx>
        <c:axId val="399603344"/>
        <c:scaling>
          <c:orientation val="minMax"/>
        </c:scaling>
        <c:delete val="0"/>
        <c:axPos val="l"/>
        <c:majorGridlines>
          <c:spPr>
            <a:ln>
              <a:solidFill>
                <a:schemeClr val="bg1"/>
              </a:solidFill>
            </a:ln>
          </c:spPr>
        </c:majorGridlines>
        <c:numFmt formatCode="General" sourceLinked="1"/>
        <c:majorTickMark val="out"/>
        <c:minorTickMark val="none"/>
        <c:tickLblPos val="nextTo"/>
        <c:txPr>
          <a:bodyPr rot="-60000000" vert="horz"/>
          <a:lstStyle/>
          <a:p>
            <a:pPr>
              <a:defRPr sz="800"/>
            </a:pPr>
            <a:endParaRPr lang="en-US"/>
          </a:p>
        </c:txPr>
        <c:crossAx val="399601776"/>
        <c:crosses val="autoZero"/>
        <c:crossBetween val="between"/>
      </c:valAx>
      <c:spPr>
        <a:solidFill>
          <a:srgbClr val="A5A5A5">
            <a:lumMod val="60000"/>
            <a:lumOff val="40000"/>
          </a:srgbClr>
        </a:solidFill>
      </c:spPr>
    </c:plotArea>
    <c:legend>
      <c:legendPos val="b"/>
      <c:legendEntry>
        <c:idx val="2"/>
        <c:delete val="1"/>
      </c:legendEntry>
      <c:legendEntry>
        <c:idx val="3"/>
        <c:delete val="1"/>
      </c:legendEntry>
      <c:legendEntry>
        <c:idx val="4"/>
        <c:delete val="1"/>
      </c:legendEntry>
      <c:legendEntry>
        <c:idx val="5"/>
        <c:delete val="1"/>
      </c:legendEntry>
      <c:layout>
        <c:manualLayout>
          <c:xMode val="edge"/>
          <c:yMode val="edge"/>
          <c:x val="8.1935817977166508E-2"/>
          <c:y val="9.0597348456908949E-2"/>
          <c:w val="0.20906561761285436"/>
          <c:h val="0.14033859580586674"/>
        </c:manualLayout>
      </c:layout>
      <c:overlay val="0"/>
      <c:spPr>
        <a:noFill/>
        <a:ln>
          <a:noFill/>
        </a:ln>
      </c:spPr>
      <c:txPr>
        <a:bodyPr rot="0" vert="horz"/>
        <a:lstStyle/>
        <a:p>
          <a:pPr>
            <a:defRPr sz="800"/>
          </a:pPr>
          <a:endParaRPr lang="en-US"/>
        </a:p>
      </c:txPr>
    </c:legend>
    <c:plotVisOnly val="1"/>
    <c:dispBlanksAs val="gap"/>
    <c:showDLblsOverMax val="0"/>
  </c:chart>
  <c:txPr>
    <a:bodyPr/>
    <a:lstStyle/>
    <a:p>
      <a:pPr>
        <a:defRPr sz="1800"/>
      </a:pPr>
      <a:endParaRPr lang="en-US"/>
    </a:p>
  </c:txPr>
  <c:externalData r:id="rId6">
    <c:autoUpdate val="0"/>
  </c:externalData>
  <c:userShapes r:id="rId7"/>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2</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1</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0.0975</cdr:y>
    </cdr:to>
    <cdr:sp macro="" textlink="">
      <cdr:nvSpPr>
        <cdr:cNvPr id="2" name="TextBox 1"/>
        <cdr:cNvSpPr txBox="1"/>
      </cdr:nvSpPr>
      <cdr:spPr>
        <a:xfrm xmlns:a="http://schemas.openxmlformats.org/drawingml/2006/main">
          <a:off x="0" y="-2182761"/>
          <a:ext cx="8135331" cy="258781"/>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2 – plan vs actual</a:t>
          </a:r>
          <a:endParaRPr lang="en-AU" sz="1100" b="1" cap="all" dirty="0">
            <a:solidFill>
              <a:schemeClr val="tx2"/>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2</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0.0975</cdr:y>
    </cdr:to>
    <cdr:sp macro="" textlink="">
      <cdr:nvSpPr>
        <cdr:cNvPr id="2" name="TextBox 1"/>
        <cdr:cNvSpPr txBox="1"/>
      </cdr:nvSpPr>
      <cdr:spPr>
        <a:xfrm xmlns:a="http://schemas.openxmlformats.org/drawingml/2006/main">
          <a:off x="0" y="-2182761"/>
          <a:ext cx="8135331" cy="258781"/>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2 – plan vs actual</a:t>
          </a:r>
          <a:endParaRPr lang="en-AU" sz="1100" b="1" cap="all" dirty="0">
            <a:solidFill>
              <a:schemeClr val="tx2"/>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0.04917</cdr:y>
    </cdr:to>
    <cdr:sp macro="" textlink="">
      <cdr:nvSpPr>
        <cdr:cNvPr id="2"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1 – plan vs actual</a:t>
          </a:r>
          <a:endParaRPr lang="en-AU" sz="1000" b="1" cap="all" dirty="0">
            <a:solidFill>
              <a:schemeClr val="tx2"/>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1</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3"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1" cap="all" dirty="0" smtClean="0">
              <a:solidFill>
                <a:schemeClr val="tx2"/>
              </a:solidFill>
            </a:rPr>
            <a:t>Defect distribution cycle 2</a:t>
          </a:r>
          <a:endParaRPr lang="en-AU" sz="1100" b="1" cap="all" dirty="0">
            <a:solidFill>
              <a:schemeClr val="tx2"/>
            </a:solidFill>
          </a:endParaRPr>
        </a:p>
      </cdr:txBody>
    </cdr:sp>
  </cdr:relSizeAnchor>
  <cdr:relSizeAnchor xmlns:cdr="http://schemas.openxmlformats.org/drawingml/2006/chartDrawing">
    <cdr:from>
      <cdr:x>0.27653</cdr:x>
      <cdr:y>0.05273</cdr:y>
    </cdr:from>
    <cdr:to>
      <cdr:x>1</cdr:x>
      <cdr:y>0.09917</cdr:y>
    </cdr:to>
    <cdr:sp macro="" textlink="">
      <cdr:nvSpPr>
        <cdr:cNvPr id="2" name="TextBox 1"/>
        <cdr:cNvSpPr txBox="1"/>
      </cdr:nvSpPr>
      <cdr:spPr>
        <a:xfrm xmlns:a="http://schemas.openxmlformats.org/drawingml/2006/main">
          <a:off x="987262" y="224585"/>
          <a:ext cx="2582945" cy="1977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smtClean="0"/>
            <a:t>Underlined  valued - defects remain unresolved</a:t>
          </a:r>
          <a:endParaRPr lang="en-US" sz="800" dirty="0"/>
        </a:p>
      </cdr:txBody>
    </cdr:sp>
  </cdr:relSizeAnchor>
</c:userShapes>
</file>

<file path=ppt/drawings/drawing8.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0.0975</cdr:y>
    </cdr:to>
    <cdr:sp macro="" textlink="">
      <cdr:nvSpPr>
        <cdr:cNvPr id="2" name="TextBox 1"/>
        <cdr:cNvSpPr txBox="1"/>
      </cdr:nvSpPr>
      <cdr:spPr>
        <a:xfrm xmlns:a="http://schemas.openxmlformats.org/drawingml/2006/main">
          <a:off x="0" y="-2182761"/>
          <a:ext cx="8135331" cy="258781"/>
        </a:xfrm>
        <a:prstGeom xmlns:a="http://schemas.openxmlformats.org/drawingml/2006/main" prst="rect">
          <a:avLst/>
        </a:prstGeom>
        <a:solidFill xmlns:a="http://schemas.openxmlformats.org/drawingml/2006/main">
          <a:schemeClr val="bg1"/>
        </a:solidFill>
        <a:ln xmlns:a="http://schemas.openxmlformats.org/drawingml/2006/main">
          <a:solidFill>
            <a:srgbClr val="007DBA"/>
          </a:solid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2 – plan vs actual</a:t>
          </a:r>
          <a:endParaRPr lang="en-AU" sz="1100" b="1" cap="all" dirty="0">
            <a:solidFill>
              <a:schemeClr val="tx2"/>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cdr:y>
    </cdr:from>
    <cdr:to>
      <cdr:x>1</cdr:x>
      <cdr:y>0.04917</cdr:y>
    </cdr:to>
    <cdr:sp macro="" textlink="">
      <cdr:nvSpPr>
        <cdr:cNvPr id="18"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err="1" smtClean="0">
              <a:solidFill>
                <a:schemeClr val="tx2"/>
              </a:solidFill>
            </a:rPr>
            <a:t>Line_ANZ</a:t>
          </a:r>
          <a:r>
            <a:rPr lang="en-US" sz="1000" b="1" cap="all" dirty="0" smtClean="0">
              <a:solidFill>
                <a:schemeClr val="tx2"/>
              </a:solidFill>
            </a:rPr>
            <a:t> 1</a:t>
          </a:r>
          <a:endParaRPr lang="en-AU" sz="1100" b="1" cap="all" dirty="0">
            <a:solidFill>
              <a:schemeClr val="tx2"/>
            </a:solidFill>
          </a:endParaRPr>
        </a:p>
      </cdr:txBody>
    </cdr:sp>
  </cdr:relSizeAnchor>
  <cdr:relSizeAnchor xmlns:cdr="http://schemas.openxmlformats.org/drawingml/2006/chartDrawing">
    <cdr:from>
      <cdr:x>0</cdr:x>
      <cdr:y>0</cdr:y>
    </cdr:from>
    <cdr:to>
      <cdr:x>1</cdr:x>
      <cdr:y>0.04917</cdr:y>
    </cdr:to>
    <cdr:sp macro="" textlink="">
      <cdr:nvSpPr>
        <cdr:cNvPr id="2" name="TextBox 1"/>
        <cdr:cNvSpPr txBox="1"/>
      </cdr:nvSpPr>
      <cdr:spPr>
        <a:xfrm xmlns:a="http://schemas.openxmlformats.org/drawingml/2006/main">
          <a:off x="0" y="0"/>
          <a:ext cx="3714750" cy="216000"/>
        </a:xfrm>
        <a:prstGeom xmlns:a="http://schemas.openxmlformats.org/drawingml/2006/main" prst="rect">
          <a:avLst/>
        </a:prstGeom>
        <a:solidFill xmlns:a="http://schemas.openxmlformats.org/drawingml/2006/main">
          <a:schemeClr val="bg1"/>
        </a:solidFill>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sz="1000" b="1" cap="all" dirty="0" smtClean="0">
              <a:solidFill>
                <a:schemeClr val="tx2"/>
              </a:solidFill>
            </a:rPr>
            <a:t>Test Execution cycle 1 – plan vs actual</a:t>
          </a:r>
          <a:endParaRPr lang="en-AU" sz="1000" b="1" cap="all" dirty="0">
            <a:solidFill>
              <a:schemeClr val="tx2"/>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56CEC-6554-420B-8E41-3662B787512F}"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E3A9B-BE08-4738-B435-8B560E004352}" type="slidenum">
              <a:rPr lang="en-US" smtClean="0"/>
              <a:t>‹#›</a:t>
            </a:fld>
            <a:endParaRPr lang="en-US"/>
          </a:p>
        </p:txBody>
      </p:sp>
    </p:spTree>
    <p:extLst>
      <p:ext uri="{BB962C8B-B14F-4D97-AF65-F5344CB8AC3E}">
        <p14:creationId xmlns:p14="http://schemas.microsoft.com/office/powerpoint/2010/main" val="67404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DE3A9B-BE08-4738-B435-8B560E004352}" type="slidenum">
              <a:rPr lang="en-US" smtClean="0"/>
              <a:t>3</a:t>
            </a:fld>
            <a:endParaRPr lang="en-US"/>
          </a:p>
        </p:txBody>
      </p:sp>
    </p:spTree>
    <p:extLst>
      <p:ext uri="{BB962C8B-B14F-4D97-AF65-F5344CB8AC3E}">
        <p14:creationId xmlns:p14="http://schemas.microsoft.com/office/powerpoint/2010/main" val="68486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DE3A9B-BE08-4738-B435-8B560E004352}" type="slidenum">
              <a:rPr lang="en-US" smtClean="0"/>
              <a:t>5</a:t>
            </a:fld>
            <a:endParaRPr lang="en-US"/>
          </a:p>
        </p:txBody>
      </p:sp>
    </p:spTree>
    <p:extLst>
      <p:ext uri="{BB962C8B-B14F-4D97-AF65-F5344CB8AC3E}">
        <p14:creationId xmlns:p14="http://schemas.microsoft.com/office/powerpoint/2010/main" val="359646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DE3A9B-BE08-4738-B435-8B560E004352}" type="slidenum">
              <a:rPr lang="en-US" smtClean="0"/>
              <a:t>14</a:t>
            </a:fld>
            <a:endParaRPr lang="en-US"/>
          </a:p>
        </p:txBody>
      </p:sp>
    </p:spTree>
    <p:extLst>
      <p:ext uri="{BB962C8B-B14F-4D97-AF65-F5344CB8AC3E}">
        <p14:creationId xmlns:p14="http://schemas.microsoft.com/office/powerpoint/2010/main" val="420509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334285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288659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146795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B473FD-0940-4B9F-B2F6-EF09F2FE8F09}"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415676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B473FD-0940-4B9F-B2F6-EF09F2FE8F09}" type="datetimeFigureOut">
              <a:rPr lang="en-AU" smtClean="0"/>
              <a:t>1/04/2021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60561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BB473FD-0940-4B9F-B2F6-EF09F2FE8F09}" type="datetimeFigureOut">
              <a:rPr lang="en-AU" smtClean="0"/>
              <a:t>1/04/2021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125484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BB473FD-0940-4B9F-B2F6-EF09F2FE8F09}" type="datetimeFigureOut">
              <a:rPr lang="en-AU" smtClean="0"/>
              <a:t>1/04/2021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412591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BB473FD-0940-4B9F-B2F6-EF09F2FE8F09}" type="datetimeFigureOut">
              <a:rPr lang="en-AU" smtClean="0"/>
              <a:t>1/04/2021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204650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473FD-0940-4B9F-B2F6-EF09F2FE8F09}" type="datetimeFigureOut">
              <a:rPr lang="en-AU" smtClean="0"/>
              <a:t>1/04/2021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77368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473FD-0940-4B9F-B2F6-EF09F2FE8F09}" type="datetimeFigureOut">
              <a:rPr lang="en-AU" smtClean="0"/>
              <a:t>1/04/2021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206689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473FD-0940-4B9F-B2F6-EF09F2FE8F09}" type="datetimeFigureOut">
              <a:rPr lang="en-AU" smtClean="0"/>
              <a:t>1/04/2021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97CEFC-7D1B-4493-A420-DC121167B703}" type="slidenum">
              <a:rPr lang="en-AU" smtClean="0"/>
              <a:t>‹#›</a:t>
            </a:fld>
            <a:endParaRPr lang="en-AU"/>
          </a:p>
        </p:txBody>
      </p:sp>
    </p:spTree>
    <p:extLst>
      <p:ext uri="{BB962C8B-B14F-4D97-AF65-F5344CB8AC3E}">
        <p14:creationId xmlns:p14="http://schemas.microsoft.com/office/powerpoint/2010/main" val="132274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473FD-0940-4B9F-B2F6-EF09F2FE8F09}" type="datetimeFigureOut">
              <a:rPr lang="en-AU" smtClean="0"/>
              <a:t>1/04/2021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7CEFC-7D1B-4493-A420-DC121167B703}" type="slidenum">
              <a:rPr lang="en-AU" smtClean="0"/>
              <a:t>‹#›</a:t>
            </a:fld>
            <a:endParaRPr lang="en-AU"/>
          </a:p>
        </p:txBody>
      </p:sp>
      <p:sp>
        <p:nvSpPr>
          <p:cNvPr id="7"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extLst>
      <p:ext uri="{BB962C8B-B14F-4D97-AF65-F5344CB8AC3E}">
        <p14:creationId xmlns:p14="http://schemas.microsoft.com/office/powerpoint/2010/main" val="382427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nfluence.service.anz/display/CEE/ANZ+PEOPLESOFT+TEST+FRAM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PeopleSoft Automation</a:t>
            </a:r>
            <a:endParaRPr lang="en-AU" dirty="0"/>
          </a:p>
        </p:txBody>
      </p:sp>
      <p:sp>
        <p:nvSpPr>
          <p:cNvPr id="3" name="Subtitle 2"/>
          <p:cNvSpPr>
            <a:spLocks noGrp="1"/>
          </p:cNvSpPr>
          <p:nvPr>
            <p:ph type="subTitle" idx="1"/>
          </p:nvPr>
        </p:nvSpPr>
        <p:spPr/>
        <p:txBody>
          <a:bodyPr/>
          <a:lstStyle/>
          <a:p>
            <a:r>
              <a:rPr lang="en-US" dirty="0" smtClean="0"/>
              <a:t>Participants : Sameer Khanna, Kathy Kha, Sidhant Dayal, Vineet Wadwekar, Shivangi Tyagi, Venkat P, Karthik R, Sourav Mitra, Shyam Jha, Ramesh N, Bhanu M and Jatin P.</a:t>
            </a:r>
            <a:endParaRPr lang="en-AU" dirty="0"/>
          </a:p>
        </p:txBody>
      </p:sp>
    </p:spTree>
    <p:extLst>
      <p:ext uri="{BB962C8B-B14F-4D97-AF65-F5344CB8AC3E}">
        <p14:creationId xmlns:p14="http://schemas.microsoft.com/office/powerpoint/2010/main" val="982822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Blocker &amp; Environment </a:t>
            </a:r>
            <a:r>
              <a:rPr lang="en-US" dirty="0" smtClean="0"/>
              <a:t>issue – GL/AM/LA</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947761"/>
              </p:ext>
            </p:extLst>
          </p:nvPr>
        </p:nvGraphicFramePr>
        <p:xfrm>
          <a:off x="984421" y="1690688"/>
          <a:ext cx="10816282" cy="1434070"/>
        </p:xfrm>
        <a:graphic>
          <a:graphicData uri="http://schemas.openxmlformats.org/drawingml/2006/table">
            <a:tbl>
              <a:tblPr firstRow="1" bandRow="1">
                <a:tableStyleId>{5C22544A-7EE6-4342-B048-85BDC9FD1C3A}</a:tableStyleId>
              </a:tblPr>
              <a:tblGrid>
                <a:gridCol w="683741">
                  <a:extLst>
                    <a:ext uri="{9D8B030D-6E8A-4147-A177-3AD203B41FA5}">
                      <a16:colId xmlns:a16="http://schemas.microsoft.com/office/drawing/2014/main" val="304445830"/>
                    </a:ext>
                  </a:extLst>
                </a:gridCol>
                <a:gridCol w="4427830">
                  <a:extLst>
                    <a:ext uri="{9D8B030D-6E8A-4147-A177-3AD203B41FA5}">
                      <a16:colId xmlns:a16="http://schemas.microsoft.com/office/drawing/2014/main" val="1678668523"/>
                    </a:ext>
                  </a:extLst>
                </a:gridCol>
                <a:gridCol w="1105777">
                  <a:extLst>
                    <a:ext uri="{9D8B030D-6E8A-4147-A177-3AD203B41FA5}">
                      <a16:colId xmlns:a16="http://schemas.microsoft.com/office/drawing/2014/main" val="1646046998"/>
                    </a:ext>
                  </a:extLst>
                </a:gridCol>
                <a:gridCol w="1169327">
                  <a:extLst>
                    <a:ext uri="{9D8B030D-6E8A-4147-A177-3AD203B41FA5}">
                      <a16:colId xmlns:a16="http://schemas.microsoft.com/office/drawing/2014/main" val="4211009540"/>
                    </a:ext>
                  </a:extLst>
                </a:gridCol>
                <a:gridCol w="859401">
                  <a:extLst>
                    <a:ext uri="{9D8B030D-6E8A-4147-A177-3AD203B41FA5}">
                      <a16:colId xmlns:a16="http://schemas.microsoft.com/office/drawing/2014/main" val="440317561"/>
                    </a:ext>
                  </a:extLst>
                </a:gridCol>
                <a:gridCol w="642552">
                  <a:extLst>
                    <a:ext uri="{9D8B030D-6E8A-4147-A177-3AD203B41FA5}">
                      <a16:colId xmlns:a16="http://schemas.microsoft.com/office/drawing/2014/main" val="3347301538"/>
                    </a:ext>
                  </a:extLst>
                </a:gridCol>
                <a:gridCol w="1927654">
                  <a:extLst>
                    <a:ext uri="{9D8B030D-6E8A-4147-A177-3AD203B41FA5}">
                      <a16:colId xmlns:a16="http://schemas.microsoft.com/office/drawing/2014/main" val="1705662965"/>
                    </a:ext>
                  </a:extLst>
                </a:gridCol>
              </a:tblGrid>
              <a:tr h="3317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chemeClr val="lt1"/>
                          </a:solidFill>
                          <a:latin typeface="+mn-lt"/>
                          <a:ea typeface="+mn-ea"/>
                          <a:cs typeface="+mn-cs"/>
                        </a:rPr>
                        <a:t>Sl</a:t>
                      </a:r>
                      <a:r>
                        <a:rPr lang="en-US" sz="1400" b="1" kern="1200" dirty="0" smtClean="0">
                          <a:solidFill>
                            <a:schemeClr val="lt1"/>
                          </a:solidFill>
                          <a:latin typeface="+mn-lt"/>
                          <a:ea typeface="+mn-ea"/>
                          <a:cs typeface="+mn-cs"/>
                        </a:rPr>
                        <a:t> No</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Backlog / Issue </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Raised On </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Owner</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Status</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Aging</a:t>
                      </a:r>
                      <a:endParaRPr lang="en-AU" sz="14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Comment</a:t>
                      </a:r>
                      <a:endParaRPr lang="en-AU" sz="1400" b="1" kern="1200" dirty="0">
                        <a:solidFill>
                          <a:schemeClr val="lt1"/>
                        </a:solidFill>
                        <a:latin typeface="+mn-lt"/>
                        <a:ea typeface="+mn-ea"/>
                        <a:cs typeface="+mn-cs"/>
                      </a:endParaRPr>
                    </a:p>
                  </a:txBody>
                  <a:tcPr/>
                </a:tc>
                <a:extLst>
                  <a:ext uri="{0D108BD9-81ED-4DB2-BD59-A6C34878D82A}">
                    <a16:rowId xmlns:a16="http://schemas.microsoft.com/office/drawing/2014/main" val="4088925990"/>
                  </a:ext>
                </a:extLst>
              </a:tr>
              <a:tr h="370840">
                <a:tc>
                  <a:txBody>
                    <a:bodyPr/>
                    <a:lstStyle/>
                    <a:p>
                      <a:r>
                        <a:rPr lang="en-US" sz="1400" dirty="0" smtClean="0"/>
                        <a:t>1</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smtClean="0"/>
                        <a:t>INC3509864</a:t>
                      </a:r>
                    </a:p>
                    <a:p>
                      <a:r>
                        <a:rPr lang="en-US" sz="1400" dirty="0" smtClean="0"/>
                        <a:t>-Balance Compare Load ANZ_BALC_LD is failing in PT 8.58 for files larger than 156 lines</a:t>
                      </a:r>
                      <a:endParaRPr lang="en-AU" sz="1400" dirty="0"/>
                    </a:p>
                  </a:txBody>
                  <a:tcPr/>
                </a:tc>
                <a:tc>
                  <a:txBody>
                    <a:bodyPr/>
                    <a:lstStyle/>
                    <a:p>
                      <a:r>
                        <a:rPr lang="en-US" sz="1400" dirty="0" smtClean="0"/>
                        <a:t>24-Feb-21</a:t>
                      </a:r>
                      <a:endParaRPr lang="en-AU" sz="1400" dirty="0"/>
                    </a:p>
                  </a:txBody>
                  <a:tcPr/>
                </a:tc>
                <a:tc>
                  <a:txBody>
                    <a:bodyPr/>
                    <a:lstStyle/>
                    <a:p>
                      <a:r>
                        <a:rPr lang="en-US" sz="1400" dirty="0" smtClean="0"/>
                        <a:t>Navneet</a:t>
                      </a:r>
                      <a:endParaRPr lang="en-AU" sz="1400" dirty="0"/>
                    </a:p>
                  </a:txBody>
                  <a:tcPr/>
                </a:tc>
                <a:tc>
                  <a:txBody>
                    <a:bodyPr/>
                    <a:lstStyle/>
                    <a:p>
                      <a:r>
                        <a:rPr lang="en-US" sz="1400" dirty="0" smtClean="0"/>
                        <a:t>Closed</a:t>
                      </a:r>
                      <a:endParaRPr lang="en-AU" sz="1400" dirty="0"/>
                    </a:p>
                  </a:txBody>
                  <a:tcPr/>
                </a:tc>
                <a:tc>
                  <a:txBody>
                    <a:bodyPr/>
                    <a:lstStyle/>
                    <a:p>
                      <a:r>
                        <a:rPr lang="en-US" sz="1400" dirty="0" smtClean="0"/>
                        <a:t>20</a:t>
                      </a:r>
                      <a:endParaRPr lang="en-AU" sz="1400" dirty="0"/>
                    </a:p>
                  </a:txBody>
                  <a:tcPr/>
                </a:tc>
                <a:tc>
                  <a:txBody>
                    <a:bodyPr/>
                    <a:lstStyle/>
                    <a:p>
                      <a:endParaRPr lang="en-AU" sz="1400" dirty="0"/>
                    </a:p>
                  </a:txBody>
                  <a:tcPr/>
                </a:tc>
                <a:extLst>
                  <a:ext uri="{0D108BD9-81ED-4DB2-BD59-A6C34878D82A}">
                    <a16:rowId xmlns:a16="http://schemas.microsoft.com/office/drawing/2014/main" val="3743197879"/>
                  </a:ext>
                </a:extLst>
              </a:tr>
              <a:tr h="370840">
                <a:tc>
                  <a:txBody>
                    <a:bodyPr/>
                    <a:lstStyle/>
                    <a:p>
                      <a:r>
                        <a:rPr lang="en-US" sz="1400" dirty="0" smtClean="0"/>
                        <a:t>2</a:t>
                      </a:r>
                      <a:endParaRPr lang="en-AU" sz="1400" dirty="0"/>
                    </a:p>
                  </a:txBody>
                  <a:tcPr/>
                </a:tc>
                <a:tc>
                  <a:txBody>
                    <a:bodyPr/>
                    <a:lstStyle/>
                    <a:p>
                      <a:pPr marL="0" algn="l" defTabSz="914400" rtl="0" eaLnBrk="1" latinLnBrk="0" hangingPunct="1"/>
                      <a:r>
                        <a:rPr lang="en-AU" sz="1400" kern="1200" dirty="0" smtClean="0">
                          <a:solidFill>
                            <a:schemeClr val="dk1"/>
                          </a:solidFill>
                          <a:latin typeface="+mn-lt"/>
                          <a:ea typeface="+mn-ea"/>
                          <a:cs typeface="+mn-cs"/>
                        </a:rPr>
                        <a:t>INC3268563 – Long running Online Journal Edit</a:t>
                      </a:r>
                      <a:r>
                        <a:rPr lang="en-AU" sz="1400" kern="1200" baseline="0" dirty="0" smtClean="0">
                          <a:solidFill>
                            <a:schemeClr val="dk1"/>
                          </a:solidFill>
                          <a:latin typeface="+mn-lt"/>
                          <a:ea typeface="+mn-ea"/>
                          <a:cs typeface="+mn-cs"/>
                        </a:rPr>
                        <a:t> in China</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14</a:t>
                      </a:r>
                      <a:r>
                        <a:rPr lang="en-US" sz="1400" kern="1200" baseline="30000" dirty="0" smtClean="0">
                          <a:solidFill>
                            <a:schemeClr val="dk1"/>
                          </a:solidFill>
                          <a:latin typeface="+mn-lt"/>
                          <a:ea typeface="+mn-ea"/>
                          <a:cs typeface="+mn-cs"/>
                        </a:rPr>
                        <a:t>th</a:t>
                      </a:r>
                      <a:r>
                        <a:rPr lang="en-US" sz="1400" kern="1200" dirty="0" smtClean="0">
                          <a:solidFill>
                            <a:schemeClr val="dk1"/>
                          </a:solidFill>
                          <a:latin typeface="+mn-lt"/>
                          <a:ea typeface="+mn-ea"/>
                          <a:cs typeface="+mn-cs"/>
                        </a:rPr>
                        <a:t> Dec 21</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Kiran</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Open</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73</a:t>
                      </a:r>
                      <a:endParaRPr lang="en-AU" sz="1400" kern="1200" dirty="0">
                        <a:solidFill>
                          <a:schemeClr val="dk1"/>
                        </a:solidFill>
                        <a:latin typeface="+mn-lt"/>
                        <a:ea typeface="+mn-ea"/>
                        <a:cs typeface="+mn-cs"/>
                      </a:endParaRPr>
                    </a:p>
                  </a:txBody>
                  <a:tcPr/>
                </a:tc>
                <a:tc>
                  <a:txBody>
                    <a:bodyPr/>
                    <a:lstStyle/>
                    <a:p>
                      <a:r>
                        <a:rPr lang="en-US" sz="1400" dirty="0" smtClean="0"/>
                        <a:t>Testing in progress</a:t>
                      </a:r>
                      <a:endParaRPr lang="en-AU" sz="1400" dirty="0"/>
                    </a:p>
                  </a:txBody>
                  <a:tcPr/>
                </a:tc>
                <a:extLst>
                  <a:ext uri="{0D108BD9-81ED-4DB2-BD59-A6C34878D82A}">
                    <a16:rowId xmlns:a16="http://schemas.microsoft.com/office/drawing/2014/main" val="1984997364"/>
                  </a:ext>
                </a:extLst>
              </a:tr>
            </a:tbl>
          </a:graphicData>
        </a:graphic>
      </p:graphicFrame>
    </p:spTree>
    <p:extLst>
      <p:ext uri="{BB962C8B-B14F-4D97-AF65-F5344CB8AC3E}">
        <p14:creationId xmlns:p14="http://schemas.microsoft.com/office/powerpoint/2010/main" val="208569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Cycle 1 Execution Summary for PS GL</a:t>
            </a:r>
            <a:endParaRPr lang="en-AU" sz="4000" dirty="0"/>
          </a:p>
        </p:txBody>
      </p:sp>
      <p:sp>
        <p:nvSpPr>
          <p:cNvPr id="3" name="Content Placeholder 2"/>
          <p:cNvSpPr>
            <a:spLocks noGrp="1"/>
          </p:cNvSpPr>
          <p:nvPr>
            <p:ph idx="1"/>
          </p:nvPr>
        </p:nvSpPr>
        <p:spPr/>
        <p:txBody>
          <a:bodyPr>
            <a:normAutofit/>
          </a:bodyPr>
          <a:lstStyle/>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smtClean="0"/>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007168819"/>
              </p:ext>
            </p:extLst>
          </p:nvPr>
        </p:nvGraphicFramePr>
        <p:xfrm>
          <a:off x="653142" y="1488440"/>
          <a:ext cx="11030857" cy="3348912"/>
        </p:xfrm>
        <a:graphic>
          <a:graphicData uri="http://schemas.openxmlformats.org/drawingml/2006/table">
            <a:tbl>
              <a:tblPr firstRow="1" bandRow="1">
                <a:tableStyleId>{5C22544A-7EE6-4342-B048-85BDC9FD1C3A}</a:tableStyleId>
              </a:tblPr>
              <a:tblGrid>
                <a:gridCol w="972540">
                  <a:extLst>
                    <a:ext uri="{9D8B030D-6E8A-4147-A177-3AD203B41FA5}">
                      <a16:colId xmlns:a16="http://schemas.microsoft.com/office/drawing/2014/main" val="4074010209"/>
                    </a:ext>
                  </a:extLst>
                </a:gridCol>
                <a:gridCol w="929729">
                  <a:extLst>
                    <a:ext uri="{9D8B030D-6E8A-4147-A177-3AD203B41FA5}">
                      <a16:colId xmlns:a16="http://schemas.microsoft.com/office/drawing/2014/main" val="323569564"/>
                    </a:ext>
                  </a:extLst>
                </a:gridCol>
                <a:gridCol w="929729">
                  <a:extLst>
                    <a:ext uri="{9D8B030D-6E8A-4147-A177-3AD203B41FA5}">
                      <a16:colId xmlns:a16="http://schemas.microsoft.com/office/drawing/2014/main" val="1174712243"/>
                    </a:ext>
                  </a:extLst>
                </a:gridCol>
                <a:gridCol w="1069922">
                  <a:extLst>
                    <a:ext uri="{9D8B030D-6E8A-4147-A177-3AD203B41FA5}">
                      <a16:colId xmlns:a16="http://schemas.microsoft.com/office/drawing/2014/main" val="1158881126"/>
                    </a:ext>
                  </a:extLst>
                </a:gridCol>
                <a:gridCol w="1186218">
                  <a:extLst>
                    <a:ext uri="{9D8B030D-6E8A-4147-A177-3AD203B41FA5}">
                      <a16:colId xmlns:a16="http://schemas.microsoft.com/office/drawing/2014/main" val="1520439821"/>
                    </a:ext>
                  </a:extLst>
                </a:gridCol>
                <a:gridCol w="860590">
                  <a:extLst>
                    <a:ext uri="{9D8B030D-6E8A-4147-A177-3AD203B41FA5}">
                      <a16:colId xmlns:a16="http://schemas.microsoft.com/office/drawing/2014/main" val="880928754"/>
                    </a:ext>
                  </a:extLst>
                </a:gridCol>
                <a:gridCol w="488443">
                  <a:extLst>
                    <a:ext uri="{9D8B030D-6E8A-4147-A177-3AD203B41FA5}">
                      <a16:colId xmlns:a16="http://schemas.microsoft.com/office/drawing/2014/main" val="4029498104"/>
                    </a:ext>
                  </a:extLst>
                </a:gridCol>
                <a:gridCol w="500072">
                  <a:extLst>
                    <a:ext uri="{9D8B030D-6E8A-4147-A177-3AD203B41FA5}">
                      <a16:colId xmlns:a16="http://schemas.microsoft.com/office/drawing/2014/main" val="3662590019"/>
                    </a:ext>
                  </a:extLst>
                </a:gridCol>
                <a:gridCol w="825701">
                  <a:extLst>
                    <a:ext uri="{9D8B030D-6E8A-4147-A177-3AD203B41FA5}">
                      <a16:colId xmlns:a16="http://schemas.microsoft.com/office/drawing/2014/main" val="562186169"/>
                    </a:ext>
                  </a:extLst>
                </a:gridCol>
                <a:gridCol w="830077">
                  <a:extLst>
                    <a:ext uri="{9D8B030D-6E8A-4147-A177-3AD203B41FA5}">
                      <a16:colId xmlns:a16="http://schemas.microsoft.com/office/drawing/2014/main" val="483500932"/>
                    </a:ext>
                  </a:extLst>
                </a:gridCol>
                <a:gridCol w="2437836">
                  <a:extLst>
                    <a:ext uri="{9D8B030D-6E8A-4147-A177-3AD203B41FA5}">
                      <a16:colId xmlns:a16="http://schemas.microsoft.com/office/drawing/2014/main" val="3073199449"/>
                    </a:ext>
                  </a:extLst>
                </a:gridCol>
              </a:tblGrid>
              <a:tr h="422832">
                <a:tc gridSpan="2">
                  <a:txBody>
                    <a:bodyPr/>
                    <a:lstStyle/>
                    <a:p>
                      <a:r>
                        <a:rPr lang="en-US" sz="1400" dirty="0" smtClean="0"/>
                        <a:t>Focus Area</a:t>
                      </a:r>
                      <a:endParaRPr lang="en-AU" sz="1400" dirty="0"/>
                    </a:p>
                  </a:txBody>
                  <a:tcPr/>
                </a:tc>
                <a:tc hMerge="1">
                  <a:txBody>
                    <a:bodyPr/>
                    <a:lstStyle/>
                    <a:p>
                      <a:pPr algn="ctr"/>
                      <a:endParaRPr lang="en-AU" sz="1400" dirty="0"/>
                    </a:p>
                  </a:txBody>
                  <a:tcPr/>
                </a:tc>
                <a:tc gridSpan="8">
                  <a:txBody>
                    <a:bodyPr/>
                    <a:lstStyle/>
                    <a:p>
                      <a:pPr algn="ctr"/>
                      <a:r>
                        <a:rPr lang="en-IN" sz="1400" dirty="0" smtClean="0"/>
                        <a:t>Regression Test Cases</a:t>
                      </a:r>
                      <a:endParaRPr lang="en-AU" sz="1400" dirty="0"/>
                    </a:p>
                  </a:txBody>
                  <a:tcPr/>
                </a:tc>
                <a:tc hMerge="1">
                  <a:txBody>
                    <a:bodyPr/>
                    <a:lstStyle/>
                    <a:p>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pPr algn="l"/>
                      <a:endParaRPr lang="en-AU" sz="1400" dirty="0"/>
                    </a:p>
                  </a:txBody>
                  <a:tcPr/>
                </a:tc>
                <a:tc hMerge="1">
                  <a:txBody>
                    <a:bodyPr/>
                    <a:lstStyle/>
                    <a:p>
                      <a:endParaRPr lang="en-AU" dirty="0"/>
                    </a:p>
                  </a:txBody>
                  <a:tcPr/>
                </a:tc>
                <a:tc hMerge="1">
                  <a:txBody>
                    <a:bodyPr/>
                    <a:lstStyle/>
                    <a:p>
                      <a:endParaRPr lang="en-AU" sz="1400" dirty="0"/>
                    </a:p>
                  </a:txBody>
                  <a:tcPr/>
                </a:tc>
                <a:tc>
                  <a:txBody>
                    <a:bodyPr/>
                    <a:lstStyle/>
                    <a:p>
                      <a:r>
                        <a:rPr lang="en-US" sz="1400" dirty="0" smtClean="0"/>
                        <a:t>Comment</a:t>
                      </a:r>
                      <a:endParaRPr lang="en-AU" sz="1400" dirty="0"/>
                    </a:p>
                  </a:txBody>
                  <a:tcPr/>
                </a:tc>
                <a:extLst>
                  <a:ext uri="{0D108BD9-81ED-4DB2-BD59-A6C34878D82A}">
                    <a16:rowId xmlns:a16="http://schemas.microsoft.com/office/drawing/2014/main" val="364267823"/>
                  </a:ext>
                </a:extLst>
              </a:tr>
              <a:tr h="625559">
                <a:tc>
                  <a:txBody>
                    <a:bodyPr/>
                    <a:lstStyle/>
                    <a:p>
                      <a:endParaRPr lang="en-AU" sz="1400" dirty="0"/>
                    </a:p>
                  </a:txBody>
                  <a:tcPr/>
                </a:tc>
                <a:tc>
                  <a:txBody>
                    <a:bodyPr/>
                    <a:lstStyle/>
                    <a:p>
                      <a:r>
                        <a:rPr lang="en-US" sz="1400" dirty="0" smtClean="0"/>
                        <a:t>Planned</a:t>
                      </a:r>
                      <a:r>
                        <a:rPr lang="en-US" sz="1400" baseline="0" dirty="0" smtClean="0"/>
                        <a:t> End Date</a:t>
                      </a:r>
                      <a:endParaRPr lang="en-AU" sz="1400" dirty="0"/>
                    </a:p>
                  </a:txBody>
                  <a:tcPr/>
                </a:tc>
                <a:tc>
                  <a:txBody>
                    <a:bodyPr/>
                    <a:lstStyle/>
                    <a:p>
                      <a:r>
                        <a:rPr lang="en-IN" sz="1400" dirty="0" smtClean="0"/>
                        <a:t>Automated</a:t>
                      </a:r>
                      <a:endParaRPr lang="en-AU" sz="1400" dirty="0"/>
                    </a:p>
                  </a:txBody>
                  <a:tcPr/>
                </a:tc>
                <a:tc>
                  <a:txBody>
                    <a:bodyPr/>
                    <a:lstStyle/>
                    <a:p>
                      <a:pPr marL="0" algn="l" defTabSz="914400" rtl="0" eaLnBrk="1" latinLnBrk="0" hangingPunct="1"/>
                      <a:r>
                        <a:rPr lang="en-IN" sz="1400" kern="1200" dirty="0" smtClean="0">
                          <a:solidFill>
                            <a:schemeClr val="dk1"/>
                          </a:solidFill>
                          <a:latin typeface="+mn-lt"/>
                          <a:ea typeface="+mn-ea"/>
                          <a:cs typeface="+mn-cs"/>
                        </a:rPr>
                        <a:t>Manual</a:t>
                      </a:r>
                      <a:endParaRPr lang="en-AU" sz="1400" kern="1200" dirty="0">
                        <a:solidFill>
                          <a:schemeClr val="dk1"/>
                        </a:solidFill>
                        <a:latin typeface="+mn-lt"/>
                        <a:ea typeface="+mn-ea"/>
                        <a:cs typeface="+mn-cs"/>
                      </a:endParaRPr>
                    </a:p>
                  </a:txBody>
                  <a:tcPr/>
                </a:tc>
                <a:tc>
                  <a:txBody>
                    <a:bodyPr/>
                    <a:lstStyle/>
                    <a:p>
                      <a:r>
                        <a:rPr lang="en-US" sz="1400" dirty="0" smtClean="0"/>
                        <a:t>Total Regression test cases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Executed till 31st Mar</a:t>
                      </a:r>
                      <a:endParaRPr lang="en-AU" sz="1400" kern="1200" dirty="0" smtClean="0">
                        <a:solidFill>
                          <a:schemeClr val="dk1"/>
                        </a:solidFill>
                        <a:latin typeface="+mn-lt"/>
                        <a:ea typeface="+mn-ea"/>
                        <a:cs typeface="+mn-cs"/>
                      </a:endParaRPr>
                    </a:p>
                  </a:txBody>
                  <a:tcPr/>
                </a:tc>
                <a:tc>
                  <a:txBody>
                    <a:bodyPr/>
                    <a:lstStyle/>
                    <a:p>
                      <a:r>
                        <a:rPr lang="en-IN" sz="1400" dirty="0" smtClean="0"/>
                        <a:t>Pass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t>Fail</a:t>
                      </a:r>
                      <a:endParaRPr lang="en-AU" sz="1400" dirty="0" smtClean="0"/>
                    </a:p>
                  </a:txBody>
                  <a:tcPr/>
                </a:tc>
                <a:tc>
                  <a:txBody>
                    <a:bodyPr/>
                    <a:lstStyle/>
                    <a:p>
                      <a:r>
                        <a:rPr lang="en-AU" sz="1400" kern="1200" dirty="0" smtClean="0">
                          <a:solidFill>
                            <a:schemeClr val="dk1"/>
                          </a:solidFill>
                          <a:effectLst/>
                          <a:latin typeface="+mn-lt"/>
                          <a:ea typeface="+mn-ea"/>
                          <a:cs typeface="+mn-cs"/>
                        </a:rPr>
                        <a:t>Not Executed</a:t>
                      </a:r>
                      <a:endParaRPr lang="en-AU" sz="1400" dirty="0"/>
                    </a:p>
                  </a:txBody>
                  <a:tcPr/>
                </a:tc>
                <a:tc>
                  <a:txBody>
                    <a:bodyPr/>
                    <a:lstStyle/>
                    <a:p>
                      <a:r>
                        <a:rPr lang="en-IN" sz="1400" dirty="0" smtClean="0"/>
                        <a:t>Defect Resolved</a:t>
                      </a:r>
                      <a:endParaRPr lang="en-AU" sz="1400" dirty="0"/>
                    </a:p>
                  </a:txBody>
                  <a:tcPr/>
                </a:tc>
                <a:tc>
                  <a:txBody>
                    <a:bodyPr/>
                    <a:lstStyle/>
                    <a:p>
                      <a:r>
                        <a:rPr lang="en-US" sz="1400" dirty="0" smtClean="0"/>
                        <a:t>ETA</a:t>
                      </a:r>
                      <a:endParaRPr lang="en-AU" sz="1400" dirty="0"/>
                    </a:p>
                  </a:txBody>
                  <a:tcPr/>
                </a:tc>
                <a:extLst>
                  <a:ext uri="{0D108BD9-81ED-4DB2-BD59-A6C34878D82A}">
                    <a16:rowId xmlns:a16="http://schemas.microsoft.com/office/drawing/2014/main" val="3486040857"/>
                  </a:ext>
                </a:extLst>
              </a:tr>
              <a:tr h="62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GL -</a:t>
                      </a:r>
                      <a:r>
                        <a:rPr lang="en-US" sz="1400" baseline="0" dirty="0" smtClean="0">
                          <a:solidFill>
                            <a:schemeClr val="tx1"/>
                          </a:solidFill>
                        </a:rPr>
                        <a:t> C</a:t>
                      </a:r>
                      <a:r>
                        <a:rPr lang="en-US" sz="1400" dirty="0" smtClean="0">
                          <a:solidFill>
                            <a:schemeClr val="tx1"/>
                          </a:solidFill>
                        </a:rPr>
                        <a:t>ycle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25</a:t>
                      </a:r>
                      <a:r>
                        <a:rPr lang="en-US" sz="1400" kern="1200" baseline="0" dirty="0" smtClean="0">
                          <a:solidFill>
                            <a:schemeClr val="tx1"/>
                          </a:solidFill>
                          <a:latin typeface="+mn-lt"/>
                          <a:ea typeface="+mn-ea"/>
                          <a:cs typeface="+mn-cs"/>
                        </a:rPr>
                        <a:t> Dec 2020</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422</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34</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451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451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5</a:t>
                      </a:r>
                      <a:endParaRPr lang="en-AU" sz="1400" kern="1200" dirty="0">
                        <a:solidFill>
                          <a:schemeClr val="tx1"/>
                        </a:solidFill>
                        <a:latin typeface="+mn-lt"/>
                        <a:ea typeface="+mn-ea"/>
                        <a:cs typeface="+mn-cs"/>
                      </a:endParaRPr>
                    </a:p>
                  </a:txBody>
                  <a:tcPr/>
                </a:tc>
                <a:tc>
                  <a:txBody>
                    <a:bodyPr/>
                    <a:lstStyle/>
                    <a:p>
                      <a:r>
                        <a:rPr lang="en-IN" sz="1400" dirty="0" smtClean="0">
                          <a:solidFill>
                            <a:schemeClr val="tx1"/>
                          </a:solidFill>
                        </a:rPr>
                        <a:t>42 out</a:t>
                      </a:r>
                      <a:r>
                        <a:rPr lang="en-IN" sz="1400" baseline="0" dirty="0" smtClean="0">
                          <a:solidFill>
                            <a:schemeClr val="tx1"/>
                          </a:solidFill>
                        </a:rPr>
                        <a:t> of </a:t>
                      </a:r>
                      <a:r>
                        <a:rPr lang="en-IN" sz="1400" dirty="0" smtClean="0">
                          <a:solidFill>
                            <a:schemeClr val="tx1"/>
                          </a:solidFill>
                        </a:rPr>
                        <a:t>42</a:t>
                      </a:r>
                      <a:endParaRPr lang="en-AU"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Completed</a:t>
                      </a:r>
                      <a:r>
                        <a:rPr lang="en-IN" sz="1400" baseline="0" dirty="0" smtClean="0">
                          <a:solidFill>
                            <a:schemeClr val="tx1"/>
                          </a:solidFill>
                        </a:rPr>
                        <a:t> except for  </a:t>
                      </a:r>
                      <a:r>
                        <a:rPr lang="en-IN" sz="1400" dirty="0" smtClean="0">
                          <a:solidFill>
                            <a:schemeClr val="tx1"/>
                          </a:solidFill>
                        </a:rPr>
                        <a:t>5 Manual Test cases related</a:t>
                      </a:r>
                      <a:r>
                        <a:rPr lang="en-IN" sz="1400" baseline="0" dirty="0" smtClean="0">
                          <a:solidFill>
                            <a:schemeClr val="tx1"/>
                          </a:solidFill>
                        </a:rPr>
                        <a:t> archival are deferred to Cycle 3 (ETA 11th</a:t>
                      </a:r>
                      <a:r>
                        <a:rPr lang="en-IN" sz="1400" baseline="30000" dirty="0" smtClean="0">
                          <a:solidFill>
                            <a:schemeClr val="tx1"/>
                          </a:solidFill>
                        </a:rPr>
                        <a:t>h</a:t>
                      </a:r>
                      <a:r>
                        <a:rPr lang="en-IN" sz="1400" baseline="0" dirty="0" smtClean="0">
                          <a:solidFill>
                            <a:schemeClr val="tx1"/>
                          </a:solidFill>
                        </a:rPr>
                        <a:t> Apr) and 1 failed test case.</a:t>
                      </a:r>
                      <a:endParaRPr lang="en-AU" sz="1400" dirty="0" smtClean="0">
                        <a:solidFill>
                          <a:schemeClr val="tx1"/>
                        </a:solidFill>
                      </a:endParaRPr>
                    </a:p>
                  </a:txBody>
                  <a:tcPr/>
                </a:tc>
                <a:extLst>
                  <a:ext uri="{0D108BD9-81ED-4DB2-BD59-A6C34878D82A}">
                    <a16:rowId xmlns:a16="http://schemas.microsoft.com/office/drawing/2014/main" val="3435616806"/>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AM –Cycle 1</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25</a:t>
                      </a:r>
                      <a:r>
                        <a:rPr lang="en-US" sz="1400" kern="1200" baseline="0" dirty="0" smtClean="0">
                          <a:solidFill>
                            <a:schemeClr val="tx1"/>
                          </a:solidFill>
                          <a:latin typeface="+mn-lt"/>
                          <a:ea typeface="+mn-ea"/>
                          <a:cs typeface="+mn-cs"/>
                        </a:rPr>
                        <a:t> Dec 2020</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238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18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256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256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IN" sz="1400" kern="1200" dirty="0" smtClean="0">
                          <a:solidFill>
                            <a:schemeClr val="tx1"/>
                          </a:solidFill>
                          <a:latin typeface="+mn-lt"/>
                          <a:ea typeface="+mn-ea"/>
                          <a:cs typeface="+mn-cs"/>
                        </a:rPr>
                        <a:t>3 out of  3</a:t>
                      </a: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Completed.</a:t>
                      </a:r>
                      <a:endParaRPr lang="en-AU" sz="1400" dirty="0" smtClean="0">
                        <a:solidFill>
                          <a:schemeClr val="tx1"/>
                        </a:solidFill>
                      </a:endParaRPr>
                    </a:p>
                  </a:txBody>
                  <a:tcPr/>
                </a:tc>
                <a:extLst>
                  <a:ext uri="{0D108BD9-81ED-4DB2-BD59-A6C34878D82A}">
                    <a16:rowId xmlns:a16="http://schemas.microsoft.com/office/drawing/2014/main" val="2153652228"/>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LA –Cycle 1</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25</a:t>
                      </a:r>
                      <a:r>
                        <a:rPr lang="en-US" sz="1400" kern="1200" baseline="0" dirty="0" smtClean="0">
                          <a:solidFill>
                            <a:schemeClr val="tx1"/>
                          </a:solidFill>
                          <a:latin typeface="+mn-lt"/>
                          <a:ea typeface="+mn-ea"/>
                          <a:cs typeface="+mn-cs"/>
                        </a:rPr>
                        <a:t> Dec 2020</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Completed.</a:t>
                      </a:r>
                      <a:endParaRPr lang="en-AU" sz="1400" dirty="0" smtClean="0">
                        <a:solidFill>
                          <a:schemeClr val="tx1"/>
                        </a:solidFill>
                      </a:endParaRPr>
                    </a:p>
                  </a:txBody>
                  <a:tcPr/>
                </a:tc>
                <a:extLst>
                  <a:ext uri="{0D108BD9-81ED-4DB2-BD59-A6C34878D82A}">
                    <a16:rowId xmlns:a16="http://schemas.microsoft.com/office/drawing/2014/main" val="2909979914"/>
                  </a:ext>
                </a:extLst>
              </a:tr>
            </a:tbl>
          </a:graphicData>
        </a:graphic>
      </p:graphicFrame>
    </p:spTree>
    <p:extLst>
      <p:ext uri="{BB962C8B-B14F-4D97-AF65-F5344CB8AC3E}">
        <p14:creationId xmlns:p14="http://schemas.microsoft.com/office/powerpoint/2010/main" val="138540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7"/>
          <p:cNvGraphicFramePr>
            <a:graphicFrameLocks/>
          </p:cNvGraphicFramePr>
          <p:nvPr>
            <p:extLst>
              <p:ext uri="{D42A27DB-BD31-4B8C-83A1-F6EECF244321}">
                <p14:modId xmlns:p14="http://schemas.microsoft.com/office/powerpoint/2010/main" val="489352781"/>
              </p:ext>
            </p:extLst>
          </p:nvPr>
        </p:nvGraphicFramePr>
        <p:xfrm>
          <a:off x="216817" y="235670"/>
          <a:ext cx="8278180" cy="64479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7"/>
          <p:cNvGraphicFramePr>
            <a:graphicFrameLocks noGrp="1"/>
          </p:cNvGraphicFramePr>
          <p:nvPr>
            <p:ph idx="1"/>
            <p:extLst>
              <p:ext uri="{D42A27DB-BD31-4B8C-83A1-F6EECF244321}">
                <p14:modId xmlns:p14="http://schemas.microsoft.com/office/powerpoint/2010/main" val="774147183"/>
              </p:ext>
            </p:extLst>
          </p:nvPr>
        </p:nvGraphicFramePr>
        <p:xfrm>
          <a:off x="8494997" y="235670"/>
          <a:ext cx="3570207" cy="6447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471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914"/>
            <a:ext cx="10515600" cy="5695049"/>
          </a:xfrm>
        </p:spPr>
        <p:txBody>
          <a:bodyPr anchor="ctr">
            <a:normAutofit/>
          </a:bodyPr>
          <a:lstStyle/>
          <a:p>
            <a:pPr marL="0" indent="0" algn="ctr">
              <a:buNone/>
            </a:pPr>
            <a:r>
              <a:rPr lang="en-US" sz="4800" dirty="0" smtClean="0"/>
              <a:t>Source to Pay (S2P)</a:t>
            </a:r>
            <a:endParaRPr lang="en-AU" sz="4800" dirty="0"/>
          </a:p>
        </p:txBody>
      </p:sp>
    </p:spTree>
    <p:extLst>
      <p:ext uri="{BB962C8B-B14F-4D97-AF65-F5344CB8AC3E}">
        <p14:creationId xmlns:p14="http://schemas.microsoft.com/office/powerpoint/2010/main" val="2660885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57529" y="305325"/>
            <a:ext cx="2894619" cy="1815882"/>
            <a:chOff x="216817" y="382268"/>
            <a:chExt cx="2894619" cy="1815882"/>
          </a:xfrm>
        </p:grpSpPr>
        <p:sp>
          <p:nvSpPr>
            <p:cNvPr id="4" name="Rectangle 3"/>
            <p:cNvSpPr/>
            <p:nvPr/>
          </p:nvSpPr>
          <p:spPr>
            <a:xfrm>
              <a:off x="216817" y="386498"/>
              <a:ext cx="2876870"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5" name="TextBox 4"/>
            <p:cNvSpPr txBox="1"/>
            <p:nvPr/>
          </p:nvSpPr>
          <p:spPr>
            <a:xfrm>
              <a:off x="234566" y="382268"/>
              <a:ext cx="2876870" cy="1815882"/>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Summary – Regression Suite</a:t>
              </a:r>
            </a:p>
            <a:p>
              <a:r>
                <a:rPr lang="en-US" sz="1000" b="1" dirty="0" smtClean="0">
                  <a:latin typeface="Verdana" panose="020B0604030504040204" pitchFamily="34" charset="0"/>
                  <a:ea typeface="Verdana" panose="020B0604030504040204" pitchFamily="34" charset="0"/>
                </a:rPr>
                <a:t>Total Regression </a:t>
              </a:r>
              <a:r>
                <a:rPr lang="en-US" sz="1000" b="1" dirty="0">
                  <a:latin typeface="Verdana" panose="020B0604030504040204" pitchFamily="34" charset="0"/>
                  <a:ea typeface="Verdana" panose="020B0604030504040204" pitchFamily="34" charset="0"/>
                </a:rPr>
                <a:t>Test Cases</a:t>
              </a:r>
            </a:p>
            <a:p>
              <a:r>
                <a:rPr lang="en-US" sz="1000" dirty="0" smtClean="0">
                  <a:latin typeface="Verdana" panose="020B0604030504040204" pitchFamily="34" charset="0"/>
                  <a:ea typeface="Verdana" panose="020B0604030504040204" pitchFamily="34" charset="0"/>
                </a:rPr>
                <a:t>. Automated (AP/Purchasing/E-</a:t>
              </a:r>
              <a:r>
                <a:rPr lang="en-US" sz="1000" dirty="0" err="1" smtClean="0">
                  <a:latin typeface="Verdana" panose="020B0604030504040204" pitchFamily="34" charset="0"/>
                  <a:ea typeface="Verdana" panose="020B0604030504040204" pitchFamily="34" charset="0"/>
                </a:rPr>
                <a:t>Proc</a:t>
              </a:r>
              <a:r>
                <a:rPr lang="en-US" sz="1000" dirty="0" smtClean="0">
                  <a:latin typeface="Verdana" panose="020B0604030504040204" pitchFamily="34" charset="0"/>
                  <a:ea typeface="Verdana" panose="020B0604030504040204" pitchFamily="34" charset="0"/>
                </a:rPr>
                <a:t>) : </a:t>
              </a:r>
              <a:r>
                <a:rPr lang="en-US" sz="1000" dirty="0" smtClean="0">
                  <a:solidFill>
                    <a:srgbClr val="0070C0"/>
                  </a:solidFill>
                  <a:latin typeface="Verdana" panose="020B0604030504040204" pitchFamily="34" charset="0"/>
                  <a:ea typeface="Verdana" panose="020B0604030504040204" pitchFamily="34" charset="0"/>
                </a:rPr>
                <a:t>419 &amp; 95 &amp; 44(Total of 558)</a:t>
              </a:r>
              <a:endParaRPr lang="en-US" sz="1000" dirty="0">
                <a:solidFill>
                  <a:srgbClr val="0070C0"/>
                </a:solidFill>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Manual(AP/Purchasing): </a:t>
              </a:r>
              <a:r>
                <a:rPr lang="en-US" sz="1000" dirty="0" smtClean="0">
                  <a:solidFill>
                    <a:srgbClr val="0070C0"/>
                  </a:solidFill>
                  <a:latin typeface="Verdana" panose="020B0604030504040204" pitchFamily="34" charset="0"/>
                  <a:ea typeface="Verdana" panose="020B0604030504040204" pitchFamily="34" charset="0"/>
                </a:rPr>
                <a:t>29 &amp; 4(Total of 33)</a:t>
              </a:r>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Progression Automation for </a:t>
              </a:r>
            </a:p>
            <a:p>
              <a:r>
                <a:rPr lang="en-US" sz="1000" b="1" dirty="0" smtClean="0">
                  <a:latin typeface="Verdana" panose="020B0604030504040204" pitchFamily="34" charset="0"/>
                  <a:ea typeface="Verdana" panose="020B0604030504040204" pitchFamily="34" charset="0"/>
                </a:rPr>
                <a:t>Corp X PI </a:t>
              </a:r>
              <a:r>
                <a:rPr lang="en-US" sz="1000" b="1" dirty="0">
                  <a:latin typeface="Verdana" panose="020B0604030504040204" pitchFamily="34" charset="0"/>
                  <a:ea typeface="Verdana" panose="020B0604030504040204" pitchFamily="34" charset="0"/>
                </a:rPr>
                <a:t>XI Sprint 1</a:t>
              </a: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Total </a:t>
              </a:r>
              <a:r>
                <a:rPr lang="en-US" sz="1000" dirty="0" smtClean="0">
                  <a:latin typeface="Verdana" panose="020B0604030504040204" pitchFamily="34" charset="0"/>
                  <a:ea typeface="Verdana" panose="020B0604030504040204" pitchFamily="34" charset="0"/>
                </a:rPr>
                <a:t>Tests : </a:t>
              </a:r>
              <a:r>
                <a:rPr lang="en-US" sz="1000" dirty="0" smtClean="0">
                  <a:solidFill>
                    <a:srgbClr val="0070C0"/>
                  </a:solidFill>
                  <a:latin typeface="Verdana" panose="020B0604030504040204" pitchFamily="34" charset="0"/>
                  <a:ea typeface="Verdana" panose="020B0604030504040204" pitchFamily="34" charset="0"/>
                </a:rPr>
                <a:t>19</a:t>
              </a:r>
              <a:endParaRPr lang="en-US" sz="1000" dirty="0">
                <a:solidFill>
                  <a:srgbClr val="0070C0"/>
                </a:solidFill>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Reused existing automated </a:t>
              </a:r>
              <a:r>
                <a:rPr lang="en-US" sz="1000" dirty="0" smtClean="0">
                  <a:latin typeface="Verdana" panose="020B0604030504040204" pitchFamily="34" charset="0"/>
                  <a:ea typeface="Verdana" panose="020B0604030504040204" pitchFamily="34" charset="0"/>
                </a:rPr>
                <a:t>tests : </a:t>
              </a:r>
              <a:r>
                <a:rPr lang="en-US" sz="1000" dirty="0">
                  <a:solidFill>
                    <a:srgbClr val="0070C0"/>
                  </a:solidFill>
                  <a:latin typeface="Verdana" panose="020B0604030504040204" pitchFamily="34" charset="0"/>
                  <a:ea typeface="Verdana" panose="020B0604030504040204" pitchFamily="34" charset="0"/>
                </a:rPr>
                <a:t>-</a:t>
              </a:r>
              <a:r>
                <a:rPr lang="en-US" sz="1000" dirty="0" smtClean="0">
                  <a:latin typeface="Verdana" panose="020B0604030504040204" pitchFamily="34" charset="0"/>
                  <a:ea typeface="Verdana" panose="020B0604030504040204" pitchFamily="34" charset="0"/>
                </a:rPr>
                <a:t> </a:t>
              </a:r>
              <a:endParaRPr lang="en-US" sz="1000"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Automated/Automatable : </a:t>
              </a:r>
              <a:r>
                <a:rPr lang="en-US" sz="1000" dirty="0" smtClean="0">
                  <a:solidFill>
                    <a:srgbClr val="0070C0"/>
                  </a:solidFill>
                  <a:latin typeface="Verdana" panose="020B0604030504040204" pitchFamily="34" charset="0"/>
                  <a:ea typeface="Verdana" panose="020B0604030504040204" pitchFamily="34" charset="0"/>
                </a:rPr>
                <a:t>16/19</a:t>
              </a:r>
              <a:endParaRPr lang="en-US" sz="1000" dirty="0">
                <a:solidFill>
                  <a:srgbClr val="0070C0"/>
                </a:solidFill>
                <a:latin typeface="Verdana" panose="020B0604030504040204" pitchFamily="34" charset="0"/>
                <a:ea typeface="Verdana" panose="020B0604030504040204" pitchFamily="34" charset="0"/>
              </a:endParaRPr>
            </a:p>
          </p:txBody>
        </p:sp>
      </p:grpSp>
      <p:sp>
        <p:nvSpPr>
          <p:cNvPr id="6" name="Rectangle 5"/>
          <p:cNvSpPr/>
          <p:nvPr/>
        </p:nvSpPr>
        <p:spPr>
          <a:xfrm>
            <a:off x="216817" y="4960069"/>
            <a:ext cx="6268824"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7" name="TextBox 6"/>
          <p:cNvSpPr txBox="1"/>
          <p:nvPr/>
        </p:nvSpPr>
        <p:spPr>
          <a:xfrm>
            <a:off x="216817" y="4955839"/>
            <a:ext cx="6268824" cy="1969770"/>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 Commentary</a:t>
            </a:r>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Achievements from the past fortnight</a:t>
            </a:r>
          </a:p>
          <a:p>
            <a:r>
              <a:rPr lang="en-US" sz="1000" dirty="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Completed AP test execution for LAOS, Japan; Manual scenarios execution got started(19-Passed;10-Failed;4-Yet to run)</a:t>
            </a:r>
          </a:p>
          <a:p>
            <a:r>
              <a:rPr lang="en-US" sz="1000" b="1" dirty="0" smtClean="0">
                <a:latin typeface="Verdana" panose="020B0604030504040204" pitchFamily="34" charset="0"/>
                <a:ea typeface="Verdana" panose="020B0604030504040204" pitchFamily="34" charset="0"/>
              </a:rPr>
              <a:t>Comment on Summary – Regression Suite section</a:t>
            </a:r>
          </a:p>
          <a:p>
            <a:r>
              <a:rPr lang="en-US" sz="1000" dirty="0" smtClean="0">
                <a:latin typeface="Verdana" panose="020B0604030504040204" pitchFamily="34" charset="0"/>
                <a:ea typeface="Verdana" panose="020B0604030504040204" pitchFamily="34" charset="0"/>
              </a:rPr>
              <a:t>.  AP Taiwan batch execution verification is in Progress.</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the Test Execution Plan vs Actual variance</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As per the Plan, we have completed AP module execution </a:t>
            </a:r>
            <a:r>
              <a:rPr lang="en-US" sz="1000" smtClean="0">
                <a:latin typeface="Verdana" panose="020B0604030504040204" pitchFamily="34" charset="0"/>
                <a:ea typeface="Verdana" panose="020B0604030504040204" pitchFamily="34" charset="0"/>
              </a:rPr>
              <a:t>for Japan , Laos</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a:t>
            </a:r>
            <a:r>
              <a:rPr lang="en-US" sz="1000" b="1" dirty="0">
                <a:latin typeface="Verdana" panose="020B0604030504040204" pitchFamily="34" charset="0"/>
                <a:ea typeface="Verdana" panose="020B0604030504040204" pitchFamily="34" charset="0"/>
              </a:rPr>
              <a:t>on the </a:t>
            </a:r>
            <a:r>
              <a:rPr lang="en-US" sz="1000" b="1" dirty="0" smtClean="0">
                <a:latin typeface="Verdana" panose="020B0604030504040204" pitchFamily="34" charset="0"/>
                <a:ea typeface="Verdana" panose="020B0604030504040204" pitchFamily="34" charset="0"/>
              </a:rPr>
              <a:t>defect distribution numbers</a:t>
            </a:r>
            <a:endParaRPr lang="en-US" sz="1000" b="1"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In China, Voucher Save wasn’t happening which is Closed now and retested Successfully.</a:t>
            </a:r>
          </a:p>
          <a:p>
            <a:r>
              <a:rPr lang="en-US" sz="1000" dirty="0" smtClean="0">
                <a:latin typeface="Verdana" panose="020B0604030504040204" pitchFamily="34" charset="0"/>
                <a:ea typeface="Verdana" panose="020B0604030504040204" pitchFamily="34" charset="0"/>
              </a:rPr>
              <a:t>PR/Voucher approval users list page issue is yet to be fixed</a:t>
            </a:r>
          </a:p>
          <a:p>
            <a:r>
              <a:rPr lang="en-US" sz="1000" dirty="0">
                <a:latin typeface="Verdana" panose="020B0604030504040204" pitchFamily="34" charset="0"/>
                <a:ea typeface="Verdana" panose="020B0604030504040204" pitchFamily="34" charset="0"/>
              </a:rPr>
              <a:t>The execution details </a:t>
            </a:r>
            <a:r>
              <a:rPr lang="en-US" sz="1000" dirty="0" smtClean="0">
                <a:latin typeface="Verdana" panose="020B0604030504040204" pitchFamily="34" charset="0"/>
                <a:ea typeface="Verdana" panose="020B0604030504040204" pitchFamily="34" charset="0"/>
              </a:rPr>
              <a:t>for cycle 1 (now closed) is available </a:t>
            </a:r>
            <a:r>
              <a:rPr lang="en-US" sz="1000" dirty="0">
                <a:latin typeface="Verdana" panose="020B0604030504040204" pitchFamily="34" charset="0"/>
                <a:ea typeface="Verdana" panose="020B0604030504040204" pitchFamily="34" charset="0"/>
              </a:rPr>
              <a:t>on </a:t>
            </a:r>
            <a:r>
              <a:rPr lang="en-US" sz="1000" dirty="0" smtClean="0">
                <a:latin typeface="Verdana" panose="020B0604030504040204" pitchFamily="34" charset="0"/>
                <a:ea typeface="Verdana" panose="020B0604030504040204" pitchFamily="34" charset="0"/>
              </a:rPr>
              <a:t>the last </a:t>
            </a:r>
            <a:r>
              <a:rPr lang="en-US" sz="1000" dirty="0">
                <a:latin typeface="Verdana" panose="020B0604030504040204" pitchFamily="34" charset="0"/>
                <a:ea typeface="Verdana" panose="020B0604030504040204" pitchFamily="34" charset="0"/>
              </a:rPr>
              <a:t>slide.</a:t>
            </a:r>
            <a:endParaRPr lang="en-US" sz="1000" dirty="0">
              <a:solidFill>
                <a:srgbClr val="0070C0"/>
              </a:solidFill>
              <a:latin typeface="Verdana" panose="020B0604030504040204" pitchFamily="34" charset="0"/>
              <a:ea typeface="Verdana" panose="020B0604030504040204" pitchFamily="34" charset="0"/>
            </a:endParaRPr>
          </a:p>
        </p:txBody>
      </p:sp>
      <p:grpSp>
        <p:nvGrpSpPr>
          <p:cNvPr id="17" name="Group 16"/>
          <p:cNvGrpSpPr/>
          <p:nvPr/>
        </p:nvGrpSpPr>
        <p:grpSpPr>
          <a:xfrm>
            <a:off x="6568912" y="4960069"/>
            <a:ext cx="3494203" cy="1754326"/>
            <a:chOff x="6554771" y="4960069"/>
            <a:chExt cx="3494203" cy="1754326"/>
          </a:xfrm>
        </p:grpSpPr>
        <p:sp>
          <p:nvSpPr>
            <p:cNvPr id="8" name="Rectangle 7"/>
            <p:cNvSpPr/>
            <p:nvPr/>
          </p:nvSpPr>
          <p:spPr>
            <a:xfrm>
              <a:off x="6554771" y="4960069"/>
              <a:ext cx="349420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9" name="TextBox 8"/>
            <p:cNvSpPr txBox="1"/>
            <p:nvPr/>
          </p:nvSpPr>
          <p:spPr>
            <a:xfrm>
              <a:off x="6554772" y="4960069"/>
              <a:ext cx="3494202" cy="1200329"/>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Actions &amp; Support</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Support Needed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CNFUSYS1 with latest refresh of PROD.</a:t>
              </a:r>
            </a:p>
            <a:p>
              <a:r>
                <a:rPr lang="en-US" sz="1000" dirty="0" smtClean="0">
                  <a:latin typeface="Verdana" panose="020B0604030504040204" pitchFamily="34" charset="0"/>
                  <a:ea typeface="Verdana" panose="020B0604030504040204" pitchFamily="34" charset="0"/>
                </a:rPr>
                <a:t>.Voucher/PR approver page issue. Currently, Naveen from our squad is looking into it.</a:t>
              </a:r>
              <a:endParaRPr lang="en-US" sz="1000" dirty="0">
                <a:latin typeface="Verdana" panose="020B0604030504040204" pitchFamily="34" charset="0"/>
                <a:ea typeface="Verdana" panose="020B0604030504040204" pitchFamily="34" charset="0"/>
              </a:endParaRPr>
            </a:p>
            <a:p>
              <a:endParaRPr lang="en-US" sz="1000" b="1" dirty="0">
                <a:latin typeface="Verdana" panose="020B0604030504040204" pitchFamily="34" charset="0"/>
                <a:ea typeface="Verdana" panose="020B0604030504040204" pitchFamily="34" charset="0"/>
              </a:endParaRPr>
            </a:p>
          </p:txBody>
        </p:sp>
      </p:grpSp>
      <p:grpSp>
        <p:nvGrpSpPr>
          <p:cNvPr id="16" name="Group 15"/>
          <p:cNvGrpSpPr/>
          <p:nvPr/>
        </p:nvGrpSpPr>
        <p:grpSpPr>
          <a:xfrm>
            <a:off x="216817" y="305325"/>
            <a:ext cx="5115612" cy="1754326"/>
            <a:chOff x="3236537" y="386498"/>
            <a:chExt cx="5115612" cy="1754326"/>
          </a:xfrm>
        </p:grpSpPr>
        <p:sp>
          <p:nvSpPr>
            <p:cNvPr id="10" name="Rectangle 9"/>
            <p:cNvSpPr/>
            <p:nvPr/>
          </p:nvSpPr>
          <p:spPr>
            <a:xfrm>
              <a:off x="3236537" y="386498"/>
              <a:ext cx="511561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11" name="TextBox 10"/>
            <p:cNvSpPr txBox="1"/>
            <p:nvPr/>
          </p:nvSpPr>
          <p:spPr>
            <a:xfrm>
              <a:off x="3236537" y="386498"/>
              <a:ext cx="5115611" cy="1508105"/>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Executive Summary for Bhanu</a:t>
              </a:r>
            </a:p>
            <a:p>
              <a:r>
                <a:rPr lang="en-US" sz="1000" b="1" dirty="0" smtClean="0">
                  <a:latin typeface="Verdana" panose="020B0604030504040204" pitchFamily="34" charset="0"/>
                  <a:ea typeface="Verdana" panose="020B0604030504040204" pitchFamily="34" charset="0"/>
                </a:rPr>
                <a:t>Current area of focus:  </a:t>
              </a:r>
              <a:r>
                <a:rPr lang="en-US" sz="1000" dirty="0" smtClean="0">
                  <a:latin typeface="Verdana" panose="020B0604030504040204" pitchFamily="34" charset="0"/>
                  <a:ea typeface="Verdana" panose="020B0604030504040204" pitchFamily="34" charset="0"/>
                </a:rPr>
                <a:t>People Tools upgrade + GL selective adoption initiative.</a:t>
              </a:r>
            </a:p>
            <a:p>
              <a:r>
                <a:rPr lang="en-US" sz="1000" dirty="0" smtClean="0">
                  <a:latin typeface="Verdana" panose="020B0604030504040204" pitchFamily="34" charset="0"/>
                  <a:ea typeface="Verdana" panose="020B0604030504040204" pitchFamily="34" charset="0"/>
                </a:rPr>
                <a:t>System </a:t>
              </a:r>
              <a:r>
                <a:rPr lang="en-US" sz="1000" dirty="0">
                  <a:latin typeface="Verdana" panose="020B0604030504040204" pitchFamily="34" charset="0"/>
                  <a:ea typeface="Verdana" panose="020B0604030504040204" pitchFamily="34" charset="0"/>
                </a:rPr>
                <a:t>testing cycle </a:t>
              </a:r>
              <a:r>
                <a:rPr lang="en-US" sz="1000" dirty="0" smtClean="0">
                  <a:latin typeface="Verdana" panose="020B0604030504040204" pitchFamily="34" charset="0"/>
                  <a:ea typeface="Verdana" panose="020B0604030504040204" pitchFamily="34" charset="0"/>
                </a:rPr>
                <a:t>2 is currently underway. Cycle 1 has been completed on a lower version of tools and now closed. Cycle 2 testing is currently in progress is planned to complete on 12</a:t>
              </a:r>
              <a:r>
                <a:rPr lang="en-US" sz="1000" baseline="30000" dirty="0" smtClean="0">
                  <a:latin typeface="Verdana" panose="020B0604030504040204" pitchFamily="34" charset="0"/>
                  <a:ea typeface="Verdana" panose="020B0604030504040204" pitchFamily="34" charset="0"/>
                </a:rPr>
                <a:t>th</a:t>
              </a:r>
              <a:r>
                <a:rPr lang="en-US" sz="1000" dirty="0" smtClean="0">
                  <a:latin typeface="Verdana" panose="020B0604030504040204" pitchFamily="34" charset="0"/>
                  <a:ea typeface="Verdana" panose="020B0604030504040204" pitchFamily="34" charset="0"/>
                </a:rPr>
                <a:t> April 2021.</a:t>
              </a:r>
              <a:endParaRPr lang="en-US" sz="1000" b="1" dirty="0" smtClean="0">
                <a:latin typeface="Verdana" panose="020B0604030504040204" pitchFamily="34" charset="0"/>
                <a:ea typeface="Verdana" panose="020B0604030504040204" pitchFamily="34" charset="0"/>
              </a:endParaRP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Current status of the focus area: Green</a:t>
              </a:r>
              <a:endParaRPr lang="en-US" sz="1000" b="1" dirty="0">
                <a:latin typeface="Verdana" panose="020B0604030504040204" pitchFamily="34" charset="0"/>
                <a:ea typeface="Verdana" panose="020B0604030504040204" pitchFamily="34" charset="0"/>
              </a:endParaRPr>
            </a:p>
            <a:p>
              <a:endParaRPr lang="en-US" sz="1000" dirty="0" smtClean="0">
                <a:latin typeface="Verdana" panose="020B0604030504040204" pitchFamily="34" charset="0"/>
                <a:ea typeface="Verdana" panose="020B0604030504040204" pitchFamily="34" charset="0"/>
              </a:endParaRPr>
            </a:p>
          </p:txBody>
        </p:sp>
      </p:grpSp>
      <p:graphicFrame>
        <p:nvGraphicFramePr>
          <p:cNvPr id="12" name="Content Placeholder 7"/>
          <p:cNvGraphicFramePr>
            <a:graphicFrameLocks noGrp="1"/>
          </p:cNvGraphicFramePr>
          <p:nvPr>
            <p:ph idx="1"/>
            <p:extLst>
              <p:ext uri="{D42A27DB-BD31-4B8C-83A1-F6EECF244321}">
                <p14:modId xmlns:p14="http://schemas.microsoft.com/office/powerpoint/2010/main" val="3041996016"/>
              </p:ext>
            </p:extLst>
          </p:nvPr>
        </p:nvGraphicFramePr>
        <p:xfrm>
          <a:off x="8494997" y="305325"/>
          <a:ext cx="3570207" cy="4531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7"/>
          <p:cNvGraphicFramePr>
            <a:graphicFrameLocks/>
          </p:cNvGraphicFramePr>
          <p:nvPr>
            <p:extLst/>
          </p:nvPr>
        </p:nvGraphicFramePr>
        <p:xfrm>
          <a:off x="216817" y="2182761"/>
          <a:ext cx="8135331" cy="2654198"/>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20"/>
          <p:cNvGrpSpPr/>
          <p:nvPr/>
        </p:nvGrpSpPr>
        <p:grpSpPr>
          <a:xfrm>
            <a:off x="10152668" y="4960068"/>
            <a:ext cx="1912536" cy="1754327"/>
            <a:chOff x="10152668" y="4960068"/>
            <a:chExt cx="1733294" cy="1754327"/>
          </a:xfrm>
        </p:grpSpPr>
        <p:sp>
          <p:nvSpPr>
            <p:cNvPr id="19" name="Rectangle 18"/>
            <p:cNvSpPr/>
            <p:nvPr/>
          </p:nvSpPr>
          <p:spPr>
            <a:xfrm>
              <a:off x="10162094" y="4960068"/>
              <a:ext cx="1723868" cy="1754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20" name="TextBox 19"/>
            <p:cNvSpPr txBox="1"/>
            <p:nvPr/>
          </p:nvSpPr>
          <p:spPr>
            <a:xfrm>
              <a:off x="10152668" y="4971202"/>
              <a:ext cx="1733294" cy="1169551"/>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Bhanu Chandhar Nynari</a:t>
              </a:r>
              <a:r>
                <a:rPr lang="en-US" sz="1000" b="1" dirty="0" smtClean="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a:t>
              </a:r>
              <a:r>
                <a:rPr lang="en-US" sz="1000" dirty="0" smtClean="0">
                  <a:solidFill>
                    <a:srgbClr val="007DBA"/>
                  </a:solidFill>
                  <a:latin typeface="Verdana" panose="020B0604030504040204" pitchFamily="34" charset="0"/>
                  <a:ea typeface="Verdana" panose="020B0604030504040204" pitchFamily="34" charset="0"/>
                </a:rPr>
                <a:t>Presenter)</a:t>
              </a:r>
              <a:endParaRPr lang="en-US" sz="1000" dirty="0" smtClean="0">
                <a:latin typeface="Verdana" panose="020B0604030504040204" pitchFamily="34" charset="0"/>
                <a:ea typeface="Verdana" panose="020B0604030504040204" pitchFamily="34" charset="0"/>
              </a:endParaRPr>
            </a:p>
            <a:p>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From</a:t>
              </a:r>
              <a:r>
                <a:rPr lang="en-US" sz="1000" b="1" dirty="0" smtClean="0">
                  <a:latin typeface="Verdana" panose="020B0604030504040204" pitchFamily="34" charset="0"/>
                  <a:ea typeface="Verdana" panose="020B0604030504040204" pitchFamily="34" charset="0"/>
                </a:rPr>
                <a:t> S2P Squad</a:t>
              </a:r>
            </a:p>
            <a:p>
              <a:pPr algn="r"/>
              <a:endParaRPr lang="en-US" sz="800" b="1" dirty="0" smtClean="0">
                <a:solidFill>
                  <a:srgbClr val="007DBA"/>
                </a:solidFill>
                <a:latin typeface="Verdana" panose="020B0604030504040204" pitchFamily="34" charset="0"/>
                <a:ea typeface="Verdana" panose="020B0604030504040204" pitchFamily="34" charset="0"/>
              </a:endParaRPr>
            </a:p>
          </p:txBody>
        </p:sp>
      </p:grpSp>
      <p:sp>
        <p:nvSpPr>
          <p:cNvPr id="2" name="TextBox 1"/>
          <p:cNvSpPr txBox="1"/>
          <p:nvPr/>
        </p:nvSpPr>
        <p:spPr>
          <a:xfrm>
            <a:off x="10519439" y="82187"/>
            <a:ext cx="1537601" cy="230832"/>
          </a:xfrm>
          <a:prstGeom prst="rect">
            <a:avLst/>
          </a:prstGeom>
          <a:noFill/>
        </p:spPr>
        <p:txBody>
          <a:bodyPr wrap="none" rtlCol="0">
            <a:spAutoFit/>
          </a:bodyPr>
          <a:lstStyle/>
          <a:p>
            <a:pPr algn="r"/>
            <a:r>
              <a:rPr lang="en-US" sz="900" b="1" u="sng" dirty="0">
                <a:solidFill>
                  <a:srgbClr val="007DBA"/>
                </a:solidFill>
                <a:latin typeface="Verdana" panose="020B0604030504040204" pitchFamily="34" charset="0"/>
                <a:ea typeface="Verdana" panose="020B0604030504040204" pitchFamily="34" charset="0"/>
              </a:rPr>
              <a:t>Date: </a:t>
            </a:r>
            <a:r>
              <a:rPr lang="en-US" sz="900" b="1" u="sng" dirty="0" smtClean="0">
                <a:solidFill>
                  <a:srgbClr val="007DBA"/>
                </a:solidFill>
                <a:latin typeface="Verdana" panose="020B0604030504040204" pitchFamily="34" charset="0"/>
                <a:ea typeface="Verdana" panose="020B0604030504040204" pitchFamily="34" charset="0"/>
              </a:rPr>
              <a:t>31 </a:t>
            </a:r>
            <a:r>
              <a:rPr lang="en-US" sz="900" b="1" u="sng" dirty="0">
                <a:solidFill>
                  <a:srgbClr val="007DBA"/>
                </a:solidFill>
                <a:latin typeface="Verdana" panose="020B0604030504040204" pitchFamily="34" charset="0"/>
                <a:ea typeface="Verdana" panose="020B0604030504040204" pitchFamily="34" charset="0"/>
              </a:rPr>
              <a:t>March 2021</a:t>
            </a:r>
            <a:endParaRPr lang="en-US" sz="1050" u="sng" dirty="0">
              <a:solidFill>
                <a:srgbClr val="007DBA"/>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7246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p:cNvGraphicFramePr>
          <p:nvPr>
            <p:extLst/>
          </p:nvPr>
        </p:nvGraphicFramePr>
        <p:xfrm>
          <a:off x="216817" y="235670"/>
          <a:ext cx="8278180" cy="64479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7"/>
          <p:cNvGraphicFramePr>
            <a:graphicFrameLocks noGrp="1"/>
          </p:cNvGraphicFramePr>
          <p:nvPr>
            <p:ph idx="1"/>
            <p:extLst/>
          </p:nvPr>
        </p:nvGraphicFramePr>
        <p:xfrm>
          <a:off x="8494997" y="235670"/>
          <a:ext cx="3570207" cy="6447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5145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Cycle 2</a:t>
            </a:r>
            <a:r>
              <a:rPr lang="en-US" sz="4000" dirty="0" smtClean="0"/>
              <a:t> </a:t>
            </a:r>
            <a:r>
              <a:rPr lang="en-US" sz="4000" dirty="0"/>
              <a:t>Execution Summary for </a:t>
            </a:r>
            <a:r>
              <a:rPr lang="en-US" sz="4000" dirty="0" smtClean="0"/>
              <a:t>S2P</a:t>
            </a:r>
            <a:endParaRPr lang="en-AU" sz="4000" dirty="0"/>
          </a:p>
        </p:txBody>
      </p:sp>
      <p:sp>
        <p:nvSpPr>
          <p:cNvPr id="3" name="Content Placeholder 2"/>
          <p:cNvSpPr>
            <a:spLocks noGrp="1"/>
          </p:cNvSpPr>
          <p:nvPr>
            <p:ph idx="1"/>
          </p:nvPr>
        </p:nvSpPr>
        <p:spPr/>
        <p:txBody>
          <a:bodyPr>
            <a:normAutofit/>
          </a:bodyPr>
          <a:lstStyle/>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smtClean="0"/>
          </a:p>
          <a:p>
            <a:endParaRPr lang="en-AU" dirty="0"/>
          </a:p>
        </p:txBody>
      </p:sp>
      <p:graphicFrame>
        <p:nvGraphicFramePr>
          <p:cNvPr id="4" name="Table 3"/>
          <p:cNvGraphicFramePr>
            <a:graphicFrameLocks noGrp="1"/>
          </p:cNvGraphicFramePr>
          <p:nvPr>
            <p:extLst/>
          </p:nvPr>
        </p:nvGraphicFramePr>
        <p:xfrm>
          <a:off x="653142" y="1488440"/>
          <a:ext cx="11030857" cy="4227425"/>
        </p:xfrm>
        <a:graphic>
          <a:graphicData uri="http://schemas.openxmlformats.org/drawingml/2006/table">
            <a:tbl>
              <a:tblPr firstRow="1" bandRow="1">
                <a:tableStyleId>{5C22544A-7EE6-4342-B048-85BDC9FD1C3A}</a:tableStyleId>
              </a:tblPr>
              <a:tblGrid>
                <a:gridCol w="796835">
                  <a:extLst>
                    <a:ext uri="{9D8B030D-6E8A-4147-A177-3AD203B41FA5}">
                      <a16:colId xmlns:a16="http://schemas.microsoft.com/office/drawing/2014/main" val="4074010209"/>
                    </a:ext>
                  </a:extLst>
                </a:gridCol>
                <a:gridCol w="849086">
                  <a:extLst>
                    <a:ext uri="{9D8B030D-6E8A-4147-A177-3AD203B41FA5}">
                      <a16:colId xmlns:a16="http://schemas.microsoft.com/office/drawing/2014/main" val="323569564"/>
                    </a:ext>
                  </a:extLst>
                </a:gridCol>
                <a:gridCol w="600891">
                  <a:extLst>
                    <a:ext uri="{9D8B030D-6E8A-4147-A177-3AD203B41FA5}">
                      <a16:colId xmlns:a16="http://schemas.microsoft.com/office/drawing/2014/main" val="1174712243"/>
                    </a:ext>
                  </a:extLst>
                </a:gridCol>
                <a:gridCol w="849086">
                  <a:extLst>
                    <a:ext uri="{9D8B030D-6E8A-4147-A177-3AD203B41FA5}">
                      <a16:colId xmlns:a16="http://schemas.microsoft.com/office/drawing/2014/main" val="1158881126"/>
                    </a:ext>
                  </a:extLst>
                </a:gridCol>
                <a:gridCol w="1136469">
                  <a:extLst>
                    <a:ext uri="{9D8B030D-6E8A-4147-A177-3AD203B41FA5}">
                      <a16:colId xmlns:a16="http://schemas.microsoft.com/office/drawing/2014/main" val="1520439821"/>
                    </a:ext>
                  </a:extLst>
                </a:gridCol>
                <a:gridCol w="1149531">
                  <a:extLst>
                    <a:ext uri="{9D8B030D-6E8A-4147-A177-3AD203B41FA5}">
                      <a16:colId xmlns:a16="http://schemas.microsoft.com/office/drawing/2014/main" val="880928754"/>
                    </a:ext>
                  </a:extLst>
                </a:gridCol>
                <a:gridCol w="600891">
                  <a:extLst>
                    <a:ext uri="{9D8B030D-6E8A-4147-A177-3AD203B41FA5}">
                      <a16:colId xmlns:a16="http://schemas.microsoft.com/office/drawing/2014/main" val="4029498104"/>
                    </a:ext>
                  </a:extLst>
                </a:gridCol>
                <a:gridCol w="470263">
                  <a:extLst>
                    <a:ext uri="{9D8B030D-6E8A-4147-A177-3AD203B41FA5}">
                      <a16:colId xmlns:a16="http://schemas.microsoft.com/office/drawing/2014/main" val="3662590019"/>
                    </a:ext>
                  </a:extLst>
                </a:gridCol>
                <a:gridCol w="875212">
                  <a:extLst>
                    <a:ext uri="{9D8B030D-6E8A-4147-A177-3AD203B41FA5}">
                      <a16:colId xmlns:a16="http://schemas.microsoft.com/office/drawing/2014/main" val="562186169"/>
                    </a:ext>
                  </a:extLst>
                </a:gridCol>
                <a:gridCol w="862148">
                  <a:extLst>
                    <a:ext uri="{9D8B030D-6E8A-4147-A177-3AD203B41FA5}">
                      <a16:colId xmlns:a16="http://schemas.microsoft.com/office/drawing/2014/main" val="483500932"/>
                    </a:ext>
                  </a:extLst>
                </a:gridCol>
                <a:gridCol w="2840445">
                  <a:extLst>
                    <a:ext uri="{9D8B030D-6E8A-4147-A177-3AD203B41FA5}">
                      <a16:colId xmlns:a16="http://schemas.microsoft.com/office/drawing/2014/main" val="3073199449"/>
                    </a:ext>
                  </a:extLst>
                </a:gridCol>
              </a:tblGrid>
              <a:tr h="422832">
                <a:tc gridSpan="2">
                  <a:txBody>
                    <a:bodyPr/>
                    <a:lstStyle/>
                    <a:p>
                      <a:r>
                        <a:rPr lang="en-US" sz="1400" dirty="0" smtClean="0"/>
                        <a:t>Focus Area</a:t>
                      </a:r>
                      <a:endParaRPr lang="en-AU" sz="1400" dirty="0"/>
                    </a:p>
                  </a:txBody>
                  <a:tcPr/>
                </a:tc>
                <a:tc hMerge="1">
                  <a:txBody>
                    <a:bodyPr/>
                    <a:lstStyle/>
                    <a:p>
                      <a:pPr algn="ctr"/>
                      <a:endParaRPr lang="en-AU" sz="1400" dirty="0"/>
                    </a:p>
                  </a:txBody>
                  <a:tcPr/>
                </a:tc>
                <a:tc gridSpan="8">
                  <a:txBody>
                    <a:bodyPr/>
                    <a:lstStyle/>
                    <a:p>
                      <a:pPr algn="ctr"/>
                      <a:r>
                        <a:rPr lang="en-IN" sz="1400" dirty="0" smtClean="0"/>
                        <a:t>Regression Test Cases</a:t>
                      </a:r>
                      <a:endParaRPr lang="en-AU" sz="1400" dirty="0"/>
                    </a:p>
                  </a:txBody>
                  <a:tcPr/>
                </a:tc>
                <a:tc hMerge="1">
                  <a:txBody>
                    <a:bodyPr/>
                    <a:lstStyle/>
                    <a:p>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pPr algn="l"/>
                      <a:endParaRPr lang="en-AU" sz="1400" dirty="0"/>
                    </a:p>
                  </a:txBody>
                  <a:tcPr/>
                </a:tc>
                <a:tc hMerge="1">
                  <a:txBody>
                    <a:bodyPr/>
                    <a:lstStyle/>
                    <a:p>
                      <a:endParaRPr lang="en-AU" dirty="0"/>
                    </a:p>
                  </a:txBody>
                  <a:tcPr/>
                </a:tc>
                <a:tc hMerge="1">
                  <a:txBody>
                    <a:bodyPr/>
                    <a:lstStyle/>
                    <a:p>
                      <a:endParaRPr lang="en-AU" sz="1400" dirty="0"/>
                    </a:p>
                  </a:txBody>
                  <a:tcPr/>
                </a:tc>
                <a:tc>
                  <a:txBody>
                    <a:bodyPr/>
                    <a:lstStyle/>
                    <a:p>
                      <a:r>
                        <a:rPr lang="en-US" sz="1400" dirty="0" smtClean="0"/>
                        <a:t>Comment</a:t>
                      </a:r>
                      <a:endParaRPr lang="en-AU" sz="1400" dirty="0"/>
                    </a:p>
                  </a:txBody>
                  <a:tcPr/>
                </a:tc>
                <a:extLst>
                  <a:ext uri="{0D108BD9-81ED-4DB2-BD59-A6C34878D82A}">
                    <a16:rowId xmlns:a16="http://schemas.microsoft.com/office/drawing/2014/main" val="364267823"/>
                  </a:ext>
                </a:extLst>
              </a:tr>
              <a:tr h="625559">
                <a:tc>
                  <a:txBody>
                    <a:bodyPr/>
                    <a:lstStyle/>
                    <a:p>
                      <a:endParaRPr lang="en-AU" sz="1400" dirty="0"/>
                    </a:p>
                  </a:txBody>
                  <a:tcPr/>
                </a:tc>
                <a:tc>
                  <a:txBody>
                    <a:bodyPr/>
                    <a:lstStyle/>
                    <a:p>
                      <a:r>
                        <a:rPr lang="en-US" sz="1400" dirty="0" smtClean="0"/>
                        <a:t>Planned</a:t>
                      </a:r>
                      <a:r>
                        <a:rPr lang="en-US" sz="1400" baseline="0" dirty="0" smtClean="0"/>
                        <a:t> End Date</a:t>
                      </a:r>
                      <a:endParaRPr lang="en-AU" sz="1400" dirty="0"/>
                    </a:p>
                  </a:txBody>
                  <a:tcPr/>
                </a:tc>
                <a:tc>
                  <a:txBody>
                    <a:bodyPr/>
                    <a:lstStyle/>
                    <a:p>
                      <a:r>
                        <a:rPr lang="en-IN" sz="1400" dirty="0" smtClean="0"/>
                        <a:t>Automated</a:t>
                      </a:r>
                      <a:endParaRPr lang="en-AU" sz="1400" dirty="0"/>
                    </a:p>
                  </a:txBody>
                  <a:tcPr/>
                </a:tc>
                <a:tc>
                  <a:txBody>
                    <a:bodyPr/>
                    <a:lstStyle/>
                    <a:p>
                      <a:pPr marL="0" algn="l" defTabSz="914400" rtl="0" eaLnBrk="1" latinLnBrk="0" hangingPunct="1"/>
                      <a:r>
                        <a:rPr lang="en-IN" sz="1400" kern="1200" dirty="0" smtClean="0">
                          <a:solidFill>
                            <a:schemeClr val="dk1"/>
                          </a:solidFill>
                          <a:latin typeface="+mn-lt"/>
                          <a:ea typeface="+mn-ea"/>
                          <a:cs typeface="+mn-cs"/>
                        </a:rPr>
                        <a:t>Manual</a:t>
                      </a:r>
                      <a:endParaRPr lang="en-AU" sz="1400" kern="1200" dirty="0">
                        <a:solidFill>
                          <a:schemeClr val="dk1"/>
                        </a:solidFill>
                        <a:latin typeface="+mn-lt"/>
                        <a:ea typeface="+mn-ea"/>
                        <a:cs typeface="+mn-cs"/>
                      </a:endParaRPr>
                    </a:p>
                  </a:txBody>
                  <a:tcPr/>
                </a:tc>
                <a:tc>
                  <a:txBody>
                    <a:bodyPr/>
                    <a:lstStyle/>
                    <a:p>
                      <a:r>
                        <a:rPr lang="en-US" sz="1400" dirty="0" smtClean="0"/>
                        <a:t>Total Regression test cases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Executed till 17th Mar</a:t>
                      </a:r>
                      <a:endParaRPr lang="en-AU" sz="1400" kern="1200" dirty="0" smtClean="0">
                        <a:solidFill>
                          <a:schemeClr val="dk1"/>
                        </a:solidFill>
                        <a:latin typeface="+mn-lt"/>
                        <a:ea typeface="+mn-ea"/>
                        <a:cs typeface="+mn-cs"/>
                      </a:endParaRPr>
                    </a:p>
                  </a:txBody>
                  <a:tcPr/>
                </a:tc>
                <a:tc>
                  <a:txBody>
                    <a:bodyPr/>
                    <a:lstStyle/>
                    <a:p>
                      <a:r>
                        <a:rPr lang="en-IN" sz="1400" dirty="0" smtClean="0"/>
                        <a:t>Pass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t>Fail</a:t>
                      </a:r>
                      <a:endParaRPr lang="en-AU" sz="1400" dirty="0" smtClean="0"/>
                    </a:p>
                  </a:txBody>
                  <a:tcPr/>
                </a:tc>
                <a:tc>
                  <a:txBody>
                    <a:bodyPr/>
                    <a:lstStyle/>
                    <a:p>
                      <a:r>
                        <a:rPr lang="en-AU" sz="1400" kern="1200" dirty="0" smtClean="0">
                          <a:solidFill>
                            <a:schemeClr val="dk1"/>
                          </a:solidFill>
                          <a:effectLst/>
                          <a:latin typeface="+mn-lt"/>
                          <a:ea typeface="+mn-ea"/>
                          <a:cs typeface="+mn-cs"/>
                        </a:rPr>
                        <a:t>Not Executed</a:t>
                      </a:r>
                      <a:endParaRPr lang="en-AU" sz="1400" dirty="0"/>
                    </a:p>
                  </a:txBody>
                  <a:tcPr/>
                </a:tc>
                <a:tc>
                  <a:txBody>
                    <a:bodyPr/>
                    <a:lstStyle/>
                    <a:p>
                      <a:r>
                        <a:rPr lang="en-IN" sz="1400" dirty="0" smtClean="0"/>
                        <a:t>Defect Resolved</a:t>
                      </a:r>
                      <a:endParaRPr lang="en-AU" sz="1400" dirty="0"/>
                    </a:p>
                  </a:txBody>
                  <a:tcPr/>
                </a:tc>
                <a:tc>
                  <a:txBody>
                    <a:bodyPr/>
                    <a:lstStyle/>
                    <a:p>
                      <a:r>
                        <a:rPr lang="en-US" sz="1400" dirty="0" smtClean="0"/>
                        <a:t>ETA</a:t>
                      </a:r>
                      <a:endParaRPr lang="en-AU" sz="1400" dirty="0"/>
                    </a:p>
                  </a:txBody>
                  <a:tcPr/>
                </a:tc>
                <a:extLst>
                  <a:ext uri="{0D108BD9-81ED-4DB2-BD59-A6C34878D82A}">
                    <a16:rowId xmlns:a16="http://schemas.microsoft.com/office/drawing/2014/main" val="3486040857"/>
                  </a:ext>
                </a:extLst>
              </a:tr>
              <a:tr h="62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Purchasing-Cycle2</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5</a:t>
                      </a:r>
                      <a:r>
                        <a:rPr lang="en-US" sz="1400" kern="1200" baseline="0" dirty="0" smtClean="0">
                          <a:solidFill>
                            <a:schemeClr val="tx1"/>
                          </a:solidFill>
                          <a:latin typeface="+mn-lt"/>
                          <a:ea typeface="+mn-ea"/>
                          <a:cs typeface="+mn-cs"/>
                        </a:rPr>
                        <a:t> Mar 2021</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95</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Completed</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3435616806"/>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E-Proc-Cycle2</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11 Apr </a:t>
                      </a:r>
                      <a:r>
                        <a:rPr lang="en-US" sz="1400" kern="1200" dirty="0" smtClean="0">
                          <a:solidFill>
                            <a:schemeClr val="tx1"/>
                          </a:solidFill>
                          <a:latin typeface="+mn-lt"/>
                          <a:ea typeface="+mn-ea"/>
                          <a:cs typeface="+mn-cs"/>
                        </a:rPr>
                        <a:t>2021</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44</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Completed(Note: Requisition approval workflow is considered for next PI as</a:t>
                      </a:r>
                      <a:r>
                        <a:rPr lang="en-US" sz="1400" kern="1200" baseline="0" dirty="0" smtClean="0">
                          <a:solidFill>
                            <a:schemeClr val="tx1"/>
                          </a:solidFill>
                          <a:latin typeface="+mn-lt"/>
                          <a:ea typeface="+mn-ea"/>
                          <a:cs typeface="+mn-cs"/>
                        </a:rPr>
                        <a:t> there are d</a:t>
                      </a:r>
                      <a:r>
                        <a:rPr lang="en-US" sz="1400" kern="1200" dirty="0" smtClean="0">
                          <a:solidFill>
                            <a:schemeClr val="tx1"/>
                          </a:solidFill>
                          <a:latin typeface="+mn-lt"/>
                          <a:ea typeface="+mn-ea"/>
                          <a:cs typeface="+mn-cs"/>
                        </a:rPr>
                        <a:t>esign-changes)</a:t>
                      </a:r>
                      <a:endParaRPr lang="en-AU" sz="1400" kern="1200" dirty="0" smtClean="0">
                        <a:solidFill>
                          <a:schemeClr val="tx1"/>
                        </a:solidFill>
                        <a:latin typeface="+mn-lt"/>
                        <a:ea typeface="+mn-ea"/>
                        <a:cs typeface="+mn-cs"/>
                      </a:endParaRPr>
                    </a:p>
                  </a:txBody>
                  <a:tcPr/>
                </a:tc>
                <a:extLst>
                  <a:ext uri="{0D108BD9-81ED-4DB2-BD59-A6C34878D82A}">
                    <a16:rowId xmlns:a16="http://schemas.microsoft.com/office/drawing/2014/main" val="2153652228"/>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AP-Cycle2</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419</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29</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448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395</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359</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48</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In China instance CNFUSYS1, we are waiting for the refresh to continue further.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Taiwan batch execution verification is currently </a:t>
                      </a:r>
                      <a:r>
                        <a:rPr lang="en-US" sz="1400" kern="1200" baseline="0" smtClean="0">
                          <a:solidFill>
                            <a:schemeClr val="tx1"/>
                          </a:solidFill>
                          <a:latin typeface="+mn-lt"/>
                          <a:ea typeface="+mn-ea"/>
                          <a:cs typeface="+mn-cs"/>
                        </a:rPr>
                        <a:t>in progress.</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2909979914"/>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1852808888"/>
                  </a:ext>
                </a:extLst>
              </a:tr>
            </a:tbl>
          </a:graphicData>
        </a:graphic>
      </p:graphicFrame>
    </p:spTree>
    <p:extLst>
      <p:ext uri="{BB962C8B-B14F-4D97-AF65-F5344CB8AC3E}">
        <p14:creationId xmlns:p14="http://schemas.microsoft.com/office/powerpoint/2010/main" val="3208170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4691"/>
          </a:xfrm>
        </p:spPr>
        <p:txBody>
          <a:bodyPr/>
          <a:lstStyle/>
          <a:p>
            <a:r>
              <a:rPr lang="en-US" dirty="0"/>
              <a:t>Execution Tracker </a:t>
            </a:r>
            <a:r>
              <a:rPr lang="en-US" dirty="0" smtClean="0"/>
              <a:t>for S2P</a:t>
            </a:r>
            <a:endParaRPr lang="en-AU" dirty="0"/>
          </a:p>
        </p:txBody>
      </p:sp>
      <p:graphicFrame>
        <p:nvGraphicFramePr>
          <p:cNvPr id="4" name="Content Placeholder 3"/>
          <p:cNvGraphicFramePr>
            <a:graphicFrameLocks noGrp="1"/>
          </p:cNvGraphicFramePr>
          <p:nvPr>
            <p:ph idx="1"/>
            <p:extLst/>
          </p:nvPr>
        </p:nvGraphicFramePr>
        <p:xfrm>
          <a:off x="838200" y="1184062"/>
          <a:ext cx="10515603" cy="4886325"/>
        </p:xfrm>
        <a:graphic>
          <a:graphicData uri="http://schemas.openxmlformats.org/drawingml/2006/table">
            <a:tbl>
              <a:tblPr firstRow="1" bandRow="1">
                <a:tableStyleId>{5C22544A-7EE6-4342-B048-85BDC9FD1C3A}</a:tableStyleId>
              </a:tblPr>
              <a:tblGrid>
                <a:gridCol w="780535">
                  <a:extLst>
                    <a:ext uri="{9D8B030D-6E8A-4147-A177-3AD203B41FA5}">
                      <a16:colId xmlns:a16="http://schemas.microsoft.com/office/drawing/2014/main" val="3976437030"/>
                    </a:ext>
                  </a:extLst>
                </a:gridCol>
                <a:gridCol w="902043">
                  <a:extLst>
                    <a:ext uri="{9D8B030D-6E8A-4147-A177-3AD203B41FA5}">
                      <a16:colId xmlns:a16="http://schemas.microsoft.com/office/drawing/2014/main" val="3454977600"/>
                    </a:ext>
                  </a:extLst>
                </a:gridCol>
                <a:gridCol w="902044">
                  <a:extLst>
                    <a:ext uri="{9D8B030D-6E8A-4147-A177-3AD203B41FA5}">
                      <a16:colId xmlns:a16="http://schemas.microsoft.com/office/drawing/2014/main" val="718592775"/>
                    </a:ext>
                  </a:extLst>
                </a:gridCol>
                <a:gridCol w="852616">
                  <a:extLst>
                    <a:ext uri="{9D8B030D-6E8A-4147-A177-3AD203B41FA5}">
                      <a16:colId xmlns:a16="http://schemas.microsoft.com/office/drawing/2014/main" val="1471487289"/>
                    </a:ext>
                  </a:extLst>
                </a:gridCol>
                <a:gridCol w="914400">
                  <a:extLst>
                    <a:ext uri="{9D8B030D-6E8A-4147-A177-3AD203B41FA5}">
                      <a16:colId xmlns:a16="http://schemas.microsoft.com/office/drawing/2014/main" val="4076507983"/>
                    </a:ext>
                  </a:extLst>
                </a:gridCol>
                <a:gridCol w="864973">
                  <a:extLst>
                    <a:ext uri="{9D8B030D-6E8A-4147-A177-3AD203B41FA5}">
                      <a16:colId xmlns:a16="http://schemas.microsoft.com/office/drawing/2014/main" val="2372189166"/>
                    </a:ext>
                  </a:extLst>
                </a:gridCol>
                <a:gridCol w="951470">
                  <a:extLst>
                    <a:ext uri="{9D8B030D-6E8A-4147-A177-3AD203B41FA5}">
                      <a16:colId xmlns:a16="http://schemas.microsoft.com/office/drawing/2014/main" val="19465951"/>
                    </a:ext>
                  </a:extLst>
                </a:gridCol>
                <a:gridCol w="1173892">
                  <a:extLst>
                    <a:ext uri="{9D8B030D-6E8A-4147-A177-3AD203B41FA5}">
                      <a16:colId xmlns:a16="http://schemas.microsoft.com/office/drawing/2014/main" val="390278334"/>
                    </a:ext>
                  </a:extLst>
                </a:gridCol>
                <a:gridCol w="1087395">
                  <a:extLst>
                    <a:ext uri="{9D8B030D-6E8A-4147-A177-3AD203B41FA5}">
                      <a16:colId xmlns:a16="http://schemas.microsoft.com/office/drawing/2014/main" val="107706168"/>
                    </a:ext>
                  </a:extLst>
                </a:gridCol>
                <a:gridCol w="1112108">
                  <a:extLst>
                    <a:ext uri="{9D8B030D-6E8A-4147-A177-3AD203B41FA5}">
                      <a16:colId xmlns:a16="http://schemas.microsoft.com/office/drawing/2014/main" val="1826953669"/>
                    </a:ext>
                  </a:extLst>
                </a:gridCol>
                <a:gridCol w="974127">
                  <a:extLst>
                    <a:ext uri="{9D8B030D-6E8A-4147-A177-3AD203B41FA5}">
                      <a16:colId xmlns:a16="http://schemas.microsoft.com/office/drawing/2014/main" val="3863289116"/>
                    </a:ext>
                  </a:extLst>
                </a:gridCol>
              </a:tblGrid>
              <a:tr h="37084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Cycle 2</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Start Date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End Date</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1729117"/>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IND</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Purchasing</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smtClean="0">
                          <a:solidFill>
                            <a:srgbClr val="000000"/>
                          </a:solidFill>
                          <a:effectLst/>
                          <a:latin typeface="Calibri" panose="020F0502020204030204" pitchFamily="34" charset="0"/>
                        </a:rPr>
                        <a:t>Bhanu</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8-Mar-21</a:t>
                      </a:r>
                      <a:endParaRPr lang="en-AU" sz="1400" b="0" i="0" u="none" strike="noStrike" dirty="0" smtClean="0">
                        <a:solidFill>
                          <a:schemeClr val="tx1"/>
                        </a:solidFill>
                        <a:effectLst/>
                        <a:latin typeface="Calibri" panose="020F0502020204030204" pitchFamily="34" charset="0"/>
                      </a:endParaRPr>
                    </a:p>
                  </a:txBody>
                  <a:tcPr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8-Mar-21</a:t>
                      </a:r>
                      <a:endParaRPr lang="en-AU" sz="1400" b="0" i="0" u="none" strike="noStrike" dirty="0" smtClean="0">
                        <a:solidFill>
                          <a:schemeClr val="tx1"/>
                        </a:solidFill>
                        <a:effectLst/>
                        <a:latin typeface="Calibri" panose="020F0502020204030204" pitchFamily="34" charset="0"/>
                      </a:endParaRPr>
                    </a:p>
                  </a:txBody>
                  <a:tcPr anchor="b"/>
                </a:tc>
                <a:extLst>
                  <a:ext uri="{0D108BD9-81ED-4DB2-BD59-A6C34878D82A}">
                    <a16:rowId xmlns:a16="http://schemas.microsoft.com/office/drawing/2014/main" val="165151018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9-Mar-21</a:t>
                      </a:r>
                      <a:endParaRPr lang="en-AU" sz="1400" b="0" i="0" u="none" strike="noStrike" dirty="0" smtClean="0">
                        <a:solidFill>
                          <a:schemeClr val="tx1"/>
                        </a:solidFill>
                        <a:effectLst/>
                        <a:latin typeface="Calibri" panose="020F0502020204030204" pitchFamily="34" charset="0"/>
                      </a:endParaRPr>
                    </a:p>
                  </a:txBody>
                  <a:tcPr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dirty="0" smtClean="0">
                          <a:solidFill>
                            <a:schemeClr val="tx1"/>
                          </a:solidFill>
                          <a:effectLst/>
                          <a:latin typeface="Calibri" panose="020F0502020204030204" pitchFamily="34" charset="0"/>
                        </a:rPr>
                        <a:t>9-Mar-21</a:t>
                      </a:r>
                      <a:endParaRPr lang="en-AU" sz="1400" b="0" i="0" u="none" strike="noStrike" dirty="0" smtClean="0">
                        <a:solidFill>
                          <a:schemeClr val="tx1"/>
                        </a:solidFill>
                        <a:effectLst/>
                        <a:latin typeface="Calibri" panose="020F0502020204030204" pitchFamily="34" charset="0"/>
                      </a:endParaRPr>
                    </a:p>
                  </a:txBody>
                  <a:tcPr anchor="b"/>
                </a:tc>
                <a:extLst>
                  <a:ext uri="{0D108BD9-81ED-4DB2-BD59-A6C34878D82A}">
                    <a16:rowId xmlns:a16="http://schemas.microsoft.com/office/drawing/2014/main" val="1692825374"/>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chemeClr val="tx1"/>
                          </a:solidFill>
                          <a:effectLst/>
                          <a:latin typeface="Calibri" panose="020F0502020204030204" pitchFamily="34" charset="0"/>
                        </a:rPr>
                        <a:t>10-Mar-21</a:t>
                      </a:r>
                      <a:endParaRPr lang="en-AU" sz="1400" b="0" i="0" u="none" strike="noStrike" dirty="0">
                        <a:solidFill>
                          <a:schemeClr val="tx1"/>
                        </a:solidFill>
                        <a:effectLst/>
                        <a:latin typeface="Calibri" panose="020F0502020204030204" pitchFamily="34" charset="0"/>
                      </a:endParaRPr>
                    </a:p>
                  </a:txBody>
                  <a:tcPr anchor="b"/>
                </a:tc>
                <a:tc>
                  <a:txBody>
                    <a:bodyPr/>
                    <a:lstStyle/>
                    <a:p>
                      <a:pPr algn="r"/>
                      <a:r>
                        <a:rPr lang="en-US" sz="1400" dirty="0" smtClean="0">
                          <a:solidFill>
                            <a:schemeClr val="tx1"/>
                          </a:solidFill>
                        </a:rPr>
                        <a:t>10-Mar-21</a:t>
                      </a:r>
                      <a:endParaRPr lang="en-AU" sz="1400" dirty="0">
                        <a:solidFill>
                          <a:schemeClr val="tx1"/>
                        </a:solidFill>
                      </a:endParaRPr>
                    </a:p>
                  </a:txBody>
                  <a:tcPr anchor="b"/>
                </a:tc>
                <a:extLst>
                  <a:ext uri="{0D108BD9-81ED-4DB2-BD59-A6C34878D82A}">
                    <a16:rowId xmlns:a16="http://schemas.microsoft.com/office/drawing/2014/main" val="363038616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11-Mar-21</a:t>
                      </a:r>
                      <a:endParaRPr lang="en-AU" sz="1400" dirty="0">
                        <a:solidFill>
                          <a:schemeClr val="tx1"/>
                        </a:solidFill>
                      </a:endParaRPr>
                    </a:p>
                  </a:txBody>
                  <a:tcPr anchor="ctr"/>
                </a:tc>
                <a:tc>
                  <a:txBody>
                    <a:bodyPr/>
                    <a:lstStyle/>
                    <a:p>
                      <a:pPr algn="r"/>
                      <a:r>
                        <a:rPr lang="en-US" sz="1400" dirty="0" smtClean="0">
                          <a:solidFill>
                            <a:schemeClr val="tx1"/>
                          </a:solidFill>
                        </a:rPr>
                        <a:t>11-Mar-21</a:t>
                      </a:r>
                      <a:endParaRPr lang="en-AU" sz="1400" dirty="0">
                        <a:solidFill>
                          <a:schemeClr val="tx1"/>
                        </a:solidFill>
                      </a:endParaRPr>
                    </a:p>
                  </a:txBody>
                  <a:tcPr anchor="ctr"/>
                </a:tc>
                <a:extLst>
                  <a:ext uri="{0D108BD9-81ED-4DB2-BD59-A6C34878D82A}">
                    <a16:rowId xmlns:a16="http://schemas.microsoft.com/office/drawing/2014/main" val="1208666760"/>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IND</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smtClean="0">
                          <a:solidFill>
                            <a:srgbClr val="000000"/>
                          </a:solidFill>
                          <a:effectLst/>
                          <a:latin typeface="Calibri" panose="020F0502020204030204" pitchFamily="34" charset="0"/>
                        </a:rPr>
                        <a:t>Aishwarya</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12-Mar-21</a:t>
                      </a:r>
                      <a:endParaRPr lang="en-AU" sz="1400" dirty="0">
                        <a:solidFill>
                          <a:schemeClr val="tx1"/>
                        </a:solidFill>
                      </a:endParaRPr>
                    </a:p>
                  </a:txBody>
                  <a:tcPr anchor="b"/>
                </a:tc>
                <a:tc>
                  <a:txBody>
                    <a:bodyPr/>
                    <a:lstStyle/>
                    <a:p>
                      <a:pPr algn="r"/>
                      <a:r>
                        <a:rPr lang="en-US" sz="1400" dirty="0" smtClean="0">
                          <a:solidFill>
                            <a:schemeClr val="tx1"/>
                          </a:solidFill>
                        </a:rPr>
                        <a:t>12-Mar-21</a:t>
                      </a:r>
                      <a:endParaRPr lang="en-AU" sz="1400" dirty="0">
                        <a:solidFill>
                          <a:schemeClr val="tx1"/>
                        </a:solidFill>
                      </a:endParaRPr>
                    </a:p>
                  </a:txBody>
                  <a:tcPr anchor="b"/>
                </a:tc>
                <a:extLst>
                  <a:ext uri="{0D108BD9-81ED-4DB2-BD59-A6C34878D82A}">
                    <a16:rowId xmlns:a16="http://schemas.microsoft.com/office/drawing/2014/main" val="40516864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15-Mar-21</a:t>
                      </a:r>
                      <a:endParaRPr lang="en-AU" sz="1400" dirty="0">
                        <a:solidFill>
                          <a:schemeClr val="tx1"/>
                        </a:solidFill>
                      </a:endParaRPr>
                    </a:p>
                  </a:txBody>
                  <a:tcPr anchor="b"/>
                </a:tc>
                <a:tc>
                  <a:txBody>
                    <a:bodyPr/>
                    <a:lstStyle/>
                    <a:p>
                      <a:pPr algn="r"/>
                      <a:r>
                        <a:rPr lang="en-US" sz="1400" dirty="0" smtClean="0">
                          <a:solidFill>
                            <a:schemeClr val="tx1"/>
                          </a:solidFill>
                        </a:rPr>
                        <a:t>15-Mar-21</a:t>
                      </a:r>
                      <a:endParaRPr lang="en-AU" sz="1400" dirty="0">
                        <a:solidFill>
                          <a:schemeClr val="tx1"/>
                        </a:solidFill>
                      </a:endParaRPr>
                    </a:p>
                  </a:txBody>
                  <a:tcPr anchor="b"/>
                </a:tc>
                <a:extLst>
                  <a:ext uri="{0D108BD9-81ED-4DB2-BD59-A6C34878D82A}">
                    <a16:rowId xmlns:a16="http://schemas.microsoft.com/office/drawing/2014/main" val="1413985610"/>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16-Mar-21</a:t>
                      </a:r>
                      <a:endParaRPr lang="en-AU" sz="1400" dirty="0">
                        <a:solidFill>
                          <a:schemeClr val="tx1"/>
                        </a:solidFill>
                      </a:endParaRPr>
                    </a:p>
                  </a:txBody>
                  <a:tcPr anchor="b"/>
                </a:tc>
                <a:tc>
                  <a:txBody>
                    <a:bodyPr/>
                    <a:lstStyle/>
                    <a:p>
                      <a:pPr algn="r"/>
                      <a:r>
                        <a:rPr lang="en-US" sz="1400" dirty="0" smtClean="0">
                          <a:solidFill>
                            <a:schemeClr val="tx1"/>
                          </a:solidFill>
                        </a:rPr>
                        <a:t>16-Mar-21</a:t>
                      </a:r>
                      <a:endParaRPr lang="en-AU" sz="1400" dirty="0">
                        <a:solidFill>
                          <a:schemeClr val="tx1"/>
                        </a:solidFill>
                      </a:endParaRPr>
                    </a:p>
                  </a:txBody>
                  <a:tcPr anchor="b"/>
                </a:tc>
                <a:extLst>
                  <a:ext uri="{0D108BD9-81ED-4DB2-BD59-A6C34878D82A}">
                    <a16:rowId xmlns:a16="http://schemas.microsoft.com/office/drawing/2014/main" val="746375466"/>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16-Mar-21</a:t>
                      </a:r>
                      <a:endParaRPr lang="en-AU" sz="1400" dirty="0">
                        <a:solidFill>
                          <a:schemeClr val="tx1"/>
                        </a:solidFill>
                      </a:endParaRPr>
                    </a:p>
                  </a:txBody>
                  <a:tcPr anchor="ctr"/>
                </a:tc>
                <a:tc>
                  <a:txBody>
                    <a:bodyPr/>
                    <a:lstStyle/>
                    <a:p>
                      <a:pPr algn="r"/>
                      <a:r>
                        <a:rPr lang="en-US" sz="1400" dirty="0" smtClean="0">
                          <a:solidFill>
                            <a:schemeClr val="tx1"/>
                          </a:solidFill>
                        </a:rPr>
                        <a:t>16-Mar-21</a:t>
                      </a:r>
                      <a:endParaRPr lang="en-AU" sz="1400" dirty="0">
                        <a:solidFill>
                          <a:schemeClr val="tx1"/>
                        </a:solidFill>
                      </a:endParaRPr>
                    </a:p>
                  </a:txBody>
                  <a:tcPr anchor="ctr"/>
                </a:tc>
                <a:extLst>
                  <a:ext uri="{0D108BD9-81ED-4DB2-BD59-A6C34878D82A}">
                    <a16:rowId xmlns:a16="http://schemas.microsoft.com/office/drawing/2014/main" val="3361223822"/>
                  </a:ext>
                </a:extLst>
              </a:tr>
              <a:tr h="370840">
                <a:tc rowSpan="3">
                  <a:txBody>
                    <a:bodyPr/>
                    <a:lstStyle/>
                    <a:p>
                      <a:pPr algn="ctr" fontAlgn="ctr"/>
                      <a:r>
                        <a:rPr lang="en-US" sz="1400" b="0" i="0" u="none" strike="noStrike" dirty="0" smtClean="0">
                          <a:solidFill>
                            <a:srgbClr val="000000"/>
                          </a:solidFill>
                          <a:effectLst/>
                          <a:latin typeface="Calibri" panose="020F0502020204030204" pitchFamily="34" charset="0"/>
                        </a:rPr>
                        <a:t>JPN</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3">
                  <a:txBody>
                    <a:bodyPr/>
                    <a:lstStyle/>
                    <a:p>
                      <a:pPr algn="l" fontAlgn="ctr"/>
                      <a:r>
                        <a:rPr lang="en-US" sz="1400" b="0" i="0" u="none" strike="noStrike" dirty="0" smtClean="0">
                          <a:solidFill>
                            <a:srgbClr val="000000"/>
                          </a:solidFill>
                          <a:effectLst/>
                          <a:latin typeface="Calibri" panose="020F0502020204030204" pitchFamily="34" charset="0"/>
                        </a:rPr>
                        <a:t>Nazeer</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solidFill>
                            <a:schemeClr val="tx1"/>
                          </a:solidFill>
                        </a:rPr>
                        <a:t>18-Mar-21</a:t>
                      </a:r>
                      <a:endParaRPr lang="en-AU" sz="1400" dirty="0">
                        <a:solidFill>
                          <a:schemeClr val="tx1"/>
                        </a:solidFill>
                      </a:endParaRPr>
                    </a:p>
                  </a:txBody>
                  <a:tcPr anchor="b"/>
                </a:tc>
                <a:tc>
                  <a:txBody>
                    <a:bodyPr/>
                    <a:lstStyle/>
                    <a:p>
                      <a:pPr algn="r"/>
                      <a:r>
                        <a:rPr lang="en-US" sz="1400" dirty="0" smtClean="0">
                          <a:solidFill>
                            <a:srgbClr val="FF0000"/>
                          </a:solidFill>
                        </a:rPr>
                        <a:t>18-Mar-21</a:t>
                      </a:r>
                      <a:endParaRPr lang="en-AU" sz="1400" dirty="0">
                        <a:solidFill>
                          <a:srgbClr val="FF0000"/>
                        </a:solidFill>
                      </a:endParaRPr>
                    </a:p>
                  </a:txBody>
                  <a:tcPr anchor="b"/>
                </a:tc>
                <a:extLst>
                  <a:ext uri="{0D108BD9-81ED-4DB2-BD59-A6C34878D82A}">
                    <a16:rowId xmlns:a16="http://schemas.microsoft.com/office/drawing/2014/main" val="153405538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19-Mar-21</a:t>
                      </a:r>
                      <a:endParaRPr lang="en-AU" sz="1400" dirty="0">
                        <a:solidFill>
                          <a:srgbClr val="FF0000"/>
                        </a:solidFill>
                      </a:endParaRPr>
                    </a:p>
                  </a:txBody>
                  <a:tcPr anchor="b"/>
                </a:tc>
                <a:tc>
                  <a:txBody>
                    <a:bodyPr/>
                    <a:lstStyle/>
                    <a:p>
                      <a:r>
                        <a:rPr lang="en-US" sz="1400" dirty="0" smtClean="0">
                          <a:solidFill>
                            <a:srgbClr val="FF0000"/>
                          </a:solidFill>
                        </a:rPr>
                        <a:t>19-Mar-21</a:t>
                      </a:r>
                      <a:endParaRPr lang="en-AU" sz="1400" dirty="0">
                        <a:solidFill>
                          <a:srgbClr val="FF0000"/>
                        </a:solidFill>
                      </a:endParaRPr>
                    </a:p>
                  </a:txBody>
                  <a:tcPr anchor="b"/>
                </a:tc>
                <a:extLst>
                  <a:ext uri="{0D108BD9-81ED-4DB2-BD59-A6C34878D82A}">
                    <a16:rowId xmlns:a16="http://schemas.microsoft.com/office/drawing/2014/main" val="225019688"/>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19-Mar-21</a:t>
                      </a:r>
                      <a:endParaRPr lang="en-AU" sz="1400" dirty="0">
                        <a:solidFill>
                          <a:srgbClr val="FF0000"/>
                        </a:solidFill>
                      </a:endParaRPr>
                    </a:p>
                  </a:txBody>
                  <a:tcPr anchor="b"/>
                </a:tc>
                <a:tc>
                  <a:txBody>
                    <a:bodyPr/>
                    <a:lstStyle/>
                    <a:p>
                      <a:r>
                        <a:rPr lang="en-US" sz="1400" dirty="0" smtClean="0">
                          <a:solidFill>
                            <a:srgbClr val="FF0000"/>
                          </a:solidFill>
                        </a:rPr>
                        <a:t>19-Mar-21</a:t>
                      </a:r>
                      <a:endParaRPr lang="en-AU" sz="1400" dirty="0">
                        <a:solidFill>
                          <a:srgbClr val="FF0000"/>
                        </a:solidFill>
                      </a:endParaRPr>
                    </a:p>
                  </a:txBody>
                  <a:tcPr anchor="b"/>
                </a:tc>
                <a:extLst>
                  <a:ext uri="{0D108BD9-81ED-4DB2-BD59-A6C34878D82A}">
                    <a16:rowId xmlns:a16="http://schemas.microsoft.com/office/drawing/2014/main" val="914670556"/>
                  </a:ext>
                </a:extLst>
              </a:tr>
              <a:tr h="370840">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b"/>
                      <a:r>
                        <a:rPr lang="en-US" sz="1400" b="0" i="0" u="none" strike="noStrike" dirty="0" smtClean="0">
                          <a:solidFill>
                            <a:srgbClr val="000000"/>
                          </a:solidFill>
                          <a:effectLst/>
                          <a:latin typeface="Calibri" panose="020F0502020204030204" pitchFamily="34" charset="0"/>
                        </a:rPr>
                        <a:t>Re-run</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22-Mar-21</a:t>
                      </a:r>
                      <a:endParaRPr lang="en-AU" sz="1400" dirty="0">
                        <a:solidFill>
                          <a:srgbClr val="FF0000"/>
                        </a:solidFill>
                      </a:endParaRPr>
                    </a:p>
                  </a:txBody>
                  <a:tcPr anchor="b"/>
                </a:tc>
                <a:tc>
                  <a:txBody>
                    <a:bodyPr/>
                    <a:lstStyle/>
                    <a:p>
                      <a:r>
                        <a:rPr lang="en-US" sz="1400" dirty="0" smtClean="0">
                          <a:solidFill>
                            <a:srgbClr val="FF0000"/>
                          </a:solidFill>
                        </a:rPr>
                        <a:t>22-Mar-21</a:t>
                      </a:r>
                      <a:endParaRPr lang="en-AU" sz="1400" dirty="0">
                        <a:solidFill>
                          <a:srgbClr val="FF0000"/>
                        </a:solidFill>
                      </a:endParaRPr>
                    </a:p>
                  </a:txBody>
                  <a:tcPr anchor="b"/>
                </a:tc>
                <a:extLst>
                  <a:ext uri="{0D108BD9-81ED-4DB2-BD59-A6C34878D82A}">
                    <a16:rowId xmlns:a16="http://schemas.microsoft.com/office/drawing/2014/main" val="201083817"/>
                  </a:ext>
                </a:extLst>
              </a:tr>
            </a:tbl>
          </a:graphicData>
        </a:graphic>
      </p:graphicFrame>
    </p:spTree>
    <p:extLst>
      <p:ext uri="{BB962C8B-B14F-4D97-AF65-F5344CB8AC3E}">
        <p14:creationId xmlns:p14="http://schemas.microsoft.com/office/powerpoint/2010/main" val="393020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189"/>
          </a:xfrm>
        </p:spPr>
        <p:txBody>
          <a:bodyPr/>
          <a:lstStyle/>
          <a:p>
            <a:r>
              <a:rPr lang="en-US" dirty="0"/>
              <a:t>Projection for next 2 weeks..</a:t>
            </a:r>
            <a:r>
              <a:rPr lang="en-US" dirty="0" err="1"/>
              <a:t>contd</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5498292"/>
              </p:ext>
            </p:extLst>
          </p:nvPr>
        </p:nvGraphicFramePr>
        <p:xfrm>
          <a:off x="838200" y="1396314"/>
          <a:ext cx="10515603" cy="5322570"/>
        </p:xfrm>
        <a:graphic>
          <a:graphicData uri="http://schemas.openxmlformats.org/drawingml/2006/table">
            <a:tbl>
              <a:tblPr firstRow="1" bandRow="1">
                <a:tableStyleId>{5C22544A-7EE6-4342-B048-85BDC9FD1C3A}</a:tableStyleId>
              </a:tblPr>
              <a:tblGrid>
                <a:gridCol w="743465">
                  <a:extLst>
                    <a:ext uri="{9D8B030D-6E8A-4147-A177-3AD203B41FA5}">
                      <a16:colId xmlns:a16="http://schemas.microsoft.com/office/drawing/2014/main" val="3976437030"/>
                    </a:ext>
                  </a:extLst>
                </a:gridCol>
                <a:gridCol w="790832">
                  <a:extLst>
                    <a:ext uri="{9D8B030D-6E8A-4147-A177-3AD203B41FA5}">
                      <a16:colId xmlns:a16="http://schemas.microsoft.com/office/drawing/2014/main" val="3454977600"/>
                    </a:ext>
                  </a:extLst>
                </a:gridCol>
                <a:gridCol w="914400">
                  <a:extLst>
                    <a:ext uri="{9D8B030D-6E8A-4147-A177-3AD203B41FA5}">
                      <a16:colId xmlns:a16="http://schemas.microsoft.com/office/drawing/2014/main" val="718592775"/>
                    </a:ext>
                  </a:extLst>
                </a:gridCol>
                <a:gridCol w="877330">
                  <a:extLst>
                    <a:ext uri="{9D8B030D-6E8A-4147-A177-3AD203B41FA5}">
                      <a16:colId xmlns:a16="http://schemas.microsoft.com/office/drawing/2014/main" val="1471487289"/>
                    </a:ext>
                  </a:extLst>
                </a:gridCol>
                <a:gridCol w="939114">
                  <a:extLst>
                    <a:ext uri="{9D8B030D-6E8A-4147-A177-3AD203B41FA5}">
                      <a16:colId xmlns:a16="http://schemas.microsoft.com/office/drawing/2014/main" val="4076507983"/>
                    </a:ext>
                  </a:extLst>
                </a:gridCol>
                <a:gridCol w="1235675">
                  <a:extLst>
                    <a:ext uri="{9D8B030D-6E8A-4147-A177-3AD203B41FA5}">
                      <a16:colId xmlns:a16="http://schemas.microsoft.com/office/drawing/2014/main" val="3867887396"/>
                    </a:ext>
                  </a:extLst>
                </a:gridCol>
                <a:gridCol w="914400">
                  <a:extLst>
                    <a:ext uri="{9D8B030D-6E8A-4147-A177-3AD203B41FA5}">
                      <a16:colId xmlns:a16="http://schemas.microsoft.com/office/drawing/2014/main" val="19465951"/>
                    </a:ext>
                  </a:extLst>
                </a:gridCol>
                <a:gridCol w="1050325">
                  <a:extLst>
                    <a:ext uri="{9D8B030D-6E8A-4147-A177-3AD203B41FA5}">
                      <a16:colId xmlns:a16="http://schemas.microsoft.com/office/drawing/2014/main" val="390278334"/>
                    </a:ext>
                  </a:extLst>
                </a:gridCol>
                <a:gridCol w="963827">
                  <a:extLst>
                    <a:ext uri="{9D8B030D-6E8A-4147-A177-3AD203B41FA5}">
                      <a16:colId xmlns:a16="http://schemas.microsoft.com/office/drawing/2014/main" val="107706168"/>
                    </a:ext>
                  </a:extLst>
                </a:gridCol>
                <a:gridCol w="963827">
                  <a:extLst>
                    <a:ext uri="{9D8B030D-6E8A-4147-A177-3AD203B41FA5}">
                      <a16:colId xmlns:a16="http://schemas.microsoft.com/office/drawing/2014/main" val="1826953669"/>
                    </a:ext>
                  </a:extLst>
                </a:gridCol>
                <a:gridCol w="1122408">
                  <a:extLst>
                    <a:ext uri="{9D8B030D-6E8A-4147-A177-3AD203B41FA5}">
                      <a16:colId xmlns:a16="http://schemas.microsoft.com/office/drawing/2014/main" val="3863289116"/>
                    </a:ext>
                  </a:extLst>
                </a:gridCol>
              </a:tblGrid>
              <a:tr h="37084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Cycle 2</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Start Date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End Date</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1729117"/>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LAOS</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smtClean="0">
                          <a:solidFill>
                            <a:srgbClr val="000000"/>
                          </a:solidFill>
                          <a:effectLst/>
                          <a:latin typeface="Calibri" panose="020F0502020204030204" pitchFamily="34" charset="0"/>
                        </a:rPr>
                        <a:t>Bhanu</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23-Mar-21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23-Mar-21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18-Mar-21</a:t>
                      </a:r>
                      <a:endParaRPr lang="en-AU" sz="1400" dirty="0">
                        <a:solidFill>
                          <a:srgbClr val="FF0000"/>
                        </a:solidFill>
                      </a:endParaRPr>
                    </a:p>
                  </a:txBody>
                  <a:tcPr anchor="b"/>
                </a:tc>
                <a:tc>
                  <a:txBody>
                    <a:bodyPr/>
                    <a:lstStyle/>
                    <a:p>
                      <a:r>
                        <a:rPr lang="en-US" sz="1400" dirty="0" smtClean="0">
                          <a:solidFill>
                            <a:srgbClr val="FF0000"/>
                          </a:solidFill>
                        </a:rPr>
                        <a:t>22-Mar-21</a:t>
                      </a:r>
                      <a:endParaRPr lang="en-AU" sz="1400" dirty="0" smtClean="0">
                        <a:solidFill>
                          <a:srgbClr val="FF0000"/>
                        </a:solidFill>
                      </a:endParaRPr>
                    </a:p>
                  </a:txBody>
                  <a:tcPr anchor="b"/>
                </a:tc>
                <a:extLst>
                  <a:ext uri="{0D108BD9-81ED-4DB2-BD59-A6C34878D82A}">
                    <a16:rowId xmlns:a16="http://schemas.microsoft.com/office/drawing/2014/main" val="165151018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24-Mar-21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24-Mar-21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23-Mar-21</a:t>
                      </a:r>
                      <a:endParaRPr lang="en-AU" sz="1400" dirty="0">
                        <a:solidFill>
                          <a:srgbClr val="FF0000"/>
                        </a:solidFill>
                      </a:endParaRPr>
                    </a:p>
                  </a:txBody>
                  <a:tcPr anchor="b"/>
                </a:tc>
                <a:tc>
                  <a:txBody>
                    <a:bodyPr/>
                    <a:lstStyle/>
                    <a:p>
                      <a:r>
                        <a:rPr lang="en-US" sz="1400" dirty="0" smtClean="0">
                          <a:solidFill>
                            <a:srgbClr val="FF0000"/>
                          </a:solidFill>
                        </a:rPr>
                        <a:t>23-Mar-21</a:t>
                      </a:r>
                      <a:endParaRPr lang="en-AU" sz="1400" dirty="0">
                        <a:solidFill>
                          <a:srgbClr val="FF0000"/>
                        </a:solidFill>
                      </a:endParaRPr>
                    </a:p>
                  </a:txBody>
                  <a:tcPr anchor="b"/>
                </a:tc>
                <a:extLst>
                  <a:ext uri="{0D108BD9-81ED-4DB2-BD59-A6C34878D82A}">
                    <a16:rowId xmlns:a16="http://schemas.microsoft.com/office/drawing/2014/main" val="1692825374"/>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24-Mar-21</a:t>
                      </a:r>
                      <a:endParaRPr lang="en-AU" sz="1400" dirty="0">
                        <a:solidFill>
                          <a:srgbClr val="FF0000"/>
                        </a:solidFill>
                      </a:endParaRPr>
                    </a:p>
                  </a:txBody>
                  <a:tcPr anchor="b"/>
                </a:tc>
                <a:tc>
                  <a:txBody>
                    <a:bodyPr/>
                    <a:lstStyle/>
                    <a:p>
                      <a:r>
                        <a:rPr lang="en-US" sz="1400" dirty="0" smtClean="0">
                          <a:solidFill>
                            <a:srgbClr val="FF0000"/>
                          </a:solidFill>
                        </a:rPr>
                        <a:t>25-Mar-21</a:t>
                      </a:r>
                      <a:endParaRPr lang="en-AU" sz="1400" dirty="0">
                        <a:solidFill>
                          <a:srgbClr val="FF0000"/>
                        </a:solidFill>
                      </a:endParaRPr>
                    </a:p>
                  </a:txBody>
                  <a:tcPr anchor="b"/>
                </a:tc>
                <a:extLst>
                  <a:ext uri="{0D108BD9-81ED-4DB2-BD59-A6C34878D82A}">
                    <a16:rowId xmlns:a16="http://schemas.microsoft.com/office/drawing/2014/main" val="363038616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400" dirty="0" smtClean="0">
                          <a:solidFill>
                            <a:srgbClr val="FF0000"/>
                          </a:solidFill>
                        </a:rPr>
                        <a:t>26-Mar-21</a:t>
                      </a:r>
                      <a:endParaRPr lang="en-AU" sz="1400" dirty="0">
                        <a:solidFill>
                          <a:srgbClr val="FF0000"/>
                        </a:solidFill>
                      </a:endParaRPr>
                    </a:p>
                  </a:txBody>
                  <a:tcPr anchor="ctr"/>
                </a:tc>
                <a:tc>
                  <a:txBody>
                    <a:bodyPr/>
                    <a:lstStyle/>
                    <a:p>
                      <a:pPr algn="ctr"/>
                      <a:r>
                        <a:rPr lang="en-US" sz="1400" dirty="0" smtClean="0">
                          <a:solidFill>
                            <a:srgbClr val="FF0000"/>
                          </a:solidFill>
                        </a:rPr>
                        <a:t>26-Mar-21</a:t>
                      </a:r>
                      <a:endParaRPr lang="en-AU" sz="1400" dirty="0">
                        <a:solidFill>
                          <a:srgbClr val="FF0000"/>
                        </a:solidFill>
                      </a:endParaRPr>
                    </a:p>
                  </a:txBody>
                  <a:tcPr anchor="ctr"/>
                </a:tc>
                <a:extLst>
                  <a:ext uri="{0D108BD9-81ED-4DB2-BD59-A6C34878D82A}">
                    <a16:rowId xmlns:a16="http://schemas.microsoft.com/office/drawing/2014/main" val="1208666760"/>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TWN</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AU" sz="1400" b="0" i="0" u="none" strike="noStrike">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err="1" smtClean="0">
                          <a:solidFill>
                            <a:srgbClr val="000000"/>
                          </a:solidFill>
                          <a:effectLst/>
                          <a:latin typeface="Calibri" panose="020F0502020204030204" pitchFamily="34" charset="0"/>
                        </a:rPr>
                        <a:t>Kritika&amp;Nazeer</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29-Mar-21</a:t>
                      </a:r>
                      <a:endParaRPr lang="en-AU" sz="1400" dirty="0">
                        <a:solidFill>
                          <a:srgbClr val="FF0000"/>
                        </a:solidFill>
                      </a:endParaRPr>
                    </a:p>
                  </a:txBody>
                  <a:tcPr anchor="b"/>
                </a:tc>
                <a:tc>
                  <a:txBody>
                    <a:bodyPr/>
                    <a:lstStyle/>
                    <a:p>
                      <a:r>
                        <a:rPr lang="en-US" sz="1400" dirty="0" smtClean="0">
                          <a:solidFill>
                            <a:srgbClr val="FF0000"/>
                          </a:solidFill>
                        </a:rPr>
                        <a:t>29-Mar-21</a:t>
                      </a:r>
                      <a:endParaRPr lang="en-AU" sz="1400" dirty="0">
                        <a:solidFill>
                          <a:srgbClr val="FF0000"/>
                        </a:solidFill>
                      </a:endParaRPr>
                    </a:p>
                  </a:txBody>
                  <a:tcPr anchor="b"/>
                </a:tc>
                <a:extLst>
                  <a:ext uri="{0D108BD9-81ED-4DB2-BD59-A6C34878D82A}">
                    <a16:rowId xmlns:a16="http://schemas.microsoft.com/office/drawing/2014/main" val="405168642"/>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30-Mar-21</a:t>
                      </a:r>
                      <a:endParaRPr lang="en-AU" sz="1400" dirty="0">
                        <a:solidFill>
                          <a:srgbClr val="FF0000"/>
                        </a:solidFill>
                      </a:endParaRPr>
                    </a:p>
                  </a:txBody>
                  <a:tcPr anchor="b"/>
                </a:tc>
                <a:tc>
                  <a:txBody>
                    <a:bodyPr/>
                    <a:lstStyle/>
                    <a:p>
                      <a:r>
                        <a:rPr lang="en-US" sz="1400" dirty="0" smtClean="0">
                          <a:solidFill>
                            <a:srgbClr val="FF0000"/>
                          </a:solidFill>
                        </a:rPr>
                        <a:t>30-Mar-21</a:t>
                      </a:r>
                      <a:endParaRPr lang="en-AU" sz="1400" dirty="0">
                        <a:solidFill>
                          <a:srgbClr val="FF0000"/>
                        </a:solidFill>
                      </a:endParaRPr>
                    </a:p>
                  </a:txBody>
                  <a:tcPr anchor="b"/>
                </a:tc>
                <a:extLst>
                  <a:ext uri="{0D108BD9-81ED-4DB2-BD59-A6C34878D82A}">
                    <a16:rowId xmlns:a16="http://schemas.microsoft.com/office/drawing/2014/main" val="1413985610"/>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31-Mar-21</a:t>
                      </a:r>
                      <a:endParaRPr lang="en-AU" sz="1400" dirty="0">
                        <a:solidFill>
                          <a:srgbClr val="FF0000"/>
                        </a:solidFill>
                      </a:endParaRPr>
                    </a:p>
                  </a:txBody>
                  <a:tcPr anchor="b"/>
                </a:tc>
                <a:tc>
                  <a:txBody>
                    <a:bodyPr/>
                    <a:lstStyle/>
                    <a:p>
                      <a:endParaRPr lang="en-AU" sz="1400" dirty="0"/>
                    </a:p>
                  </a:txBody>
                  <a:tcPr anchor="b"/>
                </a:tc>
                <a:extLst>
                  <a:ext uri="{0D108BD9-81ED-4DB2-BD59-A6C34878D82A}">
                    <a16:rowId xmlns:a16="http://schemas.microsoft.com/office/drawing/2014/main" val="746375466"/>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01-Apr-21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01-Apr-21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endParaRPr lang="en-AU" sz="1400" dirty="0">
                        <a:solidFill>
                          <a:srgbClr val="FF0000"/>
                        </a:solidFill>
                      </a:endParaRPr>
                    </a:p>
                  </a:txBody>
                  <a:tcPr anchor="ctr"/>
                </a:tc>
                <a:tc>
                  <a:txBody>
                    <a:bodyPr/>
                    <a:lstStyle/>
                    <a:p>
                      <a:pPr algn="ctr"/>
                      <a:endParaRPr lang="en-AU" sz="1400" dirty="0"/>
                    </a:p>
                  </a:txBody>
                  <a:tcPr anchor="ctr"/>
                </a:tc>
                <a:extLst>
                  <a:ext uri="{0D108BD9-81ED-4DB2-BD59-A6C34878D82A}">
                    <a16:rowId xmlns:a16="http://schemas.microsoft.com/office/drawing/2014/main" val="3361223822"/>
                  </a:ext>
                </a:extLst>
              </a:tr>
              <a:tr h="370840">
                <a:tc rowSpan="3">
                  <a:txBody>
                    <a:bodyPr/>
                    <a:lstStyle/>
                    <a:p>
                      <a:pPr algn="ctr" fontAlgn="ctr"/>
                      <a:r>
                        <a:rPr lang="en-AU" sz="1400" b="0" i="0" u="none" strike="noStrike" dirty="0" smtClean="0">
                          <a:solidFill>
                            <a:srgbClr val="000000"/>
                          </a:solidFill>
                          <a:effectLst/>
                          <a:latin typeface="Calibri" panose="020F0502020204030204" pitchFamily="34" charset="0"/>
                        </a:rPr>
                        <a:t>CHN</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ctr" fontAlgn="ctr"/>
                      <a:r>
                        <a:rPr lang="en-AU"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3">
                  <a:txBody>
                    <a:bodyPr/>
                    <a:lstStyle/>
                    <a:p>
                      <a:pPr algn="l" fontAlgn="ctr"/>
                      <a:r>
                        <a:rPr lang="en-AU" sz="1400" b="0" i="0" u="none" strike="noStrike">
                          <a:solidFill>
                            <a:srgbClr val="000000"/>
                          </a:solidFill>
                          <a:effectLst/>
                          <a:latin typeface="Calibri" panose="020F0502020204030204" pitchFamily="34" charset="0"/>
                        </a:rPr>
                        <a:t>Regression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3">
                  <a:txBody>
                    <a:bodyPr/>
                    <a:lstStyle/>
                    <a:p>
                      <a:pPr algn="l" fontAlgn="ctr"/>
                      <a:r>
                        <a:rPr lang="en-US" sz="1400" b="0" i="0" u="none" strike="noStrike" dirty="0" smtClean="0">
                          <a:solidFill>
                            <a:srgbClr val="000000"/>
                          </a:solidFill>
                          <a:effectLst/>
                          <a:latin typeface="Calibri" panose="020F0502020204030204" pitchFamily="34" charset="0"/>
                        </a:rPr>
                        <a:t>Swati</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02-Apr-21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02-Apr-21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24-Mar-21</a:t>
                      </a:r>
                      <a:endParaRPr lang="en-AU" sz="1400" dirty="0">
                        <a:solidFill>
                          <a:srgbClr val="FF0000"/>
                        </a:solidFill>
                      </a:endParaRPr>
                    </a:p>
                  </a:txBody>
                  <a:tcPr anchor="b"/>
                </a:tc>
                <a:tc>
                  <a:txBody>
                    <a:bodyPr/>
                    <a:lstStyle/>
                    <a:p>
                      <a:endParaRPr lang="en-AU" sz="1400" dirty="0"/>
                    </a:p>
                  </a:txBody>
                  <a:tcPr anchor="b"/>
                </a:tc>
                <a:extLst>
                  <a:ext uri="{0D108BD9-81ED-4DB2-BD59-A6C34878D82A}">
                    <a16:rowId xmlns:a16="http://schemas.microsoft.com/office/drawing/2014/main" val="153405538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05-Apr-21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05-Apr-21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AU" sz="1400"/>
                    </a:p>
                  </a:txBody>
                  <a:tcPr anchor="b"/>
                </a:tc>
                <a:tc>
                  <a:txBody>
                    <a:bodyPr/>
                    <a:lstStyle/>
                    <a:p>
                      <a:endParaRPr lang="en-AU" sz="1400" dirty="0"/>
                    </a:p>
                  </a:txBody>
                  <a:tcPr anchor="b"/>
                </a:tc>
                <a:extLst>
                  <a:ext uri="{0D108BD9-81ED-4DB2-BD59-A6C34878D82A}">
                    <a16:rowId xmlns:a16="http://schemas.microsoft.com/office/drawing/2014/main" val="225019688"/>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06-Apr-21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06-Apr-21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AU" sz="1400" dirty="0"/>
                    </a:p>
                  </a:txBody>
                  <a:tcPr anchor="b"/>
                </a:tc>
                <a:tc>
                  <a:txBody>
                    <a:bodyPr/>
                    <a:lstStyle/>
                    <a:p>
                      <a:endParaRPr lang="en-AU" sz="1400" dirty="0"/>
                    </a:p>
                  </a:txBody>
                  <a:tcPr anchor="b"/>
                </a:tc>
                <a:extLst>
                  <a:ext uri="{0D108BD9-81ED-4DB2-BD59-A6C34878D82A}">
                    <a16:rowId xmlns:a16="http://schemas.microsoft.com/office/drawing/2014/main" val="914670556"/>
                  </a:ext>
                </a:extLst>
              </a:tr>
              <a:tr h="370840">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b"/>
                      <a:r>
                        <a:rPr lang="en-US" sz="1400" b="0" i="0" u="none" strike="noStrike" dirty="0" smtClean="0">
                          <a:solidFill>
                            <a:srgbClr val="000000"/>
                          </a:solidFill>
                          <a:effectLst/>
                          <a:latin typeface="Calibri" panose="020F0502020204030204" pitchFamily="34" charset="0"/>
                        </a:rPr>
                        <a:t>Re-run</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07-Apr-21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07-Apr-21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AU" sz="1400" dirty="0"/>
                    </a:p>
                  </a:txBody>
                  <a:tcPr anchor="b"/>
                </a:tc>
                <a:tc>
                  <a:txBody>
                    <a:bodyPr/>
                    <a:lstStyle/>
                    <a:p>
                      <a:endParaRPr lang="en-AU" sz="1400" dirty="0"/>
                    </a:p>
                  </a:txBody>
                  <a:tcPr anchor="b"/>
                </a:tc>
                <a:extLst>
                  <a:ext uri="{0D108BD9-81ED-4DB2-BD59-A6C34878D82A}">
                    <a16:rowId xmlns:a16="http://schemas.microsoft.com/office/drawing/2014/main" val="201083817"/>
                  </a:ext>
                </a:extLst>
              </a:tr>
              <a:tr h="370840">
                <a:tc>
                  <a:txBody>
                    <a:bodyPr/>
                    <a:lstStyle/>
                    <a:p>
                      <a:pPr algn="ctr" fontAlgn="ctr"/>
                      <a:r>
                        <a:rPr lang="en-US" sz="1400" b="0" i="0" u="none" strike="noStrike" dirty="0" smtClean="0">
                          <a:solidFill>
                            <a:srgbClr val="000000"/>
                          </a:solidFill>
                          <a:effectLst/>
                          <a:latin typeface="Calibri" panose="020F0502020204030204" pitchFamily="34" charset="0"/>
                        </a:rPr>
                        <a:t>AUS</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r>
                        <a:rPr lang="en-US" sz="1400" b="0" i="0" u="none" strike="noStrike" dirty="0" smtClean="0">
                          <a:solidFill>
                            <a:srgbClr val="000000"/>
                          </a:solidFill>
                          <a:effectLst/>
                          <a:latin typeface="Calibri" panose="020F0502020204030204" pitchFamily="34" charset="0"/>
                        </a:rPr>
                        <a:t>AP</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Calibri" panose="020F0502020204030204" pitchFamily="34" charset="0"/>
                        </a:rPr>
                        <a:t>Manual</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Calibri" panose="020F0502020204030204" pitchFamily="34" charset="0"/>
                        </a:rPr>
                        <a:t>Regression</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Calibri" panose="020F0502020204030204" pitchFamily="34" charset="0"/>
                        </a:rPr>
                        <a:t>Cycle2</a:t>
                      </a: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r>
                        <a:rPr lang="en-US" sz="1400" b="0" i="0" u="none" strike="noStrike" dirty="0" err="1" smtClean="0">
                          <a:solidFill>
                            <a:schemeClr val="tx1"/>
                          </a:solidFill>
                          <a:effectLst/>
                          <a:latin typeface="Calibri" panose="020F0502020204030204" pitchFamily="34" charset="0"/>
                        </a:rPr>
                        <a:t>Bhanu,Swati</a:t>
                      </a:r>
                      <a:r>
                        <a:rPr lang="en-US" sz="1400" b="0" i="0" u="none" strike="noStrike" dirty="0" smtClean="0">
                          <a:solidFill>
                            <a:schemeClr val="tx1"/>
                          </a:solidFill>
                          <a:effectLst/>
                          <a:latin typeface="Calibri" panose="020F0502020204030204" pitchFamily="34" charset="0"/>
                        </a:rPr>
                        <a:t> &amp;  Aishwarya</a:t>
                      </a:r>
                      <a:endParaRPr lang="en-AU" sz="1400" b="0" i="0" u="none" strike="noStrike" dirty="0">
                        <a:solidFill>
                          <a:schemeClr val="tx1"/>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b"/>
                      <a:r>
                        <a:rPr lang="en-US" sz="1400" b="0" i="0" u="none" strike="noStrike" dirty="0" smtClean="0">
                          <a:solidFill>
                            <a:srgbClr val="000000"/>
                          </a:solidFill>
                          <a:effectLst/>
                          <a:latin typeface="Calibri" panose="020F0502020204030204" pitchFamily="34" charset="0"/>
                        </a:rPr>
                        <a:t>Execution</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08-Apr-21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10-Apr-21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400" dirty="0" smtClean="0">
                          <a:solidFill>
                            <a:srgbClr val="FF0000"/>
                          </a:solidFill>
                        </a:rPr>
                        <a:t>22-Mar-21</a:t>
                      </a:r>
                      <a:endParaRPr lang="en-AU" sz="1400" dirty="0">
                        <a:solidFill>
                          <a:srgbClr val="FF0000"/>
                        </a:solidFill>
                      </a:endParaRPr>
                    </a:p>
                  </a:txBody>
                  <a:tcPr anchor="b"/>
                </a:tc>
                <a:tc>
                  <a:txBody>
                    <a:bodyPr/>
                    <a:lstStyle/>
                    <a:p>
                      <a:endParaRPr lang="en-AU" sz="1400" dirty="0"/>
                    </a:p>
                  </a:txBody>
                  <a:tcPr anchor="b"/>
                </a:tc>
                <a:extLst>
                  <a:ext uri="{0D108BD9-81ED-4DB2-BD59-A6C34878D82A}">
                    <a16:rowId xmlns:a16="http://schemas.microsoft.com/office/drawing/2014/main" val="1276812751"/>
                  </a:ext>
                </a:extLst>
              </a:tr>
            </a:tbl>
          </a:graphicData>
        </a:graphic>
      </p:graphicFrame>
    </p:spTree>
    <p:extLst>
      <p:ext uri="{BB962C8B-B14F-4D97-AF65-F5344CB8AC3E}">
        <p14:creationId xmlns:p14="http://schemas.microsoft.com/office/powerpoint/2010/main" val="272042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 – Going Tracking</a:t>
            </a:r>
            <a:endParaRPr lang="en-AU" dirty="0"/>
          </a:p>
        </p:txBody>
      </p:sp>
      <p:graphicFrame>
        <p:nvGraphicFramePr>
          <p:cNvPr id="4" name="Content Placeholder 3"/>
          <p:cNvGraphicFramePr>
            <a:graphicFrameLocks noGrp="1"/>
          </p:cNvGraphicFramePr>
          <p:nvPr>
            <p:ph idx="1"/>
            <p:extLst/>
          </p:nvPr>
        </p:nvGraphicFramePr>
        <p:xfrm>
          <a:off x="666207" y="1690688"/>
          <a:ext cx="10829106" cy="1407160"/>
        </p:xfrm>
        <a:graphic>
          <a:graphicData uri="http://schemas.openxmlformats.org/drawingml/2006/table">
            <a:tbl>
              <a:tblPr firstRow="1" bandRow="1">
                <a:tableStyleId>{5C22544A-7EE6-4342-B048-85BDC9FD1C3A}</a:tableStyleId>
              </a:tblPr>
              <a:tblGrid>
                <a:gridCol w="2612570">
                  <a:extLst>
                    <a:ext uri="{9D8B030D-6E8A-4147-A177-3AD203B41FA5}">
                      <a16:colId xmlns:a16="http://schemas.microsoft.com/office/drawing/2014/main" val="4210032083"/>
                    </a:ext>
                  </a:extLst>
                </a:gridCol>
                <a:gridCol w="1946366">
                  <a:extLst>
                    <a:ext uri="{9D8B030D-6E8A-4147-A177-3AD203B41FA5}">
                      <a16:colId xmlns:a16="http://schemas.microsoft.com/office/drawing/2014/main" val="3199549680"/>
                    </a:ext>
                  </a:extLst>
                </a:gridCol>
                <a:gridCol w="6270170">
                  <a:extLst>
                    <a:ext uri="{9D8B030D-6E8A-4147-A177-3AD203B41FA5}">
                      <a16:colId xmlns:a16="http://schemas.microsoft.com/office/drawing/2014/main" val="4364715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Initiative Name</a:t>
                      </a:r>
                      <a:endParaRPr lang="en-A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Current Status</a:t>
                      </a:r>
                      <a:endParaRPr lang="en-AU"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Confluence link</a:t>
                      </a:r>
                      <a:endParaRPr lang="en-AU" sz="1400" dirty="0" smtClean="0"/>
                    </a:p>
                  </a:txBody>
                  <a:tcPr/>
                </a:tc>
                <a:extLst>
                  <a:ext uri="{0D108BD9-81ED-4DB2-BD59-A6C34878D82A}">
                    <a16:rowId xmlns:a16="http://schemas.microsoft.com/office/drawing/2014/main" val="282501793"/>
                  </a:ext>
                </a:extLst>
              </a:tr>
              <a:tr h="370840">
                <a:tc>
                  <a:txBody>
                    <a:bodyPr/>
                    <a:lstStyle/>
                    <a:p>
                      <a:r>
                        <a:rPr lang="en-US" sz="1400" dirty="0" smtClean="0"/>
                        <a:t>Implementation of good practices. Draft V1. </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Document available in confluence page</a:t>
                      </a:r>
                      <a:endParaRPr lang="en-AU" sz="1400" dirty="0" smtClean="0"/>
                    </a:p>
                  </a:txBody>
                  <a:tcPr/>
                </a:tc>
                <a:tc>
                  <a:txBody>
                    <a:bodyPr/>
                    <a:lstStyle/>
                    <a:p>
                      <a:r>
                        <a:rPr lang="en-AU" sz="1400" kern="1200" dirty="0" smtClean="0">
                          <a:solidFill>
                            <a:schemeClr val="dk1"/>
                          </a:solidFill>
                          <a:latin typeface="+mn-lt"/>
                          <a:ea typeface="+mn-ea"/>
                          <a:cs typeface="+mn-cs"/>
                          <a:hlinkClick r:id="rId2"/>
                        </a:rPr>
                        <a:t>https://confluence.service.anz/display/CEE/ANZ+PEOPLESOFT+TEST+FRAME+WORK</a:t>
                      </a:r>
                      <a:r>
                        <a:rPr lang="en-AU" sz="1400" kern="1200" dirty="0" smtClean="0">
                          <a:solidFill>
                            <a:schemeClr val="dk1"/>
                          </a:solidFill>
                          <a:latin typeface="+mn-lt"/>
                          <a:ea typeface="+mn-ea"/>
                          <a:cs typeface="+mn-cs"/>
                        </a:rPr>
                        <a:t> </a:t>
                      </a:r>
                      <a:endParaRPr lang="en-AU" sz="1400" kern="1200" dirty="0">
                        <a:solidFill>
                          <a:schemeClr val="dk1"/>
                        </a:solidFill>
                        <a:latin typeface="+mn-lt"/>
                        <a:ea typeface="+mn-ea"/>
                        <a:cs typeface="+mn-cs"/>
                      </a:endParaRPr>
                    </a:p>
                  </a:txBody>
                  <a:tcPr/>
                </a:tc>
                <a:extLst>
                  <a:ext uri="{0D108BD9-81ED-4DB2-BD59-A6C34878D82A}">
                    <a16:rowId xmlns:a16="http://schemas.microsoft.com/office/drawing/2014/main" val="447824482"/>
                  </a:ext>
                </a:extLst>
              </a:tr>
              <a:tr h="370840">
                <a:tc>
                  <a:txBody>
                    <a:bodyPr/>
                    <a:lstStyle/>
                    <a:p>
                      <a:r>
                        <a:rPr lang="en-AU" sz="1400" dirty="0" smtClean="0"/>
                        <a:t>Module for maintaining login credentials</a:t>
                      </a:r>
                      <a:endParaRPr lang="en-AU" sz="1400" dirty="0"/>
                    </a:p>
                  </a:txBody>
                  <a:tcPr/>
                </a:tc>
                <a:tc>
                  <a:txBody>
                    <a:bodyPr/>
                    <a:lstStyle/>
                    <a:p>
                      <a:r>
                        <a:rPr lang="en-US" sz="1400" dirty="0" smtClean="0"/>
                        <a:t>Working as expected</a:t>
                      </a:r>
                      <a:endParaRPr lang="en-AU" sz="1400" dirty="0"/>
                    </a:p>
                  </a:txBody>
                  <a:tcPr/>
                </a:tc>
                <a:tc>
                  <a:txBody>
                    <a:bodyPr/>
                    <a:lstStyle/>
                    <a:p>
                      <a:r>
                        <a:rPr lang="en-AU" sz="1400" kern="1200" dirty="0" smtClean="0">
                          <a:solidFill>
                            <a:schemeClr val="dk1"/>
                          </a:solidFill>
                          <a:latin typeface="+mn-lt"/>
                          <a:ea typeface="+mn-ea"/>
                          <a:cs typeface="+mn-cs"/>
                          <a:hlinkClick r:id="rId2"/>
                        </a:rPr>
                        <a:t>https://confluence.service.anz/display/CEE/ANZ+PEOPLESOFT+TEST+FRAME+WORK</a:t>
                      </a:r>
                      <a:r>
                        <a:rPr lang="en-AU" sz="1400" kern="1200" dirty="0" smtClean="0">
                          <a:solidFill>
                            <a:schemeClr val="dk1"/>
                          </a:solidFill>
                          <a:latin typeface="+mn-lt"/>
                          <a:ea typeface="+mn-ea"/>
                          <a:cs typeface="+mn-cs"/>
                        </a:rPr>
                        <a:t> </a:t>
                      </a:r>
                      <a:endParaRPr lang="en-AU" sz="1400" kern="1200" dirty="0">
                        <a:solidFill>
                          <a:schemeClr val="dk1"/>
                        </a:solidFill>
                        <a:latin typeface="+mn-lt"/>
                        <a:ea typeface="+mn-ea"/>
                        <a:cs typeface="+mn-cs"/>
                      </a:endParaRPr>
                    </a:p>
                  </a:txBody>
                  <a:tcPr/>
                </a:tc>
                <a:extLst>
                  <a:ext uri="{0D108BD9-81ED-4DB2-BD59-A6C34878D82A}">
                    <a16:rowId xmlns:a16="http://schemas.microsoft.com/office/drawing/2014/main" val="1838537227"/>
                  </a:ext>
                </a:extLst>
              </a:tr>
            </a:tbl>
          </a:graphicData>
        </a:graphic>
      </p:graphicFrame>
    </p:spTree>
    <p:extLst>
      <p:ext uri="{BB962C8B-B14F-4D97-AF65-F5344CB8AC3E}">
        <p14:creationId xmlns:p14="http://schemas.microsoft.com/office/powerpoint/2010/main" val="479550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914"/>
            <a:ext cx="10515600" cy="5695049"/>
          </a:xfrm>
        </p:spPr>
        <p:txBody>
          <a:bodyPr anchor="ctr">
            <a:normAutofit/>
          </a:bodyPr>
          <a:lstStyle/>
          <a:p>
            <a:pPr marL="0" indent="0" algn="ctr">
              <a:buNone/>
            </a:pPr>
            <a:r>
              <a:rPr lang="en-US" sz="4800" dirty="0" smtClean="0"/>
              <a:t>PeopleSoft HCM</a:t>
            </a:r>
            <a:endParaRPr lang="en-AU" sz="4800" dirty="0"/>
          </a:p>
        </p:txBody>
      </p:sp>
    </p:spTree>
    <p:extLst>
      <p:ext uri="{BB962C8B-B14F-4D97-AF65-F5344CB8AC3E}">
        <p14:creationId xmlns:p14="http://schemas.microsoft.com/office/powerpoint/2010/main" val="290571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57529" y="305325"/>
            <a:ext cx="2894619" cy="1758556"/>
            <a:chOff x="216817" y="382268"/>
            <a:chExt cx="2894619" cy="1758556"/>
          </a:xfrm>
        </p:grpSpPr>
        <p:sp>
          <p:nvSpPr>
            <p:cNvPr id="4" name="Rectangle 3"/>
            <p:cNvSpPr/>
            <p:nvPr/>
          </p:nvSpPr>
          <p:spPr>
            <a:xfrm>
              <a:off x="216817" y="386498"/>
              <a:ext cx="2876870"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5" name="TextBox 4"/>
            <p:cNvSpPr txBox="1"/>
            <p:nvPr/>
          </p:nvSpPr>
          <p:spPr>
            <a:xfrm>
              <a:off x="234566" y="382268"/>
              <a:ext cx="2876870" cy="1508105"/>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Summary – Regression Suite</a:t>
              </a:r>
            </a:p>
            <a:p>
              <a:r>
                <a:rPr lang="en-US" sz="1000" b="1" dirty="0">
                  <a:latin typeface="Verdana" panose="020B0604030504040204" pitchFamily="34" charset="0"/>
                  <a:ea typeface="Verdana" panose="020B0604030504040204" pitchFamily="34" charset="0"/>
                </a:rPr>
                <a:t>Total Regression Test Cases</a:t>
              </a:r>
            </a:p>
            <a:p>
              <a:r>
                <a:rPr lang="en-US" sz="1000" dirty="0">
                  <a:latin typeface="Verdana" panose="020B0604030504040204" pitchFamily="34" charset="0"/>
                  <a:ea typeface="Verdana" panose="020B0604030504040204" pitchFamily="34" charset="0"/>
                </a:rPr>
                <a:t>. Automated : </a:t>
              </a:r>
              <a:r>
                <a:rPr lang="en-US" sz="1000" dirty="0">
                  <a:solidFill>
                    <a:srgbClr val="0070C0"/>
                  </a:solidFill>
                  <a:latin typeface="Verdana" panose="020B0604030504040204" pitchFamily="34" charset="0"/>
                  <a:ea typeface="Verdana" panose="020B0604030504040204" pitchFamily="34" charset="0"/>
                </a:rPr>
                <a:t>317</a:t>
              </a:r>
            </a:p>
            <a:p>
              <a:r>
                <a:rPr lang="en-US" sz="1000" dirty="0">
                  <a:latin typeface="Verdana" panose="020B0604030504040204" pitchFamily="34" charset="0"/>
                  <a:ea typeface="Verdana" panose="020B0604030504040204" pitchFamily="34" charset="0"/>
                </a:rPr>
                <a:t>. Manual : 175</a:t>
              </a:r>
            </a:p>
            <a:p>
              <a:r>
                <a:rPr lang="en-US" sz="1000" b="1" dirty="0">
                  <a:latin typeface="Verdana" panose="020B0604030504040204" pitchFamily="34" charset="0"/>
                  <a:ea typeface="Verdana" panose="020B0604030504040204" pitchFamily="34" charset="0"/>
                </a:rPr>
                <a:t>Progression Automation for </a:t>
              </a:r>
            </a:p>
            <a:p>
              <a:r>
                <a:rPr lang="en-US" sz="1000" b="1" dirty="0">
                  <a:latin typeface="Verdana" panose="020B0604030504040204" pitchFamily="34" charset="0"/>
                  <a:ea typeface="Verdana" panose="020B0604030504040204" pitchFamily="34" charset="0"/>
                </a:rPr>
                <a:t>Corp X PI XI Sprint 1</a:t>
              </a:r>
            </a:p>
            <a:p>
              <a:r>
                <a:rPr lang="en-US" sz="1000" dirty="0">
                  <a:latin typeface="Verdana" panose="020B0604030504040204" pitchFamily="34" charset="0"/>
                  <a:ea typeface="Verdana" panose="020B0604030504040204" pitchFamily="34" charset="0"/>
                </a:rPr>
                <a:t>. Total Tests </a:t>
              </a:r>
              <a:r>
                <a:rPr lang="en-US" sz="1000">
                  <a:latin typeface="Verdana" panose="020B0604030504040204" pitchFamily="34" charset="0"/>
                  <a:ea typeface="Verdana" panose="020B0604030504040204" pitchFamily="34" charset="0"/>
                </a:rPr>
                <a:t>: </a:t>
              </a:r>
              <a:r>
                <a:rPr lang="en-US" sz="1000" smtClean="0">
                  <a:solidFill>
                    <a:srgbClr val="0070C0"/>
                  </a:solidFill>
                  <a:latin typeface="Verdana" panose="020B0604030504040204" pitchFamily="34" charset="0"/>
                  <a:ea typeface="Verdana" panose="020B0604030504040204" pitchFamily="34" charset="0"/>
                </a:rPr>
                <a:t>40</a:t>
              </a:r>
              <a:endParaRPr lang="en-US" sz="1000" dirty="0">
                <a:solidFill>
                  <a:srgbClr val="0070C0"/>
                </a:solidFill>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 Reused existing automated tests : </a:t>
              </a:r>
              <a:r>
                <a:rPr lang="en-US" sz="1000" dirty="0">
                  <a:solidFill>
                    <a:srgbClr val="0070C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7</a:t>
              </a:r>
            </a:p>
            <a:p>
              <a:r>
                <a:rPr lang="en-US" sz="1000" dirty="0">
                  <a:latin typeface="Verdana" panose="020B0604030504040204" pitchFamily="34" charset="0"/>
                  <a:ea typeface="Verdana" panose="020B0604030504040204" pitchFamily="34" charset="0"/>
                </a:rPr>
                <a:t>. Automated/Automatable : </a:t>
              </a:r>
              <a:r>
                <a:rPr lang="en-US" sz="1000" dirty="0">
                  <a:solidFill>
                    <a:srgbClr val="0070C0"/>
                  </a:solidFill>
                  <a:latin typeface="Verdana" panose="020B0604030504040204" pitchFamily="34" charset="0"/>
                  <a:ea typeface="Verdana" panose="020B0604030504040204" pitchFamily="34" charset="0"/>
                </a:rPr>
                <a:t>2/2</a:t>
              </a:r>
            </a:p>
          </p:txBody>
        </p:sp>
      </p:grpSp>
      <p:sp>
        <p:nvSpPr>
          <p:cNvPr id="6" name="Rectangle 5"/>
          <p:cNvSpPr/>
          <p:nvPr/>
        </p:nvSpPr>
        <p:spPr>
          <a:xfrm>
            <a:off x="216817" y="4960069"/>
            <a:ext cx="6268824"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7" name="TextBox 6"/>
          <p:cNvSpPr txBox="1"/>
          <p:nvPr/>
        </p:nvSpPr>
        <p:spPr>
          <a:xfrm>
            <a:off x="216817" y="4960069"/>
            <a:ext cx="6268824" cy="1815882"/>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 Commentary</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Achievements from the past fortnight</a:t>
            </a:r>
          </a:p>
          <a:p>
            <a:r>
              <a:rPr lang="en-US" sz="1000" dirty="0" smtClean="0">
                <a:latin typeface="Verdana" panose="020B0604030504040204" pitchFamily="34" charset="0"/>
                <a:ea typeface="Verdana" panose="020B0604030504040204" pitchFamily="34" charset="0"/>
              </a:rPr>
              <a:t>ST for Sprint 1 stands at 60% completion.</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Summary – Regression Suite section</a:t>
            </a:r>
          </a:p>
          <a:p>
            <a:r>
              <a:rPr lang="en-US" sz="1000" dirty="0" smtClean="0">
                <a:latin typeface="Verdana" panose="020B0604030504040204" pitchFamily="34" charset="0"/>
                <a:ea typeface="Verdana" panose="020B0604030504040204" pitchFamily="34" charset="0"/>
              </a:rPr>
              <a:t>.Regression Testing </a:t>
            </a:r>
            <a:r>
              <a:rPr lang="en-US" sz="1000" dirty="0">
                <a:latin typeface="Verdana" panose="020B0604030504040204" pitchFamily="34" charset="0"/>
                <a:ea typeface="Verdana" panose="020B0604030504040204" pitchFamily="34" charset="0"/>
              </a:rPr>
              <a:t>for the last Sprint </a:t>
            </a:r>
            <a:r>
              <a:rPr lang="en-US" sz="1000" dirty="0" smtClean="0">
                <a:latin typeface="Verdana" panose="020B0604030504040204" pitchFamily="34" charset="0"/>
                <a:ea typeface="Verdana" panose="020B0604030504040204" pitchFamily="34" charset="0"/>
              </a:rPr>
              <a:t> has been completed, progression testing is in progress. We have planed to run the 40 regression test scripts for the current Sprint-1 on 01-04-2021, which includes the test scripts related to ADMIN and MSS.</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the Test Execution Plan vs Actual variance</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N/A</a:t>
            </a:r>
            <a:endParaRPr lang="en-US" sz="1000" dirty="0">
              <a:solidFill>
                <a:srgbClr val="0070C0"/>
              </a:solidFill>
              <a:latin typeface="Verdana" panose="020B0604030504040204" pitchFamily="34" charset="0"/>
              <a:ea typeface="Verdana" panose="020B0604030504040204" pitchFamily="34" charset="0"/>
            </a:endParaRPr>
          </a:p>
          <a:p>
            <a:endParaRPr lang="en-US" sz="1000" dirty="0">
              <a:solidFill>
                <a:srgbClr val="0070C0"/>
              </a:solidFill>
              <a:latin typeface="Verdana" panose="020B0604030504040204" pitchFamily="34" charset="0"/>
              <a:ea typeface="Verdana" panose="020B0604030504040204" pitchFamily="34" charset="0"/>
            </a:endParaRPr>
          </a:p>
        </p:txBody>
      </p:sp>
      <p:grpSp>
        <p:nvGrpSpPr>
          <p:cNvPr id="17" name="Group 16"/>
          <p:cNvGrpSpPr/>
          <p:nvPr/>
        </p:nvGrpSpPr>
        <p:grpSpPr>
          <a:xfrm>
            <a:off x="6568912" y="4960069"/>
            <a:ext cx="3494203" cy="1754326"/>
            <a:chOff x="6554771" y="4960069"/>
            <a:chExt cx="3494203" cy="1754326"/>
          </a:xfrm>
        </p:grpSpPr>
        <p:sp>
          <p:nvSpPr>
            <p:cNvPr id="8" name="Rectangle 7"/>
            <p:cNvSpPr/>
            <p:nvPr/>
          </p:nvSpPr>
          <p:spPr>
            <a:xfrm>
              <a:off x="6554771" y="4960069"/>
              <a:ext cx="349420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9" name="TextBox 8"/>
            <p:cNvSpPr txBox="1"/>
            <p:nvPr/>
          </p:nvSpPr>
          <p:spPr>
            <a:xfrm>
              <a:off x="6554772" y="4960069"/>
              <a:ext cx="3494202" cy="1046440"/>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Actions &amp; Support</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Support Needed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No  open incidents or requests</a:t>
              </a:r>
              <a:endParaRPr lang="en-US" sz="1000" dirty="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Actions from previous meeting</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N/A</a:t>
              </a:r>
            </a:p>
          </p:txBody>
        </p:sp>
      </p:grpSp>
      <p:grpSp>
        <p:nvGrpSpPr>
          <p:cNvPr id="16" name="Group 15"/>
          <p:cNvGrpSpPr/>
          <p:nvPr/>
        </p:nvGrpSpPr>
        <p:grpSpPr>
          <a:xfrm>
            <a:off x="216817" y="305325"/>
            <a:ext cx="5115612" cy="1754326"/>
            <a:chOff x="3236537" y="386498"/>
            <a:chExt cx="5115612" cy="1754326"/>
          </a:xfrm>
        </p:grpSpPr>
        <p:sp>
          <p:nvSpPr>
            <p:cNvPr id="10" name="Rectangle 9"/>
            <p:cNvSpPr/>
            <p:nvPr/>
          </p:nvSpPr>
          <p:spPr>
            <a:xfrm>
              <a:off x="3236537" y="386498"/>
              <a:ext cx="511561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11" name="TextBox 10"/>
            <p:cNvSpPr txBox="1"/>
            <p:nvPr/>
          </p:nvSpPr>
          <p:spPr>
            <a:xfrm>
              <a:off x="3236537" y="386498"/>
              <a:ext cx="5115611" cy="1661993"/>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Executive Summary for Core HR</a:t>
              </a:r>
            </a:p>
            <a:p>
              <a:r>
                <a:rPr lang="en-US" sz="1000" b="1" dirty="0" smtClean="0">
                  <a:latin typeface="Verdana" panose="020B0604030504040204" pitchFamily="34" charset="0"/>
                  <a:ea typeface="Verdana" panose="020B0604030504040204" pitchFamily="34" charset="0"/>
                </a:rPr>
                <a:t>Current area of focus:</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System </a:t>
              </a:r>
              <a:r>
                <a:rPr lang="en-US" sz="1000" dirty="0">
                  <a:latin typeface="Verdana" panose="020B0604030504040204" pitchFamily="34" charset="0"/>
                  <a:ea typeface="Verdana" panose="020B0604030504040204" pitchFamily="34" charset="0"/>
                </a:rPr>
                <a:t>testing </a:t>
              </a:r>
              <a:r>
                <a:rPr lang="en-US" sz="1000" dirty="0" smtClean="0">
                  <a:latin typeface="Verdana" panose="020B0604030504040204" pitchFamily="34" charset="0"/>
                  <a:ea typeface="Verdana" panose="020B0604030504040204" pitchFamily="34" charset="0"/>
                </a:rPr>
                <a:t>is </a:t>
              </a:r>
              <a:r>
                <a:rPr lang="en-US" sz="1000" dirty="0">
                  <a:latin typeface="Verdana" panose="020B0604030504040204" pitchFamily="34" charset="0"/>
                  <a:ea typeface="Verdana" panose="020B0604030504040204" pitchFamily="34" charset="0"/>
                </a:rPr>
                <a:t>currently underway. </a:t>
              </a:r>
              <a:r>
                <a:rPr lang="en-US" sz="1000" dirty="0" smtClean="0">
                  <a:latin typeface="Verdana" panose="020B0604030504040204" pitchFamily="34" charset="0"/>
                  <a:ea typeface="Verdana" panose="020B0604030504040204" pitchFamily="34" charset="0"/>
                </a:rPr>
                <a:t>We used existing PTF scripts to create test data for current sprint, as most of the testing involved Mail Notification testing, Report testing including change in page functionality for already available PTF scripts.</a:t>
              </a:r>
              <a:endParaRPr lang="en-US" sz="1000" b="1" dirty="0" smtClean="0">
                <a:latin typeface="Verdana" panose="020B0604030504040204" pitchFamily="34" charset="0"/>
                <a:ea typeface="Verdana" panose="020B0604030504040204" pitchFamily="34" charset="0"/>
              </a:endParaRP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Current status of the focus area: Green/Amber/Red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GREEN</a:t>
              </a:r>
            </a:p>
          </p:txBody>
        </p:sp>
      </p:grpSp>
      <p:graphicFrame>
        <p:nvGraphicFramePr>
          <p:cNvPr id="12" name="Content Placeholder 7"/>
          <p:cNvGraphicFramePr>
            <a:graphicFrameLocks noGrp="1"/>
          </p:cNvGraphicFramePr>
          <p:nvPr>
            <p:ph idx="1"/>
            <p:extLst>
              <p:ext uri="{D42A27DB-BD31-4B8C-83A1-F6EECF244321}">
                <p14:modId xmlns:p14="http://schemas.microsoft.com/office/powerpoint/2010/main" val="1221128266"/>
              </p:ext>
            </p:extLst>
          </p:nvPr>
        </p:nvGraphicFramePr>
        <p:xfrm>
          <a:off x="8494997" y="305325"/>
          <a:ext cx="3570207" cy="4531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7"/>
          <p:cNvGraphicFramePr>
            <a:graphicFrameLocks/>
          </p:cNvGraphicFramePr>
          <p:nvPr>
            <p:extLst>
              <p:ext uri="{D42A27DB-BD31-4B8C-83A1-F6EECF244321}">
                <p14:modId xmlns:p14="http://schemas.microsoft.com/office/powerpoint/2010/main" val="3003496430"/>
              </p:ext>
            </p:extLst>
          </p:nvPr>
        </p:nvGraphicFramePr>
        <p:xfrm>
          <a:off x="216817" y="2182761"/>
          <a:ext cx="8135331" cy="2654198"/>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20"/>
          <p:cNvGrpSpPr/>
          <p:nvPr/>
        </p:nvGrpSpPr>
        <p:grpSpPr>
          <a:xfrm>
            <a:off x="10152668" y="4960068"/>
            <a:ext cx="1912536" cy="1754327"/>
            <a:chOff x="10152668" y="4960068"/>
            <a:chExt cx="1733294" cy="1754327"/>
          </a:xfrm>
        </p:grpSpPr>
        <p:sp>
          <p:nvSpPr>
            <p:cNvPr id="19" name="Rectangle 18"/>
            <p:cNvSpPr/>
            <p:nvPr/>
          </p:nvSpPr>
          <p:spPr>
            <a:xfrm>
              <a:off x="10162094" y="4960068"/>
              <a:ext cx="1723868" cy="1754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20" name="TextBox 19"/>
            <p:cNvSpPr txBox="1"/>
            <p:nvPr/>
          </p:nvSpPr>
          <p:spPr>
            <a:xfrm>
              <a:off x="10152668" y="4971202"/>
              <a:ext cx="1733294" cy="1169551"/>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Jatin</a:t>
              </a:r>
              <a:r>
                <a:rPr lang="en-US" sz="1000" b="1" dirty="0" smtClean="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a:t>
              </a:r>
              <a:r>
                <a:rPr lang="en-US" sz="1000" dirty="0" smtClean="0">
                  <a:solidFill>
                    <a:srgbClr val="007DBA"/>
                  </a:solidFill>
                  <a:latin typeface="Verdana" panose="020B0604030504040204" pitchFamily="34" charset="0"/>
                  <a:ea typeface="Verdana" panose="020B0604030504040204" pitchFamily="34" charset="0"/>
                </a:rPr>
                <a:t>Presenter</a:t>
              </a:r>
              <a:r>
                <a:rPr lang="en-US" sz="1000" dirty="0" smtClean="0">
                  <a:latin typeface="Verdana" panose="020B0604030504040204" pitchFamily="34" charset="0"/>
                  <a:ea typeface="Verdana" panose="020B0604030504040204" pitchFamily="34" charset="0"/>
                </a:rPr>
                <a:t>)</a:t>
              </a:r>
            </a:p>
            <a:p>
              <a:r>
                <a:rPr lang="en-US" sz="1000" dirty="0" smtClean="0">
                  <a:latin typeface="Verdana" panose="020B0604030504040204" pitchFamily="34" charset="0"/>
                  <a:ea typeface="Verdana" panose="020B0604030504040204" pitchFamily="34" charset="0"/>
                </a:rPr>
                <a:t>John</a:t>
              </a:r>
            </a:p>
            <a:p>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From</a:t>
              </a:r>
              <a:r>
                <a:rPr lang="en-US" sz="1000" b="1" dirty="0" smtClean="0">
                  <a:latin typeface="Verdana" panose="020B0604030504040204" pitchFamily="34" charset="0"/>
                  <a:ea typeface="Verdana" panose="020B0604030504040204" pitchFamily="34" charset="0"/>
                </a:rPr>
                <a:t> Core HR</a:t>
              </a:r>
            </a:p>
            <a:p>
              <a:pPr algn="r"/>
              <a:endParaRPr lang="en-US" sz="800" b="1" dirty="0" smtClean="0">
                <a:solidFill>
                  <a:srgbClr val="007DBA"/>
                </a:solidFill>
                <a:latin typeface="Verdana" panose="020B0604030504040204" pitchFamily="34" charset="0"/>
                <a:ea typeface="Verdana" panose="020B0604030504040204" pitchFamily="34" charset="0"/>
              </a:endParaRPr>
            </a:p>
          </p:txBody>
        </p:sp>
      </p:grpSp>
      <p:sp>
        <p:nvSpPr>
          <p:cNvPr id="2" name="TextBox 1"/>
          <p:cNvSpPr txBox="1"/>
          <p:nvPr/>
        </p:nvSpPr>
        <p:spPr>
          <a:xfrm>
            <a:off x="10519440" y="82187"/>
            <a:ext cx="1537600" cy="230832"/>
          </a:xfrm>
          <a:prstGeom prst="rect">
            <a:avLst/>
          </a:prstGeom>
          <a:noFill/>
        </p:spPr>
        <p:txBody>
          <a:bodyPr wrap="none" rtlCol="0">
            <a:spAutoFit/>
          </a:bodyPr>
          <a:lstStyle/>
          <a:p>
            <a:pPr algn="r"/>
            <a:r>
              <a:rPr lang="en-US" sz="900" b="1" u="sng" dirty="0">
                <a:solidFill>
                  <a:srgbClr val="007DBA"/>
                </a:solidFill>
                <a:latin typeface="Verdana" panose="020B0604030504040204" pitchFamily="34" charset="0"/>
                <a:ea typeface="Verdana" panose="020B0604030504040204" pitchFamily="34" charset="0"/>
              </a:rPr>
              <a:t>Date: </a:t>
            </a:r>
            <a:r>
              <a:rPr lang="en-US" sz="900" b="1" u="sng" dirty="0" smtClean="0">
                <a:solidFill>
                  <a:srgbClr val="007DBA"/>
                </a:solidFill>
                <a:latin typeface="Verdana" panose="020B0604030504040204" pitchFamily="34" charset="0"/>
                <a:ea typeface="Verdana" panose="020B0604030504040204" pitchFamily="34" charset="0"/>
              </a:rPr>
              <a:t>31 </a:t>
            </a:r>
            <a:r>
              <a:rPr lang="en-US" sz="900" b="1" u="sng" dirty="0">
                <a:solidFill>
                  <a:srgbClr val="007DBA"/>
                </a:solidFill>
                <a:latin typeface="Verdana" panose="020B0604030504040204" pitchFamily="34" charset="0"/>
                <a:ea typeface="Verdana" panose="020B0604030504040204" pitchFamily="34" charset="0"/>
              </a:rPr>
              <a:t>March 2021</a:t>
            </a:r>
            <a:endParaRPr lang="en-US" sz="1050" u="sng" dirty="0">
              <a:solidFill>
                <a:srgbClr val="007DBA"/>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98124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914"/>
            <a:ext cx="10515600" cy="5695049"/>
          </a:xfrm>
        </p:spPr>
        <p:txBody>
          <a:bodyPr anchor="ctr">
            <a:normAutofit/>
          </a:bodyPr>
          <a:lstStyle/>
          <a:p>
            <a:pPr marL="0" indent="0" algn="ctr">
              <a:buNone/>
            </a:pPr>
            <a:r>
              <a:rPr lang="en-US" sz="4800" dirty="0" smtClean="0"/>
              <a:t>PeopleSoft Core Finance- GL | AM |LA</a:t>
            </a:r>
            <a:endParaRPr lang="en-AU" sz="4800" dirty="0"/>
          </a:p>
        </p:txBody>
      </p:sp>
    </p:spTree>
    <p:extLst>
      <p:ext uri="{BB962C8B-B14F-4D97-AF65-F5344CB8AC3E}">
        <p14:creationId xmlns:p14="http://schemas.microsoft.com/office/powerpoint/2010/main" val="86932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57529" y="305325"/>
            <a:ext cx="2894619" cy="1758556"/>
            <a:chOff x="216817" y="382268"/>
            <a:chExt cx="2894619" cy="1758556"/>
          </a:xfrm>
        </p:grpSpPr>
        <p:sp>
          <p:nvSpPr>
            <p:cNvPr id="4" name="Rectangle 3"/>
            <p:cNvSpPr/>
            <p:nvPr/>
          </p:nvSpPr>
          <p:spPr>
            <a:xfrm>
              <a:off x="216817" y="386498"/>
              <a:ext cx="2876870"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5" name="TextBox 4"/>
            <p:cNvSpPr txBox="1"/>
            <p:nvPr/>
          </p:nvSpPr>
          <p:spPr>
            <a:xfrm>
              <a:off x="234566" y="382268"/>
              <a:ext cx="2876870" cy="1723549"/>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Summary – Regression Suite</a:t>
              </a:r>
            </a:p>
            <a:p>
              <a:r>
                <a:rPr lang="en-US" sz="1000" b="1" dirty="0" smtClean="0">
                  <a:latin typeface="Verdana" panose="020B0604030504040204" pitchFamily="34" charset="0"/>
                  <a:ea typeface="Verdana" panose="020B0604030504040204" pitchFamily="34" charset="0"/>
                </a:rPr>
                <a:t>Total Regression </a:t>
              </a:r>
              <a:r>
                <a:rPr lang="en-US" sz="1000" b="1" dirty="0">
                  <a:latin typeface="Verdana" panose="020B0604030504040204" pitchFamily="34" charset="0"/>
                  <a:ea typeface="Verdana" panose="020B0604030504040204" pitchFamily="34" charset="0"/>
                </a:rPr>
                <a:t>Test Cases</a:t>
              </a:r>
            </a:p>
            <a:p>
              <a:r>
                <a:rPr lang="en-US" sz="1000" dirty="0" smtClean="0">
                  <a:latin typeface="Verdana" panose="020B0604030504040204" pitchFamily="34" charset="0"/>
                  <a:ea typeface="Verdana" panose="020B0604030504040204" pitchFamily="34" charset="0"/>
                </a:rPr>
                <a:t>. Automated : </a:t>
              </a:r>
              <a:r>
                <a:rPr lang="en-US" sz="1000" dirty="0" smtClean="0">
                  <a:solidFill>
                    <a:srgbClr val="0070C0"/>
                  </a:solidFill>
                  <a:latin typeface="Verdana" panose="020B0604030504040204" pitchFamily="34" charset="0"/>
                  <a:ea typeface="Verdana" panose="020B0604030504040204" pitchFamily="34" charset="0"/>
                </a:rPr>
                <a:t>738</a:t>
              </a:r>
              <a:endParaRPr lang="en-US" sz="1000" dirty="0">
                <a:solidFill>
                  <a:srgbClr val="0070C0"/>
                </a:solidFill>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Manual: </a:t>
              </a:r>
              <a:r>
                <a:rPr lang="en-US" sz="1000" dirty="0" smtClean="0">
                  <a:solidFill>
                    <a:srgbClr val="0070C0"/>
                  </a:solidFill>
                  <a:latin typeface="Verdana" panose="020B0604030504040204" pitchFamily="34" charset="0"/>
                  <a:ea typeface="Verdana" panose="020B0604030504040204" pitchFamily="34" charset="0"/>
                </a:rPr>
                <a:t>52</a:t>
              </a:r>
              <a:endParaRPr lang="en-US" sz="1000" dirty="0">
                <a:solidFill>
                  <a:srgbClr val="0070C0"/>
                </a:solidFill>
                <a:latin typeface="Verdana" panose="020B0604030504040204" pitchFamily="34" charset="0"/>
                <a:ea typeface="Verdana" panose="020B0604030504040204" pitchFamily="34" charset="0"/>
              </a:endParaRP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Progression Automation for </a:t>
              </a:r>
            </a:p>
            <a:p>
              <a:r>
                <a:rPr lang="en-US" sz="1000" b="1" dirty="0" smtClean="0">
                  <a:latin typeface="Verdana" panose="020B0604030504040204" pitchFamily="34" charset="0"/>
                  <a:ea typeface="Verdana" panose="020B0604030504040204" pitchFamily="34" charset="0"/>
                </a:rPr>
                <a:t>Corp X PI </a:t>
              </a:r>
              <a:r>
                <a:rPr lang="en-US" sz="1000" b="1" dirty="0">
                  <a:latin typeface="Verdana" panose="020B0604030504040204" pitchFamily="34" charset="0"/>
                  <a:ea typeface="Verdana" panose="020B0604030504040204" pitchFamily="34" charset="0"/>
                </a:rPr>
                <a:t>XI Sprint 1</a:t>
              </a: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Total </a:t>
              </a:r>
              <a:r>
                <a:rPr lang="en-US" sz="1000" dirty="0" smtClean="0">
                  <a:latin typeface="Verdana" panose="020B0604030504040204" pitchFamily="34" charset="0"/>
                  <a:ea typeface="Verdana" panose="020B0604030504040204" pitchFamily="34" charset="0"/>
                </a:rPr>
                <a:t>Tests : </a:t>
              </a:r>
              <a:r>
                <a:rPr lang="en-US" sz="1000" dirty="0" smtClean="0">
                  <a:solidFill>
                    <a:srgbClr val="0070C0"/>
                  </a:solidFill>
                  <a:latin typeface="Verdana" panose="020B0604030504040204" pitchFamily="34" charset="0"/>
                  <a:ea typeface="Verdana" panose="020B0604030504040204" pitchFamily="34" charset="0"/>
                </a:rPr>
                <a:t>41</a:t>
              </a:r>
              <a:endParaRPr lang="en-US" sz="1000" dirty="0">
                <a:solidFill>
                  <a:srgbClr val="0070C0"/>
                </a:solidFill>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Reused existing automated </a:t>
              </a:r>
              <a:r>
                <a:rPr lang="en-US" sz="1000" dirty="0" smtClean="0">
                  <a:latin typeface="Verdana" panose="020B0604030504040204" pitchFamily="34" charset="0"/>
                  <a:ea typeface="Verdana" panose="020B0604030504040204" pitchFamily="34" charset="0"/>
                </a:rPr>
                <a:t>tests : </a:t>
              </a:r>
              <a:r>
                <a:rPr lang="en-US" sz="1000" dirty="0" smtClean="0">
                  <a:solidFill>
                    <a:srgbClr val="0070C0"/>
                  </a:solidFill>
                  <a:latin typeface="Verdana" panose="020B0604030504040204" pitchFamily="34" charset="0"/>
                  <a:ea typeface="Verdana" panose="020B0604030504040204" pitchFamily="34" charset="0"/>
                </a:rPr>
                <a:t>0</a:t>
              </a:r>
              <a:r>
                <a:rPr lang="en-US" sz="1000" dirty="0" smtClean="0">
                  <a:latin typeface="Verdana" panose="020B0604030504040204" pitchFamily="34" charset="0"/>
                  <a:ea typeface="Verdana" panose="020B0604030504040204" pitchFamily="34" charset="0"/>
                </a:rPr>
                <a:t> </a:t>
              </a:r>
              <a:endParaRPr lang="en-US" sz="1000"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Automated/Automatable : </a:t>
              </a:r>
              <a:r>
                <a:rPr lang="en-US" sz="1000" dirty="0" smtClean="0">
                  <a:solidFill>
                    <a:srgbClr val="0070C0"/>
                  </a:solidFill>
                  <a:latin typeface="Verdana" panose="020B0604030504040204" pitchFamily="34" charset="0"/>
                  <a:ea typeface="Verdana" panose="020B0604030504040204" pitchFamily="34" charset="0"/>
                </a:rPr>
                <a:t>28/28</a:t>
              </a:r>
              <a:endParaRPr lang="en-US" sz="1000" dirty="0">
                <a:solidFill>
                  <a:srgbClr val="0070C0"/>
                </a:solidFill>
                <a:latin typeface="Verdana" panose="020B0604030504040204" pitchFamily="34" charset="0"/>
                <a:ea typeface="Verdana" panose="020B0604030504040204" pitchFamily="34" charset="0"/>
              </a:endParaRPr>
            </a:p>
          </p:txBody>
        </p:sp>
      </p:grpSp>
      <p:sp>
        <p:nvSpPr>
          <p:cNvPr id="6" name="Rectangle 5"/>
          <p:cNvSpPr/>
          <p:nvPr/>
        </p:nvSpPr>
        <p:spPr>
          <a:xfrm>
            <a:off x="216817" y="4960069"/>
            <a:ext cx="6268824"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7" name="TextBox 6"/>
          <p:cNvSpPr txBox="1"/>
          <p:nvPr/>
        </p:nvSpPr>
        <p:spPr>
          <a:xfrm>
            <a:off x="216817" y="4960069"/>
            <a:ext cx="6268824" cy="1815882"/>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 Commentary</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Achievements from the past fortnight</a:t>
            </a:r>
          </a:p>
          <a:p>
            <a:r>
              <a:rPr lang="en-US" sz="1000" dirty="0" smtClean="0">
                <a:latin typeface="Verdana" panose="020B0604030504040204" pitchFamily="34" charset="0"/>
                <a:ea typeface="Verdana" panose="020B0604030504040204" pitchFamily="34" charset="0"/>
              </a:rPr>
              <a:t>ST completed for China, ST for Global stands at 80% completion</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Summary – Regression Suite section</a:t>
            </a:r>
          </a:p>
          <a:p>
            <a:r>
              <a:rPr lang="en-US" sz="1000" dirty="0" smtClean="0">
                <a:latin typeface="Verdana" panose="020B0604030504040204" pitchFamily="34" charset="0"/>
                <a:ea typeface="Verdana" panose="020B0604030504040204" pitchFamily="34" charset="0"/>
              </a:rPr>
              <a:t>.13 tests were run manually which include Excel loaders and </a:t>
            </a:r>
            <a:r>
              <a:rPr lang="en-US" sz="1000" dirty="0" err="1" smtClean="0">
                <a:latin typeface="Verdana" panose="020B0604030504040204" pitchFamily="34" charset="0"/>
                <a:ea typeface="Verdana" panose="020B0604030504040204" pitchFamily="34" charset="0"/>
              </a:rPr>
              <a:t>Config</a:t>
            </a:r>
            <a:r>
              <a:rPr lang="en-US" sz="1000" dirty="0" smtClean="0">
                <a:latin typeface="Verdana" panose="020B0604030504040204" pitchFamily="34" charset="0"/>
                <a:ea typeface="Verdana" panose="020B0604030504040204" pitchFamily="34" charset="0"/>
              </a:rPr>
              <a:t> checks.</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on the Test Execution Plan vs Actual variance</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 Minor variance due to </a:t>
            </a:r>
            <a:r>
              <a:rPr lang="en-US" sz="1000" dirty="0" smtClean="0">
                <a:latin typeface="Verdana" panose="020B0604030504040204" pitchFamily="34" charset="0"/>
                <a:ea typeface="Verdana" panose="020B0604030504040204" pitchFamily="34" charset="0"/>
              </a:rPr>
              <a:t>time for defect resolution </a:t>
            </a:r>
            <a:r>
              <a:rPr lang="en-US" sz="1000" dirty="0" smtClean="0">
                <a:latin typeface="Verdana" panose="020B0604030504040204" pitchFamily="34" charset="0"/>
                <a:ea typeface="Verdana" panose="020B0604030504040204" pitchFamily="34" charset="0"/>
              </a:rPr>
              <a:t>and retesting.</a:t>
            </a:r>
            <a:endParaRPr lang="en-US" sz="1000" dirty="0">
              <a:solidFill>
                <a:srgbClr val="0070C0"/>
              </a:solidFill>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Comment </a:t>
            </a:r>
            <a:r>
              <a:rPr lang="en-US" sz="1000" b="1" dirty="0">
                <a:latin typeface="Verdana" panose="020B0604030504040204" pitchFamily="34" charset="0"/>
                <a:ea typeface="Verdana" panose="020B0604030504040204" pitchFamily="34" charset="0"/>
              </a:rPr>
              <a:t>on the </a:t>
            </a:r>
            <a:r>
              <a:rPr lang="en-US" sz="1000" b="1" dirty="0" smtClean="0">
                <a:latin typeface="Verdana" panose="020B0604030504040204" pitchFamily="34" charset="0"/>
                <a:ea typeface="Verdana" panose="020B0604030504040204" pitchFamily="34" charset="0"/>
              </a:rPr>
              <a:t>defect distribution numbers</a:t>
            </a:r>
            <a:endParaRPr lang="en-US" sz="1000" b="1"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There are only 3 outstanding defects</a:t>
            </a:r>
          </a:p>
          <a:p>
            <a:r>
              <a:rPr lang="en-US" sz="1000" dirty="0" smtClean="0">
                <a:latin typeface="Verdana" panose="020B0604030504040204" pitchFamily="34" charset="0"/>
                <a:ea typeface="Verdana" panose="020B0604030504040204" pitchFamily="34" charset="0"/>
              </a:rPr>
              <a:t>.</a:t>
            </a:r>
            <a:endParaRPr lang="en-US" sz="1000" dirty="0">
              <a:solidFill>
                <a:srgbClr val="0070C0"/>
              </a:solidFill>
              <a:latin typeface="Verdana" panose="020B0604030504040204" pitchFamily="34" charset="0"/>
              <a:ea typeface="Verdana" panose="020B0604030504040204" pitchFamily="34" charset="0"/>
            </a:endParaRPr>
          </a:p>
        </p:txBody>
      </p:sp>
      <p:grpSp>
        <p:nvGrpSpPr>
          <p:cNvPr id="17" name="Group 16"/>
          <p:cNvGrpSpPr/>
          <p:nvPr/>
        </p:nvGrpSpPr>
        <p:grpSpPr>
          <a:xfrm>
            <a:off x="6568912" y="4960069"/>
            <a:ext cx="3494203" cy="1754326"/>
            <a:chOff x="6554771" y="4960069"/>
            <a:chExt cx="3494203" cy="1754326"/>
          </a:xfrm>
        </p:grpSpPr>
        <p:sp>
          <p:nvSpPr>
            <p:cNvPr id="8" name="Rectangle 7"/>
            <p:cNvSpPr/>
            <p:nvPr/>
          </p:nvSpPr>
          <p:spPr>
            <a:xfrm>
              <a:off x="6554771" y="4960069"/>
              <a:ext cx="349420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9" name="TextBox 8"/>
            <p:cNvSpPr txBox="1"/>
            <p:nvPr/>
          </p:nvSpPr>
          <p:spPr>
            <a:xfrm>
              <a:off x="6554772" y="4960069"/>
              <a:ext cx="3494202" cy="1200329"/>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Actions &amp; Support</a:t>
              </a: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Support Needed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No  open incidents or requests</a:t>
              </a:r>
              <a:endParaRPr lang="en-US" sz="1000" dirty="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Actions from previous meeting</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Balance Compare Load issue</a:t>
              </a:r>
            </a:p>
            <a:p>
              <a:r>
                <a:rPr lang="en-US" sz="1000" dirty="0" smtClean="0">
                  <a:latin typeface="Verdana" panose="020B0604030504040204" pitchFamily="34" charset="0"/>
                  <a:ea typeface="Verdana" panose="020B0604030504040204" pitchFamily="34" charset="0"/>
                </a:rPr>
                <a:t>China Online Journal Edit performance</a:t>
              </a:r>
            </a:p>
          </p:txBody>
        </p:sp>
      </p:grpSp>
      <p:grpSp>
        <p:nvGrpSpPr>
          <p:cNvPr id="16" name="Group 15"/>
          <p:cNvGrpSpPr/>
          <p:nvPr/>
        </p:nvGrpSpPr>
        <p:grpSpPr>
          <a:xfrm>
            <a:off x="216817" y="305325"/>
            <a:ext cx="5115612" cy="1754326"/>
            <a:chOff x="3236537" y="386498"/>
            <a:chExt cx="5115612" cy="1754326"/>
          </a:xfrm>
        </p:grpSpPr>
        <p:sp>
          <p:nvSpPr>
            <p:cNvPr id="10" name="Rectangle 9"/>
            <p:cNvSpPr/>
            <p:nvPr/>
          </p:nvSpPr>
          <p:spPr>
            <a:xfrm>
              <a:off x="3236537" y="386498"/>
              <a:ext cx="5115612" cy="1754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11" name="TextBox 10"/>
            <p:cNvSpPr txBox="1"/>
            <p:nvPr/>
          </p:nvSpPr>
          <p:spPr>
            <a:xfrm>
              <a:off x="3236537" y="386498"/>
              <a:ext cx="5115611" cy="1508105"/>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Executive Summary for GL, AM &amp; LA</a:t>
              </a:r>
            </a:p>
            <a:p>
              <a:r>
                <a:rPr lang="en-US" sz="1000" b="1" dirty="0" smtClean="0">
                  <a:latin typeface="Verdana" panose="020B0604030504040204" pitchFamily="34" charset="0"/>
                  <a:ea typeface="Verdana" panose="020B0604030504040204" pitchFamily="34" charset="0"/>
                </a:rPr>
                <a:t>Current area of focus:  </a:t>
              </a:r>
              <a:r>
                <a:rPr lang="en-US" sz="1000" dirty="0" err="1" smtClean="0">
                  <a:latin typeface="Verdana" panose="020B0604030504040204" pitchFamily="34" charset="0"/>
                  <a:ea typeface="Verdana" panose="020B0604030504040204" pitchFamily="34" charset="0"/>
                </a:rPr>
                <a:t>PeopleTools</a:t>
              </a:r>
              <a:r>
                <a:rPr lang="en-US" sz="1000" dirty="0" smtClean="0">
                  <a:latin typeface="Verdana" panose="020B0604030504040204" pitchFamily="34" charset="0"/>
                  <a:ea typeface="Verdana" panose="020B0604030504040204" pitchFamily="34" charset="0"/>
                </a:rPr>
                <a:t> upgrade + GL selective adoption initiative.</a:t>
              </a:r>
            </a:p>
            <a:p>
              <a:r>
                <a:rPr lang="en-US" sz="1000" dirty="0" smtClean="0">
                  <a:latin typeface="Verdana" panose="020B0604030504040204" pitchFamily="34" charset="0"/>
                  <a:ea typeface="Verdana" panose="020B0604030504040204" pitchFamily="34" charset="0"/>
                </a:rPr>
                <a:t>System </a:t>
              </a:r>
              <a:r>
                <a:rPr lang="en-US" sz="1000" dirty="0">
                  <a:latin typeface="Verdana" panose="020B0604030504040204" pitchFamily="34" charset="0"/>
                  <a:ea typeface="Verdana" panose="020B0604030504040204" pitchFamily="34" charset="0"/>
                </a:rPr>
                <a:t>testing cycle </a:t>
              </a:r>
              <a:r>
                <a:rPr lang="en-US" sz="1000" dirty="0" smtClean="0">
                  <a:latin typeface="Verdana" panose="020B0604030504040204" pitchFamily="34" charset="0"/>
                  <a:ea typeface="Verdana" panose="020B0604030504040204" pitchFamily="34" charset="0"/>
                </a:rPr>
                <a:t>2 is currently underway. Cycle 1 has been completed on a lower version of tools and now closed. Cycle 2 testing is currently in progress is planned to complete on 12</a:t>
              </a:r>
              <a:r>
                <a:rPr lang="en-US" sz="1000" baseline="30000" dirty="0" smtClean="0">
                  <a:latin typeface="Verdana" panose="020B0604030504040204" pitchFamily="34" charset="0"/>
                  <a:ea typeface="Verdana" panose="020B0604030504040204" pitchFamily="34" charset="0"/>
                </a:rPr>
                <a:t>th</a:t>
              </a:r>
              <a:r>
                <a:rPr lang="en-US" sz="1000" dirty="0" smtClean="0">
                  <a:latin typeface="Verdana" panose="020B0604030504040204" pitchFamily="34" charset="0"/>
                  <a:ea typeface="Verdana" panose="020B0604030504040204" pitchFamily="34" charset="0"/>
                </a:rPr>
                <a:t> April 2021.</a:t>
              </a:r>
              <a:endParaRPr lang="en-US" sz="1000" b="1" dirty="0" smtClean="0">
                <a:latin typeface="Verdana" panose="020B0604030504040204" pitchFamily="34" charset="0"/>
                <a:ea typeface="Verdana" panose="020B0604030504040204" pitchFamily="34" charset="0"/>
              </a:endParaRPr>
            </a:p>
            <a:p>
              <a:endParaRPr lang="en-US" sz="1000" b="1"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Current status of the focus area: Green/Amber/Red</a:t>
              </a:r>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GREEN</a:t>
              </a:r>
            </a:p>
          </p:txBody>
        </p:sp>
      </p:grpSp>
      <p:graphicFrame>
        <p:nvGraphicFramePr>
          <p:cNvPr id="12" name="Content Placeholder 7"/>
          <p:cNvGraphicFramePr>
            <a:graphicFrameLocks noGrp="1"/>
          </p:cNvGraphicFramePr>
          <p:nvPr>
            <p:ph idx="1"/>
            <p:extLst>
              <p:ext uri="{D42A27DB-BD31-4B8C-83A1-F6EECF244321}">
                <p14:modId xmlns:p14="http://schemas.microsoft.com/office/powerpoint/2010/main" val="1022321819"/>
              </p:ext>
            </p:extLst>
          </p:nvPr>
        </p:nvGraphicFramePr>
        <p:xfrm>
          <a:off x="8494997" y="305325"/>
          <a:ext cx="3570207" cy="4531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7"/>
          <p:cNvGraphicFramePr>
            <a:graphicFrameLocks/>
          </p:cNvGraphicFramePr>
          <p:nvPr>
            <p:extLst>
              <p:ext uri="{D42A27DB-BD31-4B8C-83A1-F6EECF244321}">
                <p14:modId xmlns:p14="http://schemas.microsoft.com/office/powerpoint/2010/main" val="46633798"/>
              </p:ext>
            </p:extLst>
          </p:nvPr>
        </p:nvGraphicFramePr>
        <p:xfrm>
          <a:off x="216817" y="2182761"/>
          <a:ext cx="8135331" cy="2654198"/>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20"/>
          <p:cNvGrpSpPr/>
          <p:nvPr/>
        </p:nvGrpSpPr>
        <p:grpSpPr>
          <a:xfrm>
            <a:off x="10152668" y="4960068"/>
            <a:ext cx="1912536" cy="1796238"/>
            <a:chOff x="10152668" y="4960068"/>
            <a:chExt cx="1733294" cy="1796238"/>
          </a:xfrm>
        </p:grpSpPr>
        <p:sp>
          <p:nvSpPr>
            <p:cNvPr id="19" name="Rectangle 18"/>
            <p:cNvSpPr/>
            <p:nvPr/>
          </p:nvSpPr>
          <p:spPr>
            <a:xfrm>
              <a:off x="10162094" y="4960068"/>
              <a:ext cx="1723868" cy="1754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AU" sz="1100" dirty="0">
                <a:solidFill>
                  <a:schemeClr val="tx1"/>
                </a:solidFill>
              </a:endParaRPr>
            </a:p>
          </p:txBody>
        </p:sp>
        <p:sp>
          <p:nvSpPr>
            <p:cNvPr id="20" name="TextBox 19"/>
            <p:cNvSpPr txBox="1"/>
            <p:nvPr/>
          </p:nvSpPr>
          <p:spPr>
            <a:xfrm>
              <a:off x="10152668" y="4971202"/>
              <a:ext cx="1733294" cy="1785104"/>
            </a:xfrm>
            <a:prstGeom prst="rect">
              <a:avLst/>
            </a:prstGeom>
            <a:noFill/>
          </p:spPr>
          <p:txBody>
            <a:bodyPr wrap="square" rtlCol="0">
              <a:spAutoFit/>
            </a:bodyPr>
            <a:lstStyle/>
            <a:p>
              <a:r>
                <a:rPr lang="en-US" sz="1200" b="1" u="sng" dirty="0" smtClean="0">
                  <a:solidFill>
                    <a:srgbClr val="007DBA"/>
                  </a:solidFill>
                  <a:latin typeface="Verdana" panose="020B0604030504040204" pitchFamily="34" charset="0"/>
                  <a:ea typeface="Verdana" panose="020B0604030504040204" pitchFamily="34" charset="0"/>
                </a:rPr>
                <a:t>Team</a:t>
              </a:r>
            </a:p>
            <a:p>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Navneet</a:t>
              </a:r>
              <a:r>
                <a:rPr lang="en-US" sz="1000" b="1" dirty="0" smtClean="0">
                  <a:latin typeface="Verdana" panose="020B0604030504040204" pitchFamily="34" charset="0"/>
                  <a:ea typeface="Verdana" panose="020B0604030504040204" pitchFamily="34" charset="0"/>
                </a:rPr>
                <a:t> </a:t>
              </a:r>
              <a:r>
                <a:rPr lang="en-US" sz="1000" dirty="0" smtClean="0">
                  <a:latin typeface="Verdana" panose="020B0604030504040204" pitchFamily="34" charset="0"/>
                  <a:ea typeface="Verdana" panose="020B0604030504040204" pitchFamily="34" charset="0"/>
                </a:rPr>
                <a:t>(</a:t>
              </a:r>
              <a:r>
                <a:rPr lang="en-US" sz="1000" dirty="0" smtClean="0">
                  <a:solidFill>
                    <a:srgbClr val="007DBA"/>
                  </a:solidFill>
                  <a:latin typeface="Verdana" panose="020B0604030504040204" pitchFamily="34" charset="0"/>
                  <a:ea typeface="Verdana" panose="020B0604030504040204" pitchFamily="34" charset="0"/>
                </a:rPr>
                <a:t>Presenter</a:t>
              </a:r>
              <a:r>
                <a:rPr lang="en-US" sz="1000" dirty="0" smtClean="0">
                  <a:latin typeface="Verdana" panose="020B0604030504040204" pitchFamily="34" charset="0"/>
                  <a:ea typeface="Verdana" panose="020B0604030504040204" pitchFamily="34" charset="0"/>
                </a:rPr>
                <a:t>)</a:t>
              </a:r>
            </a:p>
            <a:p>
              <a:r>
                <a:rPr lang="en-US" sz="1000" dirty="0" smtClean="0">
                  <a:latin typeface="Verdana" panose="020B0604030504040204" pitchFamily="34" charset="0"/>
                  <a:ea typeface="Verdana" panose="020B0604030504040204" pitchFamily="34" charset="0"/>
                </a:rPr>
                <a:t>Ramesh</a:t>
              </a:r>
            </a:p>
            <a:p>
              <a:r>
                <a:rPr lang="en-US" sz="1000" dirty="0" smtClean="0">
                  <a:latin typeface="Verdana" panose="020B0604030504040204" pitchFamily="34" charset="0"/>
                  <a:ea typeface="Verdana" panose="020B0604030504040204" pitchFamily="34" charset="0"/>
                </a:rPr>
                <a:t>Santosh</a:t>
              </a:r>
            </a:p>
            <a:p>
              <a:r>
                <a:rPr lang="en-US" sz="1000" dirty="0" smtClean="0">
                  <a:latin typeface="Verdana" panose="020B0604030504040204" pitchFamily="34" charset="0"/>
                  <a:ea typeface="Verdana" panose="020B0604030504040204" pitchFamily="34" charset="0"/>
                </a:rPr>
                <a:t>Vishnu </a:t>
              </a:r>
            </a:p>
            <a:p>
              <a:r>
                <a:rPr lang="en-US" sz="1000" dirty="0" smtClean="0">
                  <a:latin typeface="Verdana" panose="020B0604030504040204" pitchFamily="34" charset="0"/>
                  <a:ea typeface="Verdana" panose="020B0604030504040204" pitchFamily="34" charset="0"/>
                </a:rPr>
                <a:t>Kiran</a:t>
              </a:r>
            </a:p>
            <a:p>
              <a:r>
                <a:rPr lang="en-US" sz="1000" dirty="0" smtClean="0">
                  <a:latin typeface="Verdana" panose="020B0604030504040204" pitchFamily="34" charset="0"/>
                  <a:ea typeface="Verdana" panose="020B0604030504040204" pitchFamily="34" charset="0"/>
                </a:rPr>
                <a:t>Harika</a:t>
              </a:r>
            </a:p>
            <a:p>
              <a:endParaRPr lang="en-US" sz="1000" b="1" dirty="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From</a:t>
              </a:r>
              <a:r>
                <a:rPr lang="en-US" sz="1000" b="1" dirty="0" smtClean="0">
                  <a:latin typeface="Verdana" panose="020B0604030504040204" pitchFamily="34" charset="0"/>
                  <a:ea typeface="Verdana" panose="020B0604030504040204" pitchFamily="34" charset="0"/>
                </a:rPr>
                <a:t> Evolve &amp; Protect</a:t>
              </a:r>
            </a:p>
            <a:p>
              <a:pPr algn="r"/>
              <a:endParaRPr lang="en-US" sz="800" b="1" dirty="0" smtClean="0">
                <a:solidFill>
                  <a:srgbClr val="007DBA"/>
                </a:solidFill>
                <a:latin typeface="Verdana" panose="020B0604030504040204" pitchFamily="34" charset="0"/>
                <a:ea typeface="Verdana" panose="020B0604030504040204" pitchFamily="34" charset="0"/>
              </a:endParaRPr>
            </a:p>
          </p:txBody>
        </p:sp>
      </p:grpSp>
      <p:sp>
        <p:nvSpPr>
          <p:cNvPr id="2" name="TextBox 1"/>
          <p:cNvSpPr txBox="1"/>
          <p:nvPr/>
        </p:nvSpPr>
        <p:spPr>
          <a:xfrm>
            <a:off x="10519440" y="82187"/>
            <a:ext cx="1537600" cy="230832"/>
          </a:xfrm>
          <a:prstGeom prst="rect">
            <a:avLst/>
          </a:prstGeom>
          <a:noFill/>
        </p:spPr>
        <p:txBody>
          <a:bodyPr wrap="none" rtlCol="0">
            <a:spAutoFit/>
          </a:bodyPr>
          <a:lstStyle/>
          <a:p>
            <a:pPr algn="r"/>
            <a:r>
              <a:rPr lang="en-US" sz="900" b="1" u="sng" dirty="0">
                <a:solidFill>
                  <a:srgbClr val="007DBA"/>
                </a:solidFill>
                <a:latin typeface="Verdana" panose="020B0604030504040204" pitchFamily="34" charset="0"/>
                <a:ea typeface="Verdana" panose="020B0604030504040204" pitchFamily="34" charset="0"/>
              </a:rPr>
              <a:t>Date: </a:t>
            </a:r>
            <a:r>
              <a:rPr lang="en-US" sz="900" b="1" u="sng" dirty="0" smtClean="0">
                <a:solidFill>
                  <a:srgbClr val="007DBA"/>
                </a:solidFill>
                <a:latin typeface="Verdana" panose="020B0604030504040204" pitchFamily="34" charset="0"/>
                <a:ea typeface="Verdana" panose="020B0604030504040204" pitchFamily="34" charset="0"/>
              </a:rPr>
              <a:t>31 </a:t>
            </a:r>
            <a:r>
              <a:rPr lang="en-US" sz="900" b="1" u="sng" dirty="0">
                <a:solidFill>
                  <a:srgbClr val="007DBA"/>
                </a:solidFill>
                <a:latin typeface="Verdana" panose="020B0604030504040204" pitchFamily="34" charset="0"/>
                <a:ea typeface="Verdana" panose="020B0604030504040204" pitchFamily="34" charset="0"/>
              </a:rPr>
              <a:t>March 2021</a:t>
            </a:r>
            <a:endParaRPr lang="en-US" sz="1050" u="sng" dirty="0">
              <a:solidFill>
                <a:srgbClr val="007DBA"/>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9419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Cycle </a:t>
            </a:r>
            <a:r>
              <a:rPr lang="en-US" sz="4000" dirty="0" smtClean="0"/>
              <a:t>2 </a:t>
            </a:r>
            <a:r>
              <a:rPr lang="en-US" sz="4000" dirty="0"/>
              <a:t>Execution Summary for PS </a:t>
            </a:r>
            <a:r>
              <a:rPr lang="en-US" sz="4000" dirty="0" smtClean="0"/>
              <a:t>GL/AM/LA</a:t>
            </a:r>
            <a:endParaRPr lang="en-AU" sz="4000" dirty="0"/>
          </a:p>
        </p:txBody>
      </p:sp>
      <p:sp>
        <p:nvSpPr>
          <p:cNvPr id="3" name="Content Placeholder 2"/>
          <p:cNvSpPr>
            <a:spLocks noGrp="1"/>
          </p:cNvSpPr>
          <p:nvPr>
            <p:ph idx="1"/>
          </p:nvPr>
        </p:nvSpPr>
        <p:spPr/>
        <p:txBody>
          <a:bodyPr>
            <a:normAutofit/>
          </a:bodyPr>
          <a:lstStyle/>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smtClean="0"/>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058745858"/>
              </p:ext>
            </p:extLst>
          </p:nvPr>
        </p:nvGraphicFramePr>
        <p:xfrm>
          <a:off x="653142" y="1488440"/>
          <a:ext cx="11030857" cy="2816231"/>
        </p:xfrm>
        <a:graphic>
          <a:graphicData uri="http://schemas.openxmlformats.org/drawingml/2006/table">
            <a:tbl>
              <a:tblPr firstRow="1" bandRow="1">
                <a:tableStyleId>{5C22544A-7EE6-4342-B048-85BDC9FD1C3A}</a:tableStyleId>
              </a:tblPr>
              <a:tblGrid>
                <a:gridCol w="535578">
                  <a:extLst>
                    <a:ext uri="{9D8B030D-6E8A-4147-A177-3AD203B41FA5}">
                      <a16:colId xmlns:a16="http://schemas.microsoft.com/office/drawing/2014/main" val="4074010209"/>
                    </a:ext>
                  </a:extLst>
                </a:gridCol>
                <a:gridCol w="979714">
                  <a:extLst>
                    <a:ext uri="{9D8B030D-6E8A-4147-A177-3AD203B41FA5}">
                      <a16:colId xmlns:a16="http://schemas.microsoft.com/office/drawing/2014/main" val="323569564"/>
                    </a:ext>
                  </a:extLst>
                </a:gridCol>
                <a:gridCol w="731520">
                  <a:extLst>
                    <a:ext uri="{9D8B030D-6E8A-4147-A177-3AD203B41FA5}">
                      <a16:colId xmlns:a16="http://schemas.microsoft.com/office/drawing/2014/main" val="1174712243"/>
                    </a:ext>
                  </a:extLst>
                </a:gridCol>
                <a:gridCol w="849086">
                  <a:extLst>
                    <a:ext uri="{9D8B030D-6E8A-4147-A177-3AD203B41FA5}">
                      <a16:colId xmlns:a16="http://schemas.microsoft.com/office/drawing/2014/main" val="1158881126"/>
                    </a:ext>
                  </a:extLst>
                </a:gridCol>
                <a:gridCol w="1136469">
                  <a:extLst>
                    <a:ext uri="{9D8B030D-6E8A-4147-A177-3AD203B41FA5}">
                      <a16:colId xmlns:a16="http://schemas.microsoft.com/office/drawing/2014/main" val="1520439821"/>
                    </a:ext>
                  </a:extLst>
                </a:gridCol>
                <a:gridCol w="1149531">
                  <a:extLst>
                    <a:ext uri="{9D8B030D-6E8A-4147-A177-3AD203B41FA5}">
                      <a16:colId xmlns:a16="http://schemas.microsoft.com/office/drawing/2014/main" val="880928754"/>
                    </a:ext>
                  </a:extLst>
                </a:gridCol>
                <a:gridCol w="600891">
                  <a:extLst>
                    <a:ext uri="{9D8B030D-6E8A-4147-A177-3AD203B41FA5}">
                      <a16:colId xmlns:a16="http://schemas.microsoft.com/office/drawing/2014/main" val="4029498104"/>
                    </a:ext>
                  </a:extLst>
                </a:gridCol>
                <a:gridCol w="470263">
                  <a:extLst>
                    <a:ext uri="{9D8B030D-6E8A-4147-A177-3AD203B41FA5}">
                      <a16:colId xmlns:a16="http://schemas.microsoft.com/office/drawing/2014/main" val="3662590019"/>
                    </a:ext>
                  </a:extLst>
                </a:gridCol>
                <a:gridCol w="875212">
                  <a:extLst>
                    <a:ext uri="{9D8B030D-6E8A-4147-A177-3AD203B41FA5}">
                      <a16:colId xmlns:a16="http://schemas.microsoft.com/office/drawing/2014/main" val="562186169"/>
                    </a:ext>
                  </a:extLst>
                </a:gridCol>
                <a:gridCol w="862148">
                  <a:extLst>
                    <a:ext uri="{9D8B030D-6E8A-4147-A177-3AD203B41FA5}">
                      <a16:colId xmlns:a16="http://schemas.microsoft.com/office/drawing/2014/main" val="483500932"/>
                    </a:ext>
                  </a:extLst>
                </a:gridCol>
                <a:gridCol w="2840445">
                  <a:extLst>
                    <a:ext uri="{9D8B030D-6E8A-4147-A177-3AD203B41FA5}">
                      <a16:colId xmlns:a16="http://schemas.microsoft.com/office/drawing/2014/main" val="3073199449"/>
                    </a:ext>
                  </a:extLst>
                </a:gridCol>
              </a:tblGrid>
              <a:tr h="422832">
                <a:tc gridSpan="2">
                  <a:txBody>
                    <a:bodyPr/>
                    <a:lstStyle/>
                    <a:p>
                      <a:r>
                        <a:rPr lang="en-US" sz="1400" dirty="0" smtClean="0"/>
                        <a:t>Focus Area</a:t>
                      </a:r>
                      <a:endParaRPr lang="en-AU" sz="1400" dirty="0"/>
                    </a:p>
                  </a:txBody>
                  <a:tcPr/>
                </a:tc>
                <a:tc hMerge="1">
                  <a:txBody>
                    <a:bodyPr/>
                    <a:lstStyle/>
                    <a:p>
                      <a:pPr algn="ctr"/>
                      <a:endParaRPr lang="en-AU" sz="1400" dirty="0"/>
                    </a:p>
                  </a:txBody>
                  <a:tcPr/>
                </a:tc>
                <a:tc gridSpan="8">
                  <a:txBody>
                    <a:bodyPr/>
                    <a:lstStyle/>
                    <a:p>
                      <a:pPr algn="ctr"/>
                      <a:r>
                        <a:rPr lang="en-IN" sz="1400" dirty="0" smtClean="0"/>
                        <a:t>Regression Test Cases</a:t>
                      </a:r>
                      <a:endParaRPr lang="en-AU" sz="1400" dirty="0"/>
                    </a:p>
                  </a:txBody>
                  <a:tcPr/>
                </a:tc>
                <a:tc hMerge="1">
                  <a:txBody>
                    <a:bodyPr/>
                    <a:lstStyle/>
                    <a:p>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pPr algn="l"/>
                      <a:endParaRPr lang="en-AU" sz="1400" dirty="0"/>
                    </a:p>
                  </a:txBody>
                  <a:tcPr/>
                </a:tc>
                <a:tc hMerge="1">
                  <a:txBody>
                    <a:bodyPr/>
                    <a:lstStyle/>
                    <a:p>
                      <a:endParaRPr lang="en-AU" dirty="0"/>
                    </a:p>
                  </a:txBody>
                  <a:tcPr/>
                </a:tc>
                <a:tc hMerge="1">
                  <a:txBody>
                    <a:bodyPr/>
                    <a:lstStyle/>
                    <a:p>
                      <a:endParaRPr lang="en-AU" sz="1400" dirty="0"/>
                    </a:p>
                  </a:txBody>
                  <a:tcPr/>
                </a:tc>
                <a:tc>
                  <a:txBody>
                    <a:bodyPr/>
                    <a:lstStyle/>
                    <a:p>
                      <a:r>
                        <a:rPr lang="en-US" sz="1400" dirty="0" smtClean="0"/>
                        <a:t>Comment</a:t>
                      </a:r>
                      <a:endParaRPr lang="en-AU" sz="1400" dirty="0"/>
                    </a:p>
                  </a:txBody>
                  <a:tcPr/>
                </a:tc>
                <a:extLst>
                  <a:ext uri="{0D108BD9-81ED-4DB2-BD59-A6C34878D82A}">
                    <a16:rowId xmlns:a16="http://schemas.microsoft.com/office/drawing/2014/main" val="364267823"/>
                  </a:ext>
                </a:extLst>
              </a:tr>
              <a:tr h="625559">
                <a:tc>
                  <a:txBody>
                    <a:bodyPr/>
                    <a:lstStyle/>
                    <a:p>
                      <a:endParaRPr lang="en-AU" sz="1400" dirty="0"/>
                    </a:p>
                  </a:txBody>
                  <a:tcPr/>
                </a:tc>
                <a:tc>
                  <a:txBody>
                    <a:bodyPr/>
                    <a:lstStyle/>
                    <a:p>
                      <a:r>
                        <a:rPr lang="en-US" sz="1400" dirty="0" smtClean="0"/>
                        <a:t>Planned</a:t>
                      </a:r>
                      <a:r>
                        <a:rPr lang="en-US" sz="1400" baseline="0" dirty="0" smtClean="0"/>
                        <a:t> End Date</a:t>
                      </a:r>
                      <a:endParaRPr lang="en-AU" sz="1400" dirty="0"/>
                    </a:p>
                  </a:txBody>
                  <a:tcPr/>
                </a:tc>
                <a:tc>
                  <a:txBody>
                    <a:bodyPr/>
                    <a:lstStyle/>
                    <a:p>
                      <a:r>
                        <a:rPr lang="en-IN" sz="1400" dirty="0" smtClean="0"/>
                        <a:t>Automated</a:t>
                      </a:r>
                      <a:endParaRPr lang="en-AU" sz="1400" dirty="0"/>
                    </a:p>
                  </a:txBody>
                  <a:tcPr/>
                </a:tc>
                <a:tc>
                  <a:txBody>
                    <a:bodyPr/>
                    <a:lstStyle/>
                    <a:p>
                      <a:pPr marL="0" algn="l" defTabSz="914400" rtl="0" eaLnBrk="1" latinLnBrk="0" hangingPunct="1"/>
                      <a:r>
                        <a:rPr lang="en-IN" sz="1400" kern="1200" dirty="0" smtClean="0">
                          <a:solidFill>
                            <a:schemeClr val="dk1"/>
                          </a:solidFill>
                          <a:latin typeface="+mn-lt"/>
                          <a:ea typeface="+mn-ea"/>
                          <a:cs typeface="+mn-cs"/>
                        </a:rPr>
                        <a:t>Manual</a:t>
                      </a:r>
                      <a:endParaRPr lang="en-AU" sz="1400" kern="1200" dirty="0">
                        <a:solidFill>
                          <a:schemeClr val="dk1"/>
                        </a:solidFill>
                        <a:latin typeface="+mn-lt"/>
                        <a:ea typeface="+mn-ea"/>
                        <a:cs typeface="+mn-cs"/>
                      </a:endParaRPr>
                    </a:p>
                  </a:txBody>
                  <a:tcPr/>
                </a:tc>
                <a:tc>
                  <a:txBody>
                    <a:bodyPr/>
                    <a:lstStyle/>
                    <a:p>
                      <a:r>
                        <a:rPr lang="en-US" sz="1400" dirty="0" smtClean="0"/>
                        <a:t>Total Regression test cases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Executed till 31st Mar</a:t>
                      </a:r>
                      <a:endParaRPr lang="en-AU" sz="1400" kern="1200" dirty="0" smtClean="0">
                        <a:solidFill>
                          <a:schemeClr val="dk1"/>
                        </a:solidFill>
                        <a:latin typeface="+mn-lt"/>
                        <a:ea typeface="+mn-ea"/>
                        <a:cs typeface="+mn-cs"/>
                      </a:endParaRPr>
                    </a:p>
                  </a:txBody>
                  <a:tcPr/>
                </a:tc>
                <a:tc>
                  <a:txBody>
                    <a:bodyPr/>
                    <a:lstStyle/>
                    <a:p>
                      <a:r>
                        <a:rPr lang="en-IN" sz="1400" dirty="0" smtClean="0"/>
                        <a:t>Pass</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smtClean="0"/>
                        <a:t>Fail</a:t>
                      </a:r>
                      <a:endParaRPr lang="en-AU" sz="1400" dirty="0" smtClean="0"/>
                    </a:p>
                  </a:txBody>
                  <a:tcPr/>
                </a:tc>
                <a:tc>
                  <a:txBody>
                    <a:bodyPr/>
                    <a:lstStyle/>
                    <a:p>
                      <a:r>
                        <a:rPr lang="en-AU" sz="1400" kern="1200" dirty="0" smtClean="0">
                          <a:solidFill>
                            <a:schemeClr val="dk1"/>
                          </a:solidFill>
                          <a:effectLst/>
                          <a:latin typeface="+mn-lt"/>
                          <a:ea typeface="+mn-ea"/>
                          <a:cs typeface="+mn-cs"/>
                        </a:rPr>
                        <a:t>Not Executed</a:t>
                      </a:r>
                      <a:endParaRPr lang="en-AU" sz="1400" dirty="0"/>
                    </a:p>
                  </a:txBody>
                  <a:tcPr/>
                </a:tc>
                <a:tc>
                  <a:txBody>
                    <a:bodyPr/>
                    <a:lstStyle/>
                    <a:p>
                      <a:r>
                        <a:rPr lang="en-IN" sz="1400" dirty="0" smtClean="0"/>
                        <a:t>Defect Resolved</a:t>
                      </a:r>
                      <a:endParaRPr lang="en-AU" sz="1400" dirty="0"/>
                    </a:p>
                  </a:txBody>
                  <a:tcPr/>
                </a:tc>
                <a:tc>
                  <a:txBody>
                    <a:bodyPr/>
                    <a:lstStyle/>
                    <a:p>
                      <a:r>
                        <a:rPr lang="en-US" sz="1400" dirty="0" smtClean="0"/>
                        <a:t>ETA</a:t>
                      </a:r>
                      <a:endParaRPr lang="en-AU" sz="1400" dirty="0"/>
                    </a:p>
                  </a:txBody>
                  <a:tcPr/>
                </a:tc>
                <a:extLst>
                  <a:ext uri="{0D108BD9-81ED-4DB2-BD59-A6C34878D82A}">
                    <a16:rowId xmlns:a16="http://schemas.microsoft.com/office/drawing/2014/main" val="3486040857"/>
                  </a:ext>
                </a:extLst>
              </a:tr>
              <a:tr h="62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GL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422</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34</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433</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432</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23</a:t>
                      </a:r>
                      <a:endParaRPr lang="en-AU" sz="1400" kern="1200" dirty="0">
                        <a:solidFill>
                          <a:schemeClr val="tx1"/>
                        </a:solidFill>
                        <a:latin typeface="+mn-lt"/>
                        <a:ea typeface="+mn-ea"/>
                        <a:cs typeface="+mn-cs"/>
                      </a:endParaRPr>
                    </a:p>
                  </a:txBody>
                  <a:tcPr/>
                </a:tc>
                <a:tc>
                  <a:txBody>
                    <a:bodyPr/>
                    <a:lstStyle/>
                    <a:p>
                      <a:r>
                        <a:rPr lang="en-US" sz="1400" kern="1200" dirty="0" smtClean="0">
                          <a:solidFill>
                            <a:schemeClr val="tx1"/>
                          </a:solidFill>
                          <a:latin typeface="+mn-lt"/>
                          <a:ea typeface="+mn-ea"/>
                          <a:cs typeface="+mn-cs"/>
                        </a:rPr>
                        <a:t>45 out of 46</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ETA for pending Manual tests : 4 Apr(Sprint 1)</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3435616806"/>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AM</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238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18</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256</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b="0" kern="1200" dirty="0" smtClean="0">
                          <a:solidFill>
                            <a:schemeClr val="tx1"/>
                          </a:solidFill>
                          <a:latin typeface="+mn-lt"/>
                          <a:ea typeface="+mn-ea"/>
                          <a:cs typeface="+mn-cs"/>
                        </a:rPr>
                        <a:t>249</a:t>
                      </a:r>
                      <a:endParaRPr lang="en-AU" sz="1400" b="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249</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7</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baseline="0" dirty="0" smtClean="0">
                          <a:solidFill>
                            <a:schemeClr val="tx1"/>
                          </a:solidFill>
                          <a:latin typeface="+mn-lt"/>
                          <a:ea typeface="+mn-ea"/>
                          <a:cs typeface="+mn-cs"/>
                        </a:rPr>
                        <a:t>17 out of 17</a:t>
                      </a: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ETA for pending Manual tests : 4 Apr(Sprint 1)</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2153652228"/>
                  </a:ext>
                </a:extLst>
              </a:tr>
              <a:tr h="451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solidFill>
                          <a:latin typeface="+mn-lt"/>
                          <a:ea typeface="+mn-ea"/>
                          <a:cs typeface="+mn-cs"/>
                        </a:rPr>
                        <a:t>LA</a:t>
                      </a:r>
                      <a:endParaRPr lang="en-AU" sz="1400" kern="1200" noProof="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11 Apr 2021</a:t>
                      </a:r>
                      <a:endParaRPr lang="en-AU" sz="140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112</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112</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112</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112</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tx1"/>
                          </a:solidFill>
                          <a:latin typeface="+mn-lt"/>
                          <a:ea typeface="+mn-ea"/>
                          <a:cs typeface="+mn-cs"/>
                        </a:rPr>
                        <a:t>0</a:t>
                      </a:r>
                      <a:endParaRPr lang="en-AU" sz="14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7 out</a:t>
                      </a:r>
                      <a:r>
                        <a:rPr lang="en-US" sz="1400" kern="1200" baseline="0" dirty="0" smtClean="0">
                          <a:solidFill>
                            <a:schemeClr val="tx1"/>
                          </a:solidFill>
                          <a:latin typeface="+mn-lt"/>
                          <a:ea typeface="+mn-ea"/>
                          <a:cs typeface="+mn-cs"/>
                        </a:rPr>
                        <a:t> of 7</a:t>
                      </a:r>
                      <a:endParaRPr lang="en-AU" sz="14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tx1"/>
                          </a:solidFill>
                          <a:latin typeface="+mn-lt"/>
                          <a:ea typeface="+mn-ea"/>
                          <a:cs typeface="+mn-cs"/>
                        </a:rPr>
                        <a:t>Completed</a:t>
                      </a:r>
                      <a:endParaRPr lang="en-AU" sz="14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2909979914"/>
                  </a:ext>
                </a:extLst>
              </a:tr>
            </a:tbl>
          </a:graphicData>
        </a:graphic>
      </p:graphicFrame>
    </p:spTree>
    <p:extLst>
      <p:ext uri="{BB962C8B-B14F-4D97-AF65-F5344CB8AC3E}">
        <p14:creationId xmlns:p14="http://schemas.microsoft.com/office/powerpoint/2010/main" val="4030979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71" y="513406"/>
            <a:ext cx="10515600" cy="944691"/>
          </a:xfrm>
        </p:spPr>
        <p:txBody>
          <a:bodyPr/>
          <a:lstStyle/>
          <a:p>
            <a:r>
              <a:rPr lang="en-US" dirty="0" smtClean="0"/>
              <a:t>Execution Tracker –GL/AM/LA</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7672448"/>
              </p:ext>
            </p:extLst>
          </p:nvPr>
        </p:nvGraphicFramePr>
        <p:xfrm>
          <a:off x="788769" y="1618736"/>
          <a:ext cx="10515604" cy="4144645"/>
        </p:xfrm>
        <a:graphic>
          <a:graphicData uri="http://schemas.openxmlformats.org/drawingml/2006/table">
            <a:tbl>
              <a:tblPr firstRow="1" bandRow="1">
                <a:tableStyleId>{5C22544A-7EE6-4342-B048-85BDC9FD1C3A}</a:tableStyleId>
              </a:tblPr>
              <a:tblGrid>
                <a:gridCol w="955964">
                  <a:extLst>
                    <a:ext uri="{9D8B030D-6E8A-4147-A177-3AD203B41FA5}">
                      <a16:colId xmlns:a16="http://schemas.microsoft.com/office/drawing/2014/main" val="3662092983"/>
                    </a:ext>
                  </a:extLst>
                </a:gridCol>
                <a:gridCol w="825468">
                  <a:extLst>
                    <a:ext uri="{9D8B030D-6E8A-4147-A177-3AD203B41FA5}">
                      <a16:colId xmlns:a16="http://schemas.microsoft.com/office/drawing/2014/main" val="1393934838"/>
                    </a:ext>
                  </a:extLst>
                </a:gridCol>
                <a:gridCol w="1086460">
                  <a:extLst>
                    <a:ext uri="{9D8B030D-6E8A-4147-A177-3AD203B41FA5}">
                      <a16:colId xmlns:a16="http://schemas.microsoft.com/office/drawing/2014/main" val="53535220"/>
                    </a:ext>
                  </a:extLst>
                </a:gridCol>
                <a:gridCol w="955964">
                  <a:extLst>
                    <a:ext uri="{9D8B030D-6E8A-4147-A177-3AD203B41FA5}">
                      <a16:colId xmlns:a16="http://schemas.microsoft.com/office/drawing/2014/main" val="3304512931"/>
                    </a:ext>
                  </a:extLst>
                </a:gridCol>
                <a:gridCol w="955964">
                  <a:extLst>
                    <a:ext uri="{9D8B030D-6E8A-4147-A177-3AD203B41FA5}">
                      <a16:colId xmlns:a16="http://schemas.microsoft.com/office/drawing/2014/main" val="426498302"/>
                    </a:ext>
                  </a:extLst>
                </a:gridCol>
                <a:gridCol w="832207">
                  <a:extLst>
                    <a:ext uri="{9D8B030D-6E8A-4147-A177-3AD203B41FA5}">
                      <a16:colId xmlns:a16="http://schemas.microsoft.com/office/drawing/2014/main" val="3747203281"/>
                    </a:ext>
                  </a:extLst>
                </a:gridCol>
                <a:gridCol w="1079721">
                  <a:extLst>
                    <a:ext uri="{9D8B030D-6E8A-4147-A177-3AD203B41FA5}">
                      <a16:colId xmlns:a16="http://schemas.microsoft.com/office/drawing/2014/main" val="2932509276"/>
                    </a:ext>
                  </a:extLst>
                </a:gridCol>
                <a:gridCol w="955964">
                  <a:extLst>
                    <a:ext uri="{9D8B030D-6E8A-4147-A177-3AD203B41FA5}">
                      <a16:colId xmlns:a16="http://schemas.microsoft.com/office/drawing/2014/main" val="135922623"/>
                    </a:ext>
                  </a:extLst>
                </a:gridCol>
                <a:gridCol w="955964">
                  <a:extLst>
                    <a:ext uri="{9D8B030D-6E8A-4147-A177-3AD203B41FA5}">
                      <a16:colId xmlns:a16="http://schemas.microsoft.com/office/drawing/2014/main" val="1746295672"/>
                    </a:ext>
                  </a:extLst>
                </a:gridCol>
                <a:gridCol w="955964">
                  <a:extLst>
                    <a:ext uri="{9D8B030D-6E8A-4147-A177-3AD203B41FA5}">
                      <a16:colId xmlns:a16="http://schemas.microsoft.com/office/drawing/2014/main" val="1124997381"/>
                    </a:ext>
                  </a:extLst>
                </a:gridCol>
                <a:gridCol w="955964">
                  <a:extLst>
                    <a:ext uri="{9D8B030D-6E8A-4147-A177-3AD203B41FA5}">
                      <a16:colId xmlns:a16="http://schemas.microsoft.com/office/drawing/2014/main" val="425835135"/>
                    </a:ext>
                  </a:extLst>
                </a:gridCol>
              </a:tblGrid>
              <a:tr h="37084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Cycle 2</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Start Date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End Date</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44812590"/>
                  </a:ext>
                </a:extLst>
              </a:tr>
              <a:tr h="370840">
                <a:tc rowSpan="4">
                  <a:txBody>
                    <a:bodyPr/>
                    <a:lstStyle/>
                    <a:p>
                      <a:pPr algn="ctr" fontAlgn="ctr"/>
                      <a:r>
                        <a:rPr lang="en-AU" sz="1400" b="0" i="0" u="none" strike="noStrike" dirty="0" smtClean="0">
                          <a:solidFill>
                            <a:srgbClr val="000000"/>
                          </a:solidFill>
                          <a:effectLst/>
                          <a:latin typeface="Calibri" panose="020F0502020204030204" pitchFamily="34" charset="0"/>
                        </a:rPr>
                        <a:t>SGP</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AU" sz="1400" b="0" i="0" u="none" strike="noStrike" dirty="0">
                          <a:solidFill>
                            <a:srgbClr val="000000"/>
                          </a:solidFill>
                          <a:effectLst/>
                          <a:latin typeface="Calibri" panose="020F0502020204030204" pitchFamily="34" charset="0"/>
                        </a:rPr>
                        <a:t>GL</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4">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4">
                  <a:txBody>
                    <a:bodyPr/>
                    <a:lstStyle/>
                    <a:p>
                      <a:pPr algn="l" fontAlgn="ctr"/>
                      <a:r>
                        <a:rPr lang="en-US" sz="1400" b="0" i="0" u="none" strike="noStrike" dirty="0" smtClean="0">
                          <a:solidFill>
                            <a:srgbClr val="000000"/>
                          </a:solidFill>
                          <a:effectLst/>
                          <a:latin typeface="Calibri" panose="020F0502020204030204" pitchFamily="34" charset="0"/>
                        </a:rPr>
                        <a:t>Vishnu</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t>10-Mar-21</a:t>
                      </a:r>
                      <a:endParaRPr lang="en-AU" sz="1400" dirty="0"/>
                    </a:p>
                  </a:txBody>
                  <a:tcPr anchor="b"/>
                </a:tc>
                <a:extLst>
                  <a:ext uri="{0D108BD9-81ED-4DB2-BD59-A6C34878D82A}">
                    <a16:rowId xmlns:a16="http://schemas.microsoft.com/office/drawing/2014/main" val="572551050"/>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10-Mar-21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t>17-Mar-21</a:t>
                      </a:r>
                      <a:endParaRPr lang="en-AU" sz="1400" dirty="0" smtClean="0"/>
                    </a:p>
                  </a:txBody>
                  <a:tcPr anchor="b"/>
                </a:tc>
                <a:extLst>
                  <a:ext uri="{0D108BD9-81ED-4DB2-BD59-A6C34878D82A}">
                    <a16:rowId xmlns:a16="http://schemas.microsoft.com/office/drawing/2014/main" val="1395998153"/>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11-Mar-21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t>17-Mar-21</a:t>
                      </a:r>
                      <a:endParaRPr lang="en-AU" sz="1400" dirty="0" smtClean="0"/>
                    </a:p>
                  </a:txBody>
                  <a:tcPr anchor="b"/>
                </a:tc>
                <a:extLst>
                  <a:ext uri="{0D108BD9-81ED-4DB2-BD59-A6C34878D82A}">
                    <a16:rowId xmlns:a16="http://schemas.microsoft.com/office/drawing/2014/main" val="411033861"/>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Re-run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t>22-Mar-21</a:t>
                      </a:r>
                      <a:endParaRPr lang="en-AU" sz="1400" dirty="0"/>
                    </a:p>
                  </a:txBody>
                  <a:tcPr anchor="b"/>
                </a:tc>
                <a:extLst>
                  <a:ext uri="{0D108BD9-81ED-4DB2-BD59-A6C34878D82A}">
                    <a16:rowId xmlns:a16="http://schemas.microsoft.com/office/drawing/2014/main" val="3294792945"/>
                  </a:ext>
                </a:extLst>
              </a:tr>
              <a:tr h="370840">
                <a:tc rowSpan="3">
                  <a:txBody>
                    <a:bodyPr/>
                    <a:lstStyle/>
                    <a:p>
                      <a:pPr algn="ctr" fontAlgn="ctr"/>
                      <a:r>
                        <a:rPr lang="en-AU" sz="1400" b="0" i="0" u="none" strike="noStrike" dirty="0" smtClean="0">
                          <a:solidFill>
                            <a:srgbClr val="000000"/>
                          </a:solidFill>
                          <a:effectLst/>
                          <a:latin typeface="Calibri" panose="020F0502020204030204" pitchFamily="34" charset="0"/>
                        </a:rPr>
                        <a:t>HKG</a:t>
                      </a:r>
                      <a:endParaRPr lang="en-AU" sz="1400" b="0"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ctr" fontAlgn="ctr"/>
                      <a:r>
                        <a:rPr lang="en-AU" sz="1400" b="0" i="0" u="none" strike="noStrike" dirty="0">
                          <a:solidFill>
                            <a:srgbClr val="000000"/>
                          </a:solidFill>
                          <a:effectLst/>
                          <a:latin typeface="Calibri" panose="020F0502020204030204" pitchFamily="34" charset="0"/>
                        </a:rPr>
                        <a:t>GL</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Automation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Regression</a:t>
                      </a:r>
                    </a:p>
                  </a:txBody>
                  <a:tcPr marL="9525" marR="9525" marT="9525" marB="0" anchor="ctr"/>
                </a:tc>
                <a:tc rowSpan="3">
                  <a:txBody>
                    <a:bodyPr/>
                    <a:lstStyle/>
                    <a:p>
                      <a:pPr algn="l" fontAlgn="ctr"/>
                      <a:r>
                        <a:rPr lang="en-AU" sz="1400" b="0" i="0" u="none" strike="noStrike" dirty="0">
                          <a:solidFill>
                            <a:srgbClr val="000000"/>
                          </a:solidFill>
                          <a:effectLst/>
                          <a:latin typeface="Calibri" panose="020F0502020204030204" pitchFamily="34" charset="0"/>
                        </a:rPr>
                        <a:t>Cycle 2</a:t>
                      </a:r>
                    </a:p>
                  </a:txBody>
                  <a:tcPr marL="9525" marR="9525" marT="9525" marB="0" anchor="ctr"/>
                </a:tc>
                <a:tc rowSpan="3">
                  <a:txBody>
                    <a:bodyPr/>
                    <a:lstStyle/>
                    <a:p>
                      <a:pPr algn="l" fontAlgn="ctr"/>
                      <a:r>
                        <a:rPr lang="en-US" sz="1400" b="0" i="0" u="none" strike="noStrike" dirty="0" smtClean="0">
                          <a:solidFill>
                            <a:srgbClr val="000000"/>
                          </a:solidFill>
                          <a:effectLst/>
                          <a:latin typeface="Calibri" panose="020F0502020204030204" pitchFamily="34" charset="0"/>
                        </a:rPr>
                        <a:t>Vishnu</a:t>
                      </a:r>
                      <a:endParaRPr lang="en-AU"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1400" b="0" i="0" u="none" strike="noStrike" dirty="0">
                          <a:solidFill>
                            <a:srgbClr val="000000"/>
                          </a:solidFill>
                          <a:effectLst/>
                          <a:latin typeface="Calibri" panose="020F0502020204030204" pitchFamily="34" charset="0"/>
                        </a:rPr>
                        <a:t>Data Input</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15-Mar-21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t>16-Mar-21</a:t>
                      </a:r>
                      <a:endParaRPr lang="en-AU" sz="1400" dirty="0"/>
                    </a:p>
                  </a:txBody>
                  <a:tcPr anchor="b"/>
                </a:tc>
                <a:extLst>
                  <a:ext uri="{0D108BD9-81ED-4DB2-BD59-A6C34878D82A}">
                    <a16:rowId xmlns:a16="http://schemas.microsoft.com/office/drawing/2014/main" val="2736643003"/>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a:solidFill>
                            <a:srgbClr val="000000"/>
                          </a:solidFill>
                          <a:effectLst/>
                          <a:latin typeface="Calibri" panose="020F0502020204030204" pitchFamily="34" charset="0"/>
                        </a:rPr>
                        <a:t>Batch </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16-Mar-21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18-Mar-21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t>18-Mar-21</a:t>
                      </a:r>
                      <a:endParaRPr lang="en-AU" sz="1400" dirty="0" smtClean="0"/>
                    </a:p>
                  </a:txBody>
                  <a:tcPr anchor="b"/>
                </a:tc>
                <a:extLst>
                  <a:ext uri="{0D108BD9-81ED-4DB2-BD59-A6C34878D82A}">
                    <a16:rowId xmlns:a16="http://schemas.microsoft.com/office/drawing/2014/main" val="386500050"/>
                  </a:ext>
                </a:extLst>
              </a:tr>
              <a:tr h="370840">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a:txBody>
                    <a:bodyPr/>
                    <a:lstStyle/>
                    <a:p>
                      <a:pPr algn="l" fontAlgn="b"/>
                      <a:r>
                        <a:rPr lang="en-AU" sz="1400" b="0" i="0" u="none" strike="noStrike" dirty="0">
                          <a:solidFill>
                            <a:srgbClr val="000000"/>
                          </a:solidFill>
                          <a:effectLst/>
                          <a:latin typeface="Calibri" panose="020F0502020204030204" pitchFamily="34" charset="0"/>
                        </a:rPr>
                        <a:t>Verification</a:t>
                      </a: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19-Mar-21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t>19-Mar-21</a:t>
                      </a:r>
                      <a:endParaRPr lang="en-AU" sz="1400" dirty="0" smtClean="0"/>
                    </a:p>
                  </a:txBody>
                  <a:tcPr anchor="b"/>
                </a:tc>
                <a:extLst>
                  <a:ext uri="{0D108BD9-81ED-4DB2-BD59-A6C34878D82A}">
                    <a16:rowId xmlns:a16="http://schemas.microsoft.com/office/drawing/2014/main" val="3784762548"/>
                  </a:ext>
                </a:extLst>
              </a:tr>
              <a:tr h="370840">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ctr"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ctr"/>
                      <a:endParaRPr lang="en-AU" sz="1400" b="0" i="0" u="none" strike="noStrike" dirty="0">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l" fontAlgn="b"/>
                      <a:r>
                        <a:rPr lang="en-US" sz="1400" b="0" i="0" u="none" strike="noStrike" dirty="0" smtClean="0">
                          <a:solidFill>
                            <a:srgbClr val="000000"/>
                          </a:solidFill>
                          <a:effectLst/>
                          <a:latin typeface="Calibri" panose="020F0502020204030204" pitchFamily="34" charset="0"/>
                        </a:rPr>
                        <a:t>Re-Run</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22-Mar-21</a:t>
                      </a:r>
                      <a:endParaRPr lang="en-AU"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a:r>
                        <a:rPr lang="en-US" sz="1400" dirty="0" smtClean="0"/>
                        <a:t>23-Mar-21</a:t>
                      </a:r>
                      <a:endParaRPr lang="en-AU" sz="1400" dirty="0"/>
                    </a:p>
                  </a:txBody>
                  <a:tcPr anchor="b"/>
                </a:tc>
                <a:extLst>
                  <a:ext uri="{0D108BD9-81ED-4DB2-BD59-A6C34878D82A}">
                    <a16:rowId xmlns:a16="http://schemas.microsoft.com/office/drawing/2014/main" val="97381180"/>
                  </a:ext>
                </a:extLst>
              </a:tr>
              <a:tr h="370840">
                <a:tc>
                  <a:txBody>
                    <a:bodyPr/>
                    <a:lstStyle/>
                    <a:p>
                      <a:pPr algn="ctr"/>
                      <a:r>
                        <a:rPr lang="en-US" sz="1400" dirty="0" smtClean="0"/>
                        <a:t>NZL</a:t>
                      </a:r>
                      <a:endParaRPr lang="en-AU" sz="1400" dirty="0"/>
                    </a:p>
                  </a:txBody>
                  <a:tcPr anchor="ctr">
                    <a:solidFill>
                      <a:schemeClr val="accent5">
                        <a:lumMod val="20000"/>
                        <a:lumOff val="80000"/>
                      </a:schemeClr>
                    </a:solidFill>
                  </a:tcPr>
                </a:tc>
                <a:tc>
                  <a:txBody>
                    <a:bodyPr/>
                    <a:lstStyle/>
                    <a:p>
                      <a:pPr algn="ctr"/>
                      <a:r>
                        <a:rPr lang="en-US" sz="1400" dirty="0" smtClean="0">
                          <a:latin typeface="+mn-lt"/>
                        </a:rPr>
                        <a:t>AM</a:t>
                      </a:r>
                      <a:endParaRPr lang="en-AU" sz="1400" dirty="0">
                        <a:latin typeface="+mn-lt"/>
                      </a:endParaRPr>
                    </a:p>
                  </a:txBody>
                  <a:tcPr anchor="ctr">
                    <a:solidFill>
                      <a:schemeClr val="accent5">
                        <a:lumMod val="20000"/>
                        <a:lumOff val="80000"/>
                      </a:schemeClr>
                    </a:solidFill>
                  </a:tcPr>
                </a:tc>
                <a:tc>
                  <a:txBody>
                    <a:bodyPr/>
                    <a:lstStyle/>
                    <a:p>
                      <a:pPr algn="l" fontAlgn="ctr"/>
                      <a:r>
                        <a:rPr lang="en-AU" sz="1400" b="0" i="0" u="none" strike="noStrike" dirty="0">
                          <a:solidFill>
                            <a:srgbClr val="000000"/>
                          </a:solidFill>
                          <a:effectLst/>
                          <a:latin typeface="+mn-lt"/>
                        </a:rPr>
                        <a:t>Automation</a:t>
                      </a:r>
                    </a:p>
                  </a:txBody>
                  <a:tcPr marL="9525" marR="9525" marT="9525" marB="0" anchor="ctr">
                    <a:solidFill>
                      <a:schemeClr val="accent5">
                        <a:lumMod val="20000"/>
                        <a:lumOff val="80000"/>
                      </a:schemeClr>
                    </a:solidFill>
                  </a:tcPr>
                </a:tc>
                <a:tc>
                  <a:txBody>
                    <a:bodyPr/>
                    <a:lstStyle/>
                    <a:p>
                      <a:pPr algn="l" fontAlgn="ctr"/>
                      <a:r>
                        <a:rPr lang="en-AU" sz="1400" b="0" i="0" u="none" strike="noStrike" dirty="0" smtClean="0">
                          <a:solidFill>
                            <a:srgbClr val="000000"/>
                          </a:solidFill>
                          <a:effectLst/>
                          <a:latin typeface="+mn-lt"/>
                        </a:rPr>
                        <a:t>Progression</a:t>
                      </a:r>
                      <a:endParaRPr lang="en-AU" sz="1400" b="0" i="0" u="none" strike="noStrike" dirty="0">
                        <a:solidFill>
                          <a:srgbClr val="000000"/>
                        </a:solidFill>
                        <a:effectLst/>
                        <a:latin typeface="+mn-lt"/>
                      </a:endParaRPr>
                    </a:p>
                  </a:txBody>
                  <a:tcPr marL="9525" marR="9525" marT="9525" marB="0" anchor="ctr">
                    <a:solidFill>
                      <a:schemeClr val="accent5">
                        <a:lumMod val="20000"/>
                        <a:lumOff val="80000"/>
                      </a:schemeClr>
                    </a:solidFill>
                  </a:tcPr>
                </a:tc>
                <a:tc>
                  <a:txBody>
                    <a:bodyPr/>
                    <a:lstStyle/>
                    <a:p>
                      <a:pPr algn="l" fontAlgn="ctr"/>
                      <a:r>
                        <a:rPr lang="en-AU" sz="1400" b="0" i="0" u="none" strike="noStrike" dirty="0">
                          <a:solidFill>
                            <a:srgbClr val="000000"/>
                          </a:solidFill>
                          <a:effectLst/>
                          <a:latin typeface="+mn-lt"/>
                        </a:rPr>
                        <a:t>Cycle 2</a:t>
                      </a: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mn-lt"/>
                        </a:rPr>
                        <a:t>Navneet</a:t>
                      </a:r>
                      <a:endParaRPr lang="en-AU" sz="1400" b="0" i="0" u="none" strike="noStrike" dirty="0">
                        <a:solidFill>
                          <a:srgbClr val="000000"/>
                        </a:solidFill>
                        <a:effectLst/>
                        <a:latin typeface="+mn-lt"/>
                      </a:endParaRPr>
                    </a:p>
                  </a:txBody>
                  <a:tcPr marL="9525" marR="9525" marT="9525" marB="0" anchor="ctr">
                    <a:solidFill>
                      <a:schemeClr val="accent5">
                        <a:lumMod val="20000"/>
                        <a:lumOff val="80000"/>
                      </a:schemeClr>
                    </a:solidFill>
                  </a:tcPr>
                </a:tc>
                <a:tc>
                  <a:txBody>
                    <a:bodyPr/>
                    <a:lstStyle/>
                    <a:p>
                      <a:pPr algn="l"/>
                      <a:r>
                        <a:rPr lang="en-US" sz="1400" dirty="0" smtClean="0">
                          <a:latin typeface="+mn-lt"/>
                        </a:rPr>
                        <a:t>Scripting</a:t>
                      </a:r>
                      <a:endParaRPr lang="en-AU" sz="1400" dirty="0">
                        <a:latin typeface="+mn-lt"/>
                      </a:endParaRPr>
                    </a:p>
                  </a:txBody>
                  <a:tcPr anchor="b"/>
                </a:tc>
                <a:tc>
                  <a:txBody>
                    <a:bodyPr/>
                    <a:lstStyle/>
                    <a:p>
                      <a:pPr algn="r"/>
                      <a:r>
                        <a:rPr lang="en-US" sz="1400" dirty="0" smtClean="0"/>
                        <a:t>11-Mar-21</a:t>
                      </a:r>
                      <a:r>
                        <a:rPr lang="en-US" sz="1400" baseline="0" dirty="0" smtClean="0"/>
                        <a:t> </a:t>
                      </a:r>
                      <a:endParaRPr lang="en-AU" sz="1400" dirty="0"/>
                    </a:p>
                  </a:txBody>
                  <a:tcPr anchor="b"/>
                </a:tc>
                <a:tc>
                  <a:txBody>
                    <a:bodyPr/>
                    <a:lstStyle/>
                    <a:p>
                      <a:pPr algn="r"/>
                      <a:r>
                        <a:rPr lang="en-US" sz="1400" dirty="0" smtClean="0"/>
                        <a:t>12-Mar-21</a:t>
                      </a:r>
                      <a:endParaRPr lang="en-AU" sz="1400" dirty="0"/>
                    </a:p>
                  </a:txBody>
                  <a:tcPr anchor="b"/>
                </a:tc>
                <a:tc>
                  <a:txBody>
                    <a:bodyPr/>
                    <a:lstStyle/>
                    <a:p>
                      <a:r>
                        <a:rPr lang="en-US" sz="1400" dirty="0" smtClean="0"/>
                        <a:t>17-Mar-21</a:t>
                      </a:r>
                      <a:endParaRPr lang="en-AU" sz="1400" dirty="0"/>
                    </a:p>
                  </a:txBody>
                  <a:tcPr/>
                </a:tc>
                <a:tc>
                  <a:txBody>
                    <a:bodyPr/>
                    <a:lstStyle/>
                    <a:p>
                      <a:r>
                        <a:rPr lang="en-US" sz="1400" dirty="0" smtClean="0"/>
                        <a:t>18-Mar-21</a:t>
                      </a:r>
                      <a:endParaRPr lang="en-AU" sz="1400" dirty="0"/>
                    </a:p>
                  </a:txBody>
                  <a:tcPr/>
                </a:tc>
                <a:extLst>
                  <a:ext uri="{0D108BD9-81ED-4DB2-BD59-A6C34878D82A}">
                    <a16:rowId xmlns:a16="http://schemas.microsoft.com/office/drawing/2014/main" val="853307504"/>
                  </a:ext>
                </a:extLst>
              </a:tr>
              <a:tr h="370840">
                <a:tc>
                  <a:txBody>
                    <a:bodyPr/>
                    <a:lstStyle/>
                    <a:p>
                      <a:pPr algn="ctr"/>
                      <a:r>
                        <a:rPr lang="en-US" sz="1400" dirty="0" smtClean="0"/>
                        <a:t>CHN</a:t>
                      </a:r>
                      <a:endParaRPr lang="en-AU" sz="1400" dirty="0"/>
                    </a:p>
                  </a:txBody>
                  <a:tcPr anchor="ctr">
                    <a:solidFill>
                      <a:schemeClr val="accent5">
                        <a:lumMod val="20000"/>
                        <a:lumOff val="80000"/>
                      </a:schemeClr>
                    </a:solidFill>
                  </a:tcPr>
                </a:tc>
                <a:tc>
                  <a:txBody>
                    <a:bodyPr/>
                    <a:lstStyle/>
                    <a:p>
                      <a:pPr algn="ctr"/>
                      <a:r>
                        <a:rPr lang="en-US" sz="1400" dirty="0" smtClean="0">
                          <a:latin typeface="+mn-lt"/>
                        </a:rPr>
                        <a:t>AM</a:t>
                      </a:r>
                      <a:endParaRPr lang="en-AU" sz="1400" dirty="0">
                        <a:latin typeface="+mn-lt"/>
                      </a:endParaRPr>
                    </a:p>
                  </a:txBody>
                  <a:tcPr anchor="ctr">
                    <a:solidFill>
                      <a:schemeClr val="accent5">
                        <a:lumMod val="20000"/>
                        <a:lumOff val="80000"/>
                      </a:schemeClr>
                    </a:solidFill>
                  </a:tcPr>
                </a:tc>
                <a:tc>
                  <a:txBody>
                    <a:bodyPr/>
                    <a:lstStyle/>
                    <a:p>
                      <a:pPr algn="l" fontAlgn="ctr"/>
                      <a:r>
                        <a:rPr lang="en-AU" sz="1400" b="0" i="0" u="none" strike="noStrike" dirty="0">
                          <a:solidFill>
                            <a:srgbClr val="000000"/>
                          </a:solidFill>
                          <a:effectLst/>
                          <a:latin typeface="+mn-lt"/>
                        </a:rPr>
                        <a:t>Automation</a:t>
                      </a:r>
                    </a:p>
                  </a:txBody>
                  <a:tcPr marL="9525" marR="9525" marT="9525" marB="0" anchor="ctr">
                    <a:solidFill>
                      <a:schemeClr val="accent5">
                        <a:lumMod val="20000"/>
                        <a:lumOff val="80000"/>
                      </a:schemeClr>
                    </a:solidFill>
                  </a:tcPr>
                </a:tc>
                <a:tc>
                  <a:txBody>
                    <a:bodyPr/>
                    <a:lstStyle/>
                    <a:p>
                      <a:pPr algn="l" fontAlgn="ctr"/>
                      <a:r>
                        <a:rPr lang="en-AU" sz="1400" b="0" i="0" u="none" strike="noStrike" dirty="0" smtClean="0">
                          <a:solidFill>
                            <a:srgbClr val="000000"/>
                          </a:solidFill>
                          <a:effectLst/>
                          <a:latin typeface="+mn-lt"/>
                        </a:rPr>
                        <a:t>Progression</a:t>
                      </a:r>
                      <a:endParaRPr lang="en-AU" sz="1400" b="0" i="0" u="none" strike="noStrike" dirty="0">
                        <a:solidFill>
                          <a:srgbClr val="000000"/>
                        </a:solidFill>
                        <a:effectLst/>
                        <a:latin typeface="+mn-lt"/>
                      </a:endParaRPr>
                    </a:p>
                  </a:txBody>
                  <a:tcPr marL="9525" marR="9525" marT="9525" marB="0" anchor="ctr">
                    <a:solidFill>
                      <a:schemeClr val="accent5">
                        <a:lumMod val="20000"/>
                        <a:lumOff val="80000"/>
                      </a:schemeClr>
                    </a:solidFill>
                  </a:tcPr>
                </a:tc>
                <a:tc>
                  <a:txBody>
                    <a:bodyPr/>
                    <a:lstStyle/>
                    <a:p>
                      <a:pPr algn="l" fontAlgn="ctr"/>
                      <a:r>
                        <a:rPr lang="en-AU" sz="1400" b="0" i="0" u="none" strike="noStrike" dirty="0">
                          <a:solidFill>
                            <a:srgbClr val="000000"/>
                          </a:solidFill>
                          <a:effectLst/>
                          <a:latin typeface="+mn-lt"/>
                        </a:rPr>
                        <a:t>Cycle 2</a:t>
                      </a:r>
                    </a:p>
                  </a:txBody>
                  <a:tcPr marL="9525" marR="9525" marT="9525" marB="0" anchor="ctr">
                    <a:solidFill>
                      <a:schemeClr val="accent5">
                        <a:lumMod val="20000"/>
                        <a:lumOff val="80000"/>
                      </a:schemeClr>
                    </a:solidFill>
                  </a:tcPr>
                </a:tc>
                <a:tc>
                  <a:txBody>
                    <a:bodyPr/>
                    <a:lstStyle/>
                    <a:p>
                      <a:pPr algn="l" fontAlgn="ctr"/>
                      <a:r>
                        <a:rPr lang="en-US" sz="1400" b="0" i="0" u="none" strike="noStrike" dirty="0" smtClean="0">
                          <a:solidFill>
                            <a:srgbClr val="000000"/>
                          </a:solidFill>
                          <a:effectLst/>
                          <a:latin typeface="+mn-lt"/>
                        </a:rPr>
                        <a:t>Navneet</a:t>
                      </a:r>
                      <a:endParaRPr lang="en-AU" sz="1400" b="0" i="0" u="none" strike="noStrike" dirty="0">
                        <a:solidFill>
                          <a:srgbClr val="000000"/>
                        </a:solidFill>
                        <a:effectLst/>
                        <a:latin typeface="+mn-lt"/>
                      </a:endParaRPr>
                    </a:p>
                  </a:txBody>
                  <a:tcPr marL="9525" marR="9525" marT="9525" marB="0" anchor="ctr">
                    <a:solidFill>
                      <a:schemeClr val="accent5">
                        <a:lumMod val="20000"/>
                        <a:lumOff val="80000"/>
                      </a:schemeClr>
                    </a:solidFill>
                  </a:tcPr>
                </a:tc>
                <a:tc>
                  <a:txBody>
                    <a:bodyPr/>
                    <a:lstStyle/>
                    <a:p>
                      <a:pPr algn="l"/>
                      <a:r>
                        <a:rPr lang="en-US" sz="1400" dirty="0" smtClean="0">
                          <a:latin typeface="+mn-lt"/>
                        </a:rPr>
                        <a:t>Scripting</a:t>
                      </a:r>
                      <a:endParaRPr lang="en-AU" sz="1400" dirty="0">
                        <a:latin typeface="+mn-lt"/>
                      </a:endParaRPr>
                    </a:p>
                  </a:txBody>
                  <a:tcPr anchor="b"/>
                </a:tc>
                <a:tc>
                  <a:txBody>
                    <a:bodyPr/>
                    <a:lstStyle/>
                    <a:p>
                      <a:pPr algn="r"/>
                      <a:r>
                        <a:rPr lang="en-US" sz="1400" dirty="0" smtClean="0"/>
                        <a:t>15-Mar-21</a:t>
                      </a:r>
                      <a:r>
                        <a:rPr lang="en-US" sz="1400" baseline="0" dirty="0" smtClean="0"/>
                        <a:t> </a:t>
                      </a:r>
                      <a:endParaRPr lang="en-AU" sz="1400" dirty="0"/>
                    </a:p>
                  </a:txBody>
                  <a:tcPr anchor="b"/>
                </a:tc>
                <a:tc>
                  <a:txBody>
                    <a:bodyPr/>
                    <a:lstStyle/>
                    <a:p>
                      <a:pPr algn="r"/>
                      <a:r>
                        <a:rPr lang="en-US" sz="1400" dirty="0" smtClean="0"/>
                        <a:t>17-Mar-21</a:t>
                      </a:r>
                      <a:endParaRPr lang="en-AU" sz="1400" dirty="0"/>
                    </a:p>
                  </a:txBody>
                  <a:tcPr anchor="b"/>
                </a:tc>
                <a:tc>
                  <a:txBody>
                    <a:bodyPr/>
                    <a:lstStyle/>
                    <a:p>
                      <a:r>
                        <a:rPr lang="en-US" sz="1400" dirty="0" smtClean="0"/>
                        <a:t>19-Mar-21</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24-Mar-21</a:t>
                      </a:r>
                      <a:endParaRPr lang="en-AU" sz="1400" dirty="0" smtClean="0"/>
                    </a:p>
                  </a:txBody>
                  <a:tcPr/>
                </a:tc>
                <a:extLst>
                  <a:ext uri="{0D108BD9-81ED-4DB2-BD59-A6C34878D82A}">
                    <a16:rowId xmlns:a16="http://schemas.microsoft.com/office/drawing/2014/main" val="3059593337"/>
                  </a:ext>
                </a:extLst>
              </a:tr>
            </a:tbl>
          </a:graphicData>
        </a:graphic>
      </p:graphicFrame>
    </p:spTree>
    <p:extLst>
      <p:ext uri="{BB962C8B-B14F-4D97-AF65-F5344CB8AC3E}">
        <p14:creationId xmlns:p14="http://schemas.microsoft.com/office/powerpoint/2010/main" val="323434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8259"/>
          </a:xfrm>
        </p:spPr>
        <p:txBody>
          <a:bodyPr/>
          <a:lstStyle/>
          <a:p>
            <a:r>
              <a:rPr lang="en-US" dirty="0" smtClean="0"/>
              <a:t>Execution Tracker.. </a:t>
            </a:r>
            <a:r>
              <a:rPr lang="en-US" dirty="0" err="1" smtClean="0"/>
              <a:t>contd</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5985840"/>
              </p:ext>
            </p:extLst>
          </p:nvPr>
        </p:nvGraphicFramePr>
        <p:xfrm>
          <a:off x="838200" y="1433513"/>
          <a:ext cx="10515604" cy="4286885"/>
        </p:xfrm>
        <a:graphic>
          <a:graphicData uri="http://schemas.openxmlformats.org/drawingml/2006/table">
            <a:tbl>
              <a:tblPr firstRow="1" bandRow="1">
                <a:tableStyleId>{5C22544A-7EE6-4342-B048-85BDC9FD1C3A}</a:tableStyleId>
              </a:tblPr>
              <a:tblGrid>
                <a:gridCol w="955964">
                  <a:extLst>
                    <a:ext uri="{9D8B030D-6E8A-4147-A177-3AD203B41FA5}">
                      <a16:colId xmlns:a16="http://schemas.microsoft.com/office/drawing/2014/main" val="217189895"/>
                    </a:ext>
                  </a:extLst>
                </a:gridCol>
                <a:gridCol w="955964">
                  <a:extLst>
                    <a:ext uri="{9D8B030D-6E8A-4147-A177-3AD203B41FA5}">
                      <a16:colId xmlns:a16="http://schemas.microsoft.com/office/drawing/2014/main" val="1716688820"/>
                    </a:ext>
                  </a:extLst>
                </a:gridCol>
                <a:gridCol w="955964">
                  <a:extLst>
                    <a:ext uri="{9D8B030D-6E8A-4147-A177-3AD203B41FA5}">
                      <a16:colId xmlns:a16="http://schemas.microsoft.com/office/drawing/2014/main" val="2081626216"/>
                    </a:ext>
                  </a:extLst>
                </a:gridCol>
                <a:gridCol w="955964">
                  <a:extLst>
                    <a:ext uri="{9D8B030D-6E8A-4147-A177-3AD203B41FA5}">
                      <a16:colId xmlns:a16="http://schemas.microsoft.com/office/drawing/2014/main" val="4139800196"/>
                    </a:ext>
                  </a:extLst>
                </a:gridCol>
                <a:gridCol w="955964">
                  <a:extLst>
                    <a:ext uri="{9D8B030D-6E8A-4147-A177-3AD203B41FA5}">
                      <a16:colId xmlns:a16="http://schemas.microsoft.com/office/drawing/2014/main" val="4250565948"/>
                    </a:ext>
                  </a:extLst>
                </a:gridCol>
                <a:gridCol w="955964">
                  <a:extLst>
                    <a:ext uri="{9D8B030D-6E8A-4147-A177-3AD203B41FA5}">
                      <a16:colId xmlns:a16="http://schemas.microsoft.com/office/drawing/2014/main" val="3565207376"/>
                    </a:ext>
                  </a:extLst>
                </a:gridCol>
                <a:gridCol w="955964">
                  <a:extLst>
                    <a:ext uri="{9D8B030D-6E8A-4147-A177-3AD203B41FA5}">
                      <a16:colId xmlns:a16="http://schemas.microsoft.com/office/drawing/2014/main" val="2694308830"/>
                    </a:ext>
                  </a:extLst>
                </a:gridCol>
                <a:gridCol w="955964">
                  <a:extLst>
                    <a:ext uri="{9D8B030D-6E8A-4147-A177-3AD203B41FA5}">
                      <a16:colId xmlns:a16="http://schemas.microsoft.com/office/drawing/2014/main" val="2448748966"/>
                    </a:ext>
                  </a:extLst>
                </a:gridCol>
                <a:gridCol w="955964">
                  <a:extLst>
                    <a:ext uri="{9D8B030D-6E8A-4147-A177-3AD203B41FA5}">
                      <a16:colId xmlns:a16="http://schemas.microsoft.com/office/drawing/2014/main" val="3173635133"/>
                    </a:ext>
                  </a:extLst>
                </a:gridCol>
                <a:gridCol w="955964">
                  <a:extLst>
                    <a:ext uri="{9D8B030D-6E8A-4147-A177-3AD203B41FA5}">
                      <a16:colId xmlns:a16="http://schemas.microsoft.com/office/drawing/2014/main" val="141142531"/>
                    </a:ext>
                  </a:extLst>
                </a:gridCol>
                <a:gridCol w="955964">
                  <a:extLst>
                    <a:ext uri="{9D8B030D-6E8A-4147-A177-3AD203B41FA5}">
                      <a16:colId xmlns:a16="http://schemas.microsoft.com/office/drawing/2014/main" val="1913775394"/>
                    </a:ext>
                  </a:extLst>
                </a:gridCol>
              </a:tblGrid>
              <a:tr h="37084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Cycle 2</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Start Date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Actual End Date</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6980905"/>
                  </a:ext>
                </a:extLst>
              </a:tr>
              <a:tr h="370840">
                <a:tc>
                  <a:txBody>
                    <a:bodyPr/>
                    <a:lstStyle/>
                    <a:p>
                      <a:pPr marL="0" algn="l" defTabSz="914400" rtl="0" eaLnBrk="1" latinLnBrk="0" hangingPunct="1"/>
                      <a:r>
                        <a:rPr lang="en-US" sz="1400" kern="1200" dirty="0" smtClean="0">
                          <a:solidFill>
                            <a:schemeClr val="dk1"/>
                          </a:solidFill>
                          <a:latin typeface="+mn-lt"/>
                          <a:ea typeface="+mn-ea"/>
                          <a:cs typeface="+mn-cs"/>
                        </a:rPr>
                        <a:t>HKG</a:t>
                      </a:r>
                      <a:endParaRPr lang="en-AU" sz="14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400" kern="1200" dirty="0" smtClean="0">
                          <a:solidFill>
                            <a:schemeClr val="dk1"/>
                          </a:solidFill>
                          <a:latin typeface="+mn-lt"/>
                          <a:ea typeface="+mn-ea"/>
                          <a:cs typeface="+mn-cs"/>
                        </a:rPr>
                        <a:t>LA</a:t>
                      </a:r>
                      <a:endParaRPr lang="en-AU" sz="1400" kern="1200" dirty="0">
                        <a:solidFill>
                          <a:schemeClr val="dk1"/>
                        </a:solidFill>
                        <a:latin typeface="+mn-lt"/>
                        <a:ea typeface="+mn-ea"/>
                        <a:cs typeface="+mn-cs"/>
                      </a:endParaRPr>
                    </a:p>
                  </a:txBody>
                  <a:tcPr anchor="ctr"/>
                </a:tc>
                <a:tc>
                  <a:txBody>
                    <a:bodyPr/>
                    <a:lstStyle/>
                    <a:p>
                      <a:pPr marL="0" algn="l" defTabSz="914400" rtl="0" eaLnBrk="1" fontAlgn="ctr" latinLnBrk="0" hangingPunct="1"/>
                      <a:r>
                        <a:rPr lang="en-AU" sz="1400" kern="1200" dirty="0">
                          <a:solidFill>
                            <a:schemeClr val="dk1"/>
                          </a:solidFill>
                          <a:latin typeface="+mn-lt"/>
                          <a:ea typeface="+mn-ea"/>
                          <a:cs typeface="+mn-cs"/>
                        </a:rPr>
                        <a:t>Automation</a:t>
                      </a:r>
                    </a:p>
                  </a:txBody>
                  <a:tcPr marL="9525" marR="9525" marT="9525" marB="0" anchor="ctr"/>
                </a:tc>
                <a:tc>
                  <a:txBody>
                    <a:bodyPr/>
                    <a:lstStyle/>
                    <a:p>
                      <a:pPr marL="0" algn="l" defTabSz="914400" rtl="0" eaLnBrk="1" fontAlgn="ctr" latinLnBrk="0" hangingPunct="1"/>
                      <a:r>
                        <a:rPr lang="en-AU" sz="1400" kern="1200" dirty="0" smtClean="0">
                          <a:solidFill>
                            <a:schemeClr val="dk1"/>
                          </a:solidFill>
                          <a:latin typeface="+mn-lt"/>
                          <a:ea typeface="+mn-ea"/>
                          <a:cs typeface="+mn-cs"/>
                        </a:rPr>
                        <a:t>Progression</a:t>
                      </a:r>
                      <a:endParaRPr lang="en-AU" sz="1400" kern="1200" dirty="0">
                        <a:solidFill>
                          <a:schemeClr val="dk1"/>
                        </a:solidFill>
                        <a:latin typeface="+mn-lt"/>
                        <a:ea typeface="+mn-ea"/>
                        <a:cs typeface="+mn-cs"/>
                      </a:endParaRPr>
                    </a:p>
                  </a:txBody>
                  <a:tcPr marL="9525" marR="9525" marT="9525" marB="0" anchor="ctr"/>
                </a:tc>
                <a:tc>
                  <a:txBody>
                    <a:bodyPr/>
                    <a:lstStyle/>
                    <a:p>
                      <a:pPr marL="0" algn="l" defTabSz="914400" rtl="0" eaLnBrk="1" fontAlgn="ctr" latinLnBrk="0" hangingPunct="1"/>
                      <a:r>
                        <a:rPr lang="en-AU" sz="1400" kern="1200" dirty="0">
                          <a:solidFill>
                            <a:schemeClr val="dk1"/>
                          </a:solidFill>
                          <a:latin typeface="+mn-lt"/>
                          <a:ea typeface="+mn-ea"/>
                          <a:cs typeface="+mn-cs"/>
                        </a:rPr>
                        <a:t>Cycle 2</a:t>
                      </a:r>
                    </a:p>
                  </a:txBody>
                  <a:tcPr marL="9525" marR="9525" marT="9525" marB="0" anchor="ctr"/>
                </a:tc>
                <a:tc>
                  <a:txBody>
                    <a:bodyPr/>
                    <a:lstStyle/>
                    <a:p>
                      <a:pPr marL="0" algn="l" defTabSz="914400" rtl="0" eaLnBrk="1" fontAlgn="ctr" latinLnBrk="0" hangingPunct="1"/>
                      <a:r>
                        <a:rPr lang="en-US" sz="1400" kern="1200" dirty="0" smtClean="0">
                          <a:solidFill>
                            <a:schemeClr val="dk1"/>
                          </a:solidFill>
                          <a:latin typeface="+mn-lt"/>
                          <a:ea typeface="+mn-ea"/>
                          <a:cs typeface="+mn-cs"/>
                        </a:rPr>
                        <a:t>Santosh</a:t>
                      </a:r>
                      <a:endParaRPr lang="en-AU" sz="1400" kern="1200" dirty="0">
                        <a:solidFill>
                          <a:schemeClr val="dk1"/>
                        </a:solidFill>
                        <a:latin typeface="+mn-lt"/>
                        <a:ea typeface="+mn-ea"/>
                        <a:cs typeface="+mn-cs"/>
                      </a:endParaRPr>
                    </a:p>
                  </a:txBody>
                  <a:tcPr marL="9525" marR="9525" marT="9525" marB="0" anchor="ctr"/>
                </a:tc>
                <a:tc>
                  <a:txBody>
                    <a:bodyPr/>
                    <a:lstStyle/>
                    <a:p>
                      <a:pPr marL="0" algn="l" defTabSz="914400" rtl="0" eaLnBrk="1" latinLnBrk="0" hangingPunct="1"/>
                      <a:r>
                        <a:rPr lang="en-US" sz="1400" kern="1200" dirty="0" smtClean="0">
                          <a:solidFill>
                            <a:schemeClr val="dk1"/>
                          </a:solidFill>
                          <a:latin typeface="+mn-lt"/>
                          <a:ea typeface="+mn-ea"/>
                          <a:cs typeface="+mn-cs"/>
                        </a:rPr>
                        <a:t>Scripting</a:t>
                      </a:r>
                      <a:endParaRPr lang="en-AU" sz="1400" kern="1200" dirty="0">
                        <a:solidFill>
                          <a:schemeClr val="dk1"/>
                        </a:solidFill>
                        <a:latin typeface="+mn-lt"/>
                        <a:ea typeface="+mn-ea"/>
                        <a:cs typeface="+mn-cs"/>
                      </a:endParaRPr>
                    </a:p>
                  </a:txBody>
                  <a:tcPr anchor="b"/>
                </a:tc>
                <a:tc>
                  <a:txBody>
                    <a:bodyPr/>
                    <a:lstStyle/>
                    <a:p>
                      <a:pPr marL="0" algn="l" defTabSz="914400" rtl="0" eaLnBrk="1" latinLnBrk="0" hangingPunct="1"/>
                      <a:r>
                        <a:rPr lang="en-US" sz="1400" kern="1200" dirty="0" smtClean="0">
                          <a:solidFill>
                            <a:schemeClr val="dk1"/>
                          </a:solidFill>
                          <a:latin typeface="+mn-lt"/>
                          <a:ea typeface="+mn-ea"/>
                          <a:cs typeface="+mn-cs"/>
                        </a:rPr>
                        <a:t>18-Mar-21 </a:t>
                      </a:r>
                      <a:endParaRPr lang="en-AU" sz="1400" kern="1200" dirty="0">
                        <a:solidFill>
                          <a:schemeClr val="dk1"/>
                        </a:solidFill>
                        <a:latin typeface="+mn-lt"/>
                        <a:ea typeface="+mn-ea"/>
                        <a:cs typeface="+mn-cs"/>
                      </a:endParaRPr>
                    </a:p>
                  </a:txBody>
                  <a:tcPr anchor="b"/>
                </a:tc>
                <a:tc>
                  <a:txBody>
                    <a:bodyPr/>
                    <a:lstStyle/>
                    <a:p>
                      <a:pPr marL="0" algn="l" defTabSz="914400" rtl="0" eaLnBrk="1" latinLnBrk="0" hangingPunct="1"/>
                      <a:r>
                        <a:rPr lang="en-US" sz="1400" kern="1200" dirty="0" smtClean="0">
                          <a:solidFill>
                            <a:schemeClr val="dk1"/>
                          </a:solidFill>
                          <a:latin typeface="+mn-lt"/>
                          <a:ea typeface="+mn-ea"/>
                          <a:cs typeface="+mn-cs"/>
                        </a:rPr>
                        <a:t>19-Mar-21</a:t>
                      </a:r>
                      <a:endParaRPr lang="en-AU" sz="1400" kern="1200" dirty="0">
                        <a:solidFill>
                          <a:schemeClr val="dk1"/>
                        </a:solidFill>
                        <a:latin typeface="+mn-lt"/>
                        <a:ea typeface="+mn-ea"/>
                        <a:cs typeface="+mn-cs"/>
                      </a:endParaRPr>
                    </a:p>
                  </a:txBody>
                  <a:tcPr anchor="b"/>
                </a:tc>
                <a:tc>
                  <a:txBody>
                    <a:bodyPr/>
                    <a:lstStyle/>
                    <a:p>
                      <a:pPr marL="0" algn="l" defTabSz="914400" rtl="0" eaLnBrk="1" latinLnBrk="0" hangingPunct="1"/>
                      <a:endParaRPr lang="en-AU"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ETA</a:t>
                      </a:r>
                      <a:r>
                        <a:rPr lang="en-US" sz="1400" kern="1200" baseline="0" dirty="0" smtClean="0">
                          <a:solidFill>
                            <a:schemeClr val="dk1"/>
                          </a:solidFill>
                          <a:latin typeface="+mn-lt"/>
                          <a:ea typeface="+mn-ea"/>
                          <a:cs typeface="+mn-cs"/>
                        </a:rPr>
                        <a:t> 8 Apr</a:t>
                      </a:r>
                      <a:endParaRPr lang="en-AU" sz="1400" kern="1200" dirty="0" smtClean="0">
                        <a:solidFill>
                          <a:schemeClr val="dk1"/>
                        </a:solidFill>
                        <a:latin typeface="+mn-lt"/>
                        <a:ea typeface="+mn-ea"/>
                        <a:cs typeface="+mn-cs"/>
                      </a:endParaRPr>
                    </a:p>
                  </a:txBody>
                  <a:tcPr/>
                </a:tc>
                <a:extLst>
                  <a:ext uri="{0D108BD9-81ED-4DB2-BD59-A6C34878D82A}">
                    <a16:rowId xmlns:a16="http://schemas.microsoft.com/office/drawing/2014/main" val="1819123162"/>
                  </a:ext>
                </a:extLst>
              </a:tr>
              <a:tr h="370840">
                <a:tc>
                  <a:txBody>
                    <a:bodyPr/>
                    <a:lstStyle/>
                    <a:p>
                      <a:pPr marL="0" algn="l" defTabSz="914400" rtl="0" eaLnBrk="1" latinLnBrk="0" hangingPunct="1"/>
                      <a:r>
                        <a:rPr lang="en-US" sz="1400" kern="1200" dirty="0" smtClean="0">
                          <a:solidFill>
                            <a:schemeClr val="dk1"/>
                          </a:solidFill>
                          <a:latin typeface="+mn-lt"/>
                          <a:ea typeface="+mn-ea"/>
                          <a:cs typeface="+mn-cs"/>
                        </a:rPr>
                        <a:t>CHN</a:t>
                      </a:r>
                      <a:endParaRPr lang="en-AU" sz="14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400" kern="1200" dirty="0" smtClean="0">
                          <a:solidFill>
                            <a:schemeClr val="dk1"/>
                          </a:solidFill>
                          <a:latin typeface="+mn-lt"/>
                          <a:ea typeface="+mn-ea"/>
                          <a:cs typeface="+mn-cs"/>
                        </a:rPr>
                        <a:t>LA</a:t>
                      </a:r>
                      <a:endParaRPr lang="en-AU" sz="1400" kern="1200" dirty="0">
                        <a:solidFill>
                          <a:schemeClr val="dk1"/>
                        </a:solidFill>
                        <a:latin typeface="+mn-lt"/>
                        <a:ea typeface="+mn-ea"/>
                        <a:cs typeface="+mn-cs"/>
                      </a:endParaRPr>
                    </a:p>
                  </a:txBody>
                  <a:tcPr anchor="ctr"/>
                </a:tc>
                <a:tc>
                  <a:txBody>
                    <a:bodyPr/>
                    <a:lstStyle/>
                    <a:p>
                      <a:pPr marL="0" algn="l" defTabSz="914400" rtl="0" eaLnBrk="1" fontAlgn="ctr" latinLnBrk="0" hangingPunct="1"/>
                      <a:r>
                        <a:rPr lang="en-AU" sz="1400" kern="1200" dirty="0">
                          <a:solidFill>
                            <a:schemeClr val="dk1"/>
                          </a:solidFill>
                          <a:latin typeface="+mn-lt"/>
                          <a:ea typeface="+mn-ea"/>
                          <a:cs typeface="+mn-cs"/>
                        </a:rPr>
                        <a:t>Automation</a:t>
                      </a:r>
                    </a:p>
                  </a:txBody>
                  <a:tcPr marL="9525" marR="9525" marT="9525" marB="0" anchor="ctr"/>
                </a:tc>
                <a:tc>
                  <a:txBody>
                    <a:bodyPr/>
                    <a:lstStyle/>
                    <a:p>
                      <a:pPr marL="0" algn="l" defTabSz="914400" rtl="0" eaLnBrk="1" fontAlgn="ctr" latinLnBrk="0" hangingPunct="1"/>
                      <a:r>
                        <a:rPr lang="en-AU" sz="1400" kern="1200" dirty="0" smtClean="0">
                          <a:solidFill>
                            <a:schemeClr val="dk1"/>
                          </a:solidFill>
                          <a:latin typeface="+mn-lt"/>
                          <a:ea typeface="+mn-ea"/>
                          <a:cs typeface="+mn-cs"/>
                        </a:rPr>
                        <a:t>Progression</a:t>
                      </a:r>
                      <a:endParaRPr lang="en-AU" sz="1400" kern="1200" dirty="0">
                        <a:solidFill>
                          <a:schemeClr val="dk1"/>
                        </a:solidFill>
                        <a:latin typeface="+mn-lt"/>
                        <a:ea typeface="+mn-ea"/>
                        <a:cs typeface="+mn-cs"/>
                      </a:endParaRPr>
                    </a:p>
                  </a:txBody>
                  <a:tcPr marL="9525" marR="9525" marT="9525" marB="0" anchor="ctr"/>
                </a:tc>
                <a:tc>
                  <a:txBody>
                    <a:bodyPr/>
                    <a:lstStyle/>
                    <a:p>
                      <a:pPr marL="0" algn="l" defTabSz="914400" rtl="0" eaLnBrk="1" fontAlgn="ctr" latinLnBrk="0" hangingPunct="1"/>
                      <a:r>
                        <a:rPr lang="en-AU" sz="1400" kern="1200" dirty="0">
                          <a:solidFill>
                            <a:schemeClr val="dk1"/>
                          </a:solidFill>
                          <a:latin typeface="+mn-lt"/>
                          <a:ea typeface="+mn-ea"/>
                          <a:cs typeface="+mn-cs"/>
                        </a:rPr>
                        <a:t>Cycle 2</a:t>
                      </a:r>
                    </a:p>
                  </a:txBody>
                  <a:tcPr marL="9525" marR="9525" marT="9525" marB="0" anchor="ctr"/>
                </a:tc>
                <a:tc>
                  <a:txBody>
                    <a:bodyPr/>
                    <a:lstStyle/>
                    <a:p>
                      <a:pPr marL="0" algn="l" defTabSz="914400" rtl="0" eaLnBrk="1" fontAlgn="ctr" latinLnBrk="0" hangingPunct="1"/>
                      <a:r>
                        <a:rPr lang="en-US" sz="1400" kern="1200" dirty="0" smtClean="0">
                          <a:solidFill>
                            <a:schemeClr val="dk1"/>
                          </a:solidFill>
                          <a:latin typeface="+mn-lt"/>
                          <a:ea typeface="+mn-ea"/>
                          <a:cs typeface="+mn-cs"/>
                        </a:rPr>
                        <a:t>Santosh</a:t>
                      </a:r>
                      <a:endParaRPr lang="en-AU" sz="1400" kern="1200" dirty="0">
                        <a:solidFill>
                          <a:schemeClr val="dk1"/>
                        </a:solidFill>
                        <a:latin typeface="+mn-lt"/>
                        <a:ea typeface="+mn-ea"/>
                        <a:cs typeface="+mn-cs"/>
                      </a:endParaRPr>
                    </a:p>
                  </a:txBody>
                  <a:tcPr marL="9525" marR="9525" marT="9525" marB="0" anchor="ctr"/>
                </a:tc>
                <a:tc>
                  <a:txBody>
                    <a:bodyPr/>
                    <a:lstStyle/>
                    <a:p>
                      <a:pPr marL="0" algn="l" defTabSz="914400" rtl="0" eaLnBrk="1" latinLnBrk="0" hangingPunct="1"/>
                      <a:r>
                        <a:rPr lang="en-US" sz="1400" kern="1200" dirty="0" smtClean="0">
                          <a:solidFill>
                            <a:schemeClr val="dk1"/>
                          </a:solidFill>
                          <a:latin typeface="+mn-lt"/>
                          <a:ea typeface="+mn-ea"/>
                          <a:cs typeface="+mn-cs"/>
                        </a:rPr>
                        <a:t>Scripting</a:t>
                      </a:r>
                      <a:endParaRPr lang="en-AU" sz="1400" kern="1200" dirty="0">
                        <a:solidFill>
                          <a:schemeClr val="dk1"/>
                        </a:solidFill>
                        <a:latin typeface="+mn-lt"/>
                        <a:ea typeface="+mn-ea"/>
                        <a:cs typeface="+mn-cs"/>
                      </a:endParaRPr>
                    </a:p>
                  </a:txBody>
                  <a:tcPr anchor="b"/>
                </a:tc>
                <a:tc>
                  <a:txBody>
                    <a:bodyPr/>
                    <a:lstStyle/>
                    <a:p>
                      <a:pPr marL="0" algn="l" defTabSz="914400" rtl="0" eaLnBrk="1" latinLnBrk="0" hangingPunct="1"/>
                      <a:r>
                        <a:rPr lang="en-US" sz="1400" kern="1200" dirty="0" smtClean="0">
                          <a:solidFill>
                            <a:schemeClr val="dk1"/>
                          </a:solidFill>
                          <a:latin typeface="+mn-lt"/>
                          <a:ea typeface="+mn-ea"/>
                          <a:cs typeface="+mn-cs"/>
                        </a:rPr>
                        <a:t>15-Mar-21 </a:t>
                      </a:r>
                      <a:endParaRPr lang="en-AU" sz="1400" kern="1200" dirty="0">
                        <a:solidFill>
                          <a:schemeClr val="dk1"/>
                        </a:solidFill>
                        <a:latin typeface="+mn-lt"/>
                        <a:ea typeface="+mn-ea"/>
                        <a:cs typeface="+mn-cs"/>
                      </a:endParaRPr>
                    </a:p>
                  </a:txBody>
                  <a:tcPr anchor="b"/>
                </a:tc>
                <a:tc>
                  <a:txBody>
                    <a:bodyPr/>
                    <a:lstStyle/>
                    <a:p>
                      <a:pPr marL="0" algn="l" defTabSz="914400" rtl="0" eaLnBrk="1" latinLnBrk="0" hangingPunct="1"/>
                      <a:r>
                        <a:rPr lang="en-US" sz="1400" kern="1200" dirty="0" smtClean="0">
                          <a:solidFill>
                            <a:schemeClr val="dk1"/>
                          </a:solidFill>
                          <a:latin typeface="+mn-lt"/>
                          <a:ea typeface="+mn-ea"/>
                          <a:cs typeface="+mn-cs"/>
                        </a:rPr>
                        <a:t>19-Mar-21</a:t>
                      </a:r>
                      <a:endParaRPr lang="en-AU" sz="1400" kern="1200" dirty="0">
                        <a:solidFill>
                          <a:schemeClr val="dk1"/>
                        </a:solidFill>
                        <a:latin typeface="+mn-lt"/>
                        <a:ea typeface="+mn-ea"/>
                        <a:cs typeface="+mn-cs"/>
                      </a:endParaRPr>
                    </a:p>
                  </a:txBody>
                  <a:tcPr anchor="b"/>
                </a:tc>
                <a:tc>
                  <a:txBody>
                    <a:bodyPr/>
                    <a:lstStyle/>
                    <a:p>
                      <a:pPr marL="0" algn="l" defTabSz="914400" rtl="0" eaLnBrk="1" latinLnBrk="0" hangingPunct="1"/>
                      <a:r>
                        <a:rPr lang="en-US" sz="1400" kern="1200" dirty="0" smtClean="0">
                          <a:solidFill>
                            <a:schemeClr val="dk1"/>
                          </a:solidFill>
                          <a:latin typeface="+mn-lt"/>
                          <a:ea typeface="+mn-ea"/>
                          <a:cs typeface="+mn-cs"/>
                        </a:rPr>
                        <a:t>19-Mar-21</a:t>
                      </a:r>
                      <a:endParaRPr lang="en-AU"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smtClean="0">
                          <a:solidFill>
                            <a:schemeClr val="dk1"/>
                          </a:solidFill>
                          <a:latin typeface="+mn-lt"/>
                          <a:ea typeface="+mn-ea"/>
                          <a:cs typeface="+mn-cs"/>
                        </a:rPr>
                        <a:t>24-Mar-21</a:t>
                      </a:r>
                      <a:endParaRPr lang="en-AU" sz="1400" kern="1200" dirty="0">
                        <a:solidFill>
                          <a:schemeClr val="dk1"/>
                        </a:solidFill>
                        <a:latin typeface="+mn-lt"/>
                        <a:ea typeface="+mn-ea"/>
                        <a:cs typeface="+mn-cs"/>
                      </a:endParaRPr>
                    </a:p>
                  </a:txBody>
                  <a:tcPr/>
                </a:tc>
                <a:extLst>
                  <a:ext uri="{0D108BD9-81ED-4DB2-BD59-A6C34878D82A}">
                    <a16:rowId xmlns:a16="http://schemas.microsoft.com/office/drawing/2014/main" val="1366744857"/>
                  </a:ext>
                </a:extLst>
              </a:tr>
              <a:tr h="370840">
                <a:tc>
                  <a:txBody>
                    <a:bodyPr/>
                    <a:lstStyle/>
                    <a:p>
                      <a:r>
                        <a:rPr lang="en-US" sz="1400" dirty="0" smtClean="0"/>
                        <a:t>CHN</a:t>
                      </a:r>
                      <a:endParaRPr lang="en-AU" sz="1400" dirty="0"/>
                    </a:p>
                  </a:txBody>
                  <a:tcPr/>
                </a:tc>
                <a:tc>
                  <a:txBody>
                    <a:bodyPr/>
                    <a:lstStyle/>
                    <a:p>
                      <a:r>
                        <a:rPr lang="en-US" sz="1400" dirty="0" smtClean="0"/>
                        <a:t>GL</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Simadri</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18-Mar-21</a:t>
                      </a:r>
                      <a:endParaRPr lang="en-AU" sz="1400" dirty="0"/>
                    </a:p>
                  </a:txBody>
                  <a:tcPr/>
                </a:tc>
                <a:tc>
                  <a:txBody>
                    <a:bodyPr/>
                    <a:lstStyle/>
                    <a:p>
                      <a:r>
                        <a:rPr lang="en-US" sz="1400" dirty="0" smtClean="0"/>
                        <a:t>25-Mar-21</a:t>
                      </a:r>
                      <a:endParaRPr lang="en-AU" sz="1400" dirty="0"/>
                    </a:p>
                  </a:txBody>
                  <a:tcPr/>
                </a:tc>
                <a:tc>
                  <a:txBody>
                    <a:bodyPr/>
                    <a:lstStyle/>
                    <a:p>
                      <a:r>
                        <a:rPr lang="en-US" sz="1400" dirty="0" smtClean="0"/>
                        <a:t>18-Mar-21</a:t>
                      </a:r>
                      <a:endParaRPr lang="en-AU" sz="1400" dirty="0"/>
                    </a:p>
                  </a:txBody>
                  <a:tcPr/>
                </a:tc>
                <a:tc>
                  <a:txBody>
                    <a:bodyPr/>
                    <a:lstStyle/>
                    <a:p>
                      <a:r>
                        <a:rPr lang="en-US" sz="1400" dirty="0" smtClean="0"/>
                        <a:t>29-Mar-21</a:t>
                      </a:r>
                      <a:endParaRPr lang="en-AU" sz="1400" dirty="0"/>
                    </a:p>
                  </a:txBody>
                  <a:tcPr/>
                </a:tc>
                <a:extLst>
                  <a:ext uri="{0D108BD9-81ED-4DB2-BD59-A6C34878D82A}">
                    <a16:rowId xmlns:a16="http://schemas.microsoft.com/office/drawing/2014/main" val="1531191715"/>
                  </a:ext>
                </a:extLst>
              </a:tr>
              <a:tr h="370840">
                <a:tc>
                  <a:txBody>
                    <a:bodyPr/>
                    <a:lstStyle/>
                    <a:p>
                      <a:r>
                        <a:rPr lang="en-US" sz="1400" dirty="0" smtClean="0"/>
                        <a:t>AUS</a:t>
                      </a:r>
                      <a:endParaRPr lang="en-AU" sz="1400" dirty="0"/>
                    </a:p>
                  </a:txBody>
                  <a:tcPr/>
                </a:tc>
                <a:tc>
                  <a:txBody>
                    <a:bodyPr/>
                    <a:lstStyle/>
                    <a:p>
                      <a:r>
                        <a:rPr lang="en-US" sz="1400" dirty="0" smtClean="0"/>
                        <a:t>GL </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a:t>
                      </a:r>
                      <a:r>
                        <a:rPr lang="en-US" sz="1400" baseline="0" dirty="0" smtClean="0"/>
                        <a:t> 2</a:t>
                      </a:r>
                      <a:endParaRPr lang="en-AU" sz="1400" dirty="0"/>
                    </a:p>
                  </a:txBody>
                  <a:tcPr/>
                </a:tc>
                <a:tc>
                  <a:txBody>
                    <a:bodyPr/>
                    <a:lstStyle/>
                    <a:p>
                      <a:r>
                        <a:rPr lang="en-US" sz="1400" dirty="0" smtClean="0"/>
                        <a:t>Simadri</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26-Mar-21</a:t>
                      </a:r>
                      <a:endParaRPr lang="en-AU" sz="1400" dirty="0"/>
                    </a:p>
                  </a:txBody>
                  <a:tcPr/>
                </a:tc>
                <a:tc>
                  <a:txBody>
                    <a:bodyPr/>
                    <a:lstStyle/>
                    <a:p>
                      <a:r>
                        <a:rPr lang="en-US" sz="1400" dirty="0" smtClean="0"/>
                        <a:t>02-Apr-21</a:t>
                      </a:r>
                      <a:endParaRPr lang="en-AU" sz="1400" dirty="0"/>
                    </a:p>
                  </a:txBody>
                  <a:tcPr/>
                </a:tc>
                <a:tc>
                  <a:txBody>
                    <a:bodyPr/>
                    <a:lstStyle/>
                    <a:p>
                      <a:r>
                        <a:rPr lang="en-US" sz="1400" dirty="0" smtClean="0"/>
                        <a:t>30-Mar-21</a:t>
                      </a:r>
                      <a:endParaRPr lang="en-AU" sz="1400" dirty="0"/>
                    </a:p>
                  </a:txBody>
                  <a:tcPr/>
                </a:tc>
                <a:tc>
                  <a:txBody>
                    <a:bodyPr/>
                    <a:lstStyle/>
                    <a:p>
                      <a:r>
                        <a:rPr lang="en-US" sz="1400" dirty="0" smtClean="0"/>
                        <a:t>ETA:</a:t>
                      </a:r>
                      <a:r>
                        <a:rPr lang="en-US" sz="1400" baseline="0" dirty="0" smtClean="0"/>
                        <a:t> 6-Apr</a:t>
                      </a:r>
                      <a:endParaRPr lang="en-AU" sz="1400" dirty="0"/>
                    </a:p>
                  </a:txBody>
                  <a:tcPr/>
                </a:tc>
                <a:extLst>
                  <a:ext uri="{0D108BD9-81ED-4DB2-BD59-A6C34878D82A}">
                    <a16:rowId xmlns:a16="http://schemas.microsoft.com/office/drawing/2014/main" val="2121176748"/>
                  </a:ext>
                </a:extLst>
              </a:tr>
              <a:tr h="370840">
                <a:tc>
                  <a:txBody>
                    <a:bodyPr/>
                    <a:lstStyle/>
                    <a:p>
                      <a:r>
                        <a:rPr lang="en-US" sz="1400" dirty="0" smtClean="0"/>
                        <a:t>CHN</a:t>
                      </a:r>
                      <a:endParaRPr lang="en-AU" sz="1400" dirty="0"/>
                    </a:p>
                  </a:txBody>
                  <a:tcPr/>
                </a:tc>
                <a:tc>
                  <a:txBody>
                    <a:bodyPr/>
                    <a:lstStyle/>
                    <a:p>
                      <a:r>
                        <a:rPr lang="en-US" sz="1400" dirty="0" smtClean="0"/>
                        <a:t>AM</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Ramesh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16-Mar-21</a:t>
                      </a:r>
                      <a:endParaRPr lang="en-AU" sz="1400" dirty="0"/>
                    </a:p>
                  </a:txBody>
                  <a:tcPr/>
                </a:tc>
                <a:tc>
                  <a:txBody>
                    <a:bodyPr/>
                    <a:lstStyle/>
                    <a:p>
                      <a:r>
                        <a:rPr lang="en-US" sz="1400" dirty="0" smtClean="0"/>
                        <a:t>24-Mar-21</a:t>
                      </a:r>
                      <a:endParaRPr lang="en-AU" sz="1400" dirty="0"/>
                    </a:p>
                  </a:txBody>
                  <a:tcPr/>
                </a:tc>
                <a:tc>
                  <a:txBody>
                    <a:bodyPr/>
                    <a:lstStyle/>
                    <a:p>
                      <a:r>
                        <a:rPr lang="en-US" sz="1400" dirty="0" smtClean="0"/>
                        <a:t>16-Mar-21</a:t>
                      </a:r>
                      <a:endParaRPr lang="en-AU" sz="1400" dirty="0"/>
                    </a:p>
                  </a:txBody>
                  <a:tcPr/>
                </a:tc>
                <a:tc>
                  <a:txBody>
                    <a:bodyPr/>
                    <a:lstStyle/>
                    <a:p>
                      <a:r>
                        <a:rPr lang="en-US" sz="1400" dirty="0" smtClean="0"/>
                        <a:t>29-Apr-21</a:t>
                      </a:r>
                      <a:endParaRPr lang="en-AU" sz="1400" dirty="0"/>
                    </a:p>
                  </a:txBody>
                  <a:tcPr/>
                </a:tc>
                <a:extLst>
                  <a:ext uri="{0D108BD9-81ED-4DB2-BD59-A6C34878D82A}">
                    <a16:rowId xmlns:a16="http://schemas.microsoft.com/office/drawing/2014/main" val="2941130331"/>
                  </a:ext>
                </a:extLst>
              </a:tr>
              <a:tr h="370840">
                <a:tc>
                  <a:txBody>
                    <a:bodyPr/>
                    <a:lstStyle/>
                    <a:p>
                      <a:r>
                        <a:rPr lang="en-US" sz="1400" dirty="0" smtClean="0"/>
                        <a:t>AUS</a:t>
                      </a:r>
                      <a:endParaRPr lang="en-AU" sz="1400" dirty="0"/>
                    </a:p>
                  </a:txBody>
                  <a:tcPr/>
                </a:tc>
                <a:tc>
                  <a:txBody>
                    <a:bodyPr/>
                    <a:lstStyle/>
                    <a:p>
                      <a:r>
                        <a:rPr lang="en-US" sz="1400" dirty="0" smtClean="0"/>
                        <a:t>AM</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Ramesh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25-Mar-21</a:t>
                      </a:r>
                      <a:endParaRPr lang="en-AU" sz="1400" dirty="0"/>
                    </a:p>
                  </a:txBody>
                  <a:tcPr/>
                </a:tc>
                <a:tc>
                  <a:txBody>
                    <a:bodyPr/>
                    <a:lstStyle/>
                    <a:p>
                      <a:r>
                        <a:rPr lang="en-US" sz="1400" dirty="0" smtClean="0"/>
                        <a:t>02-Apr-21</a:t>
                      </a:r>
                      <a:endParaRPr lang="en-AU" sz="1400" dirty="0"/>
                    </a:p>
                  </a:txBody>
                  <a:tcPr/>
                </a:tc>
                <a:tc>
                  <a:txBody>
                    <a:bodyPr/>
                    <a:lstStyle/>
                    <a:p>
                      <a:r>
                        <a:rPr lang="en-US" sz="1400" dirty="0" smtClean="0"/>
                        <a:t>30-Apr-21</a:t>
                      </a:r>
                      <a:endParaRPr lang="en-AU" sz="1400" dirty="0"/>
                    </a:p>
                  </a:txBody>
                  <a:tcPr/>
                </a:tc>
                <a:tc>
                  <a:txBody>
                    <a:bodyPr/>
                    <a:lstStyle/>
                    <a:p>
                      <a:r>
                        <a:rPr lang="en-US" sz="1400" dirty="0" smtClean="0"/>
                        <a:t>ETA: 6Apr</a:t>
                      </a:r>
                      <a:endParaRPr lang="en-AU" sz="1400" dirty="0"/>
                    </a:p>
                  </a:txBody>
                  <a:tcPr/>
                </a:tc>
                <a:extLst>
                  <a:ext uri="{0D108BD9-81ED-4DB2-BD59-A6C34878D82A}">
                    <a16:rowId xmlns:a16="http://schemas.microsoft.com/office/drawing/2014/main" val="3545568987"/>
                  </a:ext>
                </a:extLst>
              </a:tr>
              <a:tr h="370840">
                <a:tc>
                  <a:txBody>
                    <a:bodyPr/>
                    <a:lstStyle/>
                    <a:p>
                      <a:r>
                        <a:rPr lang="en-US" sz="1400" dirty="0" smtClean="0"/>
                        <a:t>AUS</a:t>
                      </a:r>
                      <a:endParaRPr lang="en-AU" sz="1400" dirty="0"/>
                    </a:p>
                  </a:txBody>
                  <a:tcPr/>
                </a:tc>
                <a:tc>
                  <a:txBody>
                    <a:bodyPr/>
                    <a:lstStyle/>
                    <a:p>
                      <a:r>
                        <a:rPr lang="en-US" sz="1400" dirty="0" smtClean="0"/>
                        <a:t>PP</a:t>
                      </a:r>
                      <a:endParaRPr lang="en-AU" sz="1400" dirty="0"/>
                    </a:p>
                  </a:txBody>
                  <a:tcPr/>
                </a:tc>
                <a:tc>
                  <a:txBody>
                    <a:bodyPr/>
                    <a:lstStyle/>
                    <a:p>
                      <a:r>
                        <a:rPr lang="en-US" sz="1400" dirty="0" smtClean="0"/>
                        <a:t>Automation</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Santosh</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Execution</a:t>
                      </a:r>
                      <a:endParaRPr lang="en-AU" sz="1400" dirty="0" smtClean="0"/>
                    </a:p>
                  </a:txBody>
                  <a:tcPr/>
                </a:tc>
                <a:tc>
                  <a:txBody>
                    <a:bodyPr/>
                    <a:lstStyle/>
                    <a:p>
                      <a:r>
                        <a:rPr lang="en-US" sz="1400" dirty="0" smtClean="0"/>
                        <a:t>31-Mar-21</a:t>
                      </a:r>
                      <a:endParaRPr lang="en-AU" sz="1400" dirty="0"/>
                    </a:p>
                  </a:txBody>
                  <a:tcPr/>
                </a:tc>
                <a:tc>
                  <a:txBody>
                    <a:bodyPr/>
                    <a:lstStyle/>
                    <a:p>
                      <a:r>
                        <a:rPr lang="en-US" sz="1400" dirty="0" smtClean="0"/>
                        <a:t>02-Apr-21</a:t>
                      </a:r>
                      <a:endParaRPr lang="en-AU" sz="1400" dirty="0"/>
                    </a:p>
                  </a:txBody>
                  <a:tcPr/>
                </a:tc>
                <a:tc>
                  <a:txBody>
                    <a:bodyPr/>
                    <a:lstStyle/>
                    <a:p>
                      <a:endParaRPr lang="en-AU" sz="1400" dirty="0"/>
                    </a:p>
                  </a:txBody>
                  <a:tcPr/>
                </a:tc>
                <a:tc>
                  <a:txBody>
                    <a:bodyPr/>
                    <a:lstStyle/>
                    <a:p>
                      <a:r>
                        <a:rPr lang="en-US" sz="1400" dirty="0" smtClean="0"/>
                        <a:t>ETA </a:t>
                      </a:r>
                      <a:r>
                        <a:rPr lang="en-US" sz="1400" baseline="0" dirty="0" smtClean="0"/>
                        <a:t> 9 Apr</a:t>
                      </a:r>
                      <a:endParaRPr lang="en-AU" sz="1400" dirty="0"/>
                    </a:p>
                  </a:txBody>
                  <a:tcPr/>
                </a:tc>
                <a:extLst>
                  <a:ext uri="{0D108BD9-81ED-4DB2-BD59-A6C34878D82A}">
                    <a16:rowId xmlns:a16="http://schemas.microsoft.com/office/drawing/2014/main" val="4006001375"/>
                  </a:ext>
                </a:extLst>
              </a:tr>
              <a:tr h="370840">
                <a:tc>
                  <a:txBody>
                    <a:bodyPr/>
                    <a:lstStyle/>
                    <a:p>
                      <a:r>
                        <a:rPr lang="en-US" sz="1400" dirty="0" smtClean="0"/>
                        <a:t>AUS</a:t>
                      </a:r>
                      <a:endParaRPr lang="en-AU" sz="1400" dirty="0"/>
                    </a:p>
                  </a:txBody>
                  <a:tcPr/>
                </a:tc>
                <a:tc>
                  <a:txBody>
                    <a:bodyPr/>
                    <a:lstStyle/>
                    <a:p>
                      <a:r>
                        <a:rPr lang="en-US" sz="1400" dirty="0" smtClean="0"/>
                        <a:t>PP</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Navneet</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30-Mar-21</a:t>
                      </a:r>
                      <a:endParaRPr lang="en-AU" sz="1400" dirty="0"/>
                    </a:p>
                  </a:txBody>
                  <a:tcPr/>
                </a:tc>
                <a:tc>
                  <a:txBody>
                    <a:bodyPr/>
                    <a:lstStyle/>
                    <a:p>
                      <a:r>
                        <a:rPr lang="en-US" sz="1400" dirty="0" smtClean="0"/>
                        <a:t>02-Apr-21</a:t>
                      </a:r>
                      <a:endParaRPr lang="en-AU" sz="1400" dirty="0"/>
                    </a:p>
                  </a:txBody>
                  <a:tcPr/>
                </a:tc>
                <a:tc>
                  <a:txBody>
                    <a:bodyPr/>
                    <a:lstStyle/>
                    <a:p>
                      <a:endParaRPr lang="en-AU" sz="1400" dirty="0"/>
                    </a:p>
                  </a:txBody>
                  <a:tcPr/>
                </a:tc>
                <a:tc>
                  <a:txBody>
                    <a:bodyPr/>
                    <a:lstStyle/>
                    <a:p>
                      <a:r>
                        <a:rPr lang="en-US" sz="1400" dirty="0" smtClean="0"/>
                        <a:t>ETA 12 Apr</a:t>
                      </a:r>
                      <a:endParaRPr lang="en-AU" sz="1400" dirty="0"/>
                    </a:p>
                  </a:txBody>
                  <a:tcPr/>
                </a:tc>
                <a:extLst>
                  <a:ext uri="{0D108BD9-81ED-4DB2-BD59-A6C34878D82A}">
                    <a16:rowId xmlns:a16="http://schemas.microsoft.com/office/drawing/2014/main" val="2216996800"/>
                  </a:ext>
                </a:extLst>
              </a:tr>
            </a:tbl>
          </a:graphicData>
        </a:graphic>
      </p:graphicFrame>
    </p:spTree>
    <p:extLst>
      <p:ext uri="{BB962C8B-B14F-4D97-AF65-F5344CB8AC3E}">
        <p14:creationId xmlns:p14="http://schemas.microsoft.com/office/powerpoint/2010/main" val="3407460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213995"/>
            <a:ext cx="10515600" cy="1325563"/>
          </a:xfrm>
        </p:spPr>
        <p:txBody>
          <a:bodyPr/>
          <a:lstStyle/>
          <a:p>
            <a:r>
              <a:rPr lang="en-US" dirty="0" smtClean="0"/>
              <a:t>  Projection for Next 2 weeks – GL/AM/LA</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7372420"/>
              </p:ext>
            </p:extLst>
          </p:nvPr>
        </p:nvGraphicFramePr>
        <p:xfrm>
          <a:off x="975356" y="868680"/>
          <a:ext cx="9483440" cy="5861685"/>
        </p:xfrm>
        <a:graphic>
          <a:graphicData uri="http://schemas.openxmlformats.org/drawingml/2006/table">
            <a:tbl>
              <a:tblPr firstRow="1" bandRow="1">
                <a:tableStyleId>{5C22544A-7EE6-4342-B048-85BDC9FD1C3A}</a:tableStyleId>
              </a:tblPr>
              <a:tblGrid>
                <a:gridCol w="879764">
                  <a:extLst>
                    <a:ext uri="{9D8B030D-6E8A-4147-A177-3AD203B41FA5}">
                      <a16:colId xmlns:a16="http://schemas.microsoft.com/office/drawing/2014/main" val="1539551568"/>
                    </a:ext>
                  </a:extLst>
                </a:gridCol>
                <a:gridCol w="955964">
                  <a:extLst>
                    <a:ext uri="{9D8B030D-6E8A-4147-A177-3AD203B41FA5}">
                      <a16:colId xmlns:a16="http://schemas.microsoft.com/office/drawing/2014/main" val="3795393241"/>
                    </a:ext>
                  </a:extLst>
                </a:gridCol>
                <a:gridCol w="955964">
                  <a:extLst>
                    <a:ext uri="{9D8B030D-6E8A-4147-A177-3AD203B41FA5}">
                      <a16:colId xmlns:a16="http://schemas.microsoft.com/office/drawing/2014/main" val="2184370108"/>
                    </a:ext>
                  </a:extLst>
                </a:gridCol>
                <a:gridCol w="955964">
                  <a:extLst>
                    <a:ext uri="{9D8B030D-6E8A-4147-A177-3AD203B41FA5}">
                      <a16:colId xmlns:a16="http://schemas.microsoft.com/office/drawing/2014/main" val="2901535835"/>
                    </a:ext>
                  </a:extLst>
                </a:gridCol>
                <a:gridCol w="955964">
                  <a:extLst>
                    <a:ext uri="{9D8B030D-6E8A-4147-A177-3AD203B41FA5}">
                      <a16:colId xmlns:a16="http://schemas.microsoft.com/office/drawing/2014/main" val="218952400"/>
                    </a:ext>
                  </a:extLst>
                </a:gridCol>
                <a:gridCol w="955964">
                  <a:extLst>
                    <a:ext uri="{9D8B030D-6E8A-4147-A177-3AD203B41FA5}">
                      <a16:colId xmlns:a16="http://schemas.microsoft.com/office/drawing/2014/main" val="558844284"/>
                    </a:ext>
                  </a:extLst>
                </a:gridCol>
                <a:gridCol w="955964">
                  <a:extLst>
                    <a:ext uri="{9D8B030D-6E8A-4147-A177-3AD203B41FA5}">
                      <a16:colId xmlns:a16="http://schemas.microsoft.com/office/drawing/2014/main" val="2684497235"/>
                    </a:ext>
                  </a:extLst>
                </a:gridCol>
                <a:gridCol w="955964">
                  <a:extLst>
                    <a:ext uri="{9D8B030D-6E8A-4147-A177-3AD203B41FA5}">
                      <a16:colId xmlns:a16="http://schemas.microsoft.com/office/drawing/2014/main" val="986631547"/>
                    </a:ext>
                  </a:extLst>
                </a:gridCol>
                <a:gridCol w="955964">
                  <a:extLst>
                    <a:ext uri="{9D8B030D-6E8A-4147-A177-3AD203B41FA5}">
                      <a16:colId xmlns:a16="http://schemas.microsoft.com/office/drawing/2014/main" val="3371636106"/>
                    </a:ext>
                  </a:extLst>
                </a:gridCol>
                <a:gridCol w="955964">
                  <a:extLst>
                    <a:ext uri="{9D8B030D-6E8A-4147-A177-3AD203B41FA5}">
                      <a16:colId xmlns:a16="http://schemas.microsoft.com/office/drawing/2014/main" val="3419056382"/>
                    </a:ext>
                  </a:extLst>
                </a:gridCol>
              </a:tblGrid>
              <a:tr h="341630">
                <a:tc>
                  <a:txBody>
                    <a:bodyPr/>
                    <a:lstStyle/>
                    <a:p>
                      <a:pPr algn="ctr" fontAlgn="ctr"/>
                      <a:r>
                        <a:rPr lang="en-AU" sz="1400" b="1" i="0" u="none" strike="noStrike" dirty="0">
                          <a:solidFill>
                            <a:srgbClr val="000000"/>
                          </a:solidFill>
                          <a:effectLst/>
                          <a:latin typeface="Calibri" panose="020F0502020204030204" pitchFamily="34" charset="0"/>
                        </a:rPr>
                        <a:t>Country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Module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Coverage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Test Cycle 2</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Assignee</a:t>
                      </a:r>
                      <a:endParaRPr lang="en-AU"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Activity</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Start Date</a:t>
                      </a:r>
                    </a:p>
                  </a:txBody>
                  <a:tcPr marL="9525" marR="9525" marT="9525" marB="0" anchor="ctr"/>
                </a:tc>
                <a:tc>
                  <a:txBody>
                    <a:bodyPr/>
                    <a:lstStyle/>
                    <a:p>
                      <a:pPr algn="ctr" fontAlgn="ctr"/>
                      <a:r>
                        <a:rPr lang="en-AU" sz="1400" b="1" i="0" u="none" strike="noStrike" dirty="0">
                          <a:solidFill>
                            <a:srgbClr val="000000"/>
                          </a:solidFill>
                          <a:effectLst/>
                          <a:latin typeface="Calibri" panose="020F0502020204030204" pitchFamily="34" charset="0"/>
                        </a:rPr>
                        <a:t>Planned End Date</a:t>
                      </a:r>
                    </a:p>
                  </a:txBody>
                  <a:tcPr marL="9525" marR="9525" marT="9525" marB="0" anchor="ctr"/>
                </a:tc>
                <a:tc>
                  <a:txBody>
                    <a:bodyPr/>
                    <a:lstStyle/>
                    <a:p>
                      <a:pPr algn="ctr" fontAlgn="ctr"/>
                      <a:r>
                        <a:rPr lang="en-US" sz="1400" b="1" i="0" u="none" strike="noStrike" dirty="0" smtClean="0">
                          <a:solidFill>
                            <a:srgbClr val="000000"/>
                          </a:solidFill>
                          <a:effectLst/>
                          <a:latin typeface="Calibri" panose="020F0502020204030204" pitchFamily="34" charset="0"/>
                        </a:rPr>
                        <a:t>Test</a:t>
                      </a:r>
                      <a:r>
                        <a:rPr lang="en-US" sz="1400" b="1" i="0" u="none" strike="noStrike" baseline="0" dirty="0" smtClean="0">
                          <a:solidFill>
                            <a:srgbClr val="000000"/>
                          </a:solidFill>
                          <a:effectLst/>
                          <a:latin typeface="Calibri" panose="020F0502020204030204" pitchFamily="34" charset="0"/>
                        </a:rPr>
                        <a:t> Cases</a:t>
                      </a:r>
                      <a:endParaRPr lang="en-AU"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8482672"/>
                  </a:ext>
                </a:extLst>
              </a:tr>
              <a:tr h="370840">
                <a:tc>
                  <a:txBody>
                    <a:bodyPr/>
                    <a:lstStyle/>
                    <a:p>
                      <a:r>
                        <a:rPr lang="en-US" sz="1400" dirty="0" smtClean="0"/>
                        <a:t>AUS</a:t>
                      </a:r>
                      <a:endParaRPr lang="en-AU" sz="1400" dirty="0"/>
                    </a:p>
                  </a:txBody>
                  <a:tcPr/>
                </a:tc>
                <a:tc>
                  <a:txBody>
                    <a:bodyPr/>
                    <a:lstStyle/>
                    <a:p>
                      <a:r>
                        <a:rPr lang="en-US" sz="1400" dirty="0" smtClean="0"/>
                        <a:t>AM</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Ramesh</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Execution</a:t>
                      </a:r>
                      <a:endParaRPr lang="en-AU" sz="1400" dirty="0" smtClean="0"/>
                    </a:p>
                  </a:txBody>
                  <a:tcPr/>
                </a:tc>
                <a:tc>
                  <a:txBody>
                    <a:bodyPr/>
                    <a:lstStyle/>
                    <a:p>
                      <a:r>
                        <a:rPr lang="en-US" sz="1400" dirty="0" smtClean="0"/>
                        <a:t>01-Apr-21</a:t>
                      </a:r>
                      <a:endParaRPr lang="en-AU" sz="1400" dirty="0"/>
                    </a:p>
                  </a:txBody>
                  <a:tcPr/>
                </a:tc>
                <a:tc>
                  <a:txBody>
                    <a:bodyPr/>
                    <a:lstStyle/>
                    <a:p>
                      <a:r>
                        <a:rPr lang="en-US" sz="1400" dirty="0" smtClean="0"/>
                        <a:t>07-Apr-21</a:t>
                      </a:r>
                      <a:endParaRPr lang="en-AU" sz="1400" dirty="0"/>
                    </a:p>
                  </a:txBody>
                  <a:tcPr/>
                </a:tc>
                <a:tc>
                  <a:txBody>
                    <a:bodyPr/>
                    <a:lstStyle/>
                    <a:p>
                      <a:r>
                        <a:rPr lang="en-US" sz="1400" dirty="0" smtClean="0"/>
                        <a:t>18</a:t>
                      </a:r>
                      <a:endParaRPr lang="en-AU" sz="1400" dirty="0"/>
                    </a:p>
                  </a:txBody>
                  <a:tcPr/>
                </a:tc>
                <a:extLst>
                  <a:ext uri="{0D108BD9-81ED-4DB2-BD59-A6C34878D82A}">
                    <a16:rowId xmlns:a16="http://schemas.microsoft.com/office/drawing/2014/main" val="3124527372"/>
                  </a:ext>
                </a:extLst>
              </a:tr>
              <a:tr h="370840">
                <a:tc>
                  <a:txBody>
                    <a:bodyPr/>
                    <a:lstStyle/>
                    <a:p>
                      <a:r>
                        <a:rPr lang="en-US" sz="1400" dirty="0" smtClean="0"/>
                        <a:t>AUS</a:t>
                      </a:r>
                      <a:endParaRPr lang="en-AU" sz="1400" dirty="0"/>
                    </a:p>
                  </a:txBody>
                  <a:tcPr/>
                </a:tc>
                <a:tc>
                  <a:txBody>
                    <a:bodyPr/>
                    <a:lstStyle/>
                    <a:p>
                      <a:r>
                        <a:rPr lang="en-US" sz="1400" dirty="0" smtClean="0"/>
                        <a:t>GL</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Vishnu</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01-Apr-21</a:t>
                      </a:r>
                      <a:endParaRPr lang="en-AU" sz="1400" dirty="0"/>
                    </a:p>
                  </a:txBody>
                  <a:tcPr/>
                </a:tc>
                <a:tc>
                  <a:txBody>
                    <a:bodyPr/>
                    <a:lstStyle/>
                    <a:p>
                      <a:r>
                        <a:rPr lang="en-US" sz="1400" dirty="0" smtClean="0"/>
                        <a:t>07-Apr-21</a:t>
                      </a:r>
                      <a:endParaRPr lang="en-AU" sz="1400" dirty="0"/>
                    </a:p>
                  </a:txBody>
                  <a:tcPr/>
                </a:tc>
                <a:tc>
                  <a:txBody>
                    <a:bodyPr/>
                    <a:lstStyle/>
                    <a:p>
                      <a:r>
                        <a:rPr lang="en-US" sz="1400" dirty="0" smtClean="0"/>
                        <a:t>22</a:t>
                      </a:r>
                      <a:endParaRPr lang="en-AU" sz="1400" dirty="0"/>
                    </a:p>
                  </a:txBody>
                  <a:tcPr/>
                </a:tc>
                <a:extLst>
                  <a:ext uri="{0D108BD9-81ED-4DB2-BD59-A6C34878D82A}">
                    <a16:rowId xmlns:a16="http://schemas.microsoft.com/office/drawing/2014/main" val="138688708"/>
                  </a:ext>
                </a:extLst>
              </a:tr>
              <a:tr h="370840">
                <a:tc>
                  <a:txBody>
                    <a:bodyPr/>
                    <a:lstStyle/>
                    <a:p>
                      <a:r>
                        <a:rPr lang="en-US" sz="1400" dirty="0" smtClean="0"/>
                        <a:t>LAO</a:t>
                      </a:r>
                      <a:endParaRPr lang="en-AU" sz="1400" dirty="0"/>
                    </a:p>
                  </a:txBody>
                  <a:tcPr/>
                </a:tc>
                <a:tc>
                  <a:txBody>
                    <a:bodyPr/>
                    <a:lstStyle/>
                    <a:p>
                      <a:r>
                        <a:rPr lang="en-US" sz="1400" dirty="0" smtClean="0"/>
                        <a:t>LA</a:t>
                      </a:r>
                      <a:endParaRPr lang="en-AU" sz="1400" dirty="0"/>
                    </a:p>
                  </a:txBody>
                  <a:tcPr/>
                </a:tc>
                <a:tc>
                  <a:txBody>
                    <a:bodyPr/>
                    <a:lstStyle/>
                    <a:p>
                      <a:r>
                        <a:rPr lang="en-US" sz="1400" dirty="0" smtClean="0"/>
                        <a:t>Automation</a:t>
                      </a:r>
                      <a:endParaRPr lang="en-AU" sz="1400" dirty="0"/>
                    </a:p>
                  </a:txBody>
                  <a:tcPr/>
                </a:tc>
                <a:tc>
                  <a:txBody>
                    <a:bodyPr/>
                    <a:lstStyle/>
                    <a:p>
                      <a:r>
                        <a:rPr lang="en-US" sz="1400" dirty="0" smtClean="0"/>
                        <a:t>Progression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Santosh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01-Apr-21</a:t>
                      </a:r>
                      <a:endParaRPr lang="en-AU" sz="1400" dirty="0"/>
                    </a:p>
                  </a:txBody>
                  <a:tcPr/>
                </a:tc>
                <a:tc>
                  <a:txBody>
                    <a:bodyPr/>
                    <a:lstStyle/>
                    <a:p>
                      <a:r>
                        <a:rPr lang="en-US" sz="1400" dirty="0" smtClean="0"/>
                        <a:t>5-Apr-21</a:t>
                      </a:r>
                      <a:endParaRPr lang="en-AU" sz="1400" dirty="0"/>
                    </a:p>
                  </a:txBody>
                  <a:tcPr/>
                </a:tc>
                <a:tc>
                  <a:txBody>
                    <a:bodyPr/>
                    <a:lstStyle/>
                    <a:p>
                      <a:r>
                        <a:rPr lang="en-US" sz="1400" dirty="0" smtClean="0"/>
                        <a:t>22</a:t>
                      </a:r>
                      <a:endParaRPr lang="en-AU" sz="1400" dirty="0"/>
                    </a:p>
                  </a:txBody>
                  <a:tcPr/>
                </a:tc>
                <a:extLst>
                  <a:ext uri="{0D108BD9-81ED-4DB2-BD59-A6C34878D82A}">
                    <a16:rowId xmlns:a16="http://schemas.microsoft.com/office/drawing/2014/main" val="602859187"/>
                  </a:ext>
                </a:extLst>
              </a:tr>
              <a:tr h="370840">
                <a:tc>
                  <a:txBody>
                    <a:bodyPr/>
                    <a:lstStyle/>
                    <a:p>
                      <a:r>
                        <a:rPr lang="en-US" dirty="0" smtClean="0"/>
                        <a:t>HKG</a:t>
                      </a:r>
                      <a:endParaRPr lang="en-AU" dirty="0"/>
                    </a:p>
                  </a:txBody>
                  <a:tcPr/>
                </a:tc>
                <a:tc>
                  <a:txBody>
                    <a:bodyPr/>
                    <a:lstStyle/>
                    <a:p>
                      <a:r>
                        <a:rPr lang="en-US" dirty="0" smtClean="0"/>
                        <a:t>LA </a:t>
                      </a:r>
                      <a:endParaRPr lang="en-AU" dirty="0"/>
                    </a:p>
                  </a:txBody>
                  <a:tcPr/>
                </a:tc>
                <a:tc>
                  <a:txBody>
                    <a:bodyPr/>
                    <a:lstStyle/>
                    <a:p>
                      <a:r>
                        <a:rPr lang="en-US" sz="1400" dirty="0" smtClean="0"/>
                        <a:t>Automation</a:t>
                      </a:r>
                      <a:endParaRPr lang="en-AU" sz="1400" dirty="0"/>
                    </a:p>
                  </a:txBody>
                  <a:tcPr/>
                </a:tc>
                <a:tc>
                  <a:txBody>
                    <a:bodyPr/>
                    <a:lstStyle/>
                    <a:p>
                      <a:r>
                        <a:rPr lang="en-US" sz="1400" dirty="0" smtClean="0"/>
                        <a:t>Progression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Santosh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6-Apr-21</a:t>
                      </a:r>
                      <a:endParaRPr lang="en-AU" sz="1400" dirty="0"/>
                    </a:p>
                  </a:txBody>
                  <a:tcPr/>
                </a:tc>
                <a:tc>
                  <a:txBody>
                    <a:bodyPr/>
                    <a:lstStyle/>
                    <a:p>
                      <a:r>
                        <a:rPr lang="en-US" sz="1400" dirty="0" smtClean="0"/>
                        <a:t>8-Apr-21</a:t>
                      </a:r>
                      <a:endParaRPr lang="en-AU" sz="1400" dirty="0"/>
                    </a:p>
                  </a:txBody>
                  <a:tcPr/>
                </a:tc>
                <a:tc>
                  <a:txBody>
                    <a:bodyPr/>
                    <a:lstStyle/>
                    <a:p>
                      <a:r>
                        <a:rPr lang="en-US" sz="1400" dirty="0" smtClean="0"/>
                        <a:t>22</a:t>
                      </a:r>
                      <a:endParaRPr lang="en-AU" sz="1400" dirty="0"/>
                    </a:p>
                  </a:txBody>
                  <a:tcPr/>
                </a:tc>
                <a:extLst>
                  <a:ext uri="{0D108BD9-81ED-4DB2-BD59-A6C34878D82A}">
                    <a16:rowId xmlns:a16="http://schemas.microsoft.com/office/drawing/2014/main" val="798773834"/>
                  </a:ext>
                </a:extLst>
              </a:tr>
              <a:tr h="370840">
                <a:tc>
                  <a:txBody>
                    <a:bodyPr/>
                    <a:lstStyle/>
                    <a:p>
                      <a:r>
                        <a:rPr lang="en-US" dirty="0" smtClean="0"/>
                        <a:t>SGP</a:t>
                      </a:r>
                      <a:endParaRPr lang="en-AU" dirty="0"/>
                    </a:p>
                  </a:txBody>
                  <a:tcPr/>
                </a:tc>
                <a:tc>
                  <a:txBody>
                    <a:bodyPr/>
                    <a:lstStyle/>
                    <a:p>
                      <a:r>
                        <a:rPr lang="en-US" dirty="0" smtClean="0"/>
                        <a:t>LA</a:t>
                      </a:r>
                      <a:endParaRPr lang="en-AU" dirty="0"/>
                    </a:p>
                  </a:txBody>
                  <a:tcPr/>
                </a:tc>
                <a:tc>
                  <a:txBody>
                    <a:bodyPr/>
                    <a:lstStyle/>
                    <a:p>
                      <a:r>
                        <a:rPr lang="en-US" sz="1400" dirty="0" smtClean="0"/>
                        <a:t>Automation</a:t>
                      </a:r>
                      <a:endParaRPr lang="en-AU" sz="1400" dirty="0"/>
                    </a:p>
                  </a:txBody>
                  <a:tcPr/>
                </a:tc>
                <a:tc>
                  <a:txBody>
                    <a:bodyPr/>
                    <a:lstStyle/>
                    <a:p>
                      <a:r>
                        <a:rPr lang="en-US" sz="1400" dirty="0" smtClean="0"/>
                        <a:t>Progression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Santosh</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9-Apr-21</a:t>
                      </a:r>
                      <a:endParaRPr lang="en-AU" sz="1400" dirty="0"/>
                    </a:p>
                  </a:txBody>
                  <a:tcPr/>
                </a:tc>
                <a:tc>
                  <a:txBody>
                    <a:bodyPr/>
                    <a:lstStyle/>
                    <a:p>
                      <a:r>
                        <a:rPr lang="en-US" sz="1400" dirty="0" smtClean="0"/>
                        <a:t>12-Apr-21</a:t>
                      </a:r>
                      <a:endParaRPr lang="en-AU" sz="1400" dirty="0"/>
                    </a:p>
                  </a:txBody>
                  <a:tcPr/>
                </a:tc>
                <a:tc>
                  <a:txBody>
                    <a:bodyPr/>
                    <a:lstStyle/>
                    <a:p>
                      <a:r>
                        <a:rPr lang="en-US" sz="1400" dirty="0" smtClean="0"/>
                        <a:t>22</a:t>
                      </a:r>
                      <a:endParaRPr lang="en-AU" sz="1400" dirty="0"/>
                    </a:p>
                  </a:txBody>
                  <a:tcPr/>
                </a:tc>
                <a:extLst>
                  <a:ext uri="{0D108BD9-81ED-4DB2-BD59-A6C34878D82A}">
                    <a16:rowId xmlns:a16="http://schemas.microsoft.com/office/drawing/2014/main" val="1658383328"/>
                  </a:ext>
                </a:extLst>
              </a:tr>
              <a:tr h="370840">
                <a:tc>
                  <a:txBody>
                    <a:bodyPr/>
                    <a:lstStyle/>
                    <a:p>
                      <a:r>
                        <a:rPr lang="en-US" dirty="0" smtClean="0"/>
                        <a:t>AUS</a:t>
                      </a:r>
                      <a:r>
                        <a:rPr lang="en-US" baseline="0" dirty="0" smtClean="0"/>
                        <a:t> </a:t>
                      </a:r>
                      <a:endParaRPr lang="en-AU" dirty="0"/>
                    </a:p>
                  </a:txBody>
                  <a:tcPr/>
                </a:tc>
                <a:tc>
                  <a:txBody>
                    <a:bodyPr/>
                    <a:lstStyle/>
                    <a:p>
                      <a:r>
                        <a:rPr lang="en-US" dirty="0" smtClean="0"/>
                        <a:t>AM</a:t>
                      </a:r>
                      <a:endParaRPr lang="en-AU" dirty="0"/>
                    </a:p>
                  </a:txBody>
                  <a:tcPr/>
                </a:tc>
                <a:tc>
                  <a:txBody>
                    <a:bodyPr/>
                    <a:lstStyle/>
                    <a:p>
                      <a:r>
                        <a:rPr lang="en-US" dirty="0" smtClean="0"/>
                        <a:t>Manual</a:t>
                      </a:r>
                      <a:endParaRPr lang="en-AU" dirty="0"/>
                    </a:p>
                  </a:txBody>
                  <a:tcPr/>
                </a:tc>
                <a:tc>
                  <a:txBody>
                    <a:bodyPr/>
                    <a:lstStyle/>
                    <a:p>
                      <a:r>
                        <a:rPr lang="en-US" dirty="0" smtClean="0"/>
                        <a:t>Progression</a:t>
                      </a:r>
                      <a:endParaRPr lang="en-AU" dirty="0"/>
                    </a:p>
                  </a:txBody>
                  <a:tcPr/>
                </a:tc>
                <a:tc>
                  <a:txBody>
                    <a:bodyPr/>
                    <a:lstStyle/>
                    <a:p>
                      <a:r>
                        <a:rPr lang="en-US" dirty="0" smtClean="0"/>
                        <a:t>Cycle 2</a:t>
                      </a:r>
                      <a:endParaRPr lang="en-AU" dirty="0"/>
                    </a:p>
                  </a:txBody>
                  <a:tcPr/>
                </a:tc>
                <a:tc>
                  <a:txBody>
                    <a:bodyPr/>
                    <a:lstStyle/>
                    <a:p>
                      <a:r>
                        <a:rPr lang="en-US" dirty="0" smtClean="0"/>
                        <a:t>Navneet</a:t>
                      </a:r>
                      <a:endParaRPr lang="en-AU" dirty="0"/>
                    </a:p>
                  </a:txBody>
                  <a:tcPr/>
                </a:tc>
                <a:tc>
                  <a:txBody>
                    <a:bodyPr/>
                    <a:lstStyle/>
                    <a:p>
                      <a:r>
                        <a:rPr lang="en-US" dirty="0" smtClean="0"/>
                        <a:t>Execution</a:t>
                      </a:r>
                      <a:endParaRPr lang="en-AU" dirty="0"/>
                    </a:p>
                  </a:txBody>
                  <a:tcPr/>
                </a:tc>
                <a:tc>
                  <a:txBody>
                    <a:bodyPr/>
                    <a:lstStyle/>
                    <a:p>
                      <a:r>
                        <a:rPr lang="en-US" dirty="0" smtClean="0"/>
                        <a:t>05-Apr-21</a:t>
                      </a:r>
                      <a:endParaRPr lang="en-AU" dirty="0"/>
                    </a:p>
                  </a:txBody>
                  <a:tcPr/>
                </a:tc>
                <a:tc>
                  <a:txBody>
                    <a:bodyPr/>
                    <a:lstStyle/>
                    <a:p>
                      <a:r>
                        <a:rPr lang="en-US" dirty="0" smtClean="0"/>
                        <a:t>07-Apr-21</a:t>
                      </a:r>
                      <a:endParaRPr lang="en-AU" dirty="0"/>
                    </a:p>
                  </a:txBody>
                  <a:tcPr/>
                </a:tc>
                <a:tc>
                  <a:txBody>
                    <a:bodyPr/>
                    <a:lstStyle/>
                    <a:p>
                      <a:r>
                        <a:rPr lang="en-US" dirty="0" smtClean="0"/>
                        <a:t>12</a:t>
                      </a:r>
                      <a:endParaRPr lang="en-AU" dirty="0"/>
                    </a:p>
                  </a:txBody>
                  <a:tcPr/>
                </a:tc>
                <a:extLst>
                  <a:ext uri="{0D108BD9-81ED-4DB2-BD59-A6C34878D82A}">
                    <a16:rowId xmlns:a16="http://schemas.microsoft.com/office/drawing/2014/main" val="4240075631"/>
                  </a:ext>
                </a:extLst>
              </a:tr>
              <a:tr h="370840">
                <a:tc>
                  <a:txBody>
                    <a:bodyPr/>
                    <a:lstStyle/>
                    <a:p>
                      <a:r>
                        <a:rPr lang="en-US" dirty="0" smtClean="0"/>
                        <a:t>AUS </a:t>
                      </a:r>
                      <a:endParaRPr lang="en-AU" dirty="0"/>
                    </a:p>
                  </a:txBody>
                  <a:tcPr/>
                </a:tc>
                <a:tc>
                  <a:txBody>
                    <a:bodyPr/>
                    <a:lstStyle/>
                    <a:p>
                      <a:r>
                        <a:rPr lang="en-US" dirty="0" smtClean="0"/>
                        <a:t>AM</a:t>
                      </a:r>
                      <a:endParaRPr lang="en-AU" dirty="0"/>
                    </a:p>
                  </a:txBody>
                  <a:tcPr/>
                </a:tc>
                <a:tc>
                  <a:txBody>
                    <a:bodyPr/>
                    <a:lstStyle/>
                    <a:p>
                      <a:r>
                        <a:rPr lang="en-US" dirty="0" smtClean="0"/>
                        <a:t>Automation</a:t>
                      </a:r>
                      <a:endParaRPr lang="en-AU" dirty="0"/>
                    </a:p>
                  </a:txBody>
                  <a:tcPr/>
                </a:tc>
                <a:tc>
                  <a:txBody>
                    <a:bodyPr/>
                    <a:lstStyle/>
                    <a:p>
                      <a:r>
                        <a:rPr lang="en-US" dirty="0" smtClean="0"/>
                        <a:t>Progression</a:t>
                      </a:r>
                      <a:endParaRPr lang="en-AU" dirty="0"/>
                    </a:p>
                  </a:txBody>
                  <a:tcPr/>
                </a:tc>
                <a:tc>
                  <a:txBody>
                    <a:bodyPr/>
                    <a:lstStyle/>
                    <a:p>
                      <a:r>
                        <a:rPr lang="en-US" dirty="0" smtClean="0"/>
                        <a:t>Cycle 2</a:t>
                      </a:r>
                      <a:endParaRPr lang="en-AU" dirty="0"/>
                    </a:p>
                  </a:txBody>
                  <a:tcPr/>
                </a:tc>
                <a:tc>
                  <a:txBody>
                    <a:bodyPr/>
                    <a:lstStyle/>
                    <a:p>
                      <a:r>
                        <a:rPr lang="en-US" dirty="0" smtClean="0"/>
                        <a:t>Navneet</a:t>
                      </a:r>
                      <a:endParaRPr lang="en-AU" dirty="0"/>
                    </a:p>
                  </a:txBody>
                  <a:tcPr/>
                </a:tc>
                <a:tc>
                  <a:txBody>
                    <a:bodyPr/>
                    <a:lstStyle/>
                    <a:p>
                      <a:r>
                        <a:rPr lang="en-US" dirty="0" smtClean="0"/>
                        <a:t>Execution</a:t>
                      </a:r>
                      <a:endParaRPr lang="en-AU" dirty="0"/>
                    </a:p>
                  </a:txBody>
                  <a:tcPr/>
                </a:tc>
                <a:tc>
                  <a:txBody>
                    <a:bodyPr/>
                    <a:lstStyle/>
                    <a:p>
                      <a:r>
                        <a:rPr lang="en-US" dirty="0" smtClean="0"/>
                        <a:t>08-Apr-21</a:t>
                      </a:r>
                      <a:endParaRPr lang="en-AU" dirty="0"/>
                    </a:p>
                  </a:txBody>
                  <a:tcPr/>
                </a:tc>
                <a:tc>
                  <a:txBody>
                    <a:bodyPr/>
                    <a:lstStyle/>
                    <a:p>
                      <a:r>
                        <a:rPr lang="en-US" dirty="0" smtClean="0"/>
                        <a:t>08-Apr-21</a:t>
                      </a:r>
                      <a:endParaRPr lang="en-AU" dirty="0"/>
                    </a:p>
                  </a:txBody>
                  <a:tcPr/>
                </a:tc>
                <a:tc>
                  <a:txBody>
                    <a:bodyPr/>
                    <a:lstStyle/>
                    <a:p>
                      <a:r>
                        <a:rPr lang="en-US" dirty="0" smtClean="0"/>
                        <a:t>7</a:t>
                      </a:r>
                      <a:endParaRPr lang="en-AU" dirty="0"/>
                    </a:p>
                  </a:txBody>
                  <a:tcPr/>
                </a:tc>
                <a:extLst>
                  <a:ext uri="{0D108BD9-81ED-4DB2-BD59-A6C34878D82A}">
                    <a16:rowId xmlns:a16="http://schemas.microsoft.com/office/drawing/2014/main" val="1545207453"/>
                  </a:ext>
                </a:extLst>
              </a:tr>
              <a:tr h="370840">
                <a:tc>
                  <a:txBody>
                    <a:bodyPr/>
                    <a:lstStyle/>
                    <a:p>
                      <a:r>
                        <a:rPr lang="en-US" sz="1400" dirty="0" smtClean="0"/>
                        <a:t>AUS</a:t>
                      </a:r>
                      <a:endParaRPr lang="en-AU" sz="1400" dirty="0"/>
                    </a:p>
                  </a:txBody>
                  <a:tcPr/>
                </a:tc>
                <a:tc>
                  <a:txBody>
                    <a:bodyPr/>
                    <a:lstStyle/>
                    <a:p>
                      <a:r>
                        <a:rPr lang="en-US" sz="1400" dirty="0" smtClean="0"/>
                        <a:t>PP</a:t>
                      </a:r>
                      <a:endParaRPr lang="en-AU" sz="1400" dirty="0"/>
                    </a:p>
                  </a:txBody>
                  <a:tcPr/>
                </a:tc>
                <a:tc>
                  <a:txBody>
                    <a:bodyPr/>
                    <a:lstStyle/>
                    <a:p>
                      <a:r>
                        <a:rPr lang="en-US" sz="1400" dirty="0" smtClean="0"/>
                        <a:t>Automation</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Ramesh</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Execution</a:t>
                      </a:r>
                      <a:endParaRPr lang="en-AU" sz="1400" dirty="0" smtClean="0"/>
                    </a:p>
                  </a:txBody>
                  <a:tcPr/>
                </a:tc>
                <a:tc>
                  <a:txBody>
                    <a:bodyPr/>
                    <a:lstStyle/>
                    <a:p>
                      <a:r>
                        <a:rPr lang="en-US" sz="1400" dirty="0" smtClean="0"/>
                        <a:t>08-Apr-21</a:t>
                      </a:r>
                      <a:endParaRPr lang="en-AU" sz="1400" dirty="0"/>
                    </a:p>
                  </a:txBody>
                  <a:tcPr/>
                </a:tc>
                <a:tc>
                  <a:txBody>
                    <a:bodyPr/>
                    <a:lstStyle/>
                    <a:p>
                      <a:r>
                        <a:rPr lang="en-US" sz="1400" dirty="0" smtClean="0"/>
                        <a:t>09-Apr-21</a:t>
                      </a:r>
                      <a:endParaRPr lang="en-AU" sz="1400" dirty="0"/>
                    </a:p>
                  </a:txBody>
                  <a:tcPr/>
                </a:tc>
                <a:tc>
                  <a:txBody>
                    <a:bodyPr/>
                    <a:lstStyle/>
                    <a:p>
                      <a:r>
                        <a:rPr lang="en-US" sz="1400" dirty="0" smtClean="0"/>
                        <a:t>10</a:t>
                      </a:r>
                      <a:endParaRPr lang="en-AU" sz="1400" dirty="0"/>
                    </a:p>
                  </a:txBody>
                  <a:tcPr/>
                </a:tc>
                <a:extLst>
                  <a:ext uri="{0D108BD9-81ED-4DB2-BD59-A6C34878D82A}">
                    <a16:rowId xmlns:a16="http://schemas.microsoft.com/office/drawing/2014/main" val="1677729573"/>
                  </a:ext>
                </a:extLst>
              </a:tr>
              <a:tr h="370840">
                <a:tc>
                  <a:txBody>
                    <a:bodyPr/>
                    <a:lstStyle/>
                    <a:p>
                      <a:r>
                        <a:rPr lang="en-US" sz="1400" dirty="0" smtClean="0"/>
                        <a:t>AUS</a:t>
                      </a:r>
                      <a:endParaRPr lang="en-AU" sz="1400" dirty="0"/>
                    </a:p>
                  </a:txBody>
                  <a:tcPr/>
                </a:tc>
                <a:tc>
                  <a:txBody>
                    <a:bodyPr/>
                    <a:lstStyle/>
                    <a:p>
                      <a:r>
                        <a:rPr lang="en-US" sz="1400" dirty="0" smtClean="0"/>
                        <a:t>PP</a:t>
                      </a:r>
                      <a:endParaRPr lang="en-AU" sz="1400" dirty="0"/>
                    </a:p>
                  </a:txBody>
                  <a:tcPr/>
                </a:tc>
                <a:tc>
                  <a:txBody>
                    <a:bodyPr/>
                    <a:lstStyle/>
                    <a:p>
                      <a:r>
                        <a:rPr lang="en-US" sz="1400" dirty="0" smtClean="0"/>
                        <a:t>Manual</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 2</a:t>
                      </a:r>
                      <a:endParaRPr lang="en-AU" sz="1400" dirty="0"/>
                    </a:p>
                  </a:txBody>
                  <a:tcPr/>
                </a:tc>
                <a:tc>
                  <a:txBody>
                    <a:bodyPr/>
                    <a:lstStyle/>
                    <a:p>
                      <a:r>
                        <a:rPr lang="en-US" sz="1400" dirty="0" smtClean="0"/>
                        <a:t>Navneet</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09-Mar-21</a:t>
                      </a:r>
                      <a:endParaRPr lang="en-AU" sz="1400" dirty="0"/>
                    </a:p>
                  </a:txBody>
                  <a:tcPr/>
                </a:tc>
                <a:tc>
                  <a:txBody>
                    <a:bodyPr/>
                    <a:lstStyle/>
                    <a:p>
                      <a:r>
                        <a:rPr lang="en-US" sz="1400" dirty="0" smtClean="0"/>
                        <a:t>12-Apr-21</a:t>
                      </a:r>
                      <a:endParaRPr lang="en-AU" sz="1400" dirty="0"/>
                    </a:p>
                  </a:txBody>
                  <a:tcPr/>
                </a:tc>
                <a:tc>
                  <a:txBody>
                    <a:bodyPr/>
                    <a:lstStyle/>
                    <a:p>
                      <a:r>
                        <a:rPr lang="en-US" sz="1400" dirty="0" smtClean="0"/>
                        <a:t>15</a:t>
                      </a:r>
                      <a:endParaRPr lang="en-AU" sz="1400" dirty="0"/>
                    </a:p>
                  </a:txBody>
                  <a:tcPr/>
                </a:tc>
                <a:extLst>
                  <a:ext uri="{0D108BD9-81ED-4DB2-BD59-A6C34878D82A}">
                    <a16:rowId xmlns:a16="http://schemas.microsoft.com/office/drawing/2014/main" val="3500653789"/>
                  </a:ext>
                </a:extLst>
              </a:tr>
              <a:tr h="370840">
                <a:tc>
                  <a:txBody>
                    <a:bodyPr/>
                    <a:lstStyle/>
                    <a:p>
                      <a:r>
                        <a:rPr lang="en-US" sz="1400" dirty="0" smtClean="0"/>
                        <a:t>GBL</a:t>
                      </a:r>
                      <a:endParaRPr lang="en-AU" sz="1400" dirty="0"/>
                    </a:p>
                  </a:txBody>
                  <a:tcPr/>
                </a:tc>
                <a:tc>
                  <a:txBody>
                    <a:bodyPr/>
                    <a:lstStyle/>
                    <a:p>
                      <a:r>
                        <a:rPr lang="en-US" sz="1400" dirty="0" smtClean="0"/>
                        <a:t>Archival</a:t>
                      </a:r>
                      <a:endParaRPr lang="en-AU" sz="1400" dirty="0"/>
                    </a:p>
                  </a:txBody>
                  <a:tcPr/>
                </a:tc>
                <a:tc>
                  <a:txBody>
                    <a:bodyPr/>
                    <a:lstStyle/>
                    <a:p>
                      <a:r>
                        <a:rPr lang="en-US" sz="1400" dirty="0" smtClean="0"/>
                        <a:t>Batch</a:t>
                      </a:r>
                      <a:endParaRPr lang="en-AU" sz="1400" dirty="0"/>
                    </a:p>
                  </a:txBody>
                  <a:tcPr/>
                </a:tc>
                <a:tc>
                  <a:txBody>
                    <a:bodyPr/>
                    <a:lstStyle/>
                    <a:p>
                      <a:r>
                        <a:rPr lang="en-US" sz="1400" dirty="0" smtClean="0"/>
                        <a:t>Regression</a:t>
                      </a:r>
                      <a:endParaRPr lang="en-AU" sz="1400" dirty="0"/>
                    </a:p>
                  </a:txBody>
                  <a:tcPr/>
                </a:tc>
                <a:tc>
                  <a:txBody>
                    <a:bodyPr/>
                    <a:lstStyle/>
                    <a:p>
                      <a:r>
                        <a:rPr lang="en-US" sz="1400" dirty="0" smtClean="0"/>
                        <a:t>Cycle</a:t>
                      </a:r>
                      <a:r>
                        <a:rPr lang="en-US" sz="1400" baseline="0" dirty="0" smtClean="0"/>
                        <a:t> 2/3</a:t>
                      </a:r>
                      <a:endParaRPr lang="en-AU" sz="1400" dirty="0"/>
                    </a:p>
                  </a:txBody>
                  <a:tcPr/>
                </a:tc>
                <a:tc>
                  <a:txBody>
                    <a:bodyPr/>
                    <a:lstStyle/>
                    <a:p>
                      <a:r>
                        <a:rPr lang="en-US" sz="1400" dirty="0" smtClean="0"/>
                        <a:t>Simadri</a:t>
                      </a:r>
                      <a:endParaRPr lang="en-AU" sz="1400" dirty="0"/>
                    </a:p>
                  </a:txBody>
                  <a:tcPr/>
                </a:tc>
                <a:tc>
                  <a:txBody>
                    <a:bodyPr/>
                    <a:lstStyle/>
                    <a:p>
                      <a:r>
                        <a:rPr lang="en-US" sz="1400" dirty="0" smtClean="0"/>
                        <a:t>Execution</a:t>
                      </a:r>
                      <a:endParaRPr lang="en-AU" sz="1400" dirty="0"/>
                    </a:p>
                  </a:txBody>
                  <a:tcPr/>
                </a:tc>
                <a:tc>
                  <a:txBody>
                    <a:bodyPr/>
                    <a:lstStyle/>
                    <a:p>
                      <a:r>
                        <a:rPr lang="en-US" sz="1400" dirty="0" smtClean="0"/>
                        <a:t>05-Apr-21</a:t>
                      </a:r>
                      <a:endParaRPr lang="en-AU" sz="1400" dirty="0"/>
                    </a:p>
                  </a:txBody>
                  <a:tcPr/>
                </a:tc>
                <a:tc>
                  <a:txBody>
                    <a:bodyPr/>
                    <a:lstStyle/>
                    <a:p>
                      <a:r>
                        <a:rPr lang="en-US" sz="1400" dirty="0" smtClean="0"/>
                        <a:t>12-Apr-21</a:t>
                      </a:r>
                      <a:endParaRPr lang="en-AU" sz="1400" dirty="0"/>
                    </a:p>
                  </a:txBody>
                  <a:tcPr/>
                </a:tc>
                <a:tc>
                  <a:txBody>
                    <a:bodyPr/>
                    <a:lstStyle/>
                    <a:p>
                      <a:r>
                        <a:rPr lang="en-US" sz="1400" dirty="0" smtClean="0"/>
                        <a:t>26</a:t>
                      </a:r>
                      <a:endParaRPr lang="en-AU" sz="1400" dirty="0"/>
                    </a:p>
                  </a:txBody>
                  <a:tcPr/>
                </a:tc>
                <a:extLst>
                  <a:ext uri="{0D108BD9-81ED-4DB2-BD59-A6C34878D82A}">
                    <a16:rowId xmlns:a16="http://schemas.microsoft.com/office/drawing/2014/main" val="2368794022"/>
                  </a:ext>
                </a:extLst>
              </a:tr>
            </a:tbl>
          </a:graphicData>
        </a:graphic>
      </p:graphicFrame>
    </p:spTree>
    <p:extLst>
      <p:ext uri="{BB962C8B-B14F-4D97-AF65-F5344CB8AC3E}">
        <p14:creationId xmlns:p14="http://schemas.microsoft.com/office/powerpoint/2010/main" val="2091434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10871</TotalTime>
  <Words>1905</Words>
  <Application>Microsoft Office PowerPoint</Application>
  <PresentationFormat>Widescreen</PresentationFormat>
  <Paragraphs>829</Paragraphs>
  <Slides>19</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PeopleSoft Automation</vt:lpstr>
      <vt:lpstr>PowerPoint Presentation</vt:lpstr>
      <vt:lpstr>PowerPoint Presentation</vt:lpstr>
      <vt:lpstr>PowerPoint Presentation</vt:lpstr>
      <vt:lpstr>PowerPoint Presentation</vt:lpstr>
      <vt:lpstr>Cycle 2 Execution Summary for PS GL/AM/LA</vt:lpstr>
      <vt:lpstr>Execution Tracker –GL/AM/LA</vt:lpstr>
      <vt:lpstr>Execution Tracker.. contd</vt:lpstr>
      <vt:lpstr>  Projection for Next 2 weeks – GL/AM/LA</vt:lpstr>
      <vt:lpstr>Blocker &amp; Environment issue – GL/AM/LA</vt:lpstr>
      <vt:lpstr>Cycle 1 Execution Summary for PS GL</vt:lpstr>
      <vt:lpstr>PowerPoint Presentation</vt:lpstr>
      <vt:lpstr>PowerPoint Presentation</vt:lpstr>
      <vt:lpstr>PowerPoint Presentation</vt:lpstr>
      <vt:lpstr>PowerPoint Presentation</vt:lpstr>
      <vt:lpstr>Cycle 2 Execution Summary for S2P</vt:lpstr>
      <vt:lpstr>Execution Tracker for S2P</vt:lpstr>
      <vt:lpstr>Projection for next 2 weeks..contd</vt:lpstr>
      <vt:lpstr>On – Going Tracking</vt:lpstr>
    </vt:vector>
  </TitlesOfParts>
  <Company>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PeopleSoft Test Framework</dc:title>
  <dc:creator>Huliyali, Prem Prajwal</dc:creator>
  <cp:lastModifiedBy>Jha, Navneet</cp:lastModifiedBy>
  <cp:revision>433</cp:revision>
  <dcterms:created xsi:type="dcterms:W3CDTF">2020-08-24T08:18:43Z</dcterms:created>
  <dcterms:modified xsi:type="dcterms:W3CDTF">2021-04-01T07:09:39Z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90353288-32c3-4353-abec-b300a46e4aee</vt:lpwstr>
  </property>
  <property fmtid="{D5CDD505-2E9C-101B-9397-08002B2CF9AE}" pid="3" name="Classification">
    <vt:lpwstr>I</vt:lpwstr>
  </property>
</Properties>
</file>