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70" r:id="rId3"/>
    <p:sldId id="365" r:id="rId4"/>
    <p:sldId id="367" r:id="rId5"/>
    <p:sldId id="366" r:id="rId6"/>
    <p:sldId id="368" r:id="rId7"/>
    <p:sldId id="336" r:id="rId8"/>
    <p:sldId id="338" r:id="rId9"/>
    <p:sldId id="337" r:id="rId10"/>
    <p:sldId id="364" r:id="rId11"/>
    <p:sldId id="334" r:id="rId12"/>
    <p:sldId id="333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4D4D4D"/>
    <a:srgbClr val="EBFFD2"/>
    <a:srgbClr val="F4FCD8"/>
    <a:srgbClr val="9BCC00"/>
    <a:srgbClr val="9ED000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8" autoAdjust="0"/>
    <p:restoredTop sz="99713" autoAdjust="0"/>
  </p:normalViewPr>
  <p:slideViewPr>
    <p:cSldViewPr snapToGrid="0">
      <p:cViewPr>
        <p:scale>
          <a:sx n="81" d="100"/>
          <a:sy n="81" d="100"/>
        </p:scale>
        <p:origin x="-4792" y="-2328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12.02.13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12.02.13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1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academy.telerik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4" Type="http://schemas.openxmlformats.org/officeDocument/2006/relationships/hyperlink" Target="http://www.facebook.com/telerikacademy" TargetMode="External"/><Relationship Id="rId5" Type="http://schemas.openxmlformats.org/officeDocument/2006/relationships/hyperlink" Target="http://forums.academy.telerik.com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hyperlink" Target="http://facebook.com/TelerikAcademy" TargetMode="External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ml5course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king-tool-adob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"/>
          <a:stretch/>
        </p:blipFill>
        <p:spPr>
          <a:xfrm>
            <a:off x="5290452" y="3290214"/>
            <a:ext cx="3357454" cy="3154739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75735" y="2620021"/>
            <a:ext cx="8194964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000" dirty="0" smtClean="0"/>
              <a:t>Selections/Masks/Channels/</a:t>
            </a:r>
            <a:r>
              <a:rPr lang="en-US" sz="2600" dirty="0" smtClean="0"/>
              <a:t>Paths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249768" y="4596220"/>
            <a:ext cx="3853295" cy="5334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Tyanko Yordanov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87869" y="5857866"/>
            <a:ext cx="3810000" cy="369332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Telerik</a:t>
            </a:r>
            <a:r>
              <a:rPr lang="en-US" sz="1800" dirty="0" smtClean="0"/>
              <a:t> Software Academy</a:t>
            </a:r>
            <a:endParaRPr lang="en-US" sz="1800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287869" y="6162666"/>
            <a:ext cx="3810000" cy="338554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hlinkClick r:id="rId4"/>
              </a:rPr>
              <a:t>academy.telerik.com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62469" y="5053420"/>
            <a:ext cx="3838864" cy="461665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 smtClean="0">
                <a:solidFill>
                  <a:schemeClr val="tx2">
                    <a:lumMod val="50000"/>
                  </a:schemeClr>
                </a:solidFill>
              </a:rPr>
              <a:t>Telerik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</a:rPr>
              <a:t> Trainer</a:t>
            </a:r>
            <a:endParaRPr lang="en-US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287869" y="5429955"/>
            <a:ext cx="3810000" cy="338554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u="sng" dirty="0" err="1" smtClean="0">
                <a:solidFill>
                  <a:schemeClr val="tx2">
                    <a:lumMod val="50000"/>
                  </a:schemeClr>
                </a:solidFill>
              </a:rPr>
              <a:t>tyordanov@telerik.com</a:t>
            </a:r>
            <a:endParaRPr lang="en-US" sz="16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152400" y="609600"/>
            <a:ext cx="7046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http://academy.telerik.com/student-courses/web-design-and-ui/photoshop/about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484" y="203200"/>
            <a:ext cx="139700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28600" y="914400"/>
            <a:ext cx="82296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>
              <a:lnSpc>
                <a:spcPts val="5400"/>
              </a:lnSpc>
            </a:pPr>
            <a:r>
              <a:rPr lang="en-US" sz="5300" dirty="0" smtClean="0"/>
              <a:t>Adobe® Photoshop® CS5</a:t>
            </a:r>
          </a:p>
          <a:p>
            <a:pPr algn="l">
              <a:lnSpc>
                <a:spcPts val="5400"/>
              </a:lnSpc>
            </a:pPr>
            <a:r>
              <a:rPr lang="en-US" sz="5300" dirty="0" smtClean="0"/>
              <a:t>Essentials</a:t>
            </a:r>
            <a:endParaRPr lang="en-US" sz="5300" dirty="0"/>
          </a:p>
        </p:txBody>
      </p:sp>
      <p:pic>
        <p:nvPicPr>
          <p:cNvPr id="5" name="Picture 4" descr="photoshop-select-len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7693" r="7242" b="8391"/>
          <a:stretch/>
        </p:blipFill>
        <p:spPr>
          <a:xfrm>
            <a:off x="3352800" y="4919616"/>
            <a:ext cx="2146300" cy="1524000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  <p:pic>
        <p:nvPicPr>
          <p:cNvPr id="3" name="Picture 2" descr="images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8" r="1228" b="12666"/>
          <a:stretch/>
        </p:blipFill>
        <p:spPr>
          <a:xfrm>
            <a:off x="3352799" y="3288894"/>
            <a:ext cx="2792047" cy="1652626"/>
          </a:xfrm>
          <a:prstGeom prst="rect">
            <a:avLst/>
          </a:prstGeom>
          <a:ln w="38100" cmpd="sng"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за домашно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871538" lvl="1" indent="-514350">
              <a:lnSpc>
                <a:spcPts val="26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sz="2400" dirty="0" smtClean="0"/>
              <a:t>Екстракт на:</a:t>
            </a:r>
          </a:p>
          <a:p>
            <a:pPr marL="1106488" lvl="2" indent="-457200">
              <a:lnSpc>
                <a:spcPts val="26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bg-BG" sz="2400" dirty="0"/>
              <a:t>един сложен обект ( коса, цвете и тн..) </a:t>
            </a:r>
          </a:p>
          <a:p>
            <a:pPr marL="1106488" lvl="2" indent="-457200">
              <a:lnSpc>
                <a:spcPts val="26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bg-BG" sz="2400" dirty="0"/>
              <a:t>и един по прост обект с ясен </a:t>
            </a:r>
            <a:r>
              <a:rPr lang="bg-BG" sz="2400" dirty="0" smtClean="0"/>
              <a:t>контур</a:t>
            </a:r>
          </a:p>
          <a:p>
            <a:pPr marL="649288" lvl="2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bg-BG" sz="2400" dirty="0" smtClean="0"/>
              <a:t>от</a:t>
            </a:r>
            <a:r>
              <a:rPr lang="bg-BG" sz="2400" dirty="0" smtClean="0">
                <a:solidFill>
                  <a:srgbClr val="FFBF8B"/>
                </a:solidFill>
              </a:rPr>
              <a:t> </a:t>
            </a:r>
            <a:r>
              <a:rPr lang="bg-BG" sz="2400" dirty="0" smtClean="0"/>
              <a:t>снимки и поставянето им върху друга снимка, с цел получаване на хубав колаж, </a:t>
            </a:r>
            <a:r>
              <a:rPr lang="bg-BG" sz="2400" dirty="0"/>
              <a:t>като </a:t>
            </a:r>
            <a:r>
              <a:rPr lang="bg-BG" sz="2400" dirty="0" smtClean="0"/>
              <a:t>се ползват</a:t>
            </a:r>
            <a:r>
              <a:rPr lang="bg-BG" sz="2400" dirty="0"/>
              <a:t>:</a:t>
            </a: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Quick </a:t>
            </a:r>
            <a:r>
              <a:rPr lang="en-US" sz="2000" dirty="0" smtClean="0">
                <a:solidFill>
                  <a:srgbClr val="FFBF8B"/>
                </a:solidFill>
              </a:rPr>
              <a:t>Mask</a:t>
            </a:r>
            <a:endParaRPr lang="bg-BG" sz="2000" dirty="0" smtClean="0">
              <a:solidFill>
                <a:srgbClr val="FFBF8B"/>
              </a:solidFill>
            </a:endParaRP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Path – </a:t>
            </a:r>
            <a:r>
              <a:rPr lang="bg-BG" sz="2000" dirty="0" smtClean="0">
                <a:solidFill>
                  <a:srgbClr val="FFBF8B"/>
                </a:solidFill>
              </a:rPr>
              <a:t>пътечката </a:t>
            </a:r>
            <a:r>
              <a:rPr lang="bg-BG" sz="2000" dirty="0" smtClean="0">
                <a:solidFill>
                  <a:srgbClr val="FFBF8B"/>
                </a:solidFill>
              </a:rPr>
              <a:t>да </a:t>
            </a:r>
            <a:r>
              <a:rPr lang="bg-BG" sz="2000" dirty="0" smtClean="0">
                <a:solidFill>
                  <a:srgbClr val="FFBF8B"/>
                </a:solidFill>
              </a:rPr>
              <a:t>бъде запазена</a:t>
            </a:r>
          </a:p>
          <a:p>
            <a:pPr lvl="3">
              <a:lnSpc>
                <a:spcPts val="26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BF8B"/>
                </a:solidFill>
              </a:rPr>
              <a:t>Channels – </a:t>
            </a:r>
            <a:r>
              <a:rPr lang="bg-BG" sz="2000" dirty="0" smtClean="0">
                <a:solidFill>
                  <a:srgbClr val="FFBF8B"/>
                </a:solidFill>
              </a:rPr>
              <a:t>като се ползват -  </a:t>
            </a:r>
            <a:r>
              <a:rPr lang="en-US" sz="2000" dirty="0" smtClean="0">
                <a:solidFill>
                  <a:srgbClr val="FFBF8B"/>
                </a:solidFill>
              </a:rPr>
              <a:t>“Calculation”</a:t>
            </a:r>
            <a:r>
              <a:rPr lang="bg-BG" sz="2000" dirty="0" smtClean="0">
                <a:solidFill>
                  <a:srgbClr val="FFBF8B"/>
                </a:solidFill>
              </a:rPr>
              <a:t> и “</a:t>
            </a:r>
            <a:r>
              <a:rPr lang="en-US" sz="2000" dirty="0" smtClean="0">
                <a:solidFill>
                  <a:srgbClr val="FFBF8B"/>
                </a:solidFill>
              </a:rPr>
              <a:t>Levels” </a:t>
            </a:r>
            <a:r>
              <a:rPr lang="bg-BG" sz="2000" dirty="0" smtClean="0">
                <a:solidFill>
                  <a:srgbClr val="FFBF8B"/>
                </a:solidFill>
              </a:rPr>
              <a:t>до получаването на ясен силует/</a:t>
            </a:r>
            <a:r>
              <a:rPr lang="bg-BG" sz="2000" dirty="0" smtClean="0">
                <a:solidFill>
                  <a:srgbClr val="FFBF8B"/>
                </a:solidFill>
              </a:rPr>
              <a:t>маска</a:t>
            </a:r>
            <a:r>
              <a:rPr lang="en-US" sz="2000" dirty="0" smtClean="0">
                <a:solidFill>
                  <a:srgbClr val="FFBF8B"/>
                </a:solidFill>
              </a:rPr>
              <a:t>, </a:t>
            </a:r>
            <a:r>
              <a:rPr lang="bg-BG" sz="2000" dirty="0" smtClean="0">
                <a:solidFill>
                  <a:srgbClr val="FFBF8B"/>
                </a:solidFill>
              </a:rPr>
              <a:t>която също да се запази.</a:t>
            </a:r>
            <a:r>
              <a:rPr lang="en-US" sz="2000" dirty="0" smtClean="0">
                <a:solidFill>
                  <a:srgbClr val="FFBF8B"/>
                </a:solidFill>
              </a:rPr>
              <a:t> </a:t>
            </a:r>
            <a:endParaRPr lang="en-US" sz="2000" dirty="0" smtClean="0">
              <a:solidFill>
                <a:srgbClr val="FFBF8B"/>
              </a:solidFill>
            </a:endParaRPr>
          </a:p>
          <a:p>
            <a:pPr marL="871538" lvl="1" indent="-514350">
              <a:lnSpc>
                <a:spcPts val="26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sz="2400" dirty="0" smtClean="0"/>
              <a:t>Да се нарисува </a:t>
            </a:r>
            <a:r>
              <a:rPr lang="en-US" sz="2400" dirty="0" smtClean="0"/>
              <a:t>Path, </a:t>
            </a:r>
            <a:r>
              <a:rPr lang="bg-BG" sz="2400" dirty="0" smtClean="0"/>
              <a:t>и с негова помощ , да се направи </a:t>
            </a:r>
            <a:r>
              <a:rPr lang="en-US" sz="2400" dirty="0" smtClean="0"/>
              <a:t>“clip mask”</a:t>
            </a:r>
            <a:r>
              <a:rPr lang="bg-BG" sz="2400" dirty="0" smtClean="0"/>
              <a:t> върху един от предходните  колажи.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605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43458" y="1688431"/>
            <a:ext cx="6591905" cy="4172857"/>
          </a:xfrm>
          <a:prstGeom prst="roundRect">
            <a:avLst>
              <a:gd name="adj" fmla="val 4048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595959"/>
                </a:solidFill>
              </a:rPr>
              <a:t/>
            </a:r>
            <a:br>
              <a:rPr lang="bg-BG" dirty="0" smtClean="0">
                <a:solidFill>
                  <a:srgbClr val="595959"/>
                </a:solidFill>
              </a:rPr>
            </a:b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8623" y="2438337"/>
            <a:ext cx="6591905" cy="239107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595959"/>
                </a:solidFill>
              </a:rPr>
              <a:t/>
            </a:r>
            <a:br>
              <a:rPr lang="bg-BG" dirty="0" smtClean="0">
                <a:solidFill>
                  <a:srgbClr val="595959"/>
                </a:solidFill>
              </a:rPr>
            </a:b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352" y="2645290"/>
            <a:ext cx="4269619" cy="254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Set Pixel Grid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Performance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FFFFFF"/>
                </a:solidFill>
              </a:rPr>
              <a:t>Key Shortcuts</a:t>
            </a:r>
          </a:p>
          <a:p>
            <a:pPr marL="360000" lvl="2" indent="-457200">
              <a:lnSpc>
                <a:spcPts val="38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Custom Workspace</a:t>
            </a:r>
          </a:p>
          <a:p>
            <a:pPr marL="360000" lvl="2" indent="-457200">
              <a:lnSpc>
                <a:spcPts val="3800"/>
              </a:lnSpc>
              <a:buClrTx/>
              <a:buFont typeface="+mj-lt"/>
              <a:buAutoNum type="arabicPeriod"/>
            </a:pPr>
            <a:endParaRPr lang="en-US" sz="3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09269" y="2943103"/>
            <a:ext cx="1061428" cy="982948"/>
            <a:chOff x="2383567" y="2814960"/>
            <a:chExt cx="895048" cy="834572"/>
          </a:xfrm>
        </p:grpSpPr>
        <p:sp>
          <p:nvSpPr>
            <p:cNvPr id="7" name="Isosceles Triangle 6"/>
            <p:cNvSpPr/>
            <p:nvPr/>
          </p:nvSpPr>
          <p:spPr>
            <a:xfrm>
              <a:off x="2383567" y="2814960"/>
              <a:ext cx="895048" cy="834572"/>
            </a:xfrm>
            <a:prstGeom prst="triangle">
              <a:avLst/>
            </a:prstGeom>
            <a:solidFill>
              <a:srgbClr val="FFBA00"/>
            </a:solidFill>
            <a:ln>
              <a:solidFill>
                <a:srgbClr val="FFFFFF"/>
              </a:solidFill>
            </a:ln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3999" y="3060090"/>
              <a:ext cx="72571" cy="362857"/>
            </a:xfrm>
            <a:prstGeom prst="rect">
              <a:avLst/>
            </a:prstGeom>
            <a:solidFill>
              <a:schemeClr val="bg1"/>
            </a:solidFill>
            <a:effectLst>
              <a:reflection blurRad="12700" stA="26000" endPos="28000" dist="38100" dir="5400000" sy="-100000"/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4805" y="3487455"/>
              <a:ext cx="73378" cy="67733"/>
            </a:xfrm>
            <a:prstGeom prst="rect">
              <a:avLst/>
            </a:prstGeom>
            <a:solidFill>
              <a:schemeClr val="bg1"/>
            </a:solidFill>
            <a:effectLst/>
            <a:scene3d>
              <a:camera prst="orthographicFront" fov="0">
                <a:rot lat="0" lon="0" rev="0"/>
              </a:camera>
              <a:lightRig rig="contrasting" dir="t">
                <a:rot lat="0" lon="0" rev="16500000"/>
              </a:lightRig>
            </a:scene3d>
            <a:sp3d prstMaterial="powder">
              <a:contourClr>
                <a:schemeClr val="accent1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55555" y="1688425"/>
            <a:ext cx="2999619" cy="646331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194400" lvl="2"/>
            <a:r>
              <a:rPr lang="en-US" sz="3600" dirty="0" smtClean="0"/>
              <a:t>Settings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75078" y="5000277"/>
            <a:ext cx="1366763" cy="646331"/>
            <a:chOff x="6375078" y="5047317"/>
            <a:chExt cx="1366763" cy="646331"/>
          </a:xfrm>
        </p:grpSpPr>
        <p:sp>
          <p:nvSpPr>
            <p:cNvPr id="16" name="Rounded Rectangle 15"/>
            <p:cNvSpPr/>
            <p:nvPr/>
          </p:nvSpPr>
          <p:spPr>
            <a:xfrm>
              <a:off x="6375078" y="5106547"/>
              <a:ext cx="1366763" cy="573314"/>
            </a:xfrm>
            <a:prstGeom prst="roundRect">
              <a:avLst>
                <a:gd name="adj" fmla="val 4048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rgbClr val="595959"/>
                  </a:solidFill>
                </a:rPr>
                <a:t/>
              </a:r>
              <a:br>
                <a:rPr lang="bg-BG" dirty="0" smtClean="0">
                  <a:solidFill>
                    <a:srgbClr val="595959"/>
                  </a:solidFill>
                </a:rPr>
              </a:b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1781" y="5047317"/>
              <a:ext cx="786191" cy="646331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marL="0" lvl="2"/>
              <a:r>
                <a:rPr lang="en-US" sz="3600" dirty="0" smtClean="0"/>
                <a:t>OK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78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EBFFD2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 descr="Wine_Sel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37" y="1025693"/>
            <a:ext cx="5346089" cy="52207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108061" y="1004038"/>
            <a:ext cx="5614096" cy="4887685"/>
            <a:chOff x="2966962" y="1051077"/>
            <a:chExt cx="5614096" cy="4887685"/>
          </a:xfrm>
        </p:grpSpPr>
        <p:pic>
          <p:nvPicPr>
            <p:cNvPr id="2" name="Picture 1" descr="photoshop_background_sel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962" y="1051077"/>
              <a:ext cx="2885774" cy="2333382"/>
            </a:xfrm>
            <a:prstGeom prst="rect">
              <a:avLst/>
            </a:prstGeom>
          </p:spPr>
        </p:pic>
        <p:pic>
          <p:nvPicPr>
            <p:cNvPr id="3" name="Picture 2" descr="web-to-print_hand_im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20" y="3530600"/>
              <a:ext cx="2038138" cy="1819085"/>
            </a:xfrm>
            <a:prstGeom prst="rect">
              <a:avLst/>
            </a:prstGeom>
          </p:spPr>
        </p:pic>
        <p:pic>
          <p:nvPicPr>
            <p:cNvPr id="9" name="Picture 8" descr="photoshop-select-lens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" t="3500" r="4310" b="8350"/>
            <a:stretch/>
          </p:blipFill>
          <p:spPr>
            <a:xfrm>
              <a:off x="2975428" y="3531810"/>
              <a:ext cx="3459238" cy="2406952"/>
            </a:xfrm>
            <a:prstGeom prst="rect">
              <a:avLst/>
            </a:prstGeom>
          </p:spPr>
        </p:pic>
        <p:pic>
          <p:nvPicPr>
            <p:cNvPr id="10" name="Picture 9" descr="image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882" y="1078291"/>
              <a:ext cx="2608849" cy="2344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6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  <a:alpha val="15000"/>
                  </a:scheme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F4FCD8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F4FCD8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F4FCD8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F4FCD8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7" y="2348280"/>
            <a:ext cx="4438860" cy="2960164"/>
          </a:xfrm>
          <a:prstGeom prst="rect">
            <a:avLst/>
          </a:prstGeom>
        </p:spPr>
      </p:pic>
      <p:pic>
        <p:nvPicPr>
          <p:cNvPr id="2" name="Picture 1" descr="digital_film_tools_photoshop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t="7893" r="51303" b="51900"/>
          <a:stretch/>
        </p:blipFill>
        <p:spPr>
          <a:xfrm>
            <a:off x="2908708" y="1850228"/>
            <a:ext cx="5890383" cy="3910177"/>
          </a:xfrm>
          <a:prstGeom prst="rect">
            <a:avLst/>
          </a:prstGeom>
        </p:spPr>
      </p:pic>
      <p:pic>
        <p:nvPicPr>
          <p:cNvPr id="10" name="Picture 9" descr="digital_film_tools_photoshop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57438" r="51302" b="3000"/>
          <a:stretch/>
        </p:blipFill>
        <p:spPr>
          <a:xfrm>
            <a:off x="2947401" y="1897269"/>
            <a:ext cx="5812670" cy="3847455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2884690" y="-838200"/>
            <a:ext cx="5936643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Photoshop</a:t>
            </a:r>
            <a:r>
              <a:rPr lang="bg-BG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Mask</a:t>
            </a:r>
            <a:endParaRPr lang="en-US" sz="3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5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Paths</a:t>
            </a:r>
            <a:endParaRPr lang="en-US" dirty="0">
              <a:solidFill>
                <a:srgbClr val="EBFFD2">
                  <a:alpha val="15000"/>
                </a:srgbClr>
              </a:solidFill>
            </a:endParaRPr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12" y="1015394"/>
            <a:ext cx="6066505" cy="36333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46888" y="1020924"/>
            <a:ext cx="6209180" cy="5543853"/>
            <a:chOff x="2656630" y="1052285"/>
            <a:chExt cx="6209180" cy="5543853"/>
          </a:xfrm>
        </p:grpSpPr>
        <p:sp>
          <p:nvSpPr>
            <p:cNvPr id="8" name="Rectangle 7"/>
            <p:cNvSpPr/>
            <p:nvPr/>
          </p:nvSpPr>
          <p:spPr>
            <a:xfrm>
              <a:off x="4668762" y="1052285"/>
              <a:ext cx="4197048" cy="2467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aa</a:t>
              </a:r>
              <a:endParaRPr lang="en-US" dirty="0"/>
            </a:p>
          </p:txBody>
        </p:sp>
        <p:pic>
          <p:nvPicPr>
            <p:cNvPr id="9" name="Picture 8" descr="channelsrgb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258" y="1121227"/>
              <a:ext cx="3798661" cy="2350105"/>
            </a:xfrm>
            <a:prstGeom prst="rect">
              <a:avLst/>
            </a:prstGeom>
          </p:spPr>
        </p:pic>
        <p:pic>
          <p:nvPicPr>
            <p:cNvPr id="10" name="Picture 9" descr="2channel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630" y="2110617"/>
              <a:ext cx="2459654" cy="4481287"/>
            </a:xfrm>
            <a:prstGeom prst="rect">
              <a:avLst/>
            </a:prstGeom>
            <a:ln w="38100" cmpd="sng">
              <a:solidFill>
                <a:schemeClr val="bg1"/>
              </a:solidFill>
            </a:ln>
          </p:spPr>
        </p:pic>
        <p:pic>
          <p:nvPicPr>
            <p:cNvPr id="11" name="Picture 10" descr="images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720" y="3611638"/>
              <a:ext cx="2717800" cy="298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27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69810" y="1131101"/>
            <a:ext cx="6035526" cy="2679116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17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Selections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Masks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olidFill>
                <a:srgbClr val="EBFFD2">
                  <a:alpha val="1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EBFFD2">
                    <a:alpha val="15000"/>
                  </a:srgbClr>
                </a:solidFill>
              </a:rPr>
              <a:t>Channels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Paths</a:t>
            </a:r>
            <a:endParaRPr lang="en-US" dirty="0"/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 descr="photoshop-paths-plus-min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95" y="4078517"/>
            <a:ext cx="6011333" cy="2089103"/>
          </a:xfrm>
          <a:prstGeom prst="rect">
            <a:avLst/>
          </a:prstGeom>
        </p:spPr>
      </p:pic>
      <p:pic>
        <p:nvPicPr>
          <p:cNvPr id="3" name="Picture 2" descr="pen1-B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183">
            <a:off x="3752133" y="2743874"/>
            <a:ext cx="4122579" cy="2944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77187" y="2367934"/>
            <a:ext cx="56828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Bezier Curves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Anchor Points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4475" y="1237710"/>
            <a:ext cx="587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PHOTOSHOP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has a  Powerful vector capabilities!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1" name="Picture 10" descr="p-trex-xchn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1" y="1348475"/>
            <a:ext cx="6046702" cy="49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 - Selections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Selections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/>
            <a:r>
              <a:rPr lang="en-US" dirty="0" smtClean="0"/>
              <a:t>Geometric Selections:</a:t>
            </a:r>
          </a:p>
          <a:p>
            <a:pPr lvl="2"/>
            <a:r>
              <a:rPr lang="en-US" sz="2600" dirty="0" smtClean="0"/>
              <a:t>Single Row </a:t>
            </a:r>
            <a:r>
              <a:rPr lang="en-US" sz="2600" dirty="0"/>
              <a:t>/ column / Elliptical / </a:t>
            </a:r>
            <a:r>
              <a:rPr lang="en-US" sz="2600" dirty="0" smtClean="0"/>
              <a:t>Rectangular</a:t>
            </a:r>
          </a:p>
          <a:p>
            <a:pPr lvl="1"/>
            <a:r>
              <a:rPr lang="en-US" dirty="0" smtClean="0"/>
              <a:t>Free Hand selections:</a:t>
            </a:r>
          </a:p>
          <a:p>
            <a:pPr lvl="2"/>
            <a:r>
              <a:rPr lang="en-US" sz="2600" dirty="0" smtClean="0"/>
              <a:t>Lasso </a:t>
            </a:r>
            <a:r>
              <a:rPr lang="en-US" sz="2600" dirty="0"/>
              <a:t>/ magnetic lasso selection</a:t>
            </a:r>
          </a:p>
          <a:p>
            <a:pPr lvl="1"/>
            <a:r>
              <a:rPr lang="en-US" dirty="0" smtClean="0"/>
              <a:t>Stroke Selections:</a:t>
            </a:r>
          </a:p>
          <a:p>
            <a:pPr lvl="2"/>
            <a:r>
              <a:rPr lang="en-US" dirty="0"/>
              <a:t>Quick </a:t>
            </a:r>
            <a:r>
              <a:rPr lang="en-US" dirty="0" smtClean="0"/>
              <a:t>Selections</a:t>
            </a:r>
          </a:p>
          <a:p>
            <a:pPr lvl="1"/>
            <a:r>
              <a:rPr lang="en-US" dirty="0"/>
              <a:t>Color </a:t>
            </a:r>
            <a:r>
              <a:rPr lang="en-US" dirty="0" smtClean="0"/>
              <a:t>Selections:</a:t>
            </a:r>
          </a:p>
          <a:p>
            <a:pPr lvl="2"/>
            <a:r>
              <a:rPr lang="en-US" dirty="0" smtClean="0"/>
              <a:t>Magic Want / </a:t>
            </a:r>
            <a:r>
              <a:rPr lang="en-US" dirty="0"/>
              <a:t>Color Range Selection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1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53314"/>
          </a:xfrm>
        </p:spPr>
        <p:txBody>
          <a:bodyPr/>
          <a:lstStyle/>
          <a:p>
            <a:pPr lvl="1"/>
            <a:r>
              <a:rPr lang="en-US" dirty="0" smtClean="0"/>
              <a:t> </a:t>
            </a:r>
            <a:r>
              <a:rPr lang="en-US" dirty="0"/>
              <a:t>Transform Selections</a:t>
            </a:r>
          </a:p>
          <a:p>
            <a:pPr lvl="2"/>
            <a:r>
              <a:rPr lang="en-US" dirty="0" smtClean="0"/>
              <a:t>Modify</a:t>
            </a:r>
            <a:endParaRPr lang="bg-BG" dirty="0" smtClean="0"/>
          </a:p>
          <a:p>
            <a:pPr lvl="1"/>
            <a:r>
              <a:rPr lang="en-US" dirty="0"/>
              <a:t>Refine Edges</a:t>
            </a:r>
          </a:p>
          <a:p>
            <a:pPr lvl="1"/>
            <a:r>
              <a:rPr lang="en-US" dirty="0" smtClean="0">
                <a:solidFill>
                  <a:srgbClr val="FFBF8B"/>
                </a:solidFill>
              </a:rPr>
              <a:t>Quick Mask Mode: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Modify </a:t>
            </a:r>
            <a:r>
              <a:rPr lang="en-US" dirty="0"/>
              <a:t>selection - add &amp; </a:t>
            </a:r>
            <a:r>
              <a:rPr lang="en-US" dirty="0" smtClean="0"/>
              <a:t>subtract</a:t>
            </a:r>
            <a:endParaRPr lang="en-US" dirty="0"/>
          </a:p>
          <a:p>
            <a:pPr lvl="2"/>
            <a:r>
              <a:rPr lang="en-US" dirty="0"/>
              <a:t>Save / Load </a:t>
            </a:r>
            <a:r>
              <a:rPr lang="en-US" dirty="0" smtClean="0"/>
              <a:t>Selection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 - Selections</a:t>
            </a:r>
          </a:p>
        </p:txBody>
      </p:sp>
    </p:spTree>
    <p:extLst>
      <p:ext uri="{BB962C8B-B14F-4D97-AF65-F5344CB8AC3E}">
        <p14:creationId xmlns:p14="http://schemas.microsoft.com/office/powerpoint/2010/main" val="130836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BF8B"/>
                </a:solidFill>
              </a:rPr>
              <a:t>Demo - Masks &amp; Channels</a:t>
            </a:r>
            <a:endParaRPr lang="en-US" i="1" dirty="0">
              <a:solidFill>
                <a:srgbClr val="FFBF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Masks:</a:t>
            </a:r>
          </a:p>
          <a:p>
            <a:pPr lvl="1"/>
            <a:r>
              <a:rPr lang="en-US" dirty="0" err="1" smtClean="0"/>
              <a:t>Layes</a:t>
            </a:r>
            <a:r>
              <a:rPr lang="en-US" dirty="0" smtClean="0"/>
              <a:t> Mask  </a:t>
            </a:r>
            <a:r>
              <a:rPr lang="en-US" dirty="0"/>
              <a:t>- </a:t>
            </a:r>
            <a:r>
              <a:rPr lang="en-US" sz="3200" i="1" dirty="0">
                <a:ln w="500">
                  <a:noFill/>
                </a:ln>
                <a:solidFill>
                  <a:srgbClr val="FFBF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volunteer demo</a:t>
            </a:r>
          </a:p>
          <a:p>
            <a:pPr lvl="1"/>
            <a:r>
              <a:rPr lang="en-US" dirty="0" smtClean="0"/>
              <a:t>Vector Mask</a:t>
            </a:r>
          </a:p>
          <a:p>
            <a:pPr lvl="1"/>
            <a:r>
              <a:rPr lang="en-US" dirty="0" smtClean="0"/>
              <a:t>Clip Mask</a:t>
            </a:r>
            <a:endParaRPr lang="en-US" sz="3200" dirty="0">
              <a:solidFill>
                <a:srgbClr val="EBFFD2"/>
              </a:solidFill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charset="2"/>
              <a:buChar char="v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 Channels </a:t>
            </a:r>
            <a:r>
              <a:rPr lang="en-US" sz="3200" dirty="0">
                <a:solidFill>
                  <a:srgbClr val="EBFFD2"/>
                </a:solidFill>
              </a:rPr>
              <a:t>&amp; Channel </a:t>
            </a:r>
            <a:r>
              <a:rPr lang="en-US" sz="3200" dirty="0" smtClean="0">
                <a:solidFill>
                  <a:srgbClr val="EBFFD2"/>
                </a:solidFill>
              </a:rPr>
              <a:t>Masks:</a:t>
            </a:r>
            <a:endParaRPr lang="en-US" dirty="0"/>
          </a:p>
          <a:p>
            <a:pPr lvl="1"/>
            <a:r>
              <a:rPr lang="en-US" dirty="0" smtClean="0"/>
              <a:t>Red-Green-Blue /CMYK/Lab</a:t>
            </a:r>
          </a:p>
          <a:p>
            <a:pPr lvl="1"/>
            <a:r>
              <a:rPr lang="en-US" dirty="0" smtClean="0"/>
              <a:t>Calculations… Blend 2 channels</a:t>
            </a:r>
            <a:endParaRPr lang="en-US" dirty="0"/>
          </a:p>
          <a:p>
            <a:pPr lvl="1"/>
            <a:r>
              <a:rPr lang="en-US" dirty="0" smtClean="0"/>
              <a:t>Adjustments - Levels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2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6004</TotalTime>
  <Words>364</Words>
  <Application>Microsoft Macintosh PowerPoint</Application>
  <PresentationFormat>On-screen Show (4:3)</PresentationFormat>
  <Paragraphs>113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Telerik Academy</vt:lpstr>
      <vt:lpstr>PowerPoint Presentation</vt:lpstr>
      <vt:lpstr>Photoshop Settings</vt:lpstr>
      <vt:lpstr>Table of contents</vt:lpstr>
      <vt:lpstr>Table of contents</vt:lpstr>
      <vt:lpstr>Table of contents</vt:lpstr>
      <vt:lpstr>Table of contents</vt:lpstr>
      <vt:lpstr>Demo - Selections</vt:lpstr>
      <vt:lpstr>Demo - Selections</vt:lpstr>
      <vt:lpstr>Demo - Masks &amp; Channels</vt:lpstr>
      <vt:lpstr>Задачи за домашно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Tyanko Yordanov</cp:lastModifiedBy>
  <cp:revision>449</cp:revision>
  <dcterms:created xsi:type="dcterms:W3CDTF">2007-12-08T16:03:35Z</dcterms:created>
  <dcterms:modified xsi:type="dcterms:W3CDTF">2013-02-12T10:38:52Z</dcterms:modified>
  <cp:category>software engineering</cp:category>
</cp:coreProperties>
</file>